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4" r:id="rId2"/>
  </p:sldMasterIdLst>
  <p:notesMasterIdLst>
    <p:notesMasterId r:id="rId5"/>
  </p:notesMasterIdLst>
  <p:handoutMasterIdLst>
    <p:handoutMasterId r:id="rId6"/>
  </p:handoutMasterIdLst>
  <p:sldIdLst>
    <p:sldId id="285" r:id="rId3"/>
    <p:sldId id="286" r:id="rId4"/>
  </p:sldIdLst>
  <p:sldSz cx="9906000" cy="6858000" type="A4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C"/>
    <a:srgbClr val="6F6F6F"/>
    <a:srgbClr val="78DF67"/>
    <a:srgbClr val="FFE5E5"/>
    <a:srgbClr val="FF1300"/>
    <a:srgbClr val="E7F2FF"/>
    <a:srgbClr val="929292"/>
    <a:srgbClr val="2F89C4"/>
    <a:srgbClr val="0B1B4A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32" autoAdjust="0"/>
    <p:restoredTop sz="95320" autoAdjust="0"/>
  </p:normalViewPr>
  <p:slideViewPr>
    <p:cSldViewPr snapToGrid="0">
      <p:cViewPr varScale="1">
        <p:scale>
          <a:sx n="114" d="100"/>
          <a:sy n="114" d="100"/>
        </p:scale>
        <p:origin x="1680" y="114"/>
      </p:cViewPr>
      <p:guideLst>
        <p:guide orient="horz" pos="2455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-2850" y="-96"/>
      </p:cViewPr>
      <p:guideLst>
        <p:guide orient="horz" pos="2121"/>
        <p:guide pos="310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4276255" cy="336842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7737" y="5"/>
            <a:ext cx="4276254" cy="336842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17D4E94A-3073-4BD4-942C-8A06368E7422}" type="datetime1">
              <a:rPr kumimoji="1" lang="ja-JP" altLang="en-US" smtClean="0"/>
              <a:pPr/>
              <a:t>2021/3/12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7" y="6397838"/>
            <a:ext cx="4276255" cy="33684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7737" y="6397838"/>
            <a:ext cx="4276254" cy="33684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CE844D7D-E54B-4ACC-9985-4AE6300471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4276255" cy="336842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7737" y="5"/>
            <a:ext cx="4276254" cy="336842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836708FE-2EC6-452A-A628-D9F2AC0A8AB3}" type="datetime1">
              <a:rPr kumimoji="1" lang="ja-JP" altLang="en-US" smtClean="0"/>
              <a:pPr/>
              <a:t>2021/3/12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109913" y="506413"/>
            <a:ext cx="3646487" cy="2525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5944" y="3199463"/>
            <a:ext cx="7894446" cy="3031581"/>
          </a:xfrm>
          <a:prstGeom prst="rect">
            <a:avLst/>
          </a:prstGeom>
        </p:spPr>
        <p:txBody>
          <a:bodyPr vert="horz" lIns="91358" tIns="45680" rIns="91358" bIns="4568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7" y="6397838"/>
            <a:ext cx="4276255" cy="33684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7737" y="6397838"/>
            <a:ext cx="4276254" cy="33684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F5EF21B2-C92B-46E7-A3AC-A4559F357AD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1590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014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やなぎんスタイ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melco.ne.jp/hansoku/logo/data/buffalo1.jpg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4" y="21102"/>
            <a:ext cx="2022608" cy="2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 userDrawn="1"/>
        </p:nvSpPr>
        <p:spPr bwMode="auto">
          <a:xfrm>
            <a:off x="2033616" y="2"/>
            <a:ext cx="7872387" cy="53808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1" tIns="66040" rIns="132081" bIns="660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207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59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18349" y="321115"/>
            <a:ext cx="1968225" cy="199385"/>
            <a:chOff x="19052" y="463832"/>
            <a:chExt cx="1362617" cy="288000"/>
          </a:xfrm>
        </p:grpSpPr>
        <p:pic>
          <p:nvPicPr>
            <p:cNvPr id="8193" name="Picture 1" descr="C:\Users\m0237s\Pictures\Pictures\新しいフォルダー\4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709" y="463832"/>
              <a:ext cx="332960" cy="288000"/>
            </a:xfrm>
            <a:prstGeom prst="rect">
              <a:avLst/>
            </a:prstGeom>
            <a:noFill/>
          </p:spPr>
        </p:pic>
        <p:pic>
          <p:nvPicPr>
            <p:cNvPr id="8194" name="Picture 2" descr="C:\Users\m0237s\Pictures\Pictures\新しいフォルダー\42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48" y="463832"/>
              <a:ext cx="332960" cy="288000"/>
            </a:xfrm>
            <a:prstGeom prst="rect">
              <a:avLst/>
            </a:prstGeom>
            <a:noFill/>
          </p:spPr>
        </p:pic>
        <p:pic>
          <p:nvPicPr>
            <p:cNvPr id="8195" name="Picture 3" descr="C:\Users\m0237s\Pictures\Pictures\新しいフォルダー\4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2" y="463832"/>
              <a:ext cx="332960" cy="288000"/>
            </a:xfrm>
            <a:prstGeom prst="rect">
              <a:avLst/>
            </a:prstGeom>
            <a:noFill/>
          </p:spPr>
        </p:pic>
        <p:pic>
          <p:nvPicPr>
            <p:cNvPr id="8196" name="Picture 4" descr="C:\Users\m0237s\Pictures\Pictures\新しいフォルダー\43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" y="463832"/>
              <a:ext cx="332832" cy="28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0B0E-01CC-44FC-AC9C-F89849A3176F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5CA1-10EA-4A30-A6F8-E535BDC79E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34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0B0E-01CC-44FC-AC9C-F89849A3176F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5CA1-10EA-4A30-A6F8-E535BDC79E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990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0B0E-01CC-44FC-AC9C-F89849A3176F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5CA1-10EA-4A30-A6F8-E535BDC79E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3111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0B0E-01CC-44FC-AC9C-F89849A3176F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5CA1-10EA-4A30-A6F8-E535BDC79E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0289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0B0E-01CC-44FC-AC9C-F89849A3176F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5CA1-10EA-4A30-A6F8-E535BDC79E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9504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0B0E-01CC-44FC-AC9C-F89849A3176F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5CA1-10EA-4A30-A6F8-E535BDC79E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562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横やなぎんスタイ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auto">
          <a:xfrm>
            <a:off x="2446509" y="3"/>
            <a:ext cx="7459494" cy="87629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1" tIns="66040" rIns="132081" bIns="660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207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59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8193" name="Picture 1" descr="C:\Users\m0237s\Pictures\Pictures\新しいフォルダー\4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853" y="588448"/>
            <a:ext cx="401955" cy="360000"/>
          </a:xfrm>
          <a:prstGeom prst="rect">
            <a:avLst/>
          </a:prstGeom>
          <a:noFill/>
        </p:spPr>
      </p:pic>
      <p:pic>
        <p:nvPicPr>
          <p:cNvPr id="8194" name="Picture 2" descr="C:\Users\m0237s\Pictures\Pictures\新しいフォルダー\4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843" y="588448"/>
            <a:ext cx="401955" cy="360000"/>
          </a:xfrm>
          <a:prstGeom prst="rect">
            <a:avLst/>
          </a:prstGeom>
          <a:noFill/>
        </p:spPr>
      </p:pic>
      <p:pic>
        <p:nvPicPr>
          <p:cNvPr id="8195" name="Picture 3" descr="C:\Users\m0237s\Pictures\Pictures\新しいフォルダー\45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22" y="588448"/>
            <a:ext cx="401955" cy="360000"/>
          </a:xfrm>
          <a:prstGeom prst="rect">
            <a:avLst/>
          </a:prstGeom>
          <a:noFill/>
        </p:spPr>
      </p:pic>
      <p:pic>
        <p:nvPicPr>
          <p:cNvPr id="8196" name="Picture 4" descr="C:\Users\m0237s\Pictures\Pictures\新しいフォルダー\4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33" y="588448"/>
            <a:ext cx="401802" cy="360000"/>
          </a:xfrm>
          <a:prstGeom prst="rect">
            <a:avLst/>
          </a:prstGeom>
          <a:noFill/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8" y="8327"/>
            <a:ext cx="200411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4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elco.ne.jp/hansoku/logo/data/buffalo1.jpg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517" y="30480"/>
            <a:ext cx="1400267" cy="4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0045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0B0E-01CC-44FC-AC9C-F89849A3176F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5CA1-10EA-4A30-A6F8-E535BDC79E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508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0B0E-01CC-44FC-AC9C-F89849A3176F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5CA1-10EA-4A30-A6F8-E535BDC79E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195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0B0E-01CC-44FC-AC9C-F89849A3176F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5CA1-10EA-4A30-A6F8-E535BDC79E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388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0B0E-01CC-44FC-AC9C-F89849A3176F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5CA1-10EA-4A30-A6F8-E535BDC79E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406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0B0E-01CC-44FC-AC9C-F89849A3176F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5CA1-10EA-4A30-A6F8-E535BDC79E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338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77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635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6355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6355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6355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6355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660352" algn="ctr" rtl="0" eaLnBrk="1" fontAlgn="base" hangingPunct="1">
        <a:spcBef>
          <a:spcPct val="0"/>
        </a:spcBef>
        <a:spcAft>
          <a:spcPct val="0"/>
        </a:spcAft>
        <a:defRPr kumimoji="1" sz="6355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1320704" algn="ctr" rtl="0" eaLnBrk="1" fontAlgn="base" hangingPunct="1">
        <a:spcBef>
          <a:spcPct val="0"/>
        </a:spcBef>
        <a:spcAft>
          <a:spcPct val="0"/>
        </a:spcAft>
        <a:defRPr kumimoji="1" sz="6355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981057" algn="ctr" rtl="0" eaLnBrk="1" fontAlgn="base" hangingPunct="1">
        <a:spcBef>
          <a:spcPct val="0"/>
        </a:spcBef>
        <a:spcAft>
          <a:spcPct val="0"/>
        </a:spcAft>
        <a:defRPr kumimoji="1" sz="6355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2641408" algn="ctr" rtl="0" eaLnBrk="1" fontAlgn="base" hangingPunct="1">
        <a:spcBef>
          <a:spcPct val="0"/>
        </a:spcBef>
        <a:spcAft>
          <a:spcPct val="0"/>
        </a:spcAft>
        <a:defRPr kumimoji="1" sz="6355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495265" indent="-495265" algn="l" rtl="0" eaLnBrk="1" fontAlgn="base" hangingPunct="1">
        <a:spcBef>
          <a:spcPct val="20000"/>
        </a:spcBef>
        <a:spcAft>
          <a:spcPct val="0"/>
        </a:spcAft>
        <a:buChar char="•"/>
        <a:defRPr kumimoji="1" sz="4621">
          <a:solidFill>
            <a:schemeClr val="tx1"/>
          </a:solidFill>
          <a:latin typeface="+mn-lt"/>
          <a:ea typeface="+mn-ea"/>
          <a:cs typeface="+mn-cs"/>
        </a:defRPr>
      </a:lvl1pPr>
      <a:lvl2pPr marL="1073071" indent="-412720" algn="l" rtl="0" eaLnBrk="1" fontAlgn="base" hangingPunct="1">
        <a:spcBef>
          <a:spcPct val="20000"/>
        </a:spcBef>
        <a:spcAft>
          <a:spcPct val="0"/>
        </a:spcAft>
        <a:buChar char="–"/>
        <a:defRPr kumimoji="1" sz="4043">
          <a:solidFill>
            <a:schemeClr val="tx1"/>
          </a:solidFill>
          <a:latin typeface="+mn-lt"/>
          <a:ea typeface="+mn-ea"/>
        </a:defRPr>
      </a:lvl2pPr>
      <a:lvl3pPr marL="1650880" indent="-330177" algn="l" rtl="0" eaLnBrk="1" fontAlgn="base" hangingPunct="1">
        <a:spcBef>
          <a:spcPct val="20000"/>
        </a:spcBef>
        <a:spcAft>
          <a:spcPct val="0"/>
        </a:spcAft>
        <a:buChar char="•"/>
        <a:defRPr kumimoji="1" sz="3468">
          <a:solidFill>
            <a:schemeClr val="tx1"/>
          </a:solidFill>
          <a:latin typeface="+mn-lt"/>
          <a:ea typeface="+mn-ea"/>
        </a:defRPr>
      </a:lvl3pPr>
      <a:lvl4pPr marL="2311231" indent="-330177" algn="l" rtl="0" eaLnBrk="1" fontAlgn="base" hangingPunct="1">
        <a:spcBef>
          <a:spcPct val="20000"/>
        </a:spcBef>
        <a:spcAft>
          <a:spcPct val="0"/>
        </a:spcAft>
        <a:buChar char="–"/>
        <a:defRPr kumimoji="1" sz="2889">
          <a:solidFill>
            <a:schemeClr val="tx1"/>
          </a:solidFill>
          <a:latin typeface="+mn-lt"/>
          <a:ea typeface="+mn-ea"/>
        </a:defRPr>
      </a:lvl4pPr>
      <a:lvl5pPr marL="2971584" indent="-330177" algn="l" rtl="0" eaLnBrk="1" fontAlgn="base" hangingPunct="1">
        <a:spcBef>
          <a:spcPct val="20000"/>
        </a:spcBef>
        <a:spcAft>
          <a:spcPct val="0"/>
        </a:spcAft>
        <a:buChar char="»"/>
        <a:defRPr kumimoji="1" sz="2889">
          <a:solidFill>
            <a:schemeClr val="tx1"/>
          </a:solidFill>
          <a:latin typeface="+mn-lt"/>
          <a:ea typeface="+mn-ea"/>
        </a:defRPr>
      </a:lvl5pPr>
      <a:lvl6pPr marL="3631937" indent="-330177" algn="l" rtl="0" eaLnBrk="1" fontAlgn="base" hangingPunct="1">
        <a:spcBef>
          <a:spcPct val="20000"/>
        </a:spcBef>
        <a:spcAft>
          <a:spcPct val="0"/>
        </a:spcAft>
        <a:buChar char="»"/>
        <a:defRPr kumimoji="1" sz="2889">
          <a:solidFill>
            <a:schemeClr val="tx1"/>
          </a:solidFill>
          <a:latin typeface="+mn-lt"/>
          <a:ea typeface="+mn-ea"/>
        </a:defRPr>
      </a:lvl6pPr>
      <a:lvl7pPr marL="4292287" indent="-330177" algn="l" rtl="0" eaLnBrk="1" fontAlgn="base" hangingPunct="1">
        <a:spcBef>
          <a:spcPct val="20000"/>
        </a:spcBef>
        <a:spcAft>
          <a:spcPct val="0"/>
        </a:spcAft>
        <a:buChar char="»"/>
        <a:defRPr kumimoji="1" sz="2889">
          <a:solidFill>
            <a:schemeClr val="tx1"/>
          </a:solidFill>
          <a:latin typeface="+mn-lt"/>
          <a:ea typeface="+mn-ea"/>
        </a:defRPr>
      </a:lvl7pPr>
      <a:lvl8pPr marL="4952641" indent="-330177" algn="l" rtl="0" eaLnBrk="1" fontAlgn="base" hangingPunct="1">
        <a:spcBef>
          <a:spcPct val="20000"/>
        </a:spcBef>
        <a:spcAft>
          <a:spcPct val="0"/>
        </a:spcAft>
        <a:buChar char="»"/>
        <a:defRPr kumimoji="1" sz="2889">
          <a:solidFill>
            <a:schemeClr val="tx1"/>
          </a:solidFill>
          <a:latin typeface="+mn-lt"/>
          <a:ea typeface="+mn-ea"/>
        </a:defRPr>
      </a:lvl8pPr>
      <a:lvl9pPr marL="5612992" indent="-330177" algn="l" rtl="0" eaLnBrk="1" fontAlgn="base" hangingPunct="1">
        <a:spcBef>
          <a:spcPct val="20000"/>
        </a:spcBef>
        <a:spcAft>
          <a:spcPct val="0"/>
        </a:spcAft>
        <a:buChar char="»"/>
        <a:defRPr kumimoji="1" sz="288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320704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52" algn="l" defTabSz="1320704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04" algn="l" defTabSz="1320704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057" algn="l" defTabSz="1320704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408" algn="l" defTabSz="1320704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761" algn="l" defTabSz="1320704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12" algn="l" defTabSz="1320704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464" algn="l" defTabSz="1320704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2815" algn="l" defTabSz="1320704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B0B0E-01CC-44FC-AC9C-F89849A3176F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5CA1-10EA-4A30-A6F8-E535BDC79E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8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fif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png"/><Relationship Id="rId3" Type="http://schemas.openxmlformats.org/officeDocument/2006/relationships/image" Target="../media/image20.jpg"/><Relationship Id="rId7" Type="http://schemas.openxmlformats.org/officeDocument/2006/relationships/image" Target="../media/image24.wmf"/><Relationship Id="rId12" Type="http://schemas.openxmlformats.org/officeDocument/2006/relationships/image" Target="../media/image29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g"/><Relationship Id="rId1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正方形/長方形 91"/>
          <p:cNvSpPr/>
          <p:nvPr/>
        </p:nvSpPr>
        <p:spPr bwMode="auto">
          <a:xfrm>
            <a:off x="3084239" y="3946479"/>
            <a:ext cx="2993959" cy="28679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29810" y="1014136"/>
            <a:ext cx="3012566" cy="3773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1" name="正方形/長方形 120"/>
          <p:cNvSpPr/>
          <p:nvPr/>
        </p:nvSpPr>
        <p:spPr bwMode="auto">
          <a:xfrm>
            <a:off x="3085013" y="1017491"/>
            <a:ext cx="2993959" cy="28873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4" name="正方形/長方形 123"/>
          <p:cNvSpPr/>
          <p:nvPr/>
        </p:nvSpPr>
        <p:spPr bwMode="auto">
          <a:xfrm>
            <a:off x="29810" y="4834160"/>
            <a:ext cx="3019901" cy="19802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29811" y="4838280"/>
            <a:ext cx="302682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会議中のカチャカチャ音を解決！</a:t>
            </a:r>
            <a:endParaRPr lang="en-US" altLang="ja-JP" sz="1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192" y="1015290"/>
            <a:ext cx="3011111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Web</a:t>
            </a:r>
            <a:r>
              <a:rPr lang="ja-JP" altLang="en-US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会議の準備はこれで</a:t>
            </a:r>
            <a:r>
              <a:rPr lang="en-US" altLang="ja-JP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OK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145981" y="471871"/>
            <a:ext cx="9231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去年は急なテレワークで慌てて購入した周辺機器、来年度の新入社員向けには事前の準備がオススメ！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家も会社も同じように仕事ができるよう、ハイブリッドワークプレイスの準備を整えましましょう。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149993" y="9597"/>
            <a:ext cx="9131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新卒配属前に揃えておきたいテレワーク周辺機器</a:t>
            </a:r>
          </a:p>
        </p:txBody>
      </p:sp>
      <p:cxnSp>
        <p:nvCxnSpPr>
          <p:cNvPr id="63" name="直線コネクタ 62"/>
          <p:cNvCxnSpPr/>
          <p:nvPr/>
        </p:nvCxnSpPr>
        <p:spPr>
          <a:xfrm>
            <a:off x="198807" y="485668"/>
            <a:ext cx="81304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4" b="20285"/>
          <a:stretch/>
        </p:blipFill>
        <p:spPr>
          <a:xfrm>
            <a:off x="-68188" y="4015211"/>
            <a:ext cx="1201518" cy="757462"/>
          </a:xfrm>
          <a:prstGeom prst="rect">
            <a:avLst/>
          </a:prstGeom>
        </p:spPr>
      </p:pic>
      <p:sp>
        <p:nvSpPr>
          <p:cNvPr id="90" name="正方形/長方形 89"/>
          <p:cNvSpPr/>
          <p:nvPr/>
        </p:nvSpPr>
        <p:spPr>
          <a:xfrm>
            <a:off x="1004684" y="4096716"/>
            <a:ext cx="2201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PC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用のぞき見防止フィルター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自宅外のスクリーンハック防止に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1004684" y="1408717"/>
            <a:ext cx="2051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①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Web</a:t>
            </a:r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カメラ</a:t>
            </a:r>
            <a:endParaRPr lang="en-US" altLang="ja-JP" sz="1000" dirty="0">
              <a:solidFill>
                <a:schemeClr val="tx1">
                  <a:lumMod val="95000"/>
                  <a:lumOff val="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カメラ非搭載の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PC</a:t>
            </a:r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でも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WEB</a:t>
            </a:r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会議</a:t>
            </a:r>
            <a:endParaRPr lang="en-US" altLang="ja-JP" sz="1000" dirty="0">
              <a:solidFill>
                <a:schemeClr val="tx1">
                  <a:lumMod val="95000"/>
                  <a:lumOff val="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マイク内蔵ですぐ使える</a:t>
            </a:r>
            <a:endParaRPr lang="en-US" altLang="ja-JP" sz="1000" dirty="0">
              <a:solidFill>
                <a:schemeClr val="tx1">
                  <a:lumMod val="95000"/>
                  <a:lumOff val="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1000" dirty="0">
              <a:solidFill>
                <a:schemeClr val="tx1">
                  <a:lumMod val="95000"/>
                  <a:lumOff val="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1104956" y="1934172"/>
            <a:ext cx="1358306" cy="204852"/>
            <a:chOff x="1136459" y="1823664"/>
            <a:chExt cx="1358306" cy="204852"/>
          </a:xfrm>
        </p:grpSpPr>
        <p:sp>
          <p:nvSpPr>
            <p:cNvPr id="107" name="角丸四角形 106"/>
            <p:cNvSpPr/>
            <p:nvPr/>
          </p:nvSpPr>
          <p:spPr bwMode="auto">
            <a:xfrm>
              <a:off x="1823802" y="1823664"/>
              <a:ext cx="670963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USB Type-A</a:t>
              </a:r>
              <a:endPara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9" name="角丸四角形 108"/>
            <p:cNvSpPr/>
            <p:nvPr/>
          </p:nvSpPr>
          <p:spPr bwMode="auto">
            <a:xfrm>
              <a:off x="1136459" y="1823664"/>
              <a:ext cx="669910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ケーブル長</a:t>
              </a:r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1.5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ｍ</a:t>
              </a:r>
              <a:endParaRPr lang="en-US" altLang="ja-JP" sz="700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573" r="22224" b="43750"/>
          <a:stretch/>
        </p:blipFill>
        <p:spPr>
          <a:xfrm>
            <a:off x="4984882" y="5699736"/>
            <a:ext cx="1083548" cy="270631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4127916" y="5215389"/>
            <a:ext cx="2143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⑪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2.4A USB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充電器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外出時の悩み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コンセント不足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を解消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6" name="角丸四角形 125"/>
          <p:cNvSpPr/>
          <p:nvPr/>
        </p:nvSpPr>
        <p:spPr bwMode="auto">
          <a:xfrm>
            <a:off x="4250493" y="5751718"/>
            <a:ext cx="689523" cy="19856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スイングプラグ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127916" y="4287610"/>
            <a:ext cx="2072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⑩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USB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ハブ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ケーブル１つでマウスやキーボードなどの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USB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機器を簡単に接続・解除。ポート不足も解消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27" name="グループ化 226"/>
          <p:cNvGrpSpPr/>
          <p:nvPr/>
        </p:nvGrpSpPr>
        <p:grpSpPr>
          <a:xfrm>
            <a:off x="4217093" y="4950204"/>
            <a:ext cx="1242935" cy="204852"/>
            <a:chOff x="4226615" y="4971780"/>
            <a:chExt cx="1242935" cy="204852"/>
          </a:xfrm>
        </p:grpSpPr>
        <p:sp>
          <p:nvSpPr>
            <p:cNvPr id="91" name="角丸四角形 90"/>
            <p:cNvSpPr/>
            <p:nvPr/>
          </p:nvSpPr>
          <p:spPr bwMode="auto">
            <a:xfrm>
              <a:off x="4917741" y="4971780"/>
              <a:ext cx="551809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4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ポート</a:t>
              </a:r>
              <a:endPara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3" name="角丸四角形 92"/>
            <p:cNvSpPr/>
            <p:nvPr/>
          </p:nvSpPr>
          <p:spPr bwMode="auto">
            <a:xfrm>
              <a:off x="4226615" y="4971780"/>
              <a:ext cx="662947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USB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バスパワー</a:t>
              </a:r>
              <a:endParaRPr lang="en-US" altLang="ja-JP" sz="700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30" name="テキスト ボックス 129"/>
          <p:cNvSpPr txBox="1"/>
          <p:nvPr/>
        </p:nvSpPr>
        <p:spPr>
          <a:xfrm>
            <a:off x="4148388" y="6021360"/>
            <a:ext cx="1929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⑫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LAN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アダプター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LAN</a:t>
            </a:r>
            <a:r>
              <a:rPr kumimoji="1"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ポートのない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PC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も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有線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LAN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環境で安定した通信</a:t>
            </a:r>
          </a:p>
        </p:txBody>
      </p:sp>
      <p:grpSp>
        <p:nvGrpSpPr>
          <p:cNvPr id="226" name="グループ化 225"/>
          <p:cNvGrpSpPr/>
          <p:nvPr/>
        </p:nvGrpSpPr>
        <p:grpSpPr>
          <a:xfrm>
            <a:off x="4240962" y="6566466"/>
            <a:ext cx="1191566" cy="204852"/>
            <a:chOff x="4240962" y="6503658"/>
            <a:chExt cx="1191566" cy="204852"/>
          </a:xfrm>
        </p:grpSpPr>
        <p:sp>
          <p:nvSpPr>
            <p:cNvPr id="134" name="角丸四角形 133"/>
            <p:cNvSpPr/>
            <p:nvPr/>
          </p:nvSpPr>
          <p:spPr bwMode="auto">
            <a:xfrm>
              <a:off x="4876235" y="6503658"/>
              <a:ext cx="556293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USB3.0</a:t>
              </a:r>
              <a:endPara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5" name="角丸四角形 134"/>
            <p:cNvSpPr/>
            <p:nvPr/>
          </p:nvSpPr>
          <p:spPr bwMode="auto">
            <a:xfrm>
              <a:off x="4240962" y="6503658"/>
              <a:ext cx="611922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Giga</a:t>
              </a:r>
            </a:p>
          </p:txBody>
        </p:sp>
      </p:grpSp>
      <p:sp>
        <p:nvSpPr>
          <p:cNvPr id="133" name="テキスト ボックス 132"/>
          <p:cNvSpPr txBox="1"/>
          <p:nvPr/>
        </p:nvSpPr>
        <p:spPr>
          <a:xfrm>
            <a:off x="1004684" y="3175460"/>
            <a:ext cx="2192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③スピーカー</a:t>
            </a:r>
            <a:endParaRPr kumimoji="1"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より</a:t>
            </a:r>
            <a:r>
              <a:rPr kumimoji="1"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音声を聞こえやすく</a:t>
            </a:r>
            <a:endParaRPr kumimoji="1"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コンセント不要で配線がスッキリ</a:t>
            </a:r>
            <a:endParaRPr kumimoji="1"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1004684" y="2279400"/>
            <a:ext cx="21508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②ヘッドセット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場所を選ばず会話やミーティングが可能で業務に集中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1104956" y="2799358"/>
            <a:ext cx="1363041" cy="237132"/>
            <a:chOff x="1078001" y="2703937"/>
            <a:chExt cx="1363041" cy="237132"/>
          </a:xfrm>
        </p:grpSpPr>
        <p:sp>
          <p:nvSpPr>
            <p:cNvPr id="102" name="角丸四角形 101"/>
            <p:cNvSpPr/>
            <p:nvPr/>
          </p:nvSpPr>
          <p:spPr bwMode="auto">
            <a:xfrm>
              <a:off x="1078001" y="2703937"/>
              <a:ext cx="668429" cy="23713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4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極ミニ</a:t>
              </a:r>
              <a:r>
                <a:rPr kumimoji="1" lang="ja-JP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プラグ</a:t>
              </a:r>
            </a:p>
          </p:txBody>
        </p:sp>
        <p:sp>
          <p:nvSpPr>
            <p:cNvPr id="100" name="角丸四角形 99"/>
            <p:cNvSpPr/>
            <p:nvPr/>
          </p:nvSpPr>
          <p:spPr bwMode="auto">
            <a:xfrm>
              <a:off x="1771377" y="2708657"/>
              <a:ext cx="669665" cy="23241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ボリューム</a:t>
              </a:r>
              <a:endParaRPr lang="en-US" altLang="ja-JP" sz="700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コントロール</a:t>
              </a:r>
            </a:p>
          </p:txBody>
        </p:sp>
      </p:grpSp>
      <p:sp>
        <p:nvSpPr>
          <p:cNvPr id="122" name="テキスト ボックス 121"/>
          <p:cNvSpPr txBox="1"/>
          <p:nvPr/>
        </p:nvSpPr>
        <p:spPr>
          <a:xfrm>
            <a:off x="3083355" y="1015290"/>
            <a:ext cx="2995617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作業効率大幅</a:t>
            </a:r>
            <a:r>
              <a:rPr lang="en-US" altLang="ja-JP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UP</a:t>
            </a:r>
            <a:r>
              <a:rPr lang="ja-JP" altLang="en-US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の必需品</a:t>
            </a:r>
            <a:endParaRPr lang="en-US" altLang="ja-JP" sz="1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81" name="図 8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6" b="12551"/>
          <a:stretch/>
        </p:blipFill>
        <p:spPr>
          <a:xfrm>
            <a:off x="3155528" y="1459926"/>
            <a:ext cx="965068" cy="739561"/>
          </a:xfrm>
          <a:prstGeom prst="rect">
            <a:avLst/>
          </a:prstGeom>
        </p:spPr>
      </p:pic>
      <p:sp>
        <p:nvSpPr>
          <p:cNvPr id="71" name="フローチャート: 結合子 70"/>
          <p:cNvSpPr/>
          <p:nvPr/>
        </p:nvSpPr>
        <p:spPr bwMode="auto">
          <a:xfrm>
            <a:off x="3154327" y="1359461"/>
            <a:ext cx="371672" cy="346189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kumimoji="1" lang="ja-JP" alt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1" lang="en-US" altLang="ja-JP" sz="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endParaRPr kumimoji="1" lang="en-US" altLang="ja-JP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保証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3268503" y="2175125"/>
            <a:ext cx="27707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600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パネル、バックライトを含む。ただし使用時間は</a:t>
            </a:r>
            <a:r>
              <a:rPr lang="en-US" altLang="ja-JP" sz="600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30,000</a:t>
            </a:r>
            <a:r>
              <a:rPr lang="ja-JP" altLang="en-US" sz="600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時間以内に限る。</a:t>
            </a:r>
          </a:p>
        </p:txBody>
      </p:sp>
      <p:grpSp>
        <p:nvGrpSpPr>
          <p:cNvPr id="29" name="グループ化 28"/>
          <p:cNvGrpSpPr/>
          <p:nvPr/>
        </p:nvGrpSpPr>
        <p:grpSpPr>
          <a:xfrm>
            <a:off x="4221489" y="1944266"/>
            <a:ext cx="1511546" cy="233784"/>
            <a:chOff x="4172505" y="2076920"/>
            <a:chExt cx="1511546" cy="233784"/>
          </a:xfrm>
        </p:grpSpPr>
        <p:sp>
          <p:nvSpPr>
            <p:cNvPr id="78" name="角丸四角形 77"/>
            <p:cNvSpPr/>
            <p:nvPr/>
          </p:nvSpPr>
          <p:spPr bwMode="auto">
            <a:xfrm>
              <a:off x="4172505" y="2076920"/>
              <a:ext cx="927449" cy="22948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映像入力端子</a:t>
              </a:r>
              <a:endParaRPr lang="en-US" altLang="ja-JP" sz="700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HDMI/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アナログ</a:t>
              </a:r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RGB</a:t>
              </a:r>
            </a:p>
          </p:txBody>
        </p:sp>
        <p:sp>
          <p:nvSpPr>
            <p:cNvPr id="80" name="角丸四角形 79"/>
            <p:cNvSpPr/>
            <p:nvPr/>
          </p:nvSpPr>
          <p:spPr bwMode="auto">
            <a:xfrm>
              <a:off x="5127758" y="2076920"/>
              <a:ext cx="556293" cy="233784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解像度</a:t>
              </a:r>
              <a:endParaRPr lang="en-US" altLang="ja-JP" sz="700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1920×1080</a:t>
              </a:r>
            </a:p>
          </p:txBody>
        </p:sp>
      </p:grpSp>
      <p:sp>
        <p:nvSpPr>
          <p:cNvPr id="82" name="正方形/長方形 81"/>
          <p:cNvSpPr/>
          <p:nvPr/>
        </p:nvSpPr>
        <p:spPr>
          <a:xfrm>
            <a:off x="4077152" y="1392716"/>
            <a:ext cx="20581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⑦ディスプレイ</a:t>
            </a:r>
            <a:endParaRPr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ブルーライト低減モード搭載で目に優しい</a:t>
            </a:r>
          </a:p>
        </p:txBody>
      </p:sp>
      <p:sp>
        <p:nvSpPr>
          <p:cNvPr id="148" name="正方形/長方形 147"/>
          <p:cNvSpPr/>
          <p:nvPr/>
        </p:nvSpPr>
        <p:spPr>
          <a:xfrm>
            <a:off x="4077152" y="2412183"/>
            <a:ext cx="20922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⑧テンキー</a:t>
            </a:r>
            <a:endParaRPr lang="en-US" altLang="ja-JP" sz="1000" dirty="0">
              <a:solidFill>
                <a:schemeClr val="tx1">
                  <a:lumMod val="95000"/>
                  <a:lumOff val="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Tab</a:t>
            </a:r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キー、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00</a:t>
            </a:r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キーが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Excel</a:t>
            </a:r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で活躍</a:t>
            </a:r>
            <a:endParaRPr lang="en-US" altLang="ja-JP" sz="1000" dirty="0">
              <a:solidFill>
                <a:schemeClr val="tx1">
                  <a:lumMod val="95000"/>
                  <a:lumOff val="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自宅での事務作業がより快適に</a:t>
            </a:r>
            <a:endParaRPr lang="en-US" altLang="ja-JP" sz="1000" dirty="0">
              <a:solidFill>
                <a:schemeClr val="tx1">
                  <a:lumMod val="95000"/>
                  <a:lumOff val="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24" name="グループ化 223"/>
          <p:cNvGrpSpPr/>
          <p:nvPr/>
        </p:nvGrpSpPr>
        <p:grpSpPr>
          <a:xfrm>
            <a:off x="4217093" y="2950146"/>
            <a:ext cx="1800481" cy="207436"/>
            <a:chOff x="4168109" y="2886079"/>
            <a:chExt cx="1800481" cy="207436"/>
          </a:xfrm>
        </p:grpSpPr>
        <p:sp>
          <p:nvSpPr>
            <p:cNvPr id="150" name="角丸四角形 149"/>
            <p:cNvSpPr/>
            <p:nvPr/>
          </p:nvSpPr>
          <p:spPr bwMode="auto">
            <a:xfrm>
              <a:off x="4798101" y="2886079"/>
              <a:ext cx="592414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メンブレン</a:t>
              </a:r>
            </a:p>
          </p:txBody>
        </p:sp>
        <p:sp>
          <p:nvSpPr>
            <p:cNvPr id="151" name="角丸四角形 150"/>
            <p:cNvSpPr/>
            <p:nvPr/>
          </p:nvSpPr>
          <p:spPr bwMode="auto">
            <a:xfrm>
              <a:off x="5412297" y="2886079"/>
              <a:ext cx="556293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Tab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キー付</a:t>
              </a:r>
            </a:p>
          </p:txBody>
        </p:sp>
        <p:sp>
          <p:nvSpPr>
            <p:cNvPr id="152" name="角丸四角形 151"/>
            <p:cNvSpPr/>
            <p:nvPr/>
          </p:nvSpPr>
          <p:spPr bwMode="auto">
            <a:xfrm>
              <a:off x="4168109" y="2888663"/>
              <a:ext cx="611922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有線</a:t>
              </a:r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USB</a:t>
              </a:r>
            </a:p>
          </p:txBody>
        </p:sp>
      </p:grpSp>
      <p:sp>
        <p:nvSpPr>
          <p:cNvPr id="115" name="正方形/長方形 114"/>
          <p:cNvSpPr/>
          <p:nvPr/>
        </p:nvSpPr>
        <p:spPr>
          <a:xfrm>
            <a:off x="4077152" y="3231795"/>
            <a:ext cx="1975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⑨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USB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PD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対応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AC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アダプター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軽くて小さく持ち運びにも便利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28" name="グループ化 227"/>
          <p:cNvGrpSpPr/>
          <p:nvPr/>
        </p:nvGrpSpPr>
        <p:grpSpPr>
          <a:xfrm>
            <a:off x="1136096" y="6446156"/>
            <a:ext cx="1799110" cy="204852"/>
            <a:chOff x="1136096" y="6466628"/>
            <a:chExt cx="1799110" cy="204852"/>
          </a:xfrm>
        </p:grpSpPr>
        <p:sp>
          <p:nvSpPr>
            <p:cNvPr id="95" name="角丸四角形 94"/>
            <p:cNvSpPr/>
            <p:nvPr/>
          </p:nvSpPr>
          <p:spPr bwMode="auto">
            <a:xfrm>
              <a:off x="1780867" y="6466628"/>
              <a:ext cx="565675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テンキー付</a:t>
              </a:r>
              <a:endPara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6" name="角丸四角形 95"/>
            <p:cNvSpPr/>
            <p:nvPr/>
          </p:nvSpPr>
          <p:spPr bwMode="auto">
            <a:xfrm>
              <a:off x="2369531" y="6466628"/>
              <a:ext cx="565675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メンブレン</a:t>
              </a:r>
              <a:endPara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8" name="角丸四角形 97"/>
            <p:cNvSpPr/>
            <p:nvPr/>
          </p:nvSpPr>
          <p:spPr bwMode="auto">
            <a:xfrm>
              <a:off x="1136096" y="6466628"/>
              <a:ext cx="622242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USB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有線</a:t>
              </a:r>
              <a:endParaRPr lang="en-US" altLang="ja-JP" sz="700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1004684" y="6023385"/>
            <a:ext cx="2051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⑥静音キーボード</a:t>
            </a:r>
          </a:p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会議中でも周りを気にせず入力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1004684" y="5216296"/>
            <a:ext cx="20177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⑤静音マウス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静音＆コンパクト設計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カラーも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色展開と豊富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29" name="グループ化 228"/>
          <p:cNvGrpSpPr/>
          <p:nvPr/>
        </p:nvGrpSpPr>
        <p:grpSpPr>
          <a:xfrm>
            <a:off x="1091590" y="5719246"/>
            <a:ext cx="1651763" cy="204852"/>
            <a:chOff x="1136096" y="5726359"/>
            <a:chExt cx="1651763" cy="204852"/>
          </a:xfrm>
        </p:grpSpPr>
        <p:sp>
          <p:nvSpPr>
            <p:cNvPr id="103" name="角丸四角形 102"/>
            <p:cNvSpPr/>
            <p:nvPr/>
          </p:nvSpPr>
          <p:spPr bwMode="auto">
            <a:xfrm>
              <a:off x="1974928" y="5726359"/>
              <a:ext cx="812931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Blue LED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光学式</a:t>
              </a:r>
              <a:endPara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4" name="角丸四角形 103"/>
            <p:cNvSpPr/>
            <p:nvPr/>
          </p:nvSpPr>
          <p:spPr bwMode="auto">
            <a:xfrm>
              <a:off x="1136096" y="5726359"/>
              <a:ext cx="812931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USB Type-A</a:t>
              </a:r>
            </a:p>
          </p:txBody>
        </p:sp>
      </p:grpSp>
      <p:grpSp>
        <p:nvGrpSpPr>
          <p:cNvPr id="225" name="グループ化 224"/>
          <p:cNvGrpSpPr/>
          <p:nvPr/>
        </p:nvGrpSpPr>
        <p:grpSpPr>
          <a:xfrm>
            <a:off x="4221489" y="3619350"/>
            <a:ext cx="1717430" cy="203230"/>
            <a:chOff x="4172505" y="3690438"/>
            <a:chExt cx="1717430" cy="203230"/>
          </a:xfrm>
        </p:grpSpPr>
        <p:sp>
          <p:nvSpPr>
            <p:cNvPr id="101" name="角丸四角形 100"/>
            <p:cNvSpPr/>
            <p:nvPr/>
          </p:nvSpPr>
          <p:spPr bwMode="auto">
            <a:xfrm>
              <a:off x="4172505" y="3690438"/>
              <a:ext cx="846844" cy="20323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Type-C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ケーブル付属</a:t>
              </a:r>
              <a:endParaRPr lang="en-US" altLang="ja-JP" sz="700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7" name="角丸四角形 66"/>
            <p:cNvSpPr/>
            <p:nvPr/>
          </p:nvSpPr>
          <p:spPr bwMode="auto">
            <a:xfrm>
              <a:off x="5043091" y="3690438"/>
              <a:ext cx="846844" cy="20323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出力電力最大</a:t>
              </a:r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45W</a:t>
              </a: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1104956" y="4468463"/>
            <a:ext cx="1580389" cy="235052"/>
            <a:chOff x="1036716" y="4516231"/>
            <a:chExt cx="1580389" cy="235052"/>
          </a:xfrm>
        </p:grpSpPr>
        <p:sp>
          <p:nvSpPr>
            <p:cNvPr id="70" name="角丸四角形 69"/>
            <p:cNvSpPr/>
            <p:nvPr/>
          </p:nvSpPr>
          <p:spPr bwMode="auto">
            <a:xfrm>
              <a:off x="1036716" y="4516231"/>
              <a:ext cx="873608" cy="22881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マグネット式</a:t>
              </a:r>
            </a:p>
          </p:txBody>
        </p:sp>
        <p:sp>
          <p:nvSpPr>
            <p:cNvPr id="73" name="角丸四角形 72"/>
            <p:cNvSpPr/>
            <p:nvPr/>
          </p:nvSpPr>
          <p:spPr bwMode="auto">
            <a:xfrm>
              <a:off x="1937237" y="4516231"/>
              <a:ext cx="679868" cy="2350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視野角度</a:t>
              </a:r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60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度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1104956" y="3676147"/>
            <a:ext cx="1362191" cy="232412"/>
            <a:chOff x="1098221" y="3676147"/>
            <a:chExt cx="1362191" cy="232412"/>
          </a:xfrm>
        </p:grpSpPr>
        <p:sp>
          <p:nvSpPr>
            <p:cNvPr id="79" name="角丸四角形 78"/>
            <p:cNvSpPr/>
            <p:nvPr/>
          </p:nvSpPr>
          <p:spPr bwMode="auto">
            <a:xfrm>
              <a:off x="1790747" y="3676147"/>
              <a:ext cx="669665" cy="23241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ボリューム</a:t>
              </a:r>
              <a:endParaRPr lang="en-US" altLang="ja-JP" sz="700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コントロール</a:t>
              </a:r>
            </a:p>
          </p:txBody>
        </p:sp>
        <p:sp>
          <p:nvSpPr>
            <p:cNvPr id="83" name="角丸四角形 82"/>
            <p:cNvSpPr/>
            <p:nvPr/>
          </p:nvSpPr>
          <p:spPr bwMode="auto">
            <a:xfrm>
              <a:off x="1098221" y="3676147"/>
              <a:ext cx="669665" cy="23241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USB</a:t>
              </a:r>
              <a:r>
                <a:rPr kumimoji="1" lang="ja-JP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給電</a:t>
              </a:r>
            </a:p>
          </p:txBody>
        </p:sp>
      </p:grp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66557"/>
              </p:ext>
            </p:extLst>
          </p:nvPr>
        </p:nvGraphicFramePr>
        <p:xfrm>
          <a:off x="6135317" y="1002816"/>
          <a:ext cx="3729035" cy="5572546"/>
        </p:xfrm>
        <a:graphic>
          <a:graphicData uri="http://schemas.openxmlformats.org/drawingml/2006/table">
            <a:tbl>
              <a:tblPr/>
              <a:tblGrid>
                <a:gridCol w="195903">
                  <a:extLst>
                    <a:ext uri="{9D8B030D-6E8A-4147-A177-3AD203B41FA5}">
                      <a16:colId xmlns:a16="http://schemas.microsoft.com/office/drawing/2014/main" val="1903693131"/>
                    </a:ext>
                  </a:extLst>
                </a:gridCol>
                <a:gridCol w="1054741">
                  <a:extLst>
                    <a:ext uri="{9D8B030D-6E8A-4147-A177-3AD203B41FA5}">
                      <a16:colId xmlns:a16="http://schemas.microsoft.com/office/drawing/2014/main" val="3493862829"/>
                    </a:ext>
                  </a:extLst>
                </a:gridCol>
                <a:gridCol w="789629">
                  <a:extLst>
                    <a:ext uri="{9D8B030D-6E8A-4147-A177-3AD203B41FA5}">
                      <a16:colId xmlns:a16="http://schemas.microsoft.com/office/drawing/2014/main" val="2412445584"/>
                    </a:ext>
                  </a:extLst>
                </a:gridCol>
                <a:gridCol w="1054741">
                  <a:extLst>
                    <a:ext uri="{9D8B030D-6E8A-4147-A177-3AD203B41FA5}">
                      <a16:colId xmlns:a16="http://schemas.microsoft.com/office/drawing/2014/main" val="3100508536"/>
                    </a:ext>
                  </a:extLst>
                </a:gridCol>
                <a:gridCol w="634021">
                  <a:extLst>
                    <a:ext uri="{9D8B030D-6E8A-4147-A177-3AD203B41FA5}">
                      <a16:colId xmlns:a16="http://schemas.microsoft.com/office/drawing/2014/main" val="3106563512"/>
                    </a:ext>
                  </a:extLst>
                </a:gridCol>
              </a:tblGrid>
              <a:tr h="201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NO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カテゴリ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仕様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型番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価格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税抜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754554"/>
                  </a:ext>
                </a:extLst>
              </a:tr>
              <a:tr h="195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①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Web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カメラ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万画素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BSW100MBK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オープン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35084"/>
                  </a:ext>
                </a:extLst>
              </a:tr>
              <a:tr h="286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②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ヘッドセット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極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BSHSHCS100BK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オープン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966882"/>
                  </a:ext>
                </a:extLst>
              </a:tr>
              <a:tr h="195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③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スピーカー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USB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給電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BSSP100UBK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オープン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238532"/>
                  </a:ext>
                </a:extLst>
              </a:tr>
              <a:tr h="31899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④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のぞき見防止フィルタ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12.1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型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BFNM121P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レッツノート用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6,200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924610"/>
                  </a:ext>
                </a:extLst>
              </a:tr>
              <a:tr h="1952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12.5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型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BFNM125W 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6,400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028641"/>
                  </a:ext>
                </a:extLst>
              </a:tr>
              <a:tr h="1952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13.3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型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BFNM133W 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6,600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058870"/>
                  </a:ext>
                </a:extLst>
              </a:tr>
              <a:tr h="1952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型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BFNM14W 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8,800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775856"/>
                  </a:ext>
                </a:extLst>
              </a:tr>
              <a:tr h="1952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15.6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型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BFNM156W 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9,300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034480"/>
                  </a:ext>
                </a:extLst>
              </a:tr>
              <a:tr h="429659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⑤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静音マウス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USB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接続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BSMBU100BK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その他色御座います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オープン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742521"/>
                  </a:ext>
                </a:extLst>
              </a:tr>
              <a:tr h="286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⑥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静音</a:t>
                      </a:r>
                      <a:b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キーボード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USB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有線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BSKBU320BK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オープン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242321"/>
                  </a:ext>
                </a:extLst>
              </a:tr>
              <a:tr h="2864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⑦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ディスプレイ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21.5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DSP-W2150HVBKZ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19,800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570298"/>
                  </a:ext>
                </a:extLst>
              </a:tr>
              <a:tr h="4296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23.6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DSP-W2360HVBKZ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21,800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464317"/>
                  </a:ext>
                </a:extLst>
              </a:tr>
              <a:tr h="1952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⑧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テンキー★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USB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有線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BSTK100BKZ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1,200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529395"/>
                  </a:ext>
                </a:extLst>
              </a:tr>
              <a:tr h="1952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BSTK100WHZ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858154"/>
                  </a:ext>
                </a:extLst>
              </a:tr>
              <a:tr h="2864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⑨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AC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アダプター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Type-C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ケーブル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付属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BSACPD4500BK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オープン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76894"/>
                  </a:ext>
                </a:extLst>
              </a:tr>
              <a:tr h="2148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BSACPD5200BK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オープン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946057"/>
                  </a:ext>
                </a:extLst>
              </a:tr>
              <a:tr h="214829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⑩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USB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ハブ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バスパワー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BSH4U130U3BK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オープン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516202"/>
                  </a:ext>
                </a:extLst>
              </a:tr>
              <a:tr h="2864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⑪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USB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充電器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急速充電</a:t>
                      </a:r>
                      <a:b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2.4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BMPA24TP2BK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2,820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937613"/>
                  </a:ext>
                </a:extLst>
              </a:tr>
              <a:tr h="1952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BMPA24TP2WH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341944"/>
                  </a:ext>
                </a:extLst>
              </a:tr>
              <a:tr h="2864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⑫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LAN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アダプター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USB3.0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LUA4-U3-AGTE-BK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2,210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225759"/>
                  </a:ext>
                </a:extLst>
              </a:tr>
              <a:tr h="2864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LUA4-U3-AGTE-WH</a:t>
                      </a:r>
                    </a:p>
                  </a:txBody>
                  <a:tcPr marL="5083" marR="5083" marT="508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206895"/>
                  </a:ext>
                </a:extLst>
              </a:tr>
            </a:tbl>
          </a:graphicData>
        </a:graphic>
      </p:graphicFrame>
      <p:sp>
        <p:nvSpPr>
          <p:cNvPr id="94" name="テキスト ボックス 93"/>
          <p:cNvSpPr txBox="1"/>
          <p:nvPr/>
        </p:nvSpPr>
        <p:spPr>
          <a:xfrm>
            <a:off x="3082581" y="3957098"/>
            <a:ext cx="299561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増える機器をスマートに接続</a:t>
            </a:r>
            <a:endParaRPr lang="en-US" altLang="ja-JP" sz="1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6111171" y="6581556"/>
            <a:ext cx="38426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★：大量導入時の開梱性に優れた簡易包装仕様</a:t>
            </a:r>
          </a:p>
        </p:txBody>
      </p:sp>
      <p:pic>
        <p:nvPicPr>
          <p:cNvPr id="99" name="図 9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6" t="5806" r="8202" b="8502"/>
          <a:stretch/>
        </p:blipFill>
        <p:spPr>
          <a:xfrm>
            <a:off x="278237" y="1431623"/>
            <a:ext cx="751881" cy="864463"/>
          </a:xfrm>
          <a:prstGeom prst="rect">
            <a:avLst/>
          </a:prstGeom>
        </p:spPr>
      </p:pic>
      <p:pic>
        <p:nvPicPr>
          <p:cNvPr id="105" name="Picture 10" descr="https://www.buffalo.jp/webpim/product/image/B/BMPA36TP/BMPA36TP3BK/BMPA36TP3BK__0100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t="22200" r="8100" b="22650"/>
          <a:stretch/>
        </p:blipFill>
        <p:spPr bwMode="auto">
          <a:xfrm>
            <a:off x="3132477" y="5264079"/>
            <a:ext cx="1012150" cy="65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図 10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5" t="24460" r="18232" b="25095"/>
          <a:stretch/>
        </p:blipFill>
        <p:spPr>
          <a:xfrm>
            <a:off x="3093069" y="6083880"/>
            <a:ext cx="1140996" cy="681750"/>
          </a:xfrm>
          <a:prstGeom prst="rect">
            <a:avLst/>
          </a:prstGeom>
        </p:spPr>
      </p:pic>
      <p:pic>
        <p:nvPicPr>
          <p:cNvPr id="108" name="図 107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29466" r="16356" b="28801"/>
          <a:stretch/>
        </p:blipFill>
        <p:spPr>
          <a:xfrm>
            <a:off x="3073432" y="4365299"/>
            <a:ext cx="1168090" cy="715696"/>
          </a:xfrm>
          <a:prstGeom prst="rect">
            <a:avLst/>
          </a:prstGeom>
        </p:spPr>
      </p:pic>
      <p:pic>
        <p:nvPicPr>
          <p:cNvPr id="110" name="図 109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t="4781" r="27626"/>
          <a:stretch/>
        </p:blipFill>
        <p:spPr>
          <a:xfrm>
            <a:off x="77193" y="2254780"/>
            <a:ext cx="773818" cy="972132"/>
          </a:xfrm>
          <a:prstGeom prst="rect">
            <a:avLst/>
          </a:prstGeom>
        </p:spPr>
      </p:pic>
      <p:pic>
        <p:nvPicPr>
          <p:cNvPr id="111" name="図 110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t="15151" b="16356"/>
          <a:stretch/>
        </p:blipFill>
        <p:spPr>
          <a:xfrm>
            <a:off x="3117214" y="3116814"/>
            <a:ext cx="1123461" cy="830320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t="-3643" r="23919" b="15606"/>
          <a:stretch/>
        </p:blipFill>
        <p:spPr>
          <a:xfrm>
            <a:off x="3246350" y="2305354"/>
            <a:ext cx="750964" cy="825509"/>
          </a:xfrm>
          <a:prstGeom prst="rect">
            <a:avLst/>
          </a:prstGeom>
        </p:spPr>
      </p:pic>
      <p:pic>
        <p:nvPicPr>
          <p:cNvPr id="114" name="図 113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3" b="31007"/>
          <a:stretch/>
        </p:blipFill>
        <p:spPr>
          <a:xfrm>
            <a:off x="2201" y="6235783"/>
            <a:ext cx="1216913" cy="535535"/>
          </a:xfrm>
          <a:prstGeom prst="rect">
            <a:avLst/>
          </a:prstGeom>
        </p:spPr>
      </p:pic>
      <p:pic>
        <p:nvPicPr>
          <p:cNvPr id="116" name="図 115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t="19276" r="19584" b="13067"/>
          <a:stretch/>
        </p:blipFill>
        <p:spPr>
          <a:xfrm>
            <a:off x="95391" y="5254193"/>
            <a:ext cx="913413" cy="681876"/>
          </a:xfrm>
          <a:prstGeom prst="rect">
            <a:avLst/>
          </a:prstGeom>
        </p:spPr>
      </p:pic>
      <p:grpSp>
        <p:nvGrpSpPr>
          <p:cNvPr id="117" name="グループ化 116"/>
          <p:cNvGrpSpPr/>
          <p:nvPr/>
        </p:nvGrpSpPr>
        <p:grpSpPr>
          <a:xfrm>
            <a:off x="42079" y="3313629"/>
            <a:ext cx="1062048" cy="614360"/>
            <a:chOff x="85085" y="3351525"/>
            <a:chExt cx="923949" cy="537454"/>
          </a:xfrm>
        </p:grpSpPr>
        <p:pic>
          <p:nvPicPr>
            <p:cNvPr id="118" name="図 117"/>
            <p:cNvPicPr>
              <a:picLocks noChangeAspect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09" b="22222"/>
            <a:stretch/>
          </p:blipFill>
          <p:spPr>
            <a:xfrm>
              <a:off x="85085" y="3351525"/>
              <a:ext cx="923949" cy="537454"/>
            </a:xfrm>
            <a:prstGeom prst="rect">
              <a:avLst/>
            </a:prstGeom>
          </p:spPr>
        </p:pic>
        <p:sp>
          <p:nvSpPr>
            <p:cNvPr id="119" name="楕円 118"/>
            <p:cNvSpPr/>
            <p:nvPr/>
          </p:nvSpPr>
          <p:spPr bwMode="auto">
            <a:xfrm>
              <a:off x="202127" y="3486196"/>
              <a:ext cx="162881" cy="17794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0" name="楕円 119"/>
            <p:cNvSpPr/>
            <p:nvPr/>
          </p:nvSpPr>
          <p:spPr bwMode="auto">
            <a:xfrm>
              <a:off x="633845" y="3535056"/>
              <a:ext cx="170180" cy="1940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55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正方形/長方形 169"/>
          <p:cNvSpPr/>
          <p:nvPr/>
        </p:nvSpPr>
        <p:spPr bwMode="auto">
          <a:xfrm>
            <a:off x="66063" y="34698"/>
            <a:ext cx="5968720" cy="6055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75" name="図 17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8" b="7391"/>
          <a:stretch/>
        </p:blipFill>
        <p:spPr>
          <a:xfrm>
            <a:off x="6566325" y="4641156"/>
            <a:ext cx="2381804" cy="1440000"/>
          </a:xfrm>
          <a:prstGeom prst="rect">
            <a:avLst/>
          </a:prstGeom>
        </p:spPr>
      </p:pic>
      <p:sp>
        <p:nvSpPr>
          <p:cNvPr id="169" name="テキスト ボックス 168"/>
          <p:cNvSpPr txBox="1"/>
          <p:nvPr/>
        </p:nvSpPr>
        <p:spPr>
          <a:xfrm>
            <a:off x="61432" y="38891"/>
            <a:ext cx="5976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ネットワーク環境の整備で</a:t>
            </a:r>
            <a:endParaRPr lang="en-US" altLang="ja-JP" sz="1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オンライン研修や</a:t>
            </a:r>
            <a:r>
              <a:rPr lang="en-US" altLang="ja-JP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ZOOM</a:t>
            </a:r>
            <a:r>
              <a:rPr lang="ja-JP" altLang="en-US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商談もスムーズに　</a:t>
            </a:r>
            <a:endParaRPr lang="en-US" altLang="ja-JP" sz="1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311" y="3391665"/>
            <a:ext cx="796229" cy="799434"/>
          </a:xfrm>
          <a:prstGeom prst="rect">
            <a:avLst/>
          </a:prstGeom>
        </p:spPr>
      </p:pic>
      <p:sp>
        <p:nvSpPr>
          <p:cNvPr id="61" name="正方形/長方形 60"/>
          <p:cNvSpPr/>
          <p:nvPr/>
        </p:nvSpPr>
        <p:spPr>
          <a:xfrm>
            <a:off x="72116" y="2745156"/>
            <a:ext cx="31019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⑭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LTE</a:t>
            </a:r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ルーター</a:t>
            </a:r>
            <a:endParaRPr lang="en-US" altLang="ja-JP" sz="1000" dirty="0">
              <a:solidFill>
                <a:schemeClr val="tx1">
                  <a:lumMod val="95000"/>
                  <a:lumOff val="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工事＆配線は不要！小型＆軽量で持ち運びに便利で</a:t>
            </a:r>
            <a:r>
              <a:rPr kumimoji="1"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働く場所を選ばない。</a:t>
            </a:r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お好きな場所でお仕事を</a:t>
            </a:r>
            <a:endParaRPr kumimoji="1" lang="en-US" altLang="ja-JP" sz="1000" dirty="0">
              <a:solidFill>
                <a:schemeClr val="tx1">
                  <a:lumMod val="95000"/>
                  <a:lumOff val="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5" name="フローチャート: 結合子 64"/>
          <p:cNvSpPr/>
          <p:nvPr/>
        </p:nvSpPr>
        <p:spPr bwMode="auto">
          <a:xfrm>
            <a:off x="1271884" y="3500149"/>
            <a:ext cx="361226" cy="367450"/>
          </a:xfrm>
          <a:prstGeom prst="flowChartConnector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国内</a:t>
            </a:r>
            <a:endParaRPr kumimoji="1" lang="en-US" altLang="ja-JP" sz="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メーカー</a:t>
            </a:r>
            <a:endParaRPr kumimoji="1" lang="ja-JP" altLang="en-US" sz="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9" t="20644" r="24880" b="5308"/>
          <a:stretch/>
        </p:blipFill>
        <p:spPr>
          <a:xfrm>
            <a:off x="298310" y="1417619"/>
            <a:ext cx="796229" cy="1139499"/>
          </a:xfrm>
          <a:prstGeom prst="rect">
            <a:avLst/>
          </a:prstGeom>
        </p:spPr>
      </p:pic>
      <p:grpSp>
        <p:nvGrpSpPr>
          <p:cNvPr id="27" name="グループ化 26"/>
          <p:cNvGrpSpPr/>
          <p:nvPr/>
        </p:nvGrpSpPr>
        <p:grpSpPr>
          <a:xfrm>
            <a:off x="1205689" y="2026824"/>
            <a:ext cx="1718361" cy="431782"/>
            <a:chOff x="1217056" y="2009860"/>
            <a:chExt cx="1718361" cy="431782"/>
          </a:xfrm>
        </p:grpSpPr>
        <p:sp>
          <p:nvSpPr>
            <p:cNvPr id="85" name="角丸四角形 84"/>
            <p:cNvSpPr/>
            <p:nvPr/>
          </p:nvSpPr>
          <p:spPr bwMode="auto">
            <a:xfrm>
              <a:off x="2052791" y="2236790"/>
              <a:ext cx="568482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StationRadar</a:t>
              </a:r>
              <a:endPara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6" name="角丸四角形 85"/>
            <p:cNvSpPr/>
            <p:nvPr/>
          </p:nvSpPr>
          <p:spPr bwMode="auto">
            <a:xfrm>
              <a:off x="2643304" y="2236790"/>
              <a:ext cx="292113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IPv6</a:t>
              </a:r>
              <a:endPara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7" name="角丸四角形 86"/>
            <p:cNvSpPr/>
            <p:nvPr/>
          </p:nvSpPr>
          <p:spPr bwMode="auto">
            <a:xfrm>
              <a:off x="2052791" y="2013074"/>
              <a:ext cx="849985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バンドステアリング</a:t>
              </a:r>
              <a:endParaRPr kumimoji="1" lang="en-US" altLang="ja-JP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6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Lite</a:t>
              </a:r>
              <a:endParaRPr kumimoji="1" lang="ja-JP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9" name="角丸四角形 88"/>
            <p:cNvSpPr/>
            <p:nvPr/>
          </p:nvSpPr>
          <p:spPr bwMode="auto">
            <a:xfrm>
              <a:off x="1217056" y="2009860"/>
              <a:ext cx="809796" cy="20806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ビームフォーミング</a:t>
              </a:r>
            </a:p>
          </p:txBody>
        </p:sp>
        <p:sp>
          <p:nvSpPr>
            <p:cNvPr id="90" name="角丸四角形 89"/>
            <p:cNvSpPr/>
            <p:nvPr/>
          </p:nvSpPr>
          <p:spPr bwMode="auto">
            <a:xfrm>
              <a:off x="1217056" y="2236790"/>
              <a:ext cx="809796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キッズタイマー</a:t>
              </a:r>
              <a:endParaRPr lang="en-US" altLang="ja-JP" sz="700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+i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フィルター</a:t>
              </a:r>
              <a:endParaRPr lang="en-US" altLang="ja-JP" sz="700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27238" y="662616"/>
            <a:ext cx="3008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⑬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Wi-Fi6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対応ルーター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テレワーク環境をさらに盤石に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「無線引っ越し機能」で他社からの買い替えでも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無線設定が引継ぎ可能</a:t>
            </a:r>
          </a:p>
        </p:txBody>
      </p:sp>
      <p:pic>
        <p:nvPicPr>
          <p:cNvPr id="106" name="図 10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855" t="24766" r="3922" b="24126"/>
          <a:stretch/>
        </p:blipFill>
        <p:spPr>
          <a:xfrm>
            <a:off x="307252" y="4953179"/>
            <a:ext cx="764643" cy="1101142"/>
          </a:xfrm>
          <a:prstGeom prst="rect">
            <a:avLst/>
          </a:prstGeom>
        </p:spPr>
      </p:pic>
      <p:sp>
        <p:nvSpPr>
          <p:cNvPr id="107" name="テキスト ボックス 106"/>
          <p:cNvSpPr txBox="1"/>
          <p:nvPr/>
        </p:nvSpPr>
        <p:spPr>
          <a:xfrm>
            <a:off x="135131" y="4408029"/>
            <a:ext cx="2716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⑮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Wi-Fi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中継機</a:t>
            </a:r>
            <a:endParaRPr kumimoji="1" lang="en-US" altLang="ja-JP" sz="100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既設のルーターに＋</a:t>
            </a:r>
            <a:r>
              <a:rPr kumimoji="1"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α</a:t>
            </a:r>
            <a:r>
              <a:rPr kumimoji="1"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で電波の届きにくい部屋に</a:t>
            </a:r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Wi-Fi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を中継！</a:t>
            </a:r>
            <a:endParaRPr lang="en-US" altLang="ja-JP" sz="100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1226423" y="5754183"/>
            <a:ext cx="1496715" cy="219137"/>
            <a:chOff x="1321673" y="5754183"/>
            <a:chExt cx="1496715" cy="219137"/>
          </a:xfrm>
        </p:grpSpPr>
        <p:sp>
          <p:nvSpPr>
            <p:cNvPr id="113" name="角丸四角形 112"/>
            <p:cNvSpPr/>
            <p:nvPr/>
          </p:nvSpPr>
          <p:spPr bwMode="auto">
            <a:xfrm>
              <a:off x="1321673" y="5755275"/>
              <a:ext cx="503973" cy="216979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ハイパワー</a:t>
              </a:r>
              <a:endPara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8" name="角丸四角形 117"/>
            <p:cNvSpPr/>
            <p:nvPr/>
          </p:nvSpPr>
          <p:spPr bwMode="auto">
            <a:xfrm>
              <a:off x="1857897" y="5756341"/>
              <a:ext cx="503973" cy="216979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据え置き</a:t>
              </a:r>
            </a:p>
          </p:txBody>
        </p:sp>
        <p:sp>
          <p:nvSpPr>
            <p:cNvPr id="119" name="角丸四角形 118"/>
            <p:cNvSpPr/>
            <p:nvPr/>
          </p:nvSpPr>
          <p:spPr bwMode="auto">
            <a:xfrm>
              <a:off x="2385049" y="5754183"/>
              <a:ext cx="433339" cy="216979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WPS</a:t>
              </a:r>
            </a:p>
          </p:txBody>
        </p:sp>
      </p:grpSp>
      <p:sp>
        <p:nvSpPr>
          <p:cNvPr id="181" name="正方形/長方形 180"/>
          <p:cNvSpPr/>
          <p:nvPr/>
        </p:nvSpPr>
        <p:spPr>
          <a:xfrm>
            <a:off x="8892639" y="5405434"/>
            <a:ext cx="11378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特集ページはこちら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3" name="正方形/長方形 182"/>
          <p:cNvSpPr/>
          <p:nvPr/>
        </p:nvSpPr>
        <p:spPr bwMode="auto">
          <a:xfrm>
            <a:off x="2599306" y="6117058"/>
            <a:ext cx="7312222" cy="74027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4" name="正方形/長方形 183"/>
          <p:cNvSpPr/>
          <p:nvPr/>
        </p:nvSpPr>
        <p:spPr bwMode="auto">
          <a:xfrm>
            <a:off x="2792" y="6117058"/>
            <a:ext cx="2943546" cy="74027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-28958" y="6087894"/>
            <a:ext cx="1724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株式会社バッファロー</a:t>
            </a:r>
            <a:endParaRPr kumimoji="1" lang="ja-JP" altLang="en-US" sz="12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6" name="お問い合わせ">
            <a:extLst>
              <a:ext uri="{FF2B5EF4-FFF2-40B4-BE49-F238E27FC236}">
                <a16:creationId xmlns:a16="http://schemas.microsoft.com/office/drawing/2014/main" id="{885E2098-4890-44EA-B2C3-117A7C16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" y="6433232"/>
            <a:ext cx="168474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rPr>
              <a:t>varpartner@melcoinc.co.jp</a:t>
            </a:r>
            <a:endParaRPr lang="ja-JP" altLang="en-US" sz="9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pic>
        <p:nvPicPr>
          <p:cNvPr id="187" name="URL" descr="buffaloｊｐ">
            <a:extLst>
              <a:ext uri="{FF2B5EF4-FFF2-40B4-BE49-F238E27FC236}">
                <a16:creationId xmlns:a16="http://schemas.microsoft.com/office/drawing/2014/main" id="{A8F0996D-4005-4961-8FB7-C3E9AFBC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6292" y="6327225"/>
            <a:ext cx="798163" cy="1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" name="テキスト ボックス 187"/>
          <p:cNvSpPr txBox="1"/>
          <p:nvPr/>
        </p:nvSpPr>
        <p:spPr>
          <a:xfrm>
            <a:off x="2958644" y="6128017"/>
            <a:ext cx="14168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お問い合わせはこちらまで</a:t>
            </a: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2792" y="6591823"/>
            <a:ext cx="294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掲載されている各製品名は一般に各社の商標または商標登録です。</a:t>
            </a:r>
            <a:endParaRPr kumimoji="1" lang="en-US" altLang="ja-JP" sz="600" b="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600" b="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仕様、価格、デザインなどは改良の為予告なしに変更することがあります。</a:t>
            </a:r>
            <a:endParaRPr kumimoji="1" lang="en-US" altLang="ja-JP" sz="600" b="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ja-JP" altLang="en-US" sz="600" b="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2" name="正方形/長方形 191"/>
          <p:cNvSpPr/>
          <p:nvPr/>
        </p:nvSpPr>
        <p:spPr>
          <a:xfrm>
            <a:off x="6535128" y="4427625"/>
            <a:ext cx="34398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快適なテレワーク環境を実現する周辺機器</a:t>
            </a:r>
          </a:p>
        </p:txBody>
      </p:sp>
      <p:grpSp>
        <p:nvGrpSpPr>
          <p:cNvPr id="23" name="グループ化 22"/>
          <p:cNvGrpSpPr/>
          <p:nvPr/>
        </p:nvGrpSpPr>
        <p:grpSpPr>
          <a:xfrm>
            <a:off x="1249479" y="3754806"/>
            <a:ext cx="1647838" cy="420821"/>
            <a:chOff x="1144805" y="3702527"/>
            <a:chExt cx="1647838" cy="420821"/>
          </a:xfrm>
        </p:grpSpPr>
        <p:sp>
          <p:nvSpPr>
            <p:cNvPr id="98" name="角丸四角形 97"/>
            <p:cNvSpPr/>
            <p:nvPr/>
          </p:nvSpPr>
          <p:spPr bwMode="auto">
            <a:xfrm>
              <a:off x="1980743" y="3927232"/>
              <a:ext cx="811900" cy="1961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SIM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ロックフリー</a:t>
              </a:r>
              <a:endPara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9" name="角丸四角形 98"/>
            <p:cNvSpPr/>
            <p:nvPr/>
          </p:nvSpPr>
          <p:spPr bwMode="auto">
            <a:xfrm>
              <a:off x="1144805" y="3927232"/>
              <a:ext cx="807173" cy="19078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TW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自宅回線利用可能</a:t>
              </a:r>
            </a:p>
          </p:txBody>
        </p:sp>
        <p:sp>
          <p:nvSpPr>
            <p:cNvPr id="100" name="角丸四角形 99"/>
            <p:cNvSpPr/>
            <p:nvPr/>
          </p:nvSpPr>
          <p:spPr bwMode="auto">
            <a:xfrm>
              <a:off x="1974308" y="3702527"/>
              <a:ext cx="811900" cy="1961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長時間通信に対応</a:t>
              </a:r>
            </a:p>
          </p:txBody>
        </p:sp>
      </p:grpSp>
      <p:pic>
        <p:nvPicPr>
          <p:cNvPr id="127" name="図 126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t="30821" r="3705" b="23795"/>
          <a:stretch/>
        </p:blipFill>
        <p:spPr>
          <a:xfrm>
            <a:off x="3246788" y="1673098"/>
            <a:ext cx="1543961" cy="767098"/>
          </a:xfrm>
          <a:prstGeom prst="rect">
            <a:avLst/>
          </a:prstGeom>
        </p:spPr>
      </p:pic>
      <p:grpSp>
        <p:nvGrpSpPr>
          <p:cNvPr id="129" name="グループ化 128"/>
          <p:cNvGrpSpPr/>
          <p:nvPr/>
        </p:nvGrpSpPr>
        <p:grpSpPr>
          <a:xfrm>
            <a:off x="3142414" y="1463142"/>
            <a:ext cx="566610" cy="433426"/>
            <a:chOff x="-2738439" y="3321363"/>
            <a:chExt cx="875320" cy="647095"/>
          </a:xfrm>
        </p:grpSpPr>
        <p:sp>
          <p:nvSpPr>
            <p:cNvPr id="130" name="円/楕円 76"/>
            <p:cNvSpPr/>
            <p:nvPr/>
          </p:nvSpPr>
          <p:spPr bwMode="auto">
            <a:xfrm>
              <a:off x="-2648681" y="3321363"/>
              <a:ext cx="703126" cy="6470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endParaRPr>
            </a:p>
          </p:txBody>
        </p:sp>
        <p:sp>
          <p:nvSpPr>
            <p:cNvPr id="131" name="テキスト ボックス 48"/>
            <p:cNvSpPr txBox="1">
              <a:spLocks noChangeArrowheads="1"/>
            </p:cNvSpPr>
            <p:nvPr/>
          </p:nvSpPr>
          <p:spPr bwMode="auto">
            <a:xfrm>
              <a:off x="-2738439" y="3441500"/>
              <a:ext cx="875320" cy="46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ja-JP" altLang="en-US" sz="8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標準</a:t>
              </a:r>
              <a:r>
                <a:rPr lang="en-US" altLang="ja-JP" sz="10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5</a:t>
              </a:r>
              <a:r>
                <a:rPr lang="ja-JP" altLang="en-US" sz="8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年</a:t>
              </a:r>
              <a:endParaRPr lang="en-US" altLang="ja-JP" sz="8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endParaRPr>
            </a:p>
            <a:p>
              <a:pPr algn="ctr">
                <a:lnSpc>
                  <a:spcPct val="80000"/>
                </a:lnSpc>
              </a:pPr>
              <a:r>
                <a:rPr lang="ja-JP" altLang="en-US" sz="8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保証</a:t>
              </a:r>
            </a:p>
          </p:txBody>
        </p:sp>
      </p:grpSp>
      <p:sp>
        <p:nvSpPr>
          <p:cNvPr id="167" name="正方形/長方形 166"/>
          <p:cNvSpPr/>
          <p:nvPr/>
        </p:nvSpPr>
        <p:spPr>
          <a:xfrm>
            <a:off x="3091638" y="662616"/>
            <a:ext cx="3002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⑯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VPN</a:t>
            </a:r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対応高速ルーター</a:t>
            </a:r>
            <a:endParaRPr lang="en-US" altLang="ja-JP" sz="1000" dirty="0">
              <a:solidFill>
                <a:schemeClr val="tx1">
                  <a:lumMod val="95000"/>
                  <a:lumOff val="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UTM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ライセンス</a:t>
            </a:r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別売り</a:t>
            </a:r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購入でアンチウィルス・</a:t>
            </a:r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IPS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などの機能が利用可能。ウィルスなど外部脅威や不正な</a:t>
            </a:r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Web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閲覧による情報漏洩を防止</a:t>
            </a:r>
            <a:endParaRPr lang="en-US" altLang="ja-JP" sz="100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2" name="正方形/長方形 181"/>
          <p:cNvSpPr/>
          <p:nvPr/>
        </p:nvSpPr>
        <p:spPr>
          <a:xfrm>
            <a:off x="6026416" y="4193006"/>
            <a:ext cx="38426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★：大量導入時の開梱性に優れた簡易包装仕様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6" t="53980" r="3555" b="202"/>
          <a:stretch/>
        </p:blipFill>
        <p:spPr>
          <a:xfrm>
            <a:off x="1660377" y="3483643"/>
            <a:ext cx="283909" cy="43249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5557661"/>
            <a:ext cx="467454" cy="46745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196875" y="2354700"/>
            <a:ext cx="123142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700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接続台数の目安は</a:t>
            </a:r>
            <a:r>
              <a:rPr lang="en-US" altLang="ja-JP" sz="700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100</a:t>
            </a:r>
            <a:r>
              <a:rPr lang="ja-JP" altLang="en-US" sz="700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台</a:t>
            </a:r>
            <a:endParaRPr lang="en-US" altLang="ja-JP" sz="700" b="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412727"/>
              </p:ext>
            </p:extLst>
          </p:nvPr>
        </p:nvGraphicFramePr>
        <p:xfrm>
          <a:off x="6069050" y="34698"/>
          <a:ext cx="3814117" cy="4175760"/>
        </p:xfrm>
        <a:graphic>
          <a:graphicData uri="http://schemas.openxmlformats.org/drawingml/2006/table">
            <a:tbl>
              <a:tblPr/>
              <a:tblGrid>
                <a:gridCol w="236306">
                  <a:extLst>
                    <a:ext uri="{9D8B030D-6E8A-4147-A177-3AD203B41FA5}">
                      <a16:colId xmlns:a16="http://schemas.microsoft.com/office/drawing/2014/main" val="1746740591"/>
                    </a:ext>
                  </a:extLst>
                </a:gridCol>
                <a:gridCol w="909003">
                  <a:extLst>
                    <a:ext uri="{9D8B030D-6E8A-4147-A177-3AD203B41FA5}">
                      <a16:colId xmlns:a16="http://schemas.microsoft.com/office/drawing/2014/main" val="1714041439"/>
                    </a:ext>
                  </a:extLst>
                </a:gridCol>
                <a:gridCol w="926934">
                  <a:extLst>
                    <a:ext uri="{9D8B030D-6E8A-4147-A177-3AD203B41FA5}">
                      <a16:colId xmlns:a16="http://schemas.microsoft.com/office/drawing/2014/main" val="3724475280"/>
                    </a:ext>
                  </a:extLst>
                </a:gridCol>
                <a:gridCol w="1115456">
                  <a:extLst>
                    <a:ext uri="{9D8B030D-6E8A-4147-A177-3AD203B41FA5}">
                      <a16:colId xmlns:a16="http://schemas.microsoft.com/office/drawing/2014/main" val="1176515093"/>
                    </a:ext>
                  </a:extLst>
                </a:gridCol>
                <a:gridCol w="626418">
                  <a:extLst>
                    <a:ext uri="{9D8B030D-6E8A-4147-A177-3AD203B41FA5}">
                      <a16:colId xmlns:a16="http://schemas.microsoft.com/office/drawing/2014/main" val="396009558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D8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カテゴリ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D8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仕様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D8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型番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D8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価格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税抜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28423"/>
                  </a:ext>
                </a:extLst>
              </a:tr>
              <a:tr h="33528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ルーター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Wi-Fi6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WSR-1800AX4-BK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オープン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846439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WSR-1800AX4-WH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オープン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71984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LTE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ルーター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SIM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FS030WMB1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オープン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10092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CRDFS030W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クレードル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オープン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1705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⑮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中継器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11ac 2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WEX-1166DHP2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8,300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186245"/>
                  </a:ext>
                </a:extLst>
              </a:tr>
              <a:tr h="22860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⑯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VPN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ルーター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10/100/1000T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VR-M2000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81,000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33805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ポート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61372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UTM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ライセンスパック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dirty="0"/>
                        <a:t>VR-M2000/UTM1Y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50,000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53638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3207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dirty="0"/>
                        <a:t>VR-M2000/UTM5Y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200,000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09755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3207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年延長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dirty="0"/>
                        <a:t>VR-M2000/UTMEX1Y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50,000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572658"/>
                  </a:ext>
                </a:extLst>
              </a:tr>
              <a:tr h="33528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メモリ（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GB）★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DDR4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PC4-2666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dirty="0"/>
                        <a:t>MV-D4N2666-B16G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オープン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853254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メモリ（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GB）★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dirty="0"/>
                        <a:t>MV-D4N2666-S8G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27926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メモリ（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GB）★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DDR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4PC4-2400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MV-D4U2400-B8G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28174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メモリ（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GB）★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MV-D4U2400-S4G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245791"/>
                  </a:ext>
                </a:extLst>
              </a:tr>
            </a:tbl>
          </a:graphicData>
        </a:graphic>
      </p:graphicFrame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t="7875" r="1379" b="6077"/>
          <a:stretch/>
        </p:blipFill>
        <p:spPr>
          <a:xfrm>
            <a:off x="1191428" y="1624836"/>
            <a:ext cx="1712763" cy="396469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4796905" y="1528757"/>
            <a:ext cx="1156949" cy="933331"/>
            <a:chOff x="4778737" y="1528757"/>
            <a:chExt cx="1156949" cy="933331"/>
          </a:xfrm>
        </p:grpSpPr>
        <p:sp>
          <p:nvSpPr>
            <p:cNvPr id="83" name="角丸四角形 82"/>
            <p:cNvSpPr/>
            <p:nvPr/>
          </p:nvSpPr>
          <p:spPr bwMode="auto">
            <a:xfrm>
              <a:off x="4778737" y="2253682"/>
              <a:ext cx="1156948" cy="208406"/>
            </a:xfrm>
            <a:prstGeom prst="roundRect">
              <a:avLst/>
            </a:prstGeom>
            <a:ln w="635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EtherIP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最大</a:t>
              </a:r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10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対地</a:t>
              </a:r>
            </a:p>
          </p:txBody>
        </p:sp>
        <p:sp>
          <p:nvSpPr>
            <p:cNvPr id="84" name="角丸四角形 83"/>
            <p:cNvSpPr/>
            <p:nvPr/>
          </p:nvSpPr>
          <p:spPr bwMode="auto">
            <a:xfrm>
              <a:off x="4778737" y="1770378"/>
              <a:ext cx="1156948" cy="208467"/>
            </a:xfrm>
            <a:prstGeom prst="roundRect">
              <a:avLst/>
            </a:prstGeom>
            <a:ln w="635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IP</a:t>
              </a:r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v</a:t>
              </a:r>
              <a:r>
                <a:rPr lang="en-US" altLang="ja-JP" sz="700" b="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4</a:t>
              </a:r>
              <a:r>
                <a:rPr lang="ja-JP" altLang="en-US" sz="700" b="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基本性能</a:t>
              </a:r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2Gbps</a:t>
              </a:r>
              <a:endParaRPr lang="ja-JP" altLang="en-US" sz="700" b="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8" name="角丸四角形 87"/>
            <p:cNvSpPr/>
            <p:nvPr/>
          </p:nvSpPr>
          <p:spPr bwMode="auto">
            <a:xfrm>
              <a:off x="4778738" y="1528757"/>
              <a:ext cx="1156948" cy="208406"/>
            </a:xfrm>
            <a:prstGeom prst="roundRect">
              <a:avLst/>
            </a:prstGeom>
            <a:ln w="635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IPsec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最大</a:t>
              </a:r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128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対地</a:t>
              </a:r>
              <a:endParaRPr lang="ja-JP" altLang="en-US" sz="700" b="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2" name="角丸四角形 91"/>
            <p:cNvSpPr/>
            <p:nvPr/>
          </p:nvSpPr>
          <p:spPr bwMode="auto">
            <a:xfrm>
              <a:off x="4778737" y="2012060"/>
              <a:ext cx="1156948" cy="208406"/>
            </a:xfrm>
            <a:prstGeom prst="roundRect">
              <a:avLst/>
            </a:prstGeom>
            <a:ln w="635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NAT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セッション数</a:t>
              </a:r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:250,000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216836" y="5361156"/>
            <a:ext cx="1180036" cy="368771"/>
            <a:chOff x="1216836" y="5361156"/>
            <a:chExt cx="1180036" cy="368771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12"/>
            <a:srcRect l="1991" t="7704" r="69655" b="9108"/>
            <a:stretch/>
          </p:blipFill>
          <p:spPr>
            <a:xfrm>
              <a:off x="1216836" y="5361156"/>
              <a:ext cx="354419" cy="368771"/>
            </a:xfrm>
            <a:prstGeom prst="rect">
              <a:avLst/>
            </a:prstGeom>
          </p:spPr>
        </p:pic>
        <p:pic>
          <p:nvPicPr>
            <p:cNvPr id="66" name="図 65"/>
            <p:cNvPicPr>
              <a:picLocks noChangeAspect="1"/>
            </p:cNvPicPr>
            <p:nvPr/>
          </p:nvPicPr>
          <p:blipFill rotWithShape="1">
            <a:blip r:embed="rId12"/>
            <a:srcRect l="29701" t="61229" r="3872" b="9108"/>
            <a:stretch/>
          </p:blipFill>
          <p:spPr>
            <a:xfrm>
              <a:off x="1566555" y="5596316"/>
              <a:ext cx="830317" cy="131502"/>
            </a:xfrm>
            <a:prstGeom prst="rect">
              <a:avLst/>
            </a:prstGeom>
          </p:spPr>
        </p:pic>
        <p:pic>
          <p:nvPicPr>
            <p:cNvPr id="70" name="図 69"/>
            <p:cNvPicPr>
              <a:picLocks noChangeAspect="1"/>
            </p:cNvPicPr>
            <p:nvPr/>
          </p:nvPicPr>
          <p:blipFill rotWithShape="1">
            <a:blip r:embed="rId12"/>
            <a:srcRect l="30191" t="7003" r="36456" b="38465"/>
            <a:stretch/>
          </p:blipFill>
          <p:spPr>
            <a:xfrm>
              <a:off x="1570203" y="5362277"/>
              <a:ext cx="416910" cy="241739"/>
            </a:xfrm>
            <a:prstGeom prst="rect">
              <a:avLst/>
            </a:prstGeom>
          </p:spPr>
        </p:pic>
      </p:grpSp>
      <p:pic>
        <p:nvPicPr>
          <p:cNvPr id="73" name="図 7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75" y="5264399"/>
            <a:ext cx="461645" cy="461296"/>
          </a:xfrm>
          <a:prstGeom prst="rect">
            <a:avLst/>
          </a:prstGeom>
        </p:spPr>
      </p:pic>
      <p:sp>
        <p:nvSpPr>
          <p:cNvPr id="74" name="正方形/長方形 73"/>
          <p:cNvSpPr/>
          <p:nvPr/>
        </p:nvSpPr>
        <p:spPr>
          <a:xfrm>
            <a:off x="3091637" y="2745156"/>
            <a:ext cx="2896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⑰パソコン用メモリー</a:t>
            </a:r>
            <a:endParaRPr lang="en-US" altLang="ja-JP" sz="1000" dirty="0">
              <a:solidFill>
                <a:schemeClr val="tx1">
                  <a:lumMod val="95000"/>
                  <a:lumOff val="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メモリー増設でパソコンの処理速度アップ 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WEB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会議ツール＆ワードやエクセルなど他の作業も同時に行うなら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8GB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への増設がオススメ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3225802" y="4685850"/>
            <a:ext cx="19062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DDR4:</a:t>
            </a:r>
            <a:r>
              <a:rPr lang="en-US" altLang="zh-TW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PC4-2400</a:t>
            </a:r>
            <a:r>
              <a:rPr lang="zh-TW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規格対応 </a:t>
            </a:r>
          </a:p>
        </p:txBody>
      </p:sp>
      <p:grpSp>
        <p:nvGrpSpPr>
          <p:cNvPr id="79" name="グループ化 78"/>
          <p:cNvGrpSpPr/>
          <p:nvPr/>
        </p:nvGrpSpPr>
        <p:grpSpPr>
          <a:xfrm>
            <a:off x="4603115" y="4140867"/>
            <a:ext cx="1363550" cy="210442"/>
            <a:chOff x="4695067" y="4031202"/>
            <a:chExt cx="1363550" cy="210442"/>
          </a:xfrm>
        </p:grpSpPr>
        <p:sp>
          <p:nvSpPr>
            <p:cNvPr id="80" name="角丸四角形 79"/>
            <p:cNvSpPr/>
            <p:nvPr/>
          </p:nvSpPr>
          <p:spPr bwMode="auto">
            <a:xfrm>
              <a:off x="5343163" y="4031202"/>
              <a:ext cx="715454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JEDEC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規格準拠</a:t>
              </a:r>
              <a:endPara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1" name="角丸四角形 80"/>
            <p:cNvSpPr/>
            <p:nvPr/>
          </p:nvSpPr>
          <p:spPr bwMode="auto">
            <a:xfrm>
              <a:off x="4695067" y="4036792"/>
              <a:ext cx="614888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6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年保証</a:t>
              </a:r>
              <a:endParaRPr lang="en-US" altLang="ja-JP" sz="700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pic>
        <p:nvPicPr>
          <p:cNvPr id="82" name="図 8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250" b="74375" l="1375" r="97500">
                        <a14:foregroundMark x1="69625" y1="26500" x2="2375" y2="55625"/>
                        <a14:foregroundMark x1="96250" y1="42125" x2="29375" y2="74375"/>
                        <a14:foregroundMark x1="2250" y1="55500" x2="2500" y2="56000"/>
                        <a14:foregroundMark x1="30750" y1="73250" x2="1375" y2="56375"/>
                        <a14:foregroundMark x1="10500" y1="61500" x2="12500" y2="61125"/>
                        <a14:foregroundMark x1="12375" y1="61125" x2="13625" y2="61625"/>
                        <a14:foregroundMark x1="14125" y1="62125" x2="13500" y2="63875"/>
                        <a14:foregroundMark x1="69875" y1="26375" x2="97500" y2="40375"/>
                        <a14:foregroundMark x1="22375" y1="52250" x2="63750" y2="34125"/>
                        <a14:foregroundMark x1="37875" y1="61125" x2="79000" y2="42750"/>
                        <a14:foregroundMark x1="26500" y1="55375" x2="34250" y2="59875"/>
                        <a14:foregroundMark x1="66375" y1="35500" x2="72375" y2="3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26889" r="2612" b="26367"/>
          <a:stretch/>
        </p:blipFill>
        <p:spPr>
          <a:xfrm>
            <a:off x="3314800" y="3970068"/>
            <a:ext cx="1223350" cy="602881"/>
          </a:xfrm>
          <a:prstGeom prst="rect">
            <a:avLst/>
          </a:prstGeom>
        </p:spPr>
      </p:pic>
      <p:pic>
        <p:nvPicPr>
          <p:cNvPr id="91" name="図 9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9500" b="70167" l="23125" r="76625">
                        <a14:foregroundMark x1="23625" y1="54000" x2="61000" y2="30500"/>
                        <a14:foregroundMark x1="76125" y1="43500" x2="38625" y2="70167"/>
                        <a14:foregroundMark x1="23875" y1="55333" x2="38375" y2="69833"/>
                        <a14:foregroundMark x1="28875" y1="59500" x2="29375" y2="59833"/>
                        <a14:foregroundMark x1="61250" y1="29500" x2="76625" y2="42833"/>
                        <a14:foregroundMark x1="33625" y1="50333" x2="57875" y2="34500"/>
                        <a14:foregroundMark x1="42125" y1="59000" x2="66375" y2="42167"/>
                        <a14:foregroundMark x1="33500" y1="50833" x2="40125" y2="57333"/>
                        <a14:foregroundMark x1="57375" y1="35167" x2="65875" y2="41500"/>
                        <a14:foregroundMark x1="57875" y1="37167" x2="40000" y2="50167"/>
                        <a14:foregroundMark x1="60000" y1="38667" x2="38750" y2="5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30530" r="23547" b="30269"/>
          <a:stretch/>
        </p:blipFill>
        <p:spPr>
          <a:xfrm>
            <a:off x="3304273" y="4871672"/>
            <a:ext cx="1160937" cy="639322"/>
          </a:xfrm>
          <a:prstGeom prst="rect">
            <a:avLst/>
          </a:prstGeom>
        </p:spPr>
      </p:pic>
      <p:sp>
        <p:nvSpPr>
          <p:cNvPr id="93" name="正方形/長方形 92"/>
          <p:cNvSpPr/>
          <p:nvPr/>
        </p:nvSpPr>
        <p:spPr>
          <a:xfrm>
            <a:off x="4561918" y="5393163"/>
            <a:ext cx="10594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PC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用メモリー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対応検索はこちら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3225802" y="3756578"/>
            <a:ext cx="14013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DDR4:</a:t>
            </a:r>
            <a:r>
              <a:rPr lang="en-US" altLang="zh-TW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PC4-2666</a:t>
            </a:r>
            <a:r>
              <a:rPr lang="zh-TW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規格対応</a:t>
            </a:r>
          </a:p>
        </p:txBody>
      </p:sp>
      <p:grpSp>
        <p:nvGrpSpPr>
          <p:cNvPr id="96" name="グループ化 95"/>
          <p:cNvGrpSpPr/>
          <p:nvPr/>
        </p:nvGrpSpPr>
        <p:grpSpPr>
          <a:xfrm>
            <a:off x="4603115" y="4998315"/>
            <a:ext cx="1363550" cy="210442"/>
            <a:chOff x="4773110" y="4255209"/>
            <a:chExt cx="1363550" cy="210442"/>
          </a:xfrm>
        </p:grpSpPr>
        <p:sp>
          <p:nvSpPr>
            <p:cNvPr id="97" name="角丸四角形 96"/>
            <p:cNvSpPr/>
            <p:nvPr/>
          </p:nvSpPr>
          <p:spPr bwMode="auto">
            <a:xfrm>
              <a:off x="5421206" y="4255209"/>
              <a:ext cx="715454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JEDEC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規格準拠</a:t>
              </a:r>
              <a:endPara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1" name="角丸四角形 100"/>
            <p:cNvSpPr/>
            <p:nvPr/>
          </p:nvSpPr>
          <p:spPr bwMode="auto">
            <a:xfrm>
              <a:off x="4773110" y="4260799"/>
              <a:ext cx="614888" cy="2048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6</a:t>
              </a:r>
              <a:r>
                <a:rPr lang="ja-JP" altLang="en-US" sz="700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年保証</a:t>
              </a:r>
              <a:endParaRPr lang="en-US" altLang="ja-JP" sz="700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02" name="正方形/長方形 101"/>
          <p:cNvSpPr/>
          <p:nvPr/>
        </p:nvSpPr>
        <p:spPr>
          <a:xfrm>
            <a:off x="3091637" y="3485699"/>
            <a:ext cx="28440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S.O.DIMM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（ノート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&amp;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スリムデスクトップ用）</a:t>
            </a:r>
          </a:p>
        </p:txBody>
      </p:sp>
    </p:spTree>
    <p:extLst>
      <p:ext uri="{BB962C8B-B14F-4D97-AF65-F5344CB8AC3E}">
        <p14:creationId xmlns:p14="http://schemas.microsoft.com/office/powerpoint/2010/main" val="3752554999"/>
      </p:ext>
    </p:extLst>
  </p:cSld>
  <p:clrMapOvr>
    <a:masterClrMapping/>
  </p:clrMapOvr>
</p:sld>
</file>

<file path=ppt/theme/theme1.xml><?xml version="1.0" encoding="utf-8"?>
<a:theme xmlns:a="http://schemas.openxmlformats.org/drawingml/2006/main" name="BUFFALO　iPadmini提案資料">
  <a:themeElements>
    <a:clrScheme name="やなぎんカラパレ">
      <a:dk1>
        <a:sysClr val="windowText" lastClr="000000"/>
      </a:dk1>
      <a:lt1>
        <a:sysClr val="window" lastClr="FFFFFF"/>
      </a:lt1>
      <a:dk2>
        <a:srgbClr val="BDBEC2"/>
      </a:dk2>
      <a:lt2>
        <a:srgbClr val="FFD3E0"/>
      </a:lt2>
      <a:accent1>
        <a:srgbClr val="FF1300"/>
      </a:accent1>
      <a:accent2>
        <a:srgbClr val="FF9500"/>
      </a:accent2>
      <a:accent3>
        <a:srgbClr val="FFCC00"/>
      </a:accent3>
      <a:accent4>
        <a:srgbClr val="0BD318"/>
      </a:accent4>
      <a:accent5>
        <a:srgbClr val="007AFF"/>
      </a:accent5>
      <a:accent6>
        <a:srgbClr val="C643FC"/>
      </a:accent6>
      <a:hlink>
        <a:srgbClr val="EB8803"/>
      </a:hlink>
      <a:folHlink>
        <a:srgbClr val="5F7791"/>
      </a:folHlink>
    </a:clrScheme>
    <a:fontScheme name="やなぎんフォント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ゴシック" pitchFamily="49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sz="1400" dirty="0" smtClean="0">
            <a:solidFill>
              <a:schemeClr val="tx1">
                <a:lumMod val="85000"/>
                <a:lumOff val="15000"/>
              </a:schemeClr>
            </a:solidFill>
            <a:latin typeface="+mn-ea"/>
            <a:ea typeface="+mn-ea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39493</TotalTime>
  <Words>899</Words>
  <Application>Microsoft Office PowerPoint</Application>
  <PresentationFormat>A4 210 x 297 mm</PresentationFormat>
  <Paragraphs>262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游ゴシック</vt:lpstr>
      <vt:lpstr>游ゴシック Light</vt:lpstr>
      <vt:lpstr>Arial</vt:lpstr>
      <vt:lpstr>Calibri</vt:lpstr>
      <vt:lpstr>Times New Roman</vt:lpstr>
      <vt:lpstr>BUFFALO　iPadmini提案資料</vt:lpstr>
      <vt:lpstr>デザインの設定</vt:lpstr>
      <vt:lpstr>PowerPoint プレゼンテーション</vt:lpstr>
      <vt:lpstr>PowerPoint プレゼンテーション</vt:lpstr>
    </vt:vector>
  </TitlesOfParts>
  <Company>株式会社バッファロー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株式会社バッファロー</dc:creator>
  <cp:lastModifiedBy>株式会社 ハッシュ</cp:lastModifiedBy>
  <cp:revision>1550</cp:revision>
  <cp:lastPrinted>2020-02-28T09:28:18Z</cp:lastPrinted>
  <dcterms:created xsi:type="dcterms:W3CDTF">2011-07-13T01:30:47Z</dcterms:created>
  <dcterms:modified xsi:type="dcterms:W3CDTF">2021-03-12T08:52:26Z</dcterms:modified>
</cp:coreProperties>
</file>