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760" r:id="rId6"/>
    <p:sldMasterId id="2147483747" r:id="rId7"/>
    <p:sldMasterId id="2147483648" r:id="rId8"/>
  </p:sldMasterIdLst>
  <p:notesMasterIdLst>
    <p:notesMasterId r:id="rId23"/>
  </p:notesMasterIdLst>
  <p:sldIdLst>
    <p:sldId id="2076138924" r:id="rId9"/>
    <p:sldId id="2076138927" r:id="rId10"/>
    <p:sldId id="2076138929" r:id="rId11"/>
    <p:sldId id="2076138931" r:id="rId12"/>
    <p:sldId id="2076138932" r:id="rId13"/>
    <p:sldId id="2076138933" r:id="rId14"/>
    <p:sldId id="2076138900" r:id="rId15"/>
    <p:sldId id="550143172" r:id="rId16"/>
    <p:sldId id="550143175" r:id="rId17"/>
    <p:sldId id="2076138921" r:id="rId18"/>
    <p:sldId id="2076138925" r:id="rId19"/>
    <p:sldId id="2076138923" r:id="rId20"/>
    <p:sldId id="2076138930" r:id="rId21"/>
    <p:sldId id="207613892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A8C198-F5E2-A55B-3EEF-EE92DD157474}" name="津田 禎史" initials="津禎" userId="S::yoshinobu.tsuda@motex.co.jp::5ef6b067-bc21-4b56-a452-18532cc1d519" providerId="AD"/>
  <p188:author id="{83C7B1D2-AB90-AFF2-59AE-F0A4CD87DAA2}" name="今井 涼太" initials="今井" userId="S::ryota.imai@motex.co.jp::f69727aa-358d-4e29-8a67-d563a12f2c12" providerId="AD"/>
  <p188:author id="{AC06B0F0-8E1C-4ECE-8BCA-263C62F493A3}" name="中本 琢也" initials="中本" userId="S::nakamoto@motex.co.jp::75817aae-d64e-40c0-8211-862d08fda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AFF"/>
    <a:srgbClr val="000000"/>
    <a:srgbClr val="3D8263"/>
    <a:srgbClr val="479471"/>
    <a:srgbClr val="E6E6E6"/>
    <a:srgbClr val="D30F0F"/>
    <a:srgbClr val="3790C6"/>
    <a:srgbClr val="E60012"/>
    <a:srgbClr val="45A2B3"/>
    <a:srgbClr val="3B9C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91DE85-B62F-43DE-F326-00EE3DCB4D28}" v="25" dt="2022-09-30T01:23:03.878"/>
    <p1510:client id="{C9B1E066-DB10-663E-4089-2222F698F36C}" v="16" dt="2022-09-29T04:31:46.82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432" y="102"/>
      </p:cViewPr>
      <p:guideLst>
        <p:guide orient="horz" pos="2160"/>
        <p:guide pos="38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2BBA9-8786-A840-8900-96BA5222CA4B}" type="datetimeFigureOut">
              <a:rPr kumimoji="1" lang="ja-JP" altLang="en-US" smtClean="0"/>
              <a:t>2022/10/26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CB2A7-50E1-8B4F-A518-53B84619FF4B}" type="slidenum">
              <a:rPr kumimoji="1" lang="ja-JP" altLang="en-US" smtClean="0"/>
              <a:t>‹#›</a:t>
            </a:fld>
            <a:endParaRPr kumimoji="1" lang="ja-JP" altLang="en-US"/>
          </a:p>
        </p:txBody>
      </p:sp>
    </p:spTree>
    <p:extLst>
      <p:ext uri="{BB962C8B-B14F-4D97-AF65-F5344CB8AC3E}">
        <p14:creationId xmlns:p14="http://schemas.microsoft.com/office/powerpoint/2010/main" val="36148037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latin typeface="游ゴシック"/>
              <a:ea typeface="游ゴシック"/>
              <a:cs typeface="Calibri"/>
            </a:endParaRPr>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10</a:t>
            </a:fld>
            <a:endParaRPr kumimoji="1" lang="ja-JP" altLang="en-US"/>
          </a:p>
        </p:txBody>
      </p:sp>
    </p:spTree>
    <p:extLst>
      <p:ext uri="{BB962C8B-B14F-4D97-AF65-F5344CB8AC3E}">
        <p14:creationId xmlns:p14="http://schemas.microsoft.com/office/powerpoint/2010/main" val="240032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sales@motex.co.jp"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mailto:support@motex.co.jp"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NSCOPE">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9579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253C0BA7-0C58-A842-B2BD-E76F534F9A5B}"/>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7" name="正方形/長方形 6">
            <a:extLst>
              <a:ext uri="{FF2B5EF4-FFF2-40B4-BE49-F238E27FC236}">
                <a16:creationId xmlns:a16="http://schemas.microsoft.com/office/drawing/2014/main" id="{C804C1B3-506D-4871-9231-E0C301F2DFEC}"/>
              </a:ext>
            </a:extLst>
          </p:cNvPr>
          <p:cNvSpPr/>
          <p:nvPr userDrawn="1"/>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79844E1F-BE7B-D60F-302A-256C8F1667BF}"/>
              </a:ext>
            </a:extLst>
          </p:cNvPr>
          <p:cNvSpPr/>
          <p:nvPr userDrawn="1"/>
        </p:nvSpPr>
        <p:spPr>
          <a:xfrm>
            <a:off x="337816" y="183746"/>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862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スライド番号プレースホルダ 4">
            <a:extLst>
              <a:ext uri="{FF2B5EF4-FFF2-40B4-BE49-F238E27FC236}">
                <a16:creationId xmlns:a16="http://schemas.microsoft.com/office/drawing/2014/main" id="{B39C9F90-10A4-6C42-9EC4-08ACBEFF2AA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9">
            <a:extLst>
              <a:ext uri="{FF2B5EF4-FFF2-40B4-BE49-F238E27FC236}">
                <a16:creationId xmlns:a16="http://schemas.microsoft.com/office/drawing/2014/main" id="{8B5F1C7E-275D-B244-B1D6-4DF160C1F352}"/>
              </a:ext>
            </a:extLst>
          </p:cNvPr>
          <p:cNvSpPr>
            <a:spLocks noGrp="1"/>
          </p:cNvSpPr>
          <p:nvPr>
            <p:ph type="body" sz="quarter" idx="15"/>
          </p:nvPr>
        </p:nvSpPr>
        <p:spPr>
          <a:xfrm>
            <a:off x="870788" y="229169"/>
            <a:ext cx="11074573" cy="248914"/>
          </a:xfrm>
          <a:prstGeom prst="rect">
            <a:avLst/>
          </a:prstGeom>
        </p:spPr>
        <p:txBody>
          <a:bodyPr wrap="square" anchor="t" anchorCtr="0">
            <a:spAutoFit/>
          </a:bodyPr>
          <a:lstStyle>
            <a:lvl1pPr marL="0" indent="0" algn="r">
              <a:buNone/>
              <a:defRPr sz="1100" b="1" i="0">
                <a:solidFill>
                  <a:schemeClr val="accent3"/>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5">
            <a:extLst>
              <a:ext uri="{FF2B5EF4-FFF2-40B4-BE49-F238E27FC236}">
                <a16:creationId xmlns:a16="http://schemas.microsoft.com/office/drawing/2014/main" id="{5320C840-75CB-A84D-A743-431E57F46735}"/>
              </a:ext>
            </a:extLst>
          </p:cNvPr>
          <p:cNvSpPr>
            <a:spLocks noGrp="1"/>
          </p:cNvSpPr>
          <p:nvPr>
            <p:ph type="body" sz="quarter" idx="16"/>
          </p:nvPr>
        </p:nvSpPr>
        <p:spPr>
          <a:xfrm>
            <a:off x="366288" y="618017"/>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081920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テキスト プレースホルダー 9">
            <a:extLst>
              <a:ext uri="{FF2B5EF4-FFF2-40B4-BE49-F238E27FC236}">
                <a16:creationId xmlns:a16="http://schemas.microsoft.com/office/drawing/2014/main" id="{C69C27C9-F672-7140-89B1-D500AE94047B}"/>
              </a:ext>
            </a:extLst>
          </p:cNvPr>
          <p:cNvSpPr>
            <a:spLocks noGrp="1"/>
          </p:cNvSpPr>
          <p:nvPr>
            <p:ph type="body" sz="quarter" idx="11"/>
          </p:nvPr>
        </p:nvSpPr>
        <p:spPr>
          <a:xfrm>
            <a:off x="263132" y="446085"/>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5">
            <a:extLst>
              <a:ext uri="{FF2B5EF4-FFF2-40B4-BE49-F238E27FC236}">
                <a16:creationId xmlns:a16="http://schemas.microsoft.com/office/drawing/2014/main" id="{51AB2589-30CA-734F-BBD3-2BB2E027BD8E}"/>
              </a:ext>
            </a:extLst>
          </p:cNvPr>
          <p:cNvSpPr>
            <a:spLocks noGrp="1"/>
          </p:cNvSpPr>
          <p:nvPr>
            <p:ph type="body" sz="quarter" idx="13"/>
          </p:nvPr>
        </p:nvSpPr>
        <p:spPr>
          <a:xfrm>
            <a:off x="263132" y="936814"/>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
        <p:nvSpPr>
          <p:cNvPr id="6" name="スライド番号プレースホルダ 4">
            <a:extLst>
              <a:ext uri="{FF2B5EF4-FFF2-40B4-BE49-F238E27FC236}">
                <a16:creationId xmlns:a16="http://schemas.microsoft.com/office/drawing/2014/main" id="{3A14AFC1-EEAC-AF46-9C48-7714BCC1A92B}"/>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52638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スライド番号プレースホルダ 4">
            <a:extLst>
              <a:ext uri="{FF2B5EF4-FFF2-40B4-BE49-F238E27FC236}">
                <a16:creationId xmlns:a16="http://schemas.microsoft.com/office/drawing/2014/main" id="{F0677E99-3A0F-2C40-9504-F2A3CCCBCCF4}"/>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72629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３">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9" y="1243861"/>
            <a:ext cx="11074573" cy="312393"/>
          </a:xfrm>
          <a:prstGeom prst="rect">
            <a:avLst/>
          </a:prstGeom>
        </p:spPr>
        <p:txBody>
          <a:bodyPr wrap="square" anchor="t" anchorCtr="0">
            <a:spAutoFit/>
          </a:bodyPr>
          <a:lstStyle>
            <a:lvl1pPr marL="0" indent="0" algn="ctr">
              <a:buNone/>
              <a:def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413589" y="212584"/>
            <a:ext cx="11074573" cy="372410"/>
          </a:xfrm>
          <a:prstGeom prst="rect">
            <a:avLst/>
          </a:prstGeom>
        </p:spPr>
        <p:txBody>
          <a:bodyPr wrap="square" anchor="t" anchorCtr="0">
            <a:spAutoFit/>
          </a:bodyPr>
          <a:lstStyle>
            <a:lvl1pPr marL="0" indent="0" algn="l">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359197" y="746395"/>
            <a:ext cx="11505576" cy="452432"/>
          </a:xfrm>
          <a:prstGeom prst="rect">
            <a:avLst/>
          </a:prstGeom>
        </p:spPr>
        <p:txBody>
          <a:bodyPr wrap="square" anchor="t" anchorCtr="0">
            <a:spAutoFit/>
          </a:bodyPr>
          <a:lstStyle>
            <a:lvl1pPr marL="0" indent="0" algn="ctr">
              <a:buNone/>
              <a:defRPr lang="ja-JP" altLang="en-US" sz="1800" b="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a:extLst>
              <a:ext uri="{FF2B5EF4-FFF2-40B4-BE49-F238E27FC236}">
                <a16:creationId xmlns:a16="http://schemas.microsoft.com/office/drawing/2014/main" id="{B5FA616E-B561-448B-BEA3-71B3B34DCB4F}"/>
              </a:ext>
            </a:extLst>
          </p:cNvPr>
          <p:cNvSpPr/>
          <p:nvPr/>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C744D63E-E1E9-94D8-05FA-FCF41D8F4B29}"/>
              </a:ext>
            </a:extLst>
          </p:cNvPr>
          <p:cNvSpPr/>
          <p:nvPr userDrawn="1"/>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2B1B1842-701A-EEC8-2B03-0CF0C189AA42}"/>
              </a:ext>
            </a:extLst>
          </p:cNvPr>
          <p:cNvSpPr/>
          <p:nvPr userDrawn="1"/>
        </p:nvSpPr>
        <p:spPr>
          <a:xfrm>
            <a:off x="337816" y="183746"/>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63948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73A1F8E-1C9B-7344-BDDA-5220A4925C34}"/>
              </a:ext>
            </a:extLst>
          </p:cNvPr>
          <p:cNvSpPr txBox="1"/>
          <p:nvPr userDrawn="1"/>
        </p:nvSpPr>
        <p:spPr>
          <a:xfrm>
            <a:off x="126123" y="6154524"/>
            <a:ext cx="7020910" cy="4662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・記載の会社名および製品名・サービス名は、各社の商標または登録商標です。</a:t>
            </a:r>
            <a:endParaRPr kumimoji="1" lang="en-US" altLang="ja-JP" sz="9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90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はエムオーテックス株式会社の略称です。</a:t>
            </a:r>
          </a:p>
        </p:txBody>
      </p:sp>
      <p:pic>
        <p:nvPicPr>
          <p:cNvPr id="11" name="図 10">
            <a:extLst>
              <a:ext uri="{FF2B5EF4-FFF2-40B4-BE49-F238E27FC236}">
                <a16:creationId xmlns:a16="http://schemas.microsoft.com/office/drawing/2014/main" id="{C30B8CCE-B5BE-304C-B99F-BF6B755380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49490" y="2433464"/>
            <a:ext cx="2693020" cy="904855"/>
          </a:xfrm>
          <a:prstGeom prst="rect">
            <a:avLst/>
          </a:prstGeom>
        </p:spPr>
      </p:pic>
      <p:sp>
        <p:nvSpPr>
          <p:cNvPr id="12" name="正方形/長方形 11">
            <a:extLst>
              <a:ext uri="{FF2B5EF4-FFF2-40B4-BE49-F238E27FC236}">
                <a16:creationId xmlns:a16="http://schemas.microsoft.com/office/drawing/2014/main" id="{8559A977-4F9B-F04E-A84F-0DBCCB26D292}"/>
              </a:ext>
            </a:extLst>
          </p:cNvPr>
          <p:cNvSpPr/>
          <p:nvPr userDrawn="1"/>
        </p:nvSpPr>
        <p:spPr>
          <a:xfrm>
            <a:off x="1841204" y="3640006"/>
            <a:ext cx="8509592" cy="215450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AutoShape 78">
            <a:extLst>
              <a:ext uri="{FF2B5EF4-FFF2-40B4-BE49-F238E27FC236}">
                <a16:creationId xmlns:a16="http://schemas.microsoft.com/office/drawing/2014/main" id="{35A600BE-CC20-2E4E-8E92-6DF221467313}"/>
              </a:ext>
            </a:extLst>
          </p:cNvPr>
          <p:cNvSpPr>
            <a:spLocks noChangeArrowheads="1"/>
          </p:cNvSpPr>
          <p:nvPr userDrawn="1"/>
        </p:nvSpPr>
        <p:spPr bwMode="auto">
          <a:xfrm>
            <a:off x="2132681" y="3769829"/>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製品に関するお問い合わせ</a:t>
            </a:r>
            <a:endParaRPr lang="en-US" altLang="ja-JP" sz="1200" b="1">
              <a:solidFill>
                <a:schemeClr val="tx1">
                  <a:lumMod val="75000"/>
                  <a:lumOff val="25000"/>
                </a:schemeClr>
              </a:solidFill>
              <a:latin typeface="メイリオ" panose="020B0604030504040204" pitchFamily="50" charset="-128"/>
            </a:endParaRPr>
          </a:p>
        </p:txBody>
      </p:sp>
      <p:graphicFrame>
        <p:nvGraphicFramePr>
          <p:cNvPr id="14" name="表 13">
            <a:extLst>
              <a:ext uri="{FF2B5EF4-FFF2-40B4-BE49-F238E27FC236}">
                <a16:creationId xmlns:a16="http://schemas.microsoft.com/office/drawing/2014/main" id="{D328A163-FF65-BB46-90AE-8DA958675D85}"/>
              </a:ext>
            </a:extLst>
          </p:cNvPr>
          <p:cNvGraphicFramePr>
            <a:graphicFrameLocks noGrp="1"/>
          </p:cNvGraphicFramePr>
          <p:nvPr userDrawn="1">
            <p:extLst>
              <p:ext uri="{D42A27DB-BD31-4B8C-83A1-F6EECF244321}">
                <p14:modId xmlns:p14="http://schemas.microsoft.com/office/powerpoint/2010/main" val="62222000"/>
              </p:ext>
            </p:extLst>
          </p:nvPr>
        </p:nvGraphicFramePr>
        <p:xfrm>
          <a:off x="2124802" y="4124462"/>
          <a:ext cx="2741482" cy="155448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1674835">
                  <a:extLst>
                    <a:ext uri="{9D8B030D-6E8A-4147-A177-3AD203B41FA5}">
                      <a16:colId xmlns:a16="http://schemas.microsoft.com/office/drawing/2014/main" val="3762983370"/>
                    </a:ext>
                  </a:extLst>
                </a:gridCol>
              </a:tblGrid>
              <a:tr h="137160">
                <a:tc>
                  <a:txBody>
                    <a:bodyPr/>
                    <a:lstStyle/>
                    <a:p>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営業本部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大阪本社</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06-6308-8980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東京本部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03-5460-0775</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名古屋支店</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052-253-7346</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九州営業所</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092-419-2390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9528522"/>
                  </a:ext>
                </a:extLst>
              </a:tr>
              <a:tr h="137160">
                <a:tc>
                  <a:txBody>
                    <a:bodyPr/>
                    <a:lstStyle/>
                    <a:p>
                      <a:pPr algn="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3"/>
                        </a:rPr>
                        <a:t>sales@motex.co.jp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3501713"/>
                  </a:ext>
                </a:extLst>
              </a:tr>
            </a:tbl>
          </a:graphicData>
        </a:graphic>
      </p:graphicFrame>
      <p:graphicFrame>
        <p:nvGraphicFramePr>
          <p:cNvPr id="15" name="表 13">
            <a:extLst>
              <a:ext uri="{FF2B5EF4-FFF2-40B4-BE49-F238E27FC236}">
                <a16:creationId xmlns:a16="http://schemas.microsoft.com/office/drawing/2014/main" id="{BD31F1FD-9E81-9245-897A-B660C1AD6B30}"/>
              </a:ext>
            </a:extLst>
          </p:cNvPr>
          <p:cNvGraphicFramePr>
            <a:graphicFrameLocks noGrp="1"/>
          </p:cNvGraphicFramePr>
          <p:nvPr userDrawn="1">
            <p:extLst>
              <p:ext uri="{D42A27DB-BD31-4B8C-83A1-F6EECF244321}">
                <p14:modId xmlns:p14="http://schemas.microsoft.com/office/powerpoint/2010/main" val="3587183095"/>
              </p:ext>
            </p:extLst>
          </p:nvPr>
        </p:nvGraphicFramePr>
        <p:xfrm>
          <a:off x="4929350" y="4133818"/>
          <a:ext cx="5213131" cy="777240"/>
        </p:xfrm>
        <a:graphic>
          <a:graphicData uri="http://schemas.openxmlformats.org/drawingml/2006/table">
            <a:tbl>
              <a:tblPr firstRow="1" bandRow="1">
                <a:tableStyleId>{5940675A-B579-460E-94D1-54222C63F5DA}</a:tableStyleId>
              </a:tblPr>
              <a:tblGrid>
                <a:gridCol w="1587062">
                  <a:extLst>
                    <a:ext uri="{9D8B030D-6E8A-4147-A177-3AD203B41FA5}">
                      <a16:colId xmlns:a16="http://schemas.microsoft.com/office/drawing/2014/main" val="1082877658"/>
                    </a:ext>
                  </a:extLst>
                </a:gridCol>
                <a:gridCol w="3626069">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0120-968995</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（携帯・</a:t>
                      </a:r>
                      <a:r>
                        <a:rPr kumimoji="1" lang="en" altLang="ja-JP" sz="1000">
                          <a:solidFill>
                            <a:schemeClr val="tx1">
                              <a:lumMod val="75000"/>
                              <a:lumOff val="25000"/>
                            </a:schemeClr>
                          </a:solidFill>
                          <a:latin typeface="Meiryo" panose="020B0604030504040204" pitchFamily="34" charset="-128"/>
                          <a:ea typeface="Meiryo" panose="020B0604030504040204" pitchFamily="34" charset="-128"/>
                        </a:rPr>
                        <a:t>PHS</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からは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06-6308-8981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9:30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12:00/13:00〜17:30</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（平日、祝祭日除く）</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お問い合わせ</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4"/>
                        </a:rPr>
                        <a:t>support@motex.co.jp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16" name="AutoShape 78">
            <a:extLst>
              <a:ext uri="{FF2B5EF4-FFF2-40B4-BE49-F238E27FC236}">
                <a16:creationId xmlns:a16="http://schemas.microsoft.com/office/drawing/2014/main" id="{1EE58FEB-2635-C946-B523-C8E9FF9A8A2C}"/>
              </a:ext>
            </a:extLst>
          </p:cNvPr>
          <p:cNvSpPr>
            <a:spLocks noChangeArrowheads="1"/>
          </p:cNvSpPr>
          <p:nvPr userDrawn="1"/>
        </p:nvSpPr>
        <p:spPr bwMode="auto">
          <a:xfrm>
            <a:off x="4907141" y="3779185"/>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ご導入後の製品利用に関するお問い合わせ</a:t>
            </a:r>
            <a:endParaRPr lang="en-US" altLang="ja-JP" sz="1200" b="1">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2264225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67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46C2A8-74EF-4B1E-BCAC-1DD93FD8459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3E0C19-E458-4D81-A32B-BBCD7736E0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C4BFAB0-AF0D-45D7-B5CA-C299C9791549}"/>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2022/10/26</a:t>
            </a:fld>
            <a:endParaRPr kumimoji="1" lang="ja-JP" altLang="en-US"/>
          </a:p>
        </p:txBody>
      </p:sp>
      <p:sp>
        <p:nvSpPr>
          <p:cNvPr id="5" name="フッター プレースホルダー 4">
            <a:extLst>
              <a:ext uri="{FF2B5EF4-FFF2-40B4-BE49-F238E27FC236}">
                <a16:creationId xmlns:a16="http://schemas.microsoft.com/office/drawing/2014/main" id="{1FC4E027-2D9F-406D-80B6-757A91A1CA7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FF9D30-C387-467F-BCB8-968B27D3A6B6}"/>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314633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48DB8F-EEA3-4F20-8380-13A4116FC49A}"/>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087D2B-7996-46F9-8070-8B98BE3764A4}"/>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2C3538-CDD8-4CB2-ACA2-171A304A929E}"/>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2022/10/26</a:t>
            </a:fld>
            <a:endParaRPr kumimoji="1" lang="ja-JP" altLang="en-US"/>
          </a:p>
        </p:txBody>
      </p:sp>
      <p:sp>
        <p:nvSpPr>
          <p:cNvPr id="5" name="フッター プレースホルダー 4">
            <a:extLst>
              <a:ext uri="{FF2B5EF4-FFF2-40B4-BE49-F238E27FC236}">
                <a16:creationId xmlns:a16="http://schemas.microsoft.com/office/drawing/2014/main" id="{894A4D6A-0812-4ABE-8914-5E22645A022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CC081F-6172-4339-B10C-E546BA9A3079}"/>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1498014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42D00-D874-4466-A2C8-8846A7C377A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1E263FD-9DCA-4F2E-93B3-DFCA0CF3AEF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1C18FCE-67E9-422E-88E4-7727B67F1E20}"/>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2022/10/26</a:t>
            </a:fld>
            <a:endParaRPr kumimoji="1" lang="ja-JP" altLang="en-US"/>
          </a:p>
        </p:txBody>
      </p:sp>
      <p:sp>
        <p:nvSpPr>
          <p:cNvPr id="5" name="フッター プレースホルダー 4">
            <a:extLst>
              <a:ext uri="{FF2B5EF4-FFF2-40B4-BE49-F238E27FC236}">
                <a16:creationId xmlns:a16="http://schemas.microsoft.com/office/drawing/2014/main" id="{499AF03C-32AE-4280-99A9-74AF5ECF13D8}"/>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826DE0-7382-4334-BB7B-56C0DE7F8C6F}"/>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217499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NSCOPE">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プレースホルダー 5">
            <a:extLst>
              <a:ext uri="{FF2B5EF4-FFF2-40B4-BE49-F238E27FC236}">
                <a16:creationId xmlns:a16="http://schemas.microsoft.com/office/drawing/2014/main" id="{6B886E7A-D055-E945-96ED-66591D0F8D31}"/>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22697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CFB3D2-F10D-48B7-B186-6B9EBF1FB5CC}"/>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35A03A-7AD7-4BC8-A88B-218898E571D2}"/>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8E4EF5C-DCFC-41D5-B447-0B232EB3115F}"/>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12D9968-C477-402E-9C4E-D236646FC3A7}"/>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2022/10/26</a:t>
            </a:fld>
            <a:endParaRPr kumimoji="1" lang="ja-JP" altLang="en-US"/>
          </a:p>
        </p:txBody>
      </p:sp>
      <p:sp>
        <p:nvSpPr>
          <p:cNvPr id="6" name="フッター プレースホルダー 5">
            <a:extLst>
              <a:ext uri="{FF2B5EF4-FFF2-40B4-BE49-F238E27FC236}">
                <a16:creationId xmlns:a16="http://schemas.microsoft.com/office/drawing/2014/main" id="{7294A89F-924C-44EC-A273-46402E56D3B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B1E32A-D850-4B2A-9650-6926F4AE90B9}"/>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1705957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F98A31-F6E6-4F3F-85ED-789064D67EFE}"/>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BBEE1E6-4669-4519-84FF-716A0CBB717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7F4AB02-7606-4870-9788-F270175ED9E3}"/>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56A71DF-DBB4-4089-87EC-08C71D90B9F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8042960-4D50-472D-A64C-8D0B7331D0B6}"/>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1A4D695-F8A0-450A-916F-158E28EE5544}"/>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2022/10/26</a:t>
            </a:fld>
            <a:endParaRPr kumimoji="1" lang="ja-JP" altLang="en-US"/>
          </a:p>
        </p:txBody>
      </p:sp>
      <p:sp>
        <p:nvSpPr>
          <p:cNvPr id="8" name="フッター プレースホルダー 7">
            <a:extLst>
              <a:ext uri="{FF2B5EF4-FFF2-40B4-BE49-F238E27FC236}">
                <a16:creationId xmlns:a16="http://schemas.microsoft.com/office/drawing/2014/main" id="{B17655F9-D4C9-407E-86C8-D099A045511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30DBA7-31AF-44DC-884F-151A81EAA8DA}"/>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233035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7B2FA1-B5C2-4EB9-B594-9EC49830F7E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82B99D5-A9DA-44B4-BD16-5BF9EAFBD445}"/>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2022/10/26</a:t>
            </a:fld>
            <a:endParaRPr kumimoji="1" lang="ja-JP" altLang="en-US"/>
          </a:p>
        </p:txBody>
      </p:sp>
      <p:sp>
        <p:nvSpPr>
          <p:cNvPr id="4" name="フッター プレースホルダー 3">
            <a:extLst>
              <a:ext uri="{FF2B5EF4-FFF2-40B4-BE49-F238E27FC236}">
                <a16:creationId xmlns:a16="http://schemas.microsoft.com/office/drawing/2014/main" id="{957123DB-F85A-4D5A-83E9-AEF4654BDCCE}"/>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3FECA13-C0B4-424B-91A8-444C5850FB4E}"/>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406161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1BB0DB3-CD33-4BD2-A104-3669E9398DA7}"/>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2022/10/26</a:t>
            </a:fld>
            <a:endParaRPr kumimoji="1" lang="ja-JP" altLang="en-US"/>
          </a:p>
        </p:txBody>
      </p:sp>
      <p:sp>
        <p:nvSpPr>
          <p:cNvPr id="3" name="フッター プレースホルダー 2">
            <a:extLst>
              <a:ext uri="{FF2B5EF4-FFF2-40B4-BE49-F238E27FC236}">
                <a16:creationId xmlns:a16="http://schemas.microsoft.com/office/drawing/2014/main" id="{A5B51303-A299-4490-A8F7-8AE2FC0A16F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B9CB86D-7FEC-403D-8A7D-83CAF659D197}"/>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680530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1C9CE2-7744-4DAD-94F7-1D468BF9957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2A9FAD2-2CF8-4A14-BC9B-C4CC123661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37B1BA7-B6F4-46E3-BA17-8DC42B0091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4458192-FA4C-4F98-BCE6-7DF8076691C1}"/>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2022/10/26</a:t>
            </a:fld>
            <a:endParaRPr kumimoji="1" lang="ja-JP" altLang="en-US"/>
          </a:p>
        </p:txBody>
      </p:sp>
      <p:sp>
        <p:nvSpPr>
          <p:cNvPr id="6" name="フッター プレースホルダー 5">
            <a:extLst>
              <a:ext uri="{FF2B5EF4-FFF2-40B4-BE49-F238E27FC236}">
                <a16:creationId xmlns:a16="http://schemas.microsoft.com/office/drawing/2014/main" id="{826388DC-D21F-4F4A-8D18-424EE776751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9C1341C-3971-4E2D-A51A-409FD2260C7F}"/>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3036959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62180E-3A44-4909-9028-8849F61C5F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6DA23C3-DD86-4745-AE5C-5C2658EF1B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97512F8-4264-4CEF-A685-DB6F16C46E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D5EA1ED-CE27-4C5A-BC64-3B80A472D438}"/>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2022/10/26</a:t>
            </a:fld>
            <a:endParaRPr kumimoji="1" lang="ja-JP" altLang="en-US"/>
          </a:p>
        </p:txBody>
      </p:sp>
      <p:sp>
        <p:nvSpPr>
          <p:cNvPr id="6" name="フッター プレースホルダー 5">
            <a:extLst>
              <a:ext uri="{FF2B5EF4-FFF2-40B4-BE49-F238E27FC236}">
                <a16:creationId xmlns:a16="http://schemas.microsoft.com/office/drawing/2014/main" id="{380E5D66-272D-4CC5-8F2E-8806D87254D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08F3450-C12B-42EF-B221-70457D0B3C60}"/>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584154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E88D3D-2E88-419B-94BB-FEB83DEED0EB}"/>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DC87081-0B6F-43B5-963D-FF0133364931}"/>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066FAD-A0A5-4562-9AA2-76142B9E159D}"/>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2022/10/26</a:t>
            </a:fld>
            <a:endParaRPr kumimoji="1" lang="ja-JP" altLang="en-US"/>
          </a:p>
        </p:txBody>
      </p:sp>
      <p:sp>
        <p:nvSpPr>
          <p:cNvPr id="5" name="フッター プレースホルダー 4">
            <a:extLst>
              <a:ext uri="{FF2B5EF4-FFF2-40B4-BE49-F238E27FC236}">
                <a16:creationId xmlns:a16="http://schemas.microsoft.com/office/drawing/2014/main" id="{7B3BB54E-4834-479F-A6C4-620F52ABB99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8ACE7B-340E-4DF1-81D9-64410E133719}"/>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1398843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CB0FE05-077A-4BCB-A2FF-500794A7E110}"/>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C5B25EE-CE40-4A52-93CC-9E6D221E25C3}"/>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0BC3029-E8F5-4B1E-B0E2-41C6F062083A}"/>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2022/10/26</a:t>
            </a:fld>
            <a:endParaRPr kumimoji="1" lang="ja-JP" altLang="en-US"/>
          </a:p>
        </p:txBody>
      </p:sp>
      <p:sp>
        <p:nvSpPr>
          <p:cNvPr id="5" name="フッター プレースホルダー 4">
            <a:extLst>
              <a:ext uri="{FF2B5EF4-FFF2-40B4-BE49-F238E27FC236}">
                <a16:creationId xmlns:a16="http://schemas.microsoft.com/office/drawing/2014/main" id="{F6E0388A-5A1B-47D3-8242-967C4567678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539D63-8262-4CE0-A432-798CEC3341D5}"/>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4062599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49106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051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YNCPIT">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819D501-8CCA-EA47-A79F-6C275595410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C892A22E-3004-B642-B824-D0BE4D18C00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594574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083904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2022/10/26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395402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E02A643-9BB0-4E02-80B2-2C0A5E5D738E}" type="datetimeFigureOut">
              <a:rPr kumimoji="1" lang="ja-JP" altLang="en-US" smtClean="0"/>
              <a:t>2022/10/26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79788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02A643-9BB0-4E02-80B2-2C0A5E5D738E}" type="datetimeFigureOut">
              <a:rPr kumimoji="1" lang="ja-JP" altLang="en-US" smtClean="0"/>
              <a:t>2022/10/26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539588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2A643-9BB0-4E02-80B2-2C0A5E5D738E}" type="datetimeFigureOut">
              <a:rPr kumimoji="1" lang="ja-JP" altLang="en-US" smtClean="0"/>
              <a:t>2022/10/26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2860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2022/10/26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88451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2022/10/26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189387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575747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50866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YNCPIT">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09961625-C8BD-C948-9226-1F11F08B4739}"/>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89132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MOCON">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AF1E4FB9-AD86-FE41-AFA4-FFF89229A09A}"/>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2908261-20C0-C84D-B3D9-8A56DCBB5AE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5">
            <a:extLst>
              <a:ext uri="{FF2B5EF4-FFF2-40B4-BE49-F238E27FC236}">
                <a16:creationId xmlns:a16="http://schemas.microsoft.com/office/drawing/2014/main" id="{3F3F7852-D51A-F142-8A2D-EDB574B4AE03}"/>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39170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YNCPIT">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E6D75B93-4FB0-A946-ACB8-7AA1BFC3C4EE}"/>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130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PMS">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CFF53E31-7472-8942-AD1A-D20A950AAA16}"/>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9B2A2278-FC11-2545-9394-263FA94491AC}"/>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29677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PMS">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253C0BA7-0C58-A842-B2BD-E76F534F9A5B}"/>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16125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CFF53E31-7472-8942-AD1A-D20A950AAA16}"/>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9B2A2278-FC11-2545-9394-263FA94491AC}"/>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10" name="正方形/長方形 9">
            <a:extLst>
              <a:ext uri="{FF2B5EF4-FFF2-40B4-BE49-F238E27FC236}">
                <a16:creationId xmlns:a16="http://schemas.microsoft.com/office/drawing/2014/main" id="{3197704F-7494-42B6-B283-FFEA7D32A3F7}"/>
              </a:ext>
            </a:extLst>
          </p:cNvPr>
          <p:cNvSpPr/>
          <p:nvPr userDrawn="1"/>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0B36192-EA40-278C-E14E-5CD253C74265}"/>
              </a:ext>
            </a:extLst>
          </p:cNvPr>
          <p:cNvSpPr/>
          <p:nvPr userDrawn="1"/>
        </p:nvSpPr>
        <p:spPr>
          <a:xfrm>
            <a:off x="337816" y="183746"/>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1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93FF6D9-DFAD-9445-ACDE-009B203F6397}"/>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3616587049"/>
      </p:ext>
    </p:extLst>
  </p:cSld>
  <p:clrMap bg1="lt1" tx1="dk1" bg2="lt2" tx2="dk2" accent1="accent1" accent2="accent2" accent3="accent3" accent4="accent4" accent5="accent5" accent6="accent6" hlink="hlink" folHlink="folHlink"/>
  <p:sldLayoutIdLst>
    <p:sldLayoutId id="2147483666" r:id="rId1"/>
    <p:sldLayoutId id="2147483733" r:id="rId2"/>
    <p:sldLayoutId id="2147483726" r:id="rId3"/>
    <p:sldLayoutId id="2147483734" r:id="rId4"/>
    <p:sldLayoutId id="2147483727" r:id="rId5"/>
    <p:sldLayoutId id="2147483735" r:id="rId6"/>
    <p:sldLayoutId id="2147483728" r:id="rId7"/>
    <p:sldLayoutId id="2147483736" r:id="rId8"/>
    <p:sldLayoutId id="2147483741" r:id="rId9"/>
    <p:sldLayoutId id="2147483742" r:id="rId10"/>
    <p:sldLayoutId id="2147483737" r:id="rId11"/>
    <p:sldLayoutId id="2147483665" r:id="rId12"/>
    <p:sldLayoutId id="2147483667" r:id="rId13"/>
    <p:sldLayoutId id="2147483745" r:id="rId14"/>
    <p:sldLayoutId id="2147483762"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7E41690-7345-57B5-DF82-086DD6777123}"/>
              </a:ext>
            </a:extLst>
          </p:cNvPr>
          <p:cNvSpPr/>
          <p:nvPr userDrawn="1"/>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8807621"/>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図 9" descr="背景パターン&#10;&#10;低い精度で自動的に生成された説明">
            <a:extLst>
              <a:ext uri="{FF2B5EF4-FFF2-40B4-BE49-F238E27FC236}">
                <a16:creationId xmlns:a16="http://schemas.microsoft.com/office/drawing/2014/main" id="{6CED0488-7E9C-41CE-B95D-2085E3DA3A4B}"/>
              </a:ext>
            </a:extLst>
          </p:cNvPr>
          <p:cNvPicPr>
            <a:picLocks noChangeAspect="1"/>
          </p:cNvPicPr>
          <p:nvPr userDrawn="1"/>
        </p:nvPicPr>
        <p:blipFill rotWithShape="1">
          <a:blip r:embed="rId13"/>
          <a:srcRect r="1896" b="19490"/>
          <a:stretch/>
        </p:blipFill>
        <p:spPr>
          <a:xfrm>
            <a:off x="0" y="0"/>
            <a:ext cx="12192000" cy="6858000"/>
          </a:xfrm>
          <a:prstGeom prst="rect">
            <a:avLst/>
          </a:prstGeom>
        </p:spPr>
      </p:pic>
    </p:spTree>
    <p:extLst>
      <p:ext uri="{BB962C8B-B14F-4D97-AF65-F5344CB8AC3E}">
        <p14:creationId xmlns:p14="http://schemas.microsoft.com/office/powerpoint/2010/main" val="235613471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2A643-9BB0-4E02-80B2-2C0A5E5D738E}" type="datetimeFigureOut">
              <a:rPr kumimoji="1" lang="ja-JP" altLang="en-US" smtClean="0"/>
              <a:t>2022/10/26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0728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svg"/><Relationship Id="rId7" Type="http://schemas.openxmlformats.org/officeDocument/2006/relationships/hyperlink" Target="https://www.lanscope.jp/cpms/incident-response-service/" TargetMode="External"/><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emf"/><Relationship Id="rId9" Type="http://schemas.openxmlformats.org/officeDocument/2006/relationships/image" Target="../media/image29.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AD290B40-66F8-CEAB-A4BB-EA6640FABE62}"/>
              </a:ext>
            </a:extLst>
          </p:cNvPr>
          <p:cNvSpPr/>
          <p:nvPr/>
        </p:nvSpPr>
        <p:spPr>
          <a:xfrm>
            <a:off x="-6015" y="14448"/>
            <a:ext cx="12191998" cy="6847973"/>
          </a:xfrm>
          <a:prstGeom prst="rect">
            <a:avLst/>
          </a:prstGeom>
          <a:solidFill>
            <a:srgbClr val="D2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正方形/長方形 32">
            <a:extLst>
              <a:ext uri="{FF2B5EF4-FFF2-40B4-BE49-F238E27FC236}">
                <a16:creationId xmlns:a16="http://schemas.microsoft.com/office/drawing/2014/main" id="{A4F6B46D-25C7-189C-CA06-E746ECA2E1E0}"/>
              </a:ext>
            </a:extLst>
          </p:cNvPr>
          <p:cNvSpPr/>
          <p:nvPr/>
        </p:nvSpPr>
        <p:spPr>
          <a:xfrm>
            <a:off x="514947" y="1268783"/>
            <a:ext cx="9000235" cy="1059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14400">
              <a:lnSpc>
                <a:spcPct val="150000"/>
              </a:lnSpc>
              <a:spcAft>
                <a:spcPts val="600"/>
              </a:spcAft>
            </a:pPr>
            <a:r>
              <a:rPr lang="ja-JP" altLang="en-US" sz="5200">
                <a:solidFill>
                  <a:schemeClr val="tx1">
                    <a:lumMod val="85000"/>
                    <a:lumOff val="15000"/>
                  </a:schemeClr>
                </a:solidFill>
                <a:ea typeface="+mn-lt"/>
                <a:cs typeface="+mn-lt"/>
              </a:rPr>
              <a:t>5</a:t>
            </a:r>
            <a:r>
              <a:rPr lang="ja-JP" sz="4300">
                <a:solidFill>
                  <a:schemeClr val="tx1">
                    <a:lumMod val="85000"/>
                    <a:lumOff val="15000"/>
                  </a:schemeClr>
                </a:solidFill>
                <a:ea typeface="+mn-lt"/>
                <a:cs typeface="+mn-lt"/>
              </a:rPr>
              <a:t>分で分かる</a:t>
            </a:r>
            <a:r>
              <a:rPr lang="en-US" altLang="ja-JP" sz="5000">
                <a:solidFill>
                  <a:schemeClr val="tx1">
                    <a:lumMod val="85000"/>
                    <a:lumOff val="15000"/>
                  </a:schemeClr>
                </a:solidFill>
                <a:ea typeface="+mn-lt"/>
                <a:cs typeface="+mn-lt"/>
              </a:rPr>
              <a:t>!</a:t>
            </a:r>
            <a:endParaRPr lang="ja-JP" altLang="en-US" sz="5000">
              <a:solidFill>
                <a:schemeClr val="tx1">
                  <a:lumMod val="85000"/>
                  <a:lumOff val="15000"/>
                </a:schemeClr>
              </a:solidFill>
              <a:ea typeface="ＭＳ Ｐゴシック"/>
              <a:cs typeface="Calibri"/>
            </a:endParaRPr>
          </a:p>
        </p:txBody>
      </p:sp>
      <p:sp>
        <p:nvSpPr>
          <p:cNvPr id="35" name="テキスト プレースホルダー 3">
            <a:extLst>
              <a:ext uri="{FF2B5EF4-FFF2-40B4-BE49-F238E27FC236}">
                <a16:creationId xmlns:a16="http://schemas.microsoft.com/office/drawing/2014/main" id="{659EBF88-C957-89CB-8422-0CA8A55944B8}"/>
              </a:ext>
            </a:extLst>
          </p:cNvPr>
          <p:cNvSpPr txBox="1">
            <a:spLocks/>
          </p:cNvSpPr>
          <p:nvPr/>
        </p:nvSpPr>
        <p:spPr>
          <a:xfrm>
            <a:off x="186478" y="6536390"/>
            <a:ext cx="1673043" cy="242243"/>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800">
                <a:solidFill>
                  <a:schemeClr val="bg1">
                    <a:lumMod val="65000"/>
                  </a:schemeClr>
                </a:solidFill>
                <a:latin typeface="Arial"/>
                <a:ea typeface="游ゴシック"/>
                <a:cs typeface="Arial"/>
              </a:rPr>
              <a:t>© MOTEX Inc.</a:t>
            </a:r>
            <a:endParaRPr lang="ja-JP" altLang="en-US" sz="800">
              <a:solidFill>
                <a:schemeClr val="bg1">
                  <a:lumMod val="65000"/>
                </a:schemeClr>
              </a:solidFill>
              <a:latin typeface="Arial"/>
              <a:ea typeface="游ゴシック"/>
              <a:cs typeface="Arial"/>
            </a:endParaRPr>
          </a:p>
        </p:txBody>
      </p:sp>
      <p:sp>
        <p:nvSpPr>
          <p:cNvPr id="37" name="正方形/長方形 36">
            <a:extLst>
              <a:ext uri="{FF2B5EF4-FFF2-40B4-BE49-F238E27FC236}">
                <a16:creationId xmlns:a16="http://schemas.microsoft.com/office/drawing/2014/main" id="{27B36DA6-7AF2-2656-4093-5EF1A6184C21}"/>
              </a:ext>
            </a:extLst>
          </p:cNvPr>
          <p:cNvSpPr/>
          <p:nvPr/>
        </p:nvSpPr>
        <p:spPr>
          <a:xfrm>
            <a:off x="-1923" y="2284"/>
            <a:ext cx="12194101" cy="102219"/>
          </a:xfrm>
          <a:prstGeom prst="rect">
            <a:avLst/>
          </a:prstGeom>
          <a:solidFill>
            <a:srgbClr val="3D82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ja-JP" altLang="en-US"/>
          </a:p>
        </p:txBody>
      </p:sp>
      <p:sp>
        <p:nvSpPr>
          <p:cNvPr id="39" name="正方形/長方形 38">
            <a:extLst>
              <a:ext uri="{FF2B5EF4-FFF2-40B4-BE49-F238E27FC236}">
                <a16:creationId xmlns:a16="http://schemas.microsoft.com/office/drawing/2014/main" id="{900AA29C-6179-F219-8A19-12974D06B9C2}"/>
              </a:ext>
            </a:extLst>
          </p:cNvPr>
          <p:cNvSpPr/>
          <p:nvPr/>
        </p:nvSpPr>
        <p:spPr>
          <a:xfrm>
            <a:off x="-1923" y="104504"/>
            <a:ext cx="12194101" cy="808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ja-JP" altLang="en-US"/>
          </a:p>
        </p:txBody>
      </p:sp>
      <p:pic>
        <p:nvPicPr>
          <p:cNvPr id="3" name="図 2">
            <a:extLst>
              <a:ext uri="{FF2B5EF4-FFF2-40B4-BE49-F238E27FC236}">
                <a16:creationId xmlns:a16="http://schemas.microsoft.com/office/drawing/2014/main" id="{45AF6CDD-15AE-1124-D13C-701D5D2A3763}"/>
              </a:ext>
            </a:extLst>
          </p:cNvPr>
          <p:cNvPicPr>
            <a:picLocks noChangeAspect="1"/>
          </p:cNvPicPr>
          <p:nvPr/>
        </p:nvPicPr>
        <p:blipFill>
          <a:blip r:embed="rId2"/>
          <a:stretch>
            <a:fillRect/>
          </a:stretch>
        </p:blipFill>
        <p:spPr>
          <a:xfrm>
            <a:off x="479376" y="260648"/>
            <a:ext cx="2592288" cy="556502"/>
          </a:xfrm>
          <a:prstGeom prst="rect">
            <a:avLst/>
          </a:prstGeom>
        </p:spPr>
      </p:pic>
      <p:sp>
        <p:nvSpPr>
          <p:cNvPr id="4" name="テキスト ボックス 3">
            <a:extLst>
              <a:ext uri="{FF2B5EF4-FFF2-40B4-BE49-F238E27FC236}">
                <a16:creationId xmlns:a16="http://schemas.microsoft.com/office/drawing/2014/main" id="{6B75EE8D-0601-AEA9-8A43-47C721F1D16A}"/>
              </a:ext>
            </a:extLst>
          </p:cNvPr>
          <p:cNvSpPr txBox="1"/>
          <p:nvPr/>
        </p:nvSpPr>
        <p:spPr>
          <a:xfrm>
            <a:off x="408214" y="2559239"/>
            <a:ext cx="655819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800" dirty="0">
                <a:solidFill>
                  <a:srgbClr val="262626"/>
                </a:solidFill>
                <a:ea typeface="ＭＳ Ｐゴシック"/>
              </a:rPr>
              <a:t>「インシデント対応計画」</a:t>
            </a:r>
            <a:r>
              <a:rPr lang="ja-JP" altLang="en-US" sz="2800" dirty="0">
                <a:solidFill>
                  <a:srgbClr val="262626"/>
                </a:solidFill>
                <a:ea typeface="+mn-lt"/>
                <a:cs typeface="+mn-lt"/>
              </a:rPr>
              <a:t>策定のメソッド </a:t>
            </a:r>
            <a:r>
              <a:rPr lang="ja-JP" altLang="en-US" sz="2800" dirty="0">
                <a:ea typeface="+mn-lt"/>
                <a:cs typeface="+mn-lt"/>
              </a:rPr>
              <a:t>  </a:t>
            </a:r>
            <a:endParaRPr lang="ja-JP" sz="2800" dirty="0">
              <a:ea typeface="ＭＳ Ｐゴシック"/>
              <a:cs typeface="Calibri"/>
            </a:endParaRPr>
          </a:p>
        </p:txBody>
      </p:sp>
      <p:pic>
        <p:nvPicPr>
          <p:cNvPr id="2" name="図 6" descr="アイコン&#10;&#10;説明は自動で生成されたものです">
            <a:extLst>
              <a:ext uri="{FF2B5EF4-FFF2-40B4-BE49-F238E27FC236}">
                <a16:creationId xmlns:a16="http://schemas.microsoft.com/office/drawing/2014/main" id="{DF1AA470-3E17-45AA-D643-A55C471997EE}"/>
              </a:ext>
            </a:extLst>
          </p:cNvPr>
          <p:cNvPicPr>
            <a:picLocks noChangeAspect="1"/>
          </p:cNvPicPr>
          <p:nvPr/>
        </p:nvPicPr>
        <p:blipFill>
          <a:blip r:embed="rId3"/>
          <a:stretch>
            <a:fillRect/>
          </a:stretch>
        </p:blipFill>
        <p:spPr>
          <a:xfrm>
            <a:off x="6229711" y="903649"/>
            <a:ext cx="5281941" cy="5748202"/>
          </a:xfrm>
          <a:prstGeom prst="rect">
            <a:avLst/>
          </a:prstGeom>
        </p:spPr>
      </p:pic>
    </p:spTree>
    <p:extLst>
      <p:ext uri="{BB962C8B-B14F-4D97-AF65-F5344CB8AC3E}">
        <p14:creationId xmlns:p14="http://schemas.microsoft.com/office/powerpoint/2010/main" val="273693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F1EE08E-6390-4AE6-860C-803144086C9B}"/>
              </a:ext>
            </a:extLst>
          </p:cNvPr>
          <p:cNvSpPr/>
          <p:nvPr/>
        </p:nvSpPr>
        <p:spPr>
          <a:xfrm>
            <a:off x="695400" y="3861048"/>
            <a:ext cx="5331667" cy="1323439"/>
          </a:xfrm>
          <a:prstGeom prst="rect">
            <a:avLst/>
          </a:prstGeom>
        </p:spPr>
        <p:txBody>
          <a:bodyPr wrap="square">
            <a:spAutoFit/>
          </a:bodyPr>
          <a:lstStyle/>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国内の導入実績を重視</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されるお客様​</a:t>
            </a:r>
          </a:p>
          <a:p>
            <a:endPar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インターネット非接続環境</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での運用をお考えのお客様​</a:t>
            </a:r>
          </a:p>
          <a:p>
            <a:endPar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EDR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要件</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への対応をお求めのお客様</a:t>
            </a:r>
          </a:p>
        </p:txBody>
      </p:sp>
      <p:sp>
        <p:nvSpPr>
          <p:cNvPr id="4" name="正方形/長方形 3">
            <a:extLst>
              <a:ext uri="{FF2B5EF4-FFF2-40B4-BE49-F238E27FC236}">
                <a16:creationId xmlns:a16="http://schemas.microsoft.com/office/drawing/2014/main" id="{367AF941-21E8-4E47-965D-AB7A49A9CA63}"/>
              </a:ext>
            </a:extLst>
          </p:cNvPr>
          <p:cNvSpPr/>
          <p:nvPr/>
        </p:nvSpPr>
        <p:spPr>
          <a:xfrm>
            <a:off x="6166513" y="3845366"/>
            <a:ext cx="5834143" cy="1815882"/>
          </a:xfrm>
          <a:prstGeom prst="rect">
            <a:avLst/>
          </a:prstGeom>
        </p:spPr>
        <p:txBody>
          <a:bodyPr wrap="square">
            <a:spAutoFit/>
          </a:bodyPr>
          <a:lstStyle/>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ja-JP" altLang="ja-JP" sz="1600" b="1" u="sng">
                <a:solidFill>
                  <a:schemeClr val="tx1">
                    <a:lumMod val="75000"/>
                    <a:lumOff val="25000"/>
                  </a:schemeClr>
                </a:solidFill>
                <a:latin typeface="メイリオ" panose="020B0604030504040204" pitchFamily="50" charset="-128"/>
                <a:ea typeface="メイリオ" panose="020B0604030504040204" pitchFamily="50" charset="-128"/>
              </a:rPr>
              <a:t>コストを重</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視</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される</a:t>
            </a:r>
            <a:r>
              <a:rPr lang="ja-JP" altLang="ja-JP" sz="1600">
                <a:solidFill>
                  <a:schemeClr val="tx1">
                    <a:lumMod val="75000"/>
                    <a:lumOff val="25000"/>
                  </a:schemeClr>
                </a:solidFill>
                <a:latin typeface="メイリオ" panose="020B0604030504040204" pitchFamily="50" charset="-128"/>
                <a:ea typeface="メイリオ" panose="020B0604030504040204" pitchFamily="50" charset="-128"/>
              </a:rPr>
              <a:t>お客様</a:t>
            </a:r>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PC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とスマホに</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ウイルス対策ソフトを導入したいお客様</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 </a:t>
            </a:r>
            <a:endPar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endPar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rPr>
              <a:t>EXE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ファイルだけ</a:t>
            </a:r>
            <a:r>
              <a:rPr lang="ja-JP" altLang="ja-JP" sz="1600" b="1" u="sng">
                <a:solidFill>
                  <a:schemeClr val="tx1">
                    <a:lumMod val="75000"/>
                    <a:lumOff val="25000"/>
                  </a:schemeClr>
                </a:solidFill>
                <a:latin typeface="メイリオ" panose="020B0604030504040204" pitchFamily="50" charset="-128"/>
                <a:ea typeface="メイリオ" panose="020B0604030504040204" pitchFamily="50" charset="-128"/>
              </a:rPr>
              <a:t>で</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なく </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rPr>
              <a:t>Word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や </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rPr>
              <a:t>Excel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など</a:t>
            </a:r>
            <a:endPar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多くのファイルタイプ</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へ</a:t>
            </a:r>
            <a:r>
              <a:rPr lang="ja-JP" altLang="ja-JP" sz="1600">
                <a:solidFill>
                  <a:schemeClr val="tx1">
                    <a:lumMod val="75000"/>
                    <a:lumOff val="25000"/>
                  </a:schemeClr>
                </a:solidFill>
                <a:latin typeface="メイリオ" panose="020B0604030504040204" pitchFamily="50" charset="-128"/>
                <a:ea typeface="メイリオ" panose="020B0604030504040204" pitchFamily="50" charset="-128"/>
              </a:rPr>
              <a:t>の</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対応</a:t>
            </a:r>
            <a:r>
              <a:rPr lang="ja-JP" altLang="ja-JP" sz="1600">
                <a:solidFill>
                  <a:schemeClr val="tx1">
                    <a:lumMod val="75000"/>
                    <a:lumOff val="25000"/>
                  </a:schemeClr>
                </a:solidFill>
                <a:latin typeface="メイリオ" panose="020B0604030504040204" pitchFamily="50" charset="-128"/>
                <a:ea typeface="メイリオ" panose="020B0604030504040204" pitchFamily="50" charset="-128"/>
              </a:rPr>
              <a:t>を</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ご要望</a:t>
            </a:r>
            <a:r>
              <a:rPr lang="ja-JP" altLang="ja-JP" sz="1600">
                <a:solidFill>
                  <a:schemeClr val="tx1">
                    <a:lumMod val="75000"/>
                    <a:lumOff val="25000"/>
                  </a:schemeClr>
                </a:solidFill>
                <a:latin typeface="メイリオ" panose="020B0604030504040204" pitchFamily="50" charset="-128"/>
                <a:ea typeface="メイリオ" panose="020B0604030504040204" pitchFamily="50" charset="-128"/>
              </a:rPr>
              <a:t>のお客様</a:t>
            </a:r>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endParaRPr>
          </a:p>
          <a:p>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p:txBody>
      </p:sp>
      <p:sp>
        <p:nvSpPr>
          <p:cNvPr id="5" name="四角形: 角を丸くする 4">
            <a:extLst>
              <a:ext uri="{FF2B5EF4-FFF2-40B4-BE49-F238E27FC236}">
                <a16:creationId xmlns:a16="http://schemas.microsoft.com/office/drawing/2014/main" id="{3F4AAEB2-551F-435A-974C-D1F45ADFF39B}"/>
              </a:ext>
            </a:extLst>
          </p:cNvPr>
          <p:cNvSpPr/>
          <p:nvPr/>
        </p:nvSpPr>
        <p:spPr>
          <a:xfrm>
            <a:off x="683429" y="1924621"/>
            <a:ext cx="5335960" cy="375788"/>
          </a:xfrm>
          <a:prstGeom prst="roundRect">
            <a:avLst/>
          </a:prstGeom>
          <a:solidFill>
            <a:srgbClr val="00B050"/>
          </a:solidFill>
          <a:ln w="9525">
            <a:noFill/>
            <a:round/>
            <a:headEnd/>
            <a:tailEnd/>
          </a:ln>
          <a:effectLst/>
        </p:spPr>
        <p:txBody>
          <a:bodyPr rtlCol="0" anchor="ctr" anchorCtr="1"/>
          <a:lstStyle/>
          <a:p>
            <a:pPr marL="342900" marR="0" lvl="0" indent="-342900" algn="ct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ja-JP" altLang="en-US" sz="7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51BEA62B-867B-4B9F-AE41-22ED3505CFD5}"/>
              </a:ext>
            </a:extLst>
          </p:cNvPr>
          <p:cNvSpPr txBox="1"/>
          <p:nvPr/>
        </p:nvSpPr>
        <p:spPr>
          <a:xfrm>
            <a:off x="695552" y="1929963"/>
            <a:ext cx="5016315" cy="346249"/>
          </a:xfrm>
          <a:prstGeom prst="rect">
            <a:avLst/>
          </a:prstGeom>
          <a:noFill/>
        </p:spPr>
        <p:txBody>
          <a:bodyPr wrap="square" rtlCol="0">
            <a:spAutoFit/>
          </a:body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1" lang="ja-JP" altLang="en-US" sz="12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多くの導入</a:t>
            </a:r>
            <a:r>
              <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実績と </a:t>
            </a:r>
            <a:r>
              <a:rPr kumimoji="1" lang="en-US" altLang="ja-JP"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EDR</a:t>
            </a:r>
            <a:r>
              <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（有償オプション）が利用可能</a:t>
            </a:r>
            <a:endParaRPr kumimoji="1" lang="en-US" altLang="ja-JP"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四角形: 角を丸くする 7">
            <a:extLst>
              <a:ext uri="{FF2B5EF4-FFF2-40B4-BE49-F238E27FC236}">
                <a16:creationId xmlns:a16="http://schemas.microsoft.com/office/drawing/2014/main" id="{E68AD01E-A7E9-48E8-A86B-221BD330034C}"/>
              </a:ext>
            </a:extLst>
          </p:cNvPr>
          <p:cNvSpPr/>
          <p:nvPr/>
        </p:nvSpPr>
        <p:spPr>
          <a:xfrm>
            <a:off x="6273523" y="1924620"/>
            <a:ext cx="5293163" cy="375789"/>
          </a:xfrm>
          <a:prstGeom prst="roundRect">
            <a:avLst/>
          </a:prstGeom>
          <a:solidFill>
            <a:srgbClr val="0060AE"/>
          </a:solidFill>
          <a:ln w="9525">
            <a:noFill/>
            <a:round/>
            <a:headEnd/>
            <a:tailEnd/>
          </a:ln>
          <a:effectLst/>
        </p:spPr>
        <p:txBody>
          <a:bodyPr rtlCol="0" anchor="ctr" anchorCtr="1"/>
          <a:lstStyle/>
          <a:p>
            <a:pPr marL="342900" marR="0" lvl="0" indent="-342900" algn="ct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ja-JP" altLang="en-US" sz="7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5A09F7E1-E163-4D18-A7A4-3CCEBB525102}"/>
              </a:ext>
            </a:extLst>
          </p:cNvPr>
          <p:cNvSpPr txBox="1"/>
          <p:nvPr/>
        </p:nvSpPr>
        <p:spPr>
          <a:xfrm>
            <a:off x="6285647" y="1929963"/>
            <a:ext cx="5016315" cy="346249"/>
          </a:xfrm>
          <a:prstGeom prst="rect">
            <a:avLst/>
          </a:prstGeom>
          <a:noFill/>
        </p:spPr>
        <p:txBody>
          <a:bodyPr wrap="square" rtlCol="0">
            <a:spAutoFit/>
          </a:body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1" lang="ja-JP" altLang="en-US" sz="12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幅広い </a:t>
            </a:r>
            <a:r>
              <a:rPr kumimoji="1" lang="en-US" altLang="ja-JP" sz="12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OS </a:t>
            </a:r>
            <a:r>
              <a:rPr kumimoji="1" lang="ja-JP" altLang="en-US" sz="12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やファイルタイプに対応</a:t>
            </a:r>
            <a:endParaRPr kumimoji="1" lang="en-US" altLang="ja-JP"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4" descr="ロゴ&#10;&#10;説明は自動で生成されたものです">
            <a:extLst>
              <a:ext uri="{FF2B5EF4-FFF2-40B4-BE49-F238E27FC236}">
                <a16:creationId xmlns:a16="http://schemas.microsoft.com/office/drawing/2014/main" id="{134F0516-79EF-4085-A597-15095D2ADB0A}"/>
              </a:ext>
            </a:extLst>
          </p:cNvPr>
          <p:cNvPicPr>
            <a:picLocks noChangeAspect="1"/>
          </p:cNvPicPr>
          <p:nvPr/>
        </p:nvPicPr>
        <p:blipFill>
          <a:blip r:embed="rId3"/>
          <a:stretch>
            <a:fillRect/>
          </a:stretch>
        </p:blipFill>
        <p:spPr>
          <a:xfrm>
            <a:off x="7602304" y="2496095"/>
            <a:ext cx="2445921" cy="1156003"/>
          </a:xfrm>
          <a:prstGeom prst="rect">
            <a:avLst/>
          </a:prstGeom>
        </p:spPr>
      </p:pic>
      <p:sp>
        <p:nvSpPr>
          <p:cNvPr id="13" name="テキスト プレースホルダー 3">
            <a:extLst>
              <a:ext uri="{FF2B5EF4-FFF2-40B4-BE49-F238E27FC236}">
                <a16:creationId xmlns:a16="http://schemas.microsoft.com/office/drawing/2014/main" id="{0B5AC7C5-1EA3-4C7E-BE38-A2FF7C451884}"/>
              </a:ext>
            </a:extLst>
          </p:cNvPr>
          <p:cNvSpPr txBox="1">
            <a:spLocks/>
          </p:cNvSpPr>
          <p:nvPr/>
        </p:nvSpPr>
        <p:spPr>
          <a:xfrm>
            <a:off x="0" y="889164"/>
            <a:ext cx="12192000" cy="348557"/>
          </a:xfrm>
          <a:prstGeom prst="rect">
            <a:avLst/>
          </a:prstGeom>
        </p:spPr>
        <p:txBody>
          <a:bodyPr wrap="square" anchor="t" anchorCtr="0">
            <a:spAutoFit/>
          </a:bodyPr>
          <a:lstStyle>
            <a:lvl1pPr marL="0" indent="0" algn="ctr" defTabSz="914269"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サイバープロテクションは</a:t>
            </a:r>
            <a:r>
              <a:rPr lang="en-US" altLang="ja-JP"/>
              <a:t>2</a:t>
            </a:r>
            <a:r>
              <a:rPr lang="ja-JP" altLang="en-US"/>
              <a:t>種類のウイルス対策ソフトのうち、用途に応じて選択頂けます</a:t>
            </a:r>
            <a:endParaRPr lang="en-US" altLang="ja-JP"/>
          </a:p>
        </p:txBody>
      </p:sp>
      <p:sp>
        <p:nvSpPr>
          <p:cNvPr id="15" name="テキスト プレースホルダー 1">
            <a:extLst>
              <a:ext uri="{FF2B5EF4-FFF2-40B4-BE49-F238E27FC236}">
                <a16:creationId xmlns:a16="http://schemas.microsoft.com/office/drawing/2014/main" id="{5958FCDA-650A-4DB8-99B2-6C114968F300}"/>
              </a:ext>
            </a:extLst>
          </p:cNvPr>
          <p:cNvSpPr txBox="1">
            <a:spLocks/>
          </p:cNvSpPr>
          <p:nvPr/>
        </p:nvSpPr>
        <p:spPr>
          <a:xfrm>
            <a:off x="413589" y="174876"/>
            <a:ext cx="11074573" cy="37241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サイバープロテクションのラインナップ</a:t>
            </a:r>
          </a:p>
        </p:txBody>
      </p:sp>
      <p:pic>
        <p:nvPicPr>
          <p:cNvPr id="6" name="Picture 4">
            <a:extLst>
              <a:ext uri="{FF2B5EF4-FFF2-40B4-BE49-F238E27FC236}">
                <a16:creationId xmlns:a16="http://schemas.microsoft.com/office/drawing/2014/main" id="{AC7A1479-F77E-8324-9783-7A2C5B21895E}"/>
              </a:ext>
            </a:extLst>
          </p:cNvPr>
          <p:cNvPicPr>
            <a:picLocks noChangeAspect="1" noChangeArrowheads="1"/>
          </p:cNvPicPr>
          <p:nvPr/>
        </p:nvPicPr>
        <p:blipFill>
          <a:blip r:embed="rId4"/>
          <a:srcRect/>
          <a:stretch/>
        </p:blipFill>
        <p:spPr bwMode="auto">
          <a:xfrm>
            <a:off x="714773" y="2741080"/>
            <a:ext cx="2594035" cy="542937"/>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1E11E494-2A17-0D4A-3151-F7AA7CCC2345}"/>
              </a:ext>
            </a:extLst>
          </p:cNvPr>
          <p:cNvPicPr>
            <a:picLocks noChangeAspect="1"/>
          </p:cNvPicPr>
          <p:nvPr/>
        </p:nvPicPr>
        <p:blipFill>
          <a:blip r:embed="rId5"/>
          <a:srcRect/>
          <a:stretch/>
        </p:blipFill>
        <p:spPr>
          <a:xfrm>
            <a:off x="3482090" y="2723226"/>
            <a:ext cx="2390940" cy="529021"/>
          </a:xfrm>
          <a:prstGeom prst="rect">
            <a:avLst/>
          </a:prstGeom>
        </p:spPr>
      </p:pic>
    </p:spTree>
    <p:extLst>
      <p:ext uri="{BB962C8B-B14F-4D97-AF65-F5344CB8AC3E}">
        <p14:creationId xmlns:p14="http://schemas.microsoft.com/office/powerpoint/2010/main" val="2322094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54BCD6F-4F94-4AA7-B5A7-374AD2411803}"/>
              </a:ext>
            </a:extLst>
          </p:cNvPr>
          <p:cNvSpPr>
            <a:spLocks noChangeArrowheads="1"/>
          </p:cNvSpPr>
          <p:nvPr/>
        </p:nvSpPr>
        <p:spPr bwMode="auto">
          <a:xfrm>
            <a:off x="1055187" y="1552763"/>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 </a:t>
            </a:r>
            <a:endParaRPr kumimoji="0" lang="ja-JP" altLang="ja-JP"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6" name="表 5">
            <a:extLst>
              <a:ext uri="{FF2B5EF4-FFF2-40B4-BE49-F238E27FC236}">
                <a16:creationId xmlns:a16="http://schemas.microsoft.com/office/drawing/2014/main" id="{10F0850A-1D5E-4F96-BA58-1EB896DDFB9E}"/>
              </a:ext>
            </a:extLst>
          </p:cNvPr>
          <p:cNvGraphicFramePr>
            <a:graphicFrameLocks noGrp="1"/>
          </p:cNvGraphicFramePr>
          <p:nvPr>
            <p:extLst>
              <p:ext uri="{D42A27DB-BD31-4B8C-83A1-F6EECF244321}">
                <p14:modId xmlns:p14="http://schemas.microsoft.com/office/powerpoint/2010/main" val="2892113872"/>
              </p:ext>
            </p:extLst>
          </p:nvPr>
        </p:nvGraphicFramePr>
        <p:xfrm>
          <a:off x="301658" y="1894787"/>
          <a:ext cx="11529358" cy="4458750"/>
        </p:xfrm>
        <a:graphic>
          <a:graphicData uri="http://schemas.openxmlformats.org/drawingml/2006/table">
            <a:tbl>
              <a:tblPr firstRow="1">
                <a:tableStyleId>{912C8C85-51F0-491E-9774-3900AFEF0FD7}</a:tableStyleId>
              </a:tblPr>
              <a:tblGrid>
                <a:gridCol w="3531265">
                  <a:extLst>
                    <a:ext uri="{9D8B030D-6E8A-4147-A177-3AD203B41FA5}">
                      <a16:colId xmlns:a16="http://schemas.microsoft.com/office/drawing/2014/main" val="3030868009"/>
                    </a:ext>
                  </a:extLst>
                </a:gridCol>
                <a:gridCol w="3762316">
                  <a:extLst>
                    <a:ext uri="{9D8B030D-6E8A-4147-A177-3AD203B41FA5}">
                      <a16:colId xmlns:a16="http://schemas.microsoft.com/office/drawing/2014/main" val="991732923"/>
                    </a:ext>
                  </a:extLst>
                </a:gridCol>
                <a:gridCol w="4235777">
                  <a:extLst>
                    <a:ext uri="{9D8B030D-6E8A-4147-A177-3AD203B41FA5}">
                      <a16:colId xmlns:a16="http://schemas.microsoft.com/office/drawing/2014/main" val="2295503188"/>
                    </a:ext>
                  </a:extLst>
                </a:gridCol>
              </a:tblGrid>
              <a:tr h="401853">
                <a:tc>
                  <a:txBody>
                    <a:bodyPr/>
                    <a:lstStyle/>
                    <a:p>
                      <a:pPr algn="ctr" fontAlgn="auto"/>
                      <a:r>
                        <a:rPr lang="ja-JP" altLang="en-US" sz="1100">
                          <a:solidFill>
                            <a:schemeClr val="bg1"/>
                          </a:solidFill>
                          <a:effectLst/>
                          <a:latin typeface="游ゴシック" panose="020B0400000000000000" pitchFamily="50" charset="-128"/>
                          <a:ea typeface="游ゴシック" panose="020B0400000000000000" pitchFamily="50" charset="-128"/>
                        </a:rPr>
                        <a:t>​ </a:t>
                      </a:r>
                      <a:endParaRPr lang="ja-JP" altLang="en-US" sz="1100" b="1" i="0">
                        <a:solidFill>
                          <a:schemeClr val="bg1"/>
                        </a:solidFill>
                        <a:effectLst/>
                        <a:latin typeface="游ゴシック" panose="020B0400000000000000" pitchFamily="50" charset="-128"/>
                        <a:ea typeface="游ゴシック" panose="020B0400000000000000" pitchFamily="50" charset="-128"/>
                      </a:endParaRPr>
                    </a:p>
                  </a:txBody>
                  <a:tcPr marL="87832" marR="87832" marT="43916" marB="43916">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tc>
                  <a:txBody>
                    <a:bodyPr/>
                    <a:lstStyle/>
                    <a:p>
                      <a:pPr algn="ctr" fontAlgn="base"/>
                      <a:r>
                        <a:rPr lang="en-US" altLang="ja-JP" sz="1100" dirty="0" err="1">
                          <a:effectLst/>
                          <a:latin typeface="メイリオ"/>
                          <a:ea typeface="メイリオ"/>
                        </a:rPr>
                        <a:t>CylancePROTECT</a:t>
                      </a:r>
                      <a:r>
                        <a:rPr lang="en-US" altLang="ja-JP" sz="1100" dirty="0">
                          <a:effectLst/>
                          <a:latin typeface="メイリオ"/>
                          <a:ea typeface="メイリオ"/>
                        </a:rPr>
                        <a:t>​</a:t>
                      </a:r>
                      <a:endParaRPr lang="en-US" altLang="ja-JP" sz="1100" b="1" i="0" dirty="0">
                        <a:solidFill>
                          <a:srgbClr val="FFFFFF"/>
                        </a:solidFill>
                        <a:effectLst/>
                        <a:latin typeface="メイリオ"/>
                        <a:ea typeface="メイリオ"/>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B050"/>
                    </a:solidFill>
                  </a:tcPr>
                </a:tc>
                <a:tc>
                  <a:txBody>
                    <a:bodyPr/>
                    <a:lstStyle/>
                    <a:p>
                      <a:pPr algn="ctr" fontAlgn="base"/>
                      <a:r>
                        <a:rPr lang="en-US" sz="1100" dirty="0">
                          <a:effectLst/>
                          <a:latin typeface="メイリオ"/>
                          <a:ea typeface="メイリオ"/>
                        </a:rPr>
                        <a:t>Deep</a:t>
                      </a:r>
                      <a:r>
                        <a:rPr lang="en-US" altLang="ja-JP" sz="1100" dirty="0">
                          <a:effectLst/>
                          <a:latin typeface="メイリオ"/>
                          <a:ea typeface="メイリオ"/>
                        </a:rPr>
                        <a:t> </a:t>
                      </a:r>
                      <a:r>
                        <a:rPr lang="en-US" sz="1100" dirty="0">
                          <a:effectLst/>
                          <a:latin typeface="メイリオ"/>
                          <a:ea typeface="メイリオ"/>
                        </a:rPr>
                        <a:t>Instinct</a:t>
                      </a:r>
                      <a:r>
                        <a:rPr lang="en-US" altLang="ja-JP" sz="1100" dirty="0">
                          <a:effectLst/>
                          <a:latin typeface="メイリオ"/>
                          <a:ea typeface="メイリオ"/>
                        </a:rPr>
                        <a:t>​</a:t>
                      </a:r>
                      <a:endParaRPr lang="en-US" altLang="ja-JP" sz="1100" b="1" i="0" dirty="0">
                        <a:solidFill>
                          <a:srgbClr val="FFFFFF"/>
                        </a:solidFill>
                        <a:effectLst/>
                        <a:latin typeface="メイリオ"/>
                        <a:ea typeface="メイリオ"/>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60AE"/>
                    </a:solidFill>
                  </a:tcPr>
                </a:tc>
                <a:extLst>
                  <a:ext uri="{0D108BD9-81ED-4DB2-BD59-A6C34878D82A}">
                    <a16:rowId xmlns:a16="http://schemas.microsoft.com/office/drawing/2014/main" val="3391240993"/>
                  </a:ext>
                </a:extLst>
              </a:tr>
              <a:tr h="414112">
                <a:tc>
                  <a:txBody>
                    <a:bodyPr/>
                    <a:lstStyle/>
                    <a:p>
                      <a:pPr algn="ctr" fontAlgn="base"/>
                      <a:r>
                        <a:rPr lang="ja-JP" altLang="en-US" sz="1100" b="1">
                          <a:solidFill>
                            <a:schemeClr val="bg1"/>
                          </a:solidFill>
                          <a:effectLst/>
                          <a:latin typeface="メイリオ"/>
                          <a:ea typeface="メイリオ"/>
                        </a:rPr>
                        <a:t>対応</a:t>
                      </a:r>
                      <a:r>
                        <a:rPr lang="en-US" sz="1100" b="1" dirty="0">
                          <a:solidFill>
                            <a:schemeClr val="bg1"/>
                          </a:solidFill>
                          <a:effectLst/>
                          <a:latin typeface="メイリオ"/>
                          <a:ea typeface="メイリオ"/>
                        </a:rPr>
                        <a:t>OS</a:t>
                      </a:r>
                      <a:r>
                        <a:rPr lang="en-US" altLang="ja-JP" sz="1100" b="1" dirty="0">
                          <a:solidFill>
                            <a:schemeClr val="bg1"/>
                          </a:solidFill>
                          <a:effectLst/>
                          <a:latin typeface="メイリオ"/>
                          <a:ea typeface="メイリオ"/>
                        </a:rPr>
                        <a:t>​</a:t>
                      </a:r>
                      <a:endParaRPr lang="en-US" altLang="ja-JP" sz="1100" b="1" i="0" dirty="0">
                        <a:solidFill>
                          <a:schemeClr val="bg1"/>
                        </a:solidFill>
                        <a:effectLst/>
                        <a:latin typeface="メイリオ"/>
                        <a:ea typeface="メイリオ"/>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ase"/>
                      <a:r>
                        <a:rPr lang="en-US" sz="1100" dirty="0">
                          <a:solidFill>
                            <a:schemeClr val="tx1">
                              <a:lumMod val="75000"/>
                              <a:lumOff val="25000"/>
                            </a:schemeClr>
                          </a:solidFill>
                          <a:effectLst/>
                          <a:latin typeface="メイリオ"/>
                          <a:ea typeface="メイリオ"/>
                        </a:rPr>
                        <a:t>Windows</a:t>
                      </a:r>
                      <a:r>
                        <a:rPr lang="ja-JP" altLang="en-US" sz="1100">
                          <a:solidFill>
                            <a:schemeClr val="tx1">
                              <a:lumMod val="75000"/>
                              <a:lumOff val="25000"/>
                            </a:schemeClr>
                          </a:solidFill>
                          <a:effectLst/>
                          <a:latin typeface="メイリオ"/>
                          <a:ea typeface="メイリオ"/>
                        </a:rPr>
                        <a:t>、</a:t>
                      </a:r>
                      <a:r>
                        <a:rPr lang="en-US" altLang="ja-JP" sz="1100" dirty="0">
                          <a:solidFill>
                            <a:schemeClr val="tx1">
                              <a:lumMod val="75000"/>
                              <a:lumOff val="25000"/>
                            </a:schemeClr>
                          </a:solidFill>
                          <a:effectLst/>
                          <a:latin typeface="メイリオ"/>
                          <a:ea typeface="メイリオ"/>
                        </a:rPr>
                        <a:t>m</a:t>
                      </a:r>
                      <a:r>
                        <a:rPr lang="en-US" sz="1100" dirty="0">
                          <a:solidFill>
                            <a:schemeClr val="tx1">
                              <a:lumMod val="75000"/>
                              <a:lumOff val="25000"/>
                            </a:schemeClr>
                          </a:solidFill>
                          <a:effectLst/>
                          <a:latin typeface="メイリオ"/>
                          <a:ea typeface="メイリオ"/>
                        </a:rPr>
                        <a:t>acOS</a:t>
                      </a:r>
                      <a:r>
                        <a:rPr lang="ja-JP" altLang="en-US" sz="1100">
                          <a:solidFill>
                            <a:schemeClr val="tx1">
                              <a:lumMod val="75000"/>
                              <a:lumOff val="25000"/>
                            </a:schemeClr>
                          </a:solidFill>
                          <a:effectLst/>
                          <a:latin typeface="メイリオ"/>
                          <a:ea typeface="メイリオ"/>
                        </a:rPr>
                        <a:t>、</a:t>
                      </a:r>
                      <a:r>
                        <a:rPr lang="en-US" sz="1100" dirty="0">
                          <a:solidFill>
                            <a:schemeClr val="tx1">
                              <a:lumMod val="75000"/>
                              <a:lumOff val="25000"/>
                            </a:schemeClr>
                          </a:solidFill>
                          <a:effectLst/>
                          <a:latin typeface="メイリオ"/>
                          <a:ea typeface="メイリオ"/>
                        </a:rPr>
                        <a:t>Linux</a:t>
                      </a:r>
                      <a:r>
                        <a:rPr lang="en-US" altLang="ja-JP" sz="1100" dirty="0">
                          <a:solidFill>
                            <a:schemeClr val="tx1">
                              <a:lumMod val="75000"/>
                              <a:lumOff val="25000"/>
                            </a:schemeClr>
                          </a:solidFill>
                          <a:effectLst/>
                          <a:latin typeface="メイリオ"/>
                          <a:ea typeface="メイリオ"/>
                        </a:rPr>
                        <a:t>​</a:t>
                      </a:r>
                      <a:endParaRPr lang="en-US" altLang="ja-JP" sz="1100" b="0" i="0" dirty="0">
                        <a:solidFill>
                          <a:schemeClr val="tx1">
                            <a:lumMod val="75000"/>
                            <a:lumOff val="25000"/>
                          </a:schemeClr>
                        </a:solidFill>
                        <a:effectLst/>
                        <a:latin typeface="メイリオ"/>
                        <a:ea typeface="メイリオ"/>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base"/>
                      <a:r>
                        <a:rPr lang="en-US" sz="1100" dirty="0">
                          <a:solidFill>
                            <a:schemeClr val="tx1">
                              <a:lumMod val="75000"/>
                              <a:lumOff val="25000"/>
                            </a:schemeClr>
                          </a:solidFill>
                          <a:effectLst/>
                          <a:latin typeface="メイリオ"/>
                          <a:ea typeface="メイリオ"/>
                        </a:rPr>
                        <a:t>Windows</a:t>
                      </a:r>
                      <a:r>
                        <a:rPr lang="ja-JP" altLang="en-US" sz="1100">
                          <a:solidFill>
                            <a:schemeClr val="tx1">
                              <a:lumMod val="75000"/>
                              <a:lumOff val="25000"/>
                            </a:schemeClr>
                          </a:solidFill>
                          <a:effectLst/>
                          <a:latin typeface="メイリオ"/>
                          <a:ea typeface="メイリオ"/>
                        </a:rPr>
                        <a:t>、</a:t>
                      </a:r>
                      <a:r>
                        <a:rPr lang="en-US" altLang="ja-JP" sz="1100" dirty="0">
                          <a:solidFill>
                            <a:schemeClr val="tx1">
                              <a:lumMod val="75000"/>
                              <a:lumOff val="25000"/>
                            </a:schemeClr>
                          </a:solidFill>
                          <a:effectLst/>
                          <a:latin typeface="メイリオ"/>
                          <a:ea typeface="メイリオ"/>
                        </a:rPr>
                        <a:t>m</a:t>
                      </a:r>
                      <a:r>
                        <a:rPr lang="en-US" sz="1100" dirty="0">
                          <a:solidFill>
                            <a:schemeClr val="tx1">
                              <a:lumMod val="75000"/>
                              <a:lumOff val="25000"/>
                            </a:schemeClr>
                          </a:solidFill>
                          <a:effectLst/>
                          <a:latin typeface="メイリオ"/>
                          <a:ea typeface="メイリオ"/>
                        </a:rPr>
                        <a:t>acOS</a:t>
                      </a:r>
                      <a:r>
                        <a:rPr lang="ja-JP" altLang="en-US" sz="1100">
                          <a:solidFill>
                            <a:schemeClr val="tx1">
                              <a:lumMod val="75000"/>
                              <a:lumOff val="25000"/>
                            </a:schemeClr>
                          </a:solidFill>
                          <a:effectLst/>
                          <a:latin typeface="メイリオ"/>
                          <a:ea typeface="メイリオ"/>
                        </a:rPr>
                        <a:t>、</a:t>
                      </a:r>
                      <a:r>
                        <a:rPr lang="en-US" sz="1100" dirty="0">
                          <a:solidFill>
                            <a:schemeClr val="tx1">
                              <a:lumMod val="75000"/>
                              <a:lumOff val="25000"/>
                            </a:schemeClr>
                          </a:solidFill>
                          <a:effectLst/>
                          <a:latin typeface="メイリオ"/>
                          <a:ea typeface="メイリオ"/>
                        </a:rPr>
                        <a:t>iOS</a:t>
                      </a:r>
                      <a:r>
                        <a:rPr lang="ja-JP" altLang="en-US" sz="1100">
                          <a:solidFill>
                            <a:schemeClr val="tx1">
                              <a:lumMod val="75000"/>
                              <a:lumOff val="25000"/>
                            </a:schemeClr>
                          </a:solidFill>
                          <a:effectLst/>
                          <a:latin typeface="メイリオ"/>
                          <a:ea typeface="メイリオ"/>
                        </a:rPr>
                        <a:t>、</a:t>
                      </a:r>
                      <a:r>
                        <a:rPr lang="en-US" sz="1100" dirty="0">
                          <a:solidFill>
                            <a:schemeClr val="tx1">
                              <a:lumMod val="75000"/>
                              <a:lumOff val="25000"/>
                            </a:schemeClr>
                          </a:solidFill>
                          <a:effectLst/>
                          <a:latin typeface="メイリオ"/>
                          <a:ea typeface="メイリオ"/>
                        </a:rPr>
                        <a:t>Android</a:t>
                      </a:r>
                      <a:r>
                        <a:rPr lang="en-US" altLang="ja-JP" sz="1100" dirty="0">
                          <a:solidFill>
                            <a:schemeClr val="tx1">
                              <a:lumMod val="75000"/>
                              <a:lumOff val="25000"/>
                            </a:schemeClr>
                          </a:solidFill>
                          <a:effectLst/>
                          <a:latin typeface="メイリオ"/>
                          <a:ea typeface="メイリオ"/>
                        </a:rPr>
                        <a:t>​</a:t>
                      </a:r>
                      <a:endParaRPr lang="en-US" altLang="ja-JP" sz="1100" b="0" i="0" dirty="0">
                        <a:solidFill>
                          <a:schemeClr val="tx1">
                            <a:lumMod val="75000"/>
                            <a:lumOff val="25000"/>
                          </a:schemeClr>
                        </a:solidFill>
                        <a:effectLst/>
                        <a:latin typeface="メイリオ"/>
                        <a:ea typeface="メイリオ"/>
                      </a:endParaRPr>
                    </a:p>
                  </a:txBody>
                  <a:tcPr marL="87832" marR="87832" marT="43916" marB="43916"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44250252"/>
                  </a:ext>
                </a:extLst>
              </a:tr>
              <a:tr h="459755">
                <a:tc>
                  <a:txBody>
                    <a:bodyPr/>
                    <a:lstStyle/>
                    <a:p>
                      <a:pPr algn="ctr" fontAlgn="base"/>
                      <a:r>
                        <a:rPr lang="ja-JP" altLang="en-US" sz="1100" b="1">
                          <a:solidFill>
                            <a:schemeClr val="bg1"/>
                          </a:solidFill>
                          <a:effectLst/>
                          <a:latin typeface="メイリオ" panose="020B0604030504040204" pitchFamily="50" charset="-128"/>
                          <a:ea typeface="メイリオ" panose="020B0604030504040204" pitchFamily="50" charset="-128"/>
                        </a:rPr>
                        <a:t>対応するファイルタイプ​</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ase"/>
                      <a:r>
                        <a:rPr lang="en-US" sz="1100" dirty="0">
                          <a:solidFill>
                            <a:schemeClr val="tx1">
                              <a:lumMod val="75000"/>
                              <a:lumOff val="25000"/>
                            </a:schemeClr>
                          </a:solidFill>
                          <a:effectLst/>
                          <a:latin typeface="メイリオ"/>
                          <a:ea typeface="メイリオ"/>
                        </a:rPr>
                        <a:t>PE​</a:t>
                      </a:r>
                      <a:r>
                        <a:rPr lang="ja-JP" altLang="en-US" sz="1100">
                          <a:solidFill>
                            <a:schemeClr val="tx1">
                              <a:lumMod val="75000"/>
                              <a:lumOff val="25000"/>
                            </a:schemeClr>
                          </a:solidFill>
                          <a:effectLst/>
                          <a:latin typeface="メイリオ"/>
                          <a:ea typeface="メイリオ"/>
                        </a:rPr>
                        <a:t>（</a:t>
                      </a:r>
                      <a:r>
                        <a:rPr lang="en-US" altLang="ja-JP" sz="1100" dirty="0">
                          <a:solidFill>
                            <a:schemeClr val="tx1">
                              <a:lumMod val="75000"/>
                              <a:lumOff val="25000"/>
                            </a:schemeClr>
                          </a:solidFill>
                          <a:effectLst/>
                          <a:latin typeface="メイリオ"/>
                          <a:ea typeface="メイリオ"/>
                        </a:rPr>
                        <a:t>exe</a:t>
                      </a:r>
                      <a:r>
                        <a:rPr lang="ja-JP" altLang="en-US" sz="1100">
                          <a:solidFill>
                            <a:schemeClr val="tx1">
                              <a:lumMod val="75000"/>
                              <a:lumOff val="25000"/>
                            </a:schemeClr>
                          </a:solidFill>
                          <a:effectLst/>
                          <a:latin typeface="メイリオ"/>
                          <a:ea typeface="メイリオ"/>
                        </a:rPr>
                        <a:t>や</a:t>
                      </a:r>
                      <a:r>
                        <a:rPr lang="en-US" altLang="ja-JP" sz="1100" dirty="0" err="1">
                          <a:solidFill>
                            <a:schemeClr val="tx1">
                              <a:lumMod val="75000"/>
                              <a:lumOff val="25000"/>
                            </a:schemeClr>
                          </a:solidFill>
                          <a:effectLst/>
                          <a:latin typeface="メイリオ"/>
                          <a:ea typeface="メイリオ"/>
                        </a:rPr>
                        <a:t>dll</a:t>
                      </a:r>
                      <a:r>
                        <a:rPr lang="ja-JP" altLang="en-US" sz="1100">
                          <a:solidFill>
                            <a:schemeClr val="tx1">
                              <a:lumMod val="75000"/>
                              <a:lumOff val="25000"/>
                            </a:schemeClr>
                          </a:solidFill>
                          <a:effectLst/>
                          <a:latin typeface="メイリオ"/>
                          <a:ea typeface="メイリオ"/>
                        </a:rPr>
                        <a:t>）</a:t>
                      </a:r>
                      <a:endParaRPr lang="en-US" sz="1100" b="0" i="0">
                        <a:solidFill>
                          <a:schemeClr val="tx1">
                            <a:lumMod val="75000"/>
                            <a:lumOff val="25000"/>
                          </a:schemeClr>
                        </a:solidFill>
                        <a:effectLst/>
                        <a:latin typeface="メイリオ"/>
                        <a:ea typeface="メイリオ"/>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base"/>
                      <a:r>
                        <a:rPr lang="en-US" sz="1100" dirty="0" err="1">
                          <a:solidFill>
                            <a:schemeClr val="tx1">
                              <a:lumMod val="75000"/>
                              <a:lumOff val="25000"/>
                            </a:schemeClr>
                          </a:solidFill>
                          <a:effectLst/>
                          <a:latin typeface="メイリオ"/>
                          <a:ea typeface="メイリオ"/>
                        </a:rPr>
                        <a:t>PE,PDF,Office,Macro,RTF</a:t>
                      </a:r>
                      <a:r>
                        <a:rPr lang="en-US" sz="1100" dirty="0">
                          <a:solidFill>
                            <a:schemeClr val="tx1">
                              <a:lumMod val="75000"/>
                              <a:lumOff val="25000"/>
                            </a:schemeClr>
                          </a:solidFill>
                          <a:effectLst/>
                          <a:latin typeface="メイリオ"/>
                          <a:ea typeface="メイリオ"/>
                        </a:rPr>
                        <a:t>​,</a:t>
                      </a:r>
                      <a:r>
                        <a:rPr lang="en-US" sz="1100" dirty="0" err="1">
                          <a:solidFill>
                            <a:schemeClr val="tx1">
                              <a:lumMod val="75000"/>
                              <a:lumOff val="25000"/>
                            </a:schemeClr>
                          </a:solidFill>
                          <a:effectLst/>
                          <a:latin typeface="メイリオ"/>
                          <a:ea typeface="メイリオ"/>
                        </a:rPr>
                        <a:t>SWF,JAR,TIFF,Fonts</a:t>
                      </a:r>
                    </a:p>
                    <a:p>
                      <a:pPr algn="l" fontAlgn="base"/>
                      <a:r>
                        <a:rPr lang="en-US" sz="1100" dirty="0">
                          <a:solidFill>
                            <a:schemeClr val="tx1">
                              <a:lumMod val="75000"/>
                              <a:lumOff val="25000"/>
                            </a:schemeClr>
                          </a:solidFill>
                          <a:effectLst/>
                          <a:latin typeface="メイリオ"/>
                          <a:ea typeface="メイリオ"/>
                        </a:rPr>
                        <a:t>JTD…</a:t>
                      </a:r>
                      <a:r>
                        <a:rPr lang="en-US" altLang="ja-JP" sz="1100" dirty="0">
                          <a:solidFill>
                            <a:schemeClr val="tx1">
                              <a:lumMod val="75000"/>
                              <a:lumOff val="25000"/>
                            </a:schemeClr>
                          </a:solidFill>
                          <a:effectLst/>
                          <a:latin typeface="メイリオ"/>
                          <a:ea typeface="メイリオ"/>
                        </a:rPr>
                        <a:t>​</a:t>
                      </a:r>
                      <a:endParaRPr lang="en-US" altLang="ja-JP" sz="1100" b="0" i="0" dirty="0">
                        <a:solidFill>
                          <a:schemeClr val="tx1">
                            <a:lumMod val="75000"/>
                            <a:lumOff val="25000"/>
                          </a:schemeClr>
                        </a:solidFill>
                        <a:effectLst/>
                        <a:latin typeface="メイリオ"/>
                        <a:ea typeface="メイリオ"/>
                      </a:endParaRPr>
                    </a:p>
                  </a:txBody>
                  <a:tcPr marL="87832" marR="87832" marT="43916" marB="43916"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8364394"/>
                  </a:ext>
                </a:extLst>
              </a:tr>
              <a:tr h="422609">
                <a:tc>
                  <a:txBody>
                    <a:bodyPr/>
                    <a:lstStyle/>
                    <a:p>
                      <a:pPr algn="ctr" fontAlgn="base"/>
                      <a:r>
                        <a:rPr lang="en-US" sz="1100" b="1" dirty="0">
                          <a:solidFill>
                            <a:schemeClr val="bg1"/>
                          </a:solidFill>
                          <a:effectLst/>
                          <a:latin typeface="メイリオ"/>
                          <a:ea typeface="メイリオ"/>
                        </a:rPr>
                        <a:t>EDR</a:t>
                      </a:r>
                      <a:r>
                        <a:rPr lang="en-US" altLang="ja-JP" sz="1100" b="1" dirty="0">
                          <a:solidFill>
                            <a:schemeClr val="bg1"/>
                          </a:solidFill>
                          <a:effectLst/>
                          <a:latin typeface="メイリオ"/>
                          <a:ea typeface="メイリオ"/>
                        </a:rPr>
                        <a:t>​</a:t>
                      </a:r>
                      <a:endParaRPr lang="en-US" altLang="ja-JP" sz="1100" b="1" i="0" dirty="0">
                        <a:solidFill>
                          <a:schemeClr val="bg1"/>
                        </a:solidFill>
                        <a:effectLst/>
                        <a:latin typeface="メイリオ"/>
                        <a:ea typeface="メイリオ"/>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ase"/>
                      <a:r>
                        <a:rPr lang="en-US" altLang="ja-JP" sz="1100" dirty="0" err="1">
                          <a:solidFill>
                            <a:schemeClr val="tx1">
                              <a:lumMod val="75000"/>
                              <a:lumOff val="25000"/>
                            </a:schemeClr>
                          </a:solidFill>
                          <a:effectLst/>
                          <a:latin typeface="メイリオ"/>
                          <a:ea typeface="メイリオ"/>
                        </a:rPr>
                        <a:t>CylanceOPTICS</a:t>
                      </a:r>
                      <a:r>
                        <a:rPr lang="en-US" altLang="ja-JP" sz="1100" dirty="0">
                          <a:solidFill>
                            <a:schemeClr val="tx1">
                              <a:lumMod val="75000"/>
                              <a:lumOff val="25000"/>
                            </a:schemeClr>
                          </a:solidFill>
                          <a:effectLst/>
                          <a:latin typeface="メイリオ"/>
                          <a:ea typeface="メイリオ"/>
                        </a:rPr>
                        <a:t> </a:t>
                      </a:r>
                      <a:r>
                        <a:rPr lang="ja-JP" altLang="en-US" sz="1100">
                          <a:solidFill>
                            <a:schemeClr val="tx1">
                              <a:lumMod val="75000"/>
                              <a:lumOff val="25000"/>
                            </a:schemeClr>
                          </a:solidFill>
                          <a:effectLst/>
                          <a:latin typeface="メイリオ"/>
                          <a:ea typeface="メイリオ"/>
                        </a:rPr>
                        <a:t>をオプション提供​</a:t>
                      </a:r>
                      <a:endParaRPr lang="ja-JP" altLang="en-US" sz="1100" b="0" i="0">
                        <a:solidFill>
                          <a:schemeClr val="tx1">
                            <a:lumMod val="75000"/>
                            <a:lumOff val="25000"/>
                          </a:schemeClr>
                        </a:solidFill>
                        <a:effectLst/>
                        <a:latin typeface="メイリオ"/>
                        <a:ea typeface="メイリオ"/>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base"/>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無し​</a:t>
                      </a:r>
                    </a:p>
                  </a:txBody>
                  <a:tcPr marL="87832" marR="87832" marT="43916" marB="43916"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42171127"/>
                  </a:ext>
                </a:extLst>
              </a:tr>
              <a:tr h="401853">
                <a:tc>
                  <a:txBody>
                    <a:bodyPr/>
                    <a:lstStyle/>
                    <a:p>
                      <a:pPr algn="ctr" fontAlgn="base"/>
                      <a:r>
                        <a:rPr lang="en-US" altLang="ja-JP" sz="1100" b="1" dirty="0">
                          <a:solidFill>
                            <a:schemeClr val="bg1"/>
                          </a:solidFill>
                          <a:effectLst/>
                          <a:latin typeface="メイリオ"/>
                          <a:ea typeface="メイリオ"/>
                        </a:rPr>
                        <a:t>MOTEX</a:t>
                      </a:r>
                      <a:r>
                        <a:rPr lang="ja-JP" altLang="en-US" sz="1100" b="1">
                          <a:solidFill>
                            <a:schemeClr val="bg1"/>
                          </a:solidFill>
                          <a:effectLst/>
                          <a:latin typeface="メイリオ"/>
                          <a:ea typeface="メイリオ"/>
                        </a:rPr>
                        <a:t>の販売実績​</a:t>
                      </a:r>
                      <a:endParaRPr lang="ja-JP" altLang="en-US" sz="1100" b="1" i="0">
                        <a:solidFill>
                          <a:schemeClr val="bg1"/>
                        </a:solidFill>
                        <a:effectLst/>
                        <a:latin typeface="メイリオ"/>
                        <a:ea typeface="メイリオ"/>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ase"/>
                      <a:r>
                        <a:rPr lang="ja-JP" altLang="en-US" sz="1100">
                          <a:solidFill>
                            <a:schemeClr val="tx1">
                              <a:lumMod val="75000"/>
                              <a:lumOff val="25000"/>
                            </a:schemeClr>
                          </a:solidFill>
                          <a:effectLst/>
                          <a:latin typeface="メイリオ"/>
                          <a:ea typeface="メイリオ"/>
                        </a:rPr>
                        <a:t>約</a:t>
                      </a:r>
                      <a:r>
                        <a:rPr lang="en-US" altLang="ja-JP" sz="1100" dirty="0">
                          <a:solidFill>
                            <a:schemeClr val="tx1">
                              <a:lumMod val="75000"/>
                              <a:lumOff val="25000"/>
                            </a:schemeClr>
                          </a:solidFill>
                          <a:effectLst/>
                          <a:latin typeface="メイリオ"/>
                          <a:ea typeface="メイリオ"/>
                        </a:rPr>
                        <a:t>1,600</a:t>
                      </a:r>
                      <a:r>
                        <a:rPr lang="ja-JP" altLang="en-US" sz="1100">
                          <a:solidFill>
                            <a:schemeClr val="tx1">
                              <a:lumMod val="75000"/>
                              <a:lumOff val="25000"/>
                            </a:schemeClr>
                          </a:solidFill>
                          <a:effectLst/>
                          <a:latin typeface="メイリオ"/>
                          <a:ea typeface="メイリオ"/>
                        </a:rPr>
                        <a:t>社（</a:t>
                      </a:r>
                      <a:r>
                        <a:rPr lang="en-US" altLang="ja-JP" sz="1100" dirty="0">
                          <a:solidFill>
                            <a:schemeClr val="tx1">
                              <a:lumMod val="75000"/>
                              <a:lumOff val="25000"/>
                            </a:schemeClr>
                          </a:solidFill>
                          <a:effectLst/>
                          <a:latin typeface="メイリオ"/>
                          <a:ea typeface="メイリオ"/>
                        </a:rPr>
                        <a:t>2016</a:t>
                      </a:r>
                      <a:r>
                        <a:rPr lang="ja-JP" altLang="en-US" sz="1100">
                          <a:solidFill>
                            <a:schemeClr val="tx1">
                              <a:lumMod val="75000"/>
                              <a:lumOff val="25000"/>
                            </a:schemeClr>
                          </a:solidFill>
                          <a:effectLst/>
                          <a:latin typeface="メイリオ"/>
                          <a:ea typeface="メイリオ"/>
                        </a:rPr>
                        <a:t>年</a:t>
                      </a:r>
                      <a:r>
                        <a:rPr lang="en-US" altLang="ja-JP" sz="1100" dirty="0">
                          <a:solidFill>
                            <a:schemeClr val="tx1">
                              <a:lumMod val="75000"/>
                              <a:lumOff val="25000"/>
                            </a:schemeClr>
                          </a:solidFill>
                          <a:effectLst/>
                          <a:latin typeface="メイリオ"/>
                          <a:ea typeface="メイリオ"/>
                        </a:rPr>
                        <a:t>7</a:t>
                      </a:r>
                      <a:r>
                        <a:rPr lang="ja-JP" altLang="en-US" sz="1100">
                          <a:solidFill>
                            <a:schemeClr val="tx1">
                              <a:lumMod val="75000"/>
                              <a:lumOff val="25000"/>
                            </a:schemeClr>
                          </a:solidFill>
                          <a:effectLst/>
                          <a:latin typeface="メイリオ"/>
                          <a:ea typeface="メイリオ"/>
                        </a:rPr>
                        <a:t>月から販売開始）​</a:t>
                      </a:r>
                      <a:endParaRPr lang="ja-JP" altLang="en-US" sz="1100" b="0" i="0">
                        <a:solidFill>
                          <a:schemeClr val="tx1">
                            <a:lumMod val="75000"/>
                            <a:lumOff val="25000"/>
                          </a:schemeClr>
                        </a:solidFill>
                        <a:effectLst/>
                        <a:latin typeface="メイリオ"/>
                        <a:ea typeface="メイリオ"/>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base"/>
                      <a:r>
                        <a:rPr lang="ja-JP" altLang="en-US" sz="1100">
                          <a:solidFill>
                            <a:schemeClr val="tx1">
                              <a:lumMod val="75000"/>
                              <a:lumOff val="25000"/>
                            </a:schemeClr>
                          </a:solidFill>
                          <a:effectLst/>
                          <a:latin typeface="メイリオ"/>
                          <a:ea typeface="メイリオ"/>
                        </a:rPr>
                        <a:t>約5</a:t>
                      </a:r>
                      <a:r>
                        <a:rPr lang="en-US" altLang="ja-JP" sz="1100">
                          <a:solidFill>
                            <a:schemeClr val="tx1">
                              <a:lumMod val="75000"/>
                              <a:lumOff val="25000"/>
                            </a:schemeClr>
                          </a:solidFill>
                          <a:effectLst/>
                          <a:latin typeface="メイリオ"/>
                          <a:ea typeface="メイリオ"/>
                        </a:rPr>
                        <a:t>00</a:t>
                      </a:r>
                      <a:r>
                        <a:rPr lang="ja-JP" altLang="en-US" sz="1100">
                          <a:solidFill>
                            <a:schemeClr val="tx1">
                              <a:lumMod val="75000"/>
                              <a:lumOff val="25000"/>
                            </a:schemeClr>
                          </a:solidFill>
                          <a:effectLst/>
                          <a:latin typeface="メイリオ"/>
                          <a:ea typeface="メイリオ"/>
                        </a:rPr>
                        <a:t>社（</a:t>
                      </a:r>
                      <a:r>
                        <a:rPr lang="en-US" altLang="ja-JP" sz="1100">
                          <a:solidFill>
                            <a:schemeClr val="tx1">
                              <a:lumMod val="75000"/>
                              <a:lumOff val="25000"/>
                            </a:schemeClr>
                          </a:solidFill>
                          <a:effectLst/>
                          <a:latin typeface="メイリオ"/>
                          <a:ea typeface="メイリオ"/>
                        </a:rPr>
                        <a:t>2021</a:t>
                      </a:r>
                      <a:r>
                        <a:rPr lang="ja-JP" altLang="en-US" sz="1100">
                          <a:solidFill>
                            <a:schemeClr val="tx1">
                              <a:lumMod val="75000"/>
                              <a:lumOff val="25000"/>
                            </a:schemeClr>
                          </a:solidFill>
                          <a:effectLst/>
                          <a:latin typeface="メイリオ"/>
                          <a:ea typeface="メイリオ"/>
                        </a:rPr>
                        <a:t>年</a:t>
                      </a:r>
                      <a:r>
                        <a:rPr lang="en-US" altLang="ja-JP" sz="1100">
                          <a:solidFill>
                            <a:schemeClr val="tx1">
                              <a:lumMod val="75000"/>
                              <a:lumOff val="25000"/>
                            </a:schemeClr>
                          </a:solidFill>
                          <a:effectLst/>
                          <a:latin typeface="メイリオ"/>
                          <a:ea typeface="メイリオ"/>
                        </a:rPr>
                        <a:t>2</a:t>
                      </a:r>
                      <a:r>
                        <a:rPr lang="ja-JP" altLang="en-US" sz="1100">
                          <a:solidFill>
                            <a:schemeClr val="tx1">
                              <a:lumMod val="75000"/>
                              <a:lumOff val="25000"/>
                            </a:schemeClr>
                          </a:solidFill>
                          <a:effectLst/>
                          <a:latin typeface="メイリオ"/>
                          <a:ea typeface="メイリオ"/>
                        </a:rPr>
                        <a:t>月から販売開始）​</a:t>
                      </a:r>
                      <a:endParaRPr lang="ja-JP" altLang="en-US"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987737531"/>
                  </a:ext>
                </a:extLst>
              </a:tr>
              <a:tr h="401853">
                <a:tc>
                  <a:txBody>
                    <a:bodyPr/>
                    <a:lstStyle/>
                    <a:p>
                      <a:pPr algn="ctr" fontAlgn="base"/>
                      <a:r>
                        <a:rPr lang="ja-JP" altLang="en-US" sz="1100" b="1">
                          <a:solidFill>
                            <a:schemeClr val="bg1"/>
                          </a:solidFill>
                          <a:effectLst/>
                          <a:latin typeface="メイリオ" panose="020B0604030504040204" pitchFamily="50" charset="-128"/>
                          <a:ea typeface="メイリオ" panose="020B0604030504040204" pitchFamily="50" charset="-128"/>
                        </a:rPr>
                        <a:t>コンソール​</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ase"/>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日本語対応済み​</a:t>
                      </a:r>
                      <a:endParaRPr lang="ja-JP" altLang="en-US"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base"/>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日本語対応済み​</a:t>
                      </a:r>
                      <a:endParaRPr lang="ja-JP" altLang="en-US"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04258848"/>
                  </a:ext>
                </a:extLst>
              </a:tr>
              <a:tr h="590032">
                <a:tc>
                  <a:txBody>
                    <a:bodyPr/>
                    <a:lstStyle/>
                    <a:p>
                      <a:pPr algn="ctr" fontAlgn="base"/>
                      <a:r>
                        <a:rPr lang="en-US" altLang="ja-JP" sz="1100" b="1" dirty="0">
                          <a:solidFill>
                            <a:schemeClr val="bg1"/>
                          </a:solidFill>
                          <a:effectLst/>
                          <a:latin typeface="メイリオ"/>
                          <a:ea typeface="メイリオ"/>
                        </a:rPr>
                        <a:t>LANSCOPE </a:t>
                      </a:r>
                      <a:r>
                        <a:rPr lang="ja-JP" altLang="en-US" sz="1100" b="1">
                          <a:solidFill>
                            <a:schemeClr val="bg1"/>
                          </a:solidFill>
                          <a:effectLst/>
                          <a:latin typeface="メイリオ"/>
                          <a:ea typeface="メイリオ"/>
                        </a:rPr>
                        <a:t>エンドポイントポイントマネージャー</a:t>
                      </a:r>
                      <a:endParaRPr lang="en-US" altLang="ja-JP" sz="1100" b="1">
                        <a:solidFill>
                          <a:schemeClr val="bg1"/>
                        </a:solidFill>
                        <a:effectLst/>
                        <a:latin typeface="メイリオ"/>
                        <a:ea typeface="メイリオ"/>
                      </a:endParaRPr>
                    </a:p>
                    <a:p>
                      <a:pPr algn="ctr" fontAlgn="base"/>
                      <a:r>
                        <a:rPr lang="ja-JP" altLang="en-US" sz="1100" b="1">
                          <a:solidFill>
                            <a:schemeClr val="bg1"/>
                          </a:solidFill>
                          <a:effectLst/>
                          <a:latin typeface="メイリオ" panose="020B0604030504040204" pitchFamily="50" charset="-128"/>
                          <a:ea typeface="メイリオ" panose="020B0604030504040204" pitchFamily="50" charset="-128"/>
                        </a:rPr>
                        <a:t>オンプレミス版・クラウド版連携​</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ase"/>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連携可能​</a:t>
                      </a:r>
                      <a:endParaRPr lang="ja-JP" altLang="en-US"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base"/>
                      <a:r>
                        <a:rPr lang="en-US" altLang="ja-JP" sz="1100" dirty="0">
                          <a:solidFill>
                            <a:schemeClr val="tx1">
                              <a:lumMod val="75000"/>
                              <a:lumOff val="25000"/>
                            </a:schemeClr>
                          </a:solidFill>
                          <a:effectLst/>
                          <a:latin typeface="メイリオ" panose="020B0604030504040204" pitchFamily="50" charset="-128"/>
                          <a:ea typeface="メイリオ" panose="020B0604030504040204" pitchFamily="50" charset="-128"/>
                        </a:rPr>
                        <a:t>LANSCOPE </a:t>
                      </a:r>
                      <a:r>
                        <a:rPr lang="ja-JP" altLang="en-US" sz="1100" dirty="0">
                          <a:solidFill>
                            <a:schemeClr val="tx1">
                              <a:lumMod val="75000"/>
                              <a:lumOff val="25000"/>
                            </a:schemeClr>
                          </a:solidFill>
                          <a:effectLst/>
                          <a:latin typeface="メイリオ" panose="020B0604030504040204" pitchFamily="50" charset="-128"/>
                          <a:ea typeface="メイリオ" panose="020B0604030504040204" pitchFamily="50" charset="-128"/>
                        </a:rPr>
                        <a:t>エンドポイントマネージャー クラウド版と連携予定</a:t>
                      </a:r>
                      <a:r>
                        <a:rPr lang="zh-CN" altLang="en-US" sz="1100" dirty="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zh-CN" altLang="en-US" sz="1100" b="0" i="0"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480351232"/>
                  </a:ext>
                </a:extLst>
              </a:tr>
              <a:tr h="401853">
                <a:tc>
                  <a:txBody>
                    <a:bodyPr/>
                    <a:lstStyle/>
                    <a:p>
                      <a:pPr algn="ctr" fontAlgn="base"/>
                      <a:r>
                        <a:rPr lang="ja-JP" altLang="en-US" sz="1100" b="1" i="0">
                          <a:solidFill>
                            <a:schemeClr val="bg1"/>
                          </a:solidFill>
                          <a:effectLst/>
                          <a:latin typeface="メイリオ" panose="020B0604030504040204" pitchFamily="50" charset="-128"/>
                          <a:ea typeface="メイリオ" panose="020B0604030504040204" pitchFamily="50" charset="-128"/>
                        </a:rPr>
                        <a:t>価格（年額）</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fontAlgn="base">
                        <a:lnSpc>
                          <a:spcPct val="150000"/>
                        </a:lnSpc>
                      </a:pPr>
                      <a:r>
                        <a:rPr lang="en-US" altLang="zh-TW" sz="1200" b="1" dirty="0">
                          <a:solidFill>
                            <a:schemeClr val="tx1">
                              <a:lumMod val="75000"/>
                              <a:lumOff val="25000"/>
                            </a:schemeClr>
                          </a:solidFill>
                          <a:effectLst/>
                          <a:latin typeface="メイリオ"/>
                          <a:ea typeface="メイリオ"/>
                        </a:rPr>
                        <a:t>5,400</a:t>
                      </a:r>
                      <a:r>
                        <a:rPr lang="zh-TW" altLang="en-US" sz="1200" b="1">
                          <a:solidFill>
                            <a:schemeClr val="tx1">
                              <a:lumMod val="75000"/>
                              <a:lumOff val="25000"/>
                            </a:schemeClr>
                          </a:solidFill>
                          <a:effectLst/>
                          <a:latin typeface="メイリオ"/>
                          <a:ea typeface="メイリオ"/>
                        </a:rPr>
                        <a:t>円</a:t>
                      </a:r>
                      <a:endParaRPr lang="en-US" altLang="zh-TW" sz="1200" b="1">
                        <a:solidFill>
                          <a:schemeClr val="tx1">
                            <a:lumMod val="75000"/>
                            <a:lumOff val="25000"/>
                          </a:schemeClr>
                        </a:solidFill>
                        <a:effectLst/>
                        <a:latin typeface="メイリオ"/>
                        <a:ea typeface="メイリオ"/>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base">
                        <a:lnSpc>
                          <a:spcPct val="150000"/>
                        </a:lnSpc>
                      </a:pPr>
                      <a:r>
                        <a:rPr lang="en-US" altLang="zh-TW" sz="1200" b="1" i="0" dirty="0">
                          <a:solidFill>
                            <a:srgbClr val="000000"/>
                          </a:solidFill>
                          <a:effectLst/>
                          <a:latin typeface="メイリオ"/>
                          <a:ea typeface="メイリオ"/>
                        </a:rPr>
                        <a:t>3,600</a:t>
                      </a:r>
                      <a:r>
                        <a:rPr lang="zh-TW" altLang="en-US" sz="1200" b="1" i="0">
                          <a:solidFill>
                            <a:srgbClr val="000000"/>
                          </a:solidFill>
                          <a:effectLst/>
                          <a:latin typeface="メイリオ"/>
                          <a:ea typeface="メイリオ"/>
                        </a:rPr>
                        <a:t>円</a:t>
                      </a:r>
                      <a:endParaRPr lang="en-US" altLang="ja-JP" sz="1200" b="1" i="0">
                        <a:solidFill>
                          <a:schemeClr val="tx1">
                            <a:lumMod val="75000"/>
                            <a:lumOff val="25000"/>
                          </a:schemeClr>
                        </a:solidFill>
                        <a:effectLst/>
                        <a:latin typeface="メイリオ"/>
                        <a:ea typeface="メイリオ"/>
                      </a:endParaRPr>
                    </a:p>
                  </a:txBody>
                  <a:tcPr marL="87832" marR="87832" marT="43916" marB="43916"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4581401"/>
                  </a:ext>
                </a:extLst>
              </a:tr>
              <a:tr h="964830">
                <a:tc>
                  <a:txBody>
                    <a:bodyPr/>
                    <a:lstStyle/>
                    <a:p>
                      <a:pPr algn="ctr" fontAlgn="base"/>
                      <a:r>
                        <a:rPr lang="ja-JP" altLang="en-US" sz="1100" b="1" i="0">
                          <a:solidFill>
                            <a:schemeClr val="bg1"/>
                          </a:solidFill>
                          <a:effectLst/>
                          <a:latin typeface="メイリオ" panose="020B0604030504040204" pitchFamily="50" charset="-128"/>
                          <a:ea typeface="メイリオ" panose="020B0604030504040204" pitchFamily="50" charset="-128"/>
                        </a:rPr>
                        <a:t>追加機能</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lang="ja-JP" altLang="en-US" sz="1200">
                          <a:solidFill>
                            <a:schemeClr val="tx1">
                              <a:lumMod val="75000"/>
                              <a:lumOff val="25000"/>
                            </a:schemeClr>
                          </a:solidFill>
                          <a:effectLst/>
                          <a:latin typeface="メイリオ"/>
                          <a:ea typeface="メイリオ"/>
                        </a:rPr>
                        <a:t>・運用／代行</a:t>
                      </a:r>
                      <a:r>
                        <a:rPr lang="ja-JP" altLang="en-US" sz="1050">
                          <a:solidFill>
                            <a:schemeClr val="tx1">
                              <a:lumMod val="75000"/>
                              <a:lumOff val="25000"/>
                            </a:schemeClr>
                          </a:solidFill>
                          <a:effectLst/>
                          <a:latin typeface="メイリオ"/>
                          <a:ea typeface="メイリオ"/>
                        </a:rPr>
                        <a:t>（￥</a:t>
                      </a:r>
                      <a:r>
                        <a:rPr lang="en-US" altLang="ja-JP" sz="1050" dirty="0">
                          <a:solidFill>
                            <a:schemeClr val="tx1">
                              <a:lumMod val="75000"/>
                              <a:lumOff val="25000"/>
                            </a:schemeClr>
                          </a:solidFill>
                          <a:effectLst/>
                          <a:latin typeface="メイリオ"/>
                          <a:ea typeface="メイリオ"/>
                        </a:rPr>
                        <a:t>170</a:t>
                      </a:r>
                      <a:r>
                        <a:rPr lang="ja-JP" altLang="en-US" sz="800">
                          <a:solidFill>
                            <a:schemeClr val="tx1">
                              <a:lumMod val="75000"/>
                              <a:lumOff val="25000"/>
                            </a:schemeClr>
                          </a:solidFill>
                          <a:effectLst/>
                          <a:latin typeface="メイリオ"/>
                          <a:ea typeface="メイリオ"/>
                        </a:rPr>
                        <a:t>／月額　</a:t>
                      </a:r>
                      <a:r>
                        <a:rPr lang="ja-JP" altLang="en-US" sz="1050">
                          <a:solidFill>
                            <a:schemeClr val="tx1">
                              <a:lumMod val="75000"/>
                              <a:lumOff val="25000"/>
                            </a:schemeClr>
                          </a:solidFill>
                          <a:effectLst/>
                          <a:latin typeface="メイリオ"/>
                          <a:ea typeface="メイリオ"/>
                        </a:rPr>
                        <a:t>￥</a:t>
                      </a:r>
                      <a:r>
                        <a:rPr lang="en-US" altLang="ja-JP" sz="1050" dirty="0">
                          <a:solidFill>
                            <a:schemeClr val="tx1">
                              <a:lumMod val="75000"/>
                              <a:lumOff val="25000"/>
                            </a:schemeClr>
                          </a:solidFill>
                          <a:effectLst/>
                          <a:latin typeface="メイリオ"/>
                          <a:ea typeface="メイリオ"/>
                        </a:rPr>
                        <a:t>2,040</a:t>
                      </a:r>
                      <a:r>
                        <a:rPr lang="ja-JP" altLang="en-US" sz="800">
                          <a:solidFill>
                            <a:schemeClr val="tx1">
                              <a:lumMod val="75000"/>
                              <a:lumOff val="25000"/>
                            </a:schemeClr>
                          </a:solidFill>
                          <a:effectLst/>
                          <a:latin typeface="メイリオ"/>
                          <a:ea typeface="メイリオ"/>
                        </a:rPr>
                        <a:t>／年額</a:t>
                      </a:r>
                      <a:r>
                        <a:rPr lang="ja-JP" altLang="en-US" sz="1050">
                          <a:solidFill>
                            <a:schemeClr val="tx1">
                              <a:lumMod val="75000"/>
                              <a:lumOff val="25000"/>
                            </a:schemeClr>
                          </a:solidFill>
                          <a:effectLst/>
                          <a:latin typeface="メイリオ"/>
                          <a:ea typeface="メイリオ"/>
                        </a:rPr>
                        <a:t>）</a:t>
                      </a:r>
                      <a:endParaRPr lang="en-US" altLang="ja-JP" sz="1050">
                        <a:solidFill>
                          <a:schemeClr val="tx1">
                            <a:lumMod val="75000"/>
                            <a:lumOff val="25000"/>
                          </a:schemeClr>
                        </a:solidFill>
                        <a:effectLst/>
                        <a:latin typeface="メイリオ"/>
                        <a:ea typeface="メイリオ"/>
                      </a:endParaRPr>
                    </a:p>
                    <a:p>
                      <a:pPr marL="0" marR="0" lvl="0" indent="0" algn="l" defTabSz="914400" rtl="0" eaLnBrk="1" fontAlgn="base" latinLnBrk="0" hangingPunct="1">
                        <a:lnSpc>
                          <a:spcPct val="150000"/>
                        </a:lnSpc>
                        <a:spcBef>
                          <a:spcPts val="0"/>
                        </a:spcBef>
                        <a:spcAft>
                          <a:spcPts val="0"/>
                        </a:spcAft>
                        <a:buClrTx/>
                        <a:buSzTx/>
                        <a:buFontTx/>
                        <a:buNone/>
                        <a:tabLst/>
                        <a:defRPr/>
                      </a:pPr>
                      <a:r>
                        <a:rPr lang="ja-JP" altLang="en-US" sz="1200">
                          <a:solidFill>
                            <a:schemeClr val="tx1">
                              <a:lumMod val="75000"/>
                              <a:lumOff val="25000"/>
                            </a:schemeClr>
                          </a:solidFill>
                          <a:effectLst/>
                          <a:latin typeface="メイリオ"/>
                          <a:ea typeface="メイリオ"/>
                        </a:rPr>
                        <a:t>・レポートサービス</a:t>
                      </a:r>
                      <a:r>
                        <a:rPr lang="ja-JP" altLang="en-US" sz="1000">
                          <a:solidFill>
                            <a:schemeClr val="tx1">
                              <a:lumMod val="75000"/>
                              <a:lumOff val="25000"/>
                            </a:schemeClr>
                          </a:solidFill>
                          <a:effectLst/>
                          <a:latin typeface="メイリオ"/>
                          <a:ea typeface="メイリオ"/>
                        </a:rPr>
                        <a:t>（￥</a:t>
                      </a:r>
                      <a:r>
                        <a:rPr lang="en-US" altLang="ja-JP" sz="1000" dirty="0">
                          <a:solidFill>
                            <a:schemeClr val="tx1">
                              <a:lumMod val="75000"/>
                              <a:lumOff val="25000"/>
                            </a:schemeClr>
                          </a:solidFill>
                          <a:effectLst/>
                          <a:latin typeface="メイリオ"/>
                          <a:ea typeface="メイリオ"/>
                        </a:rPr>
                        <a:t>80</a:t>
                      </a:r>
                      <a:r>
                        <a:rPr lang="ja-JP" altLang="en-US" sz="800">
                          <a:solidFill>
                            <a:schemeClr val="tx1">
                              <a:lumMod val="75000"/>
                              <a:lumOff val="25000"/>
                            </a:schemeClr>
                          </a:solidFill>
                          <a:effectLst/>
                          <a:latin typeface="メイリオ"/>
                          <a:ea typeface="メイリオ"/>
                        </a:rPr>
                        <a:t>／月額　</a:t>
                      </a:r>
                      <a:r>
                        <a:rPr lang="ja-JP" altLang="en-US" sz="1000">
                          <a:solidFill>
                            <a:schemeClr val="tx1">
                              <a:lumMod val="75000"/>
                              <a:lumOff val="25000"/>
                            </a:schemeClr>
                          </a:solidFill>
                          <a:effectLst/>
                          <a:latin typeface="メイリオ"/>
                          <a:ea typeface="メイリオ"/>
                        </a:rPr>
                        <a:t>￥</a:t>
                      </a:r>
                      <a:r>
                        <a:rPr lang="en-US" altLang="ja-JP" sz="1000" dirty="0">
                          <a:solidFill>
                            <a:schemeClr val="tx1">
                              <a:lumMod val="75000"/>
                              <a:lumOff val="25000"/>
                            </a:schemeClr>
                          </a:solidFill>
                          <a:effectLst/>
                          <a:latin typeface="メイリオ"/>
                          <a:ea typeface="メイリオ"/>
                        </a:rPr>
                        <a:t>960</a:t>
                      </a:r>
                      <a:r>
                        <a:rPr lang="ja-JP" altLang="en-US" sz="800">
                          <a:solidFill>
                            <a:schemeClr val="tx1">
                              <a:lumMod val="75000"/>
                              <a:lumOff val="25000"/>
                            </a:schemeClr>
                          </a:solidFill>
                          <a:effectLst/>
                          <a:latin typeface="メイリオ"/>
                          <a:ea typeface="メイリオ"/>
                        </a:rPr>
                        <a:t>／年額</a:t>
                      </a:r>
                      <a:r>
                        <a:rPr lang="ja-JP" altLang="en-US" sz="1000">
                          <a:solidFill>
                            <a:schemeClr val="tx1">
                              <a:lumMod val="75000"/>
                              <a:lumOff val="25000"/>
                            </a:schemeClr>
                          </a:solidFill>
                          <a:effectLst/>
                          <a:latin typeface="メイリオ"/>
                          <a:ea typeface="メイリオ"/>
                        </a:rPr>
                        <a:t>）</a:t>
                      </a:r>
                      <a:endParaRPr lang="en-US" altLang="ja-JP" sz="1000">
                        <a:solidFill>
                          <a:schemeClr val="tx1">
                            <a:lumMod val="75000"/>
                            <a:lumOff val="25000"/>
                          </a:schemeClr>
                        </a:solidFill>
                        <a:effectLst/>
                        <a:latin typeface="メイリオ"/>
                        <a:ea typeface="メイリオ"/>
                      </a:endParaRPr>
                    </a:p>
                    <a:p>
                      <a:pPr marL="0" marR="0" lvl="0" indent="0" algn="l" defTabSz="914400" rtl="0" eaLnBrk="1" fontAlgn="base" latinLnBrk="0" hangingPunct="1">
                        <a:lnSpc>
                          <a:spcPct val="150000"/>
                        </a:lnSpc>
                        <a:spcBef>
                          <a:spcPts val="0"/>
                        </a:spcBef>
                        <a:spcAft>
                          <a:spcPts val="0"/>
                        </a:spcAft>
                        <a:buClrTx/>
                        <a:buSzTx/>
                        <a:buFontTx/>
                        <a:buNone/>
                        <a:tabLst/>
                        <a:defRPr/>
                      </a:pPr>
                      <a:r>
                        <a:rPr lang="ja-JP" altLang="en-US" sz="1200">
                          <a:solidFill>
                            <a:schemeClr val="tx1">
                              <a:lumMod val="75000"/>
                              <a:lumOff val="25000"/>
                            </a:schemeClr>
                          </a:solidFill>
                          <a:effectLst/>
                          <a:latin typeface="メイリオ"/>
                          <a:ea typeface="メイリオ"/>
                        </a:rPr>
                        <a:t>・</a:t>
                      </a:r>
                      <a:r>
                        <a:rPr lang="en-US" altLang="ja-JP" sz="1200">
                          <a:solidFill>
                            <a:schemeClr val="tx1">
                              <a:lumMod val="75000"/>
                              <a:lumOff val="25000"/>
                            </a:schemeClr>
                          </a:solidFill>
                          <a:effectLst/>
                          <a:latin typeface="メイリオ"/>
                          <a:ea typeface="メイリオ"/>
                        </a:rPr>
                        <a:t>Optics</a:t>
                      </a:r>
                      <a:r>
                        <a:rPr lang="ja-JP" altLang="en-US" sz="1000">
                          <a:solidFill>
                            <a:schemeClr val="tx1">
                              <a:lumMod val="75000"/>
                              <a:lumOff val="25000"/>
                            </a:schemeClr>
                          </a:solidFill>
                          <a:effectLst/>
                          <a:latin typeface="メイリオ"/>
                          <a:ea typeface="メイリオ"/>
                        </a:rPr>
                        <a:t>（￥</a:t>
                      </a:r>
                      <a:r>
                        <a:rPr lang="en-US" altLang="ja-JP" sz="1000" dirty="0">
                          <a:solidFill>
                            <a:schemeClr val="tx1">
                              <a:lumMod val="75000"/>
                              <a:lumOff val="25000"/>
                            </a:schemeClr>
                          </a:solidFill>
                          <a:effectLst/>
                          <a:latin typeface="メイリオ"/>
                          <a:ea typeface="メイリオ"/>
                        </a:rPr>
                        <a:t>150</a:t>
                      </a:r>
                      <a:r>
                        <a:rPr lang="ja-JP" altLang="en-US" sz="800">
                          <a:solidFill>
                            <a:schemeClr val="tx1">
                              <a:lumMod val="75000"/>
                              <a:lumOff val="25000"/>
                            </a:schemeClr>
                          </a:solidFill>
                          <a:effectLst/>
                          <a:latin typeface="メイリオ"/>
                          <a:ea typeface="メイリオ"/>
                        </a:rPr>
                        <a:t>／月額</a:t>
                      </a:r>
                      <a:r>
                        <a:rPr lang="ja-JP" altLang="en-US" sz="1000">
                          <a:solidFill>
                            <a:schemeClr val="tx1">
                              <a:lumMod val="75000"/>
                              <a:lumOff val="25000"/>
                            </a:schemeClr>
                          </a:solidFill>
                          <a:effectLst/>
                          <a:latin typeface="メイリオ"/>
                          <a:ea typeface="メイリオ"/>
                        </a:rPr>
                        <a:t>　￥</a:t>
                      </a:r>
                      <a:r>
                        <a:rPr lang="en-US" altLang="ja-JP" sz="1000" dirty="0">
                          <a:solidFill>
                            <a:schemeClr val="tx1">
                              <a:lumMod val="75000"/>
                              <a:lumOff val="25000"/>
                            </a:schemeClr>
                          </a:solidFill>
                          <a:effectLst/>
                          <a:latin typeface="メイリオ"/>
                          <a:ea typeface="メイリオ"/>
                        </a:rPr>
                        <a:t>1,800</a:t>
                      </a:r>
                      <a:r>
                        <a:rPr lang="ja-JP" altLang="en-US" sz="800">
                          <a:solidFill>
                            <a:schemeClr val="tx1">
                              <a:lumMod val="75000"/>
                              <a:lumOff val="25000"/>
                            </a:schemeClr>
                          </a:solidFill>
                          <a:effectLst/>
                          <a:latin typeface="メイリオ"/>
                          <a:ea typeface="メイリオ"/>
                        </a:rPr>
                        <a:t>／年額</a:t>
                      </a:r>
                      <a:r>
                        <a:rPr lang="ja-JP" altLang="en-US" sz="1000">
                          <a:solidFill>
                            <a:schemeClr val="tx1">
                              <a:lumMod val="75000"/>
                              <a:lumOff val="25000"/>
                            </a:schemeClr>
                          </a:solidFill>
                          <a:effectLst/>
                          <a:latin typeface="メイリオ"/>
                          <a:ea typeface="メイリオ"/>
                        </a:rPr>
                        <a:t>）</a:t>
                      </a:r>
                      <a:endParaRPr lang="en-US" altLang="zh-TW" sz="1200">
                        <a:solidFill>
                          <a:schemeClr val="tx1">
                            <a:lumMod val="75000"/>
                            <a:lumOff val="25000"/>
                          </a:schemeClr>
                        </a:solidFill>
                        <a:effectLst/>
                        <a:latin typeface="メイリオ"/>
                        <a:ea typeface="メイリオ"/>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defRPr/>
                      </a:pPr>
                      <a:r>
                        <a:rPr lang="ja-JP" altLang="en-US" sz="1200" dirty="0">
                          <a:solidFill>
                            <a:schemeClr val="tx1">
                              <a:lumMod val="75000"/>
                              <a:lumOff val="25000"/>
                            </a:schemeClr>
                          </a:solidFill>
                          <a:effectLst/>
                          <a:latin typeface="メイリオ" panose="020B0604030504040204" pitchFamily="50" charset="-128"/>
                          <a:ea typeface="メイリオ" panose="020B0604030504040204" pitchFamily="50" charset="-128"/>
                        </a:rPr>
                        <a:t>ー</a:t>
                      </a:r>
                      <a:endParaRPr lang="en-US" altLang="zh-TW" sz="1200"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71776025"/>
                  </a:ext>
                </a:extLst>
              </a:tr>
            </a:tbl>
          </a:graphicData>
        </a:graphic>
      </p:graphicFrame>
      <p:sp>
        <p:nvSpPr>
          <p:cNvPr id="9" name="テキスト プレースホルダー 1">
            <a:extLst>
              <a:ext uri="{FF2B5EF4-FFF2-40B4-BE49-F238E27FC236}">
                <a16:creationId xmlns:a16="http://schemas.microsoft.com/office/drawing/2014/main" id="{960CA67A-495E-4F3A-A6B0-1C3DF735953C}"/>
              </a:ext>
            </a:extLst>
          </p:cNvPr>
          <p:cNvSpPr txBox="1">
            <a:spLocks/>
          </p:cNvSpPr>
          <p:nvPr/>
        </p:nvSpPr>
        <p:spPr>
          <a:xfrm>
            <a:off x="413589" y="184303"/>
            <a:ext cx="11074573" cy="37241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サイバープロテクション</a:t>
            </a:r>
            <a:r>
              <a:rPr lang="en-US" altLang="ja-JP"/>
              <a:t> </a:t>
            </a:r>
            <a:r>
              <a:rPr lang="ja-JP" altLang="en-US"/>
              <a:t>比較表</a:t>
            </a:r>
          </a:p>
        </p:txBody>
      </p:sp>
      <p:sp>
        <p:nvSpPr>
          <p:cNvPr id="11" name="テキスト プレースホルダー 3">
            <a:extLst>
              <a:ext uri="{FF2B5EF4-FFF2-40B4-BE49-F238E27FC236}">
                <a16:creationId xmlns:a16="http://schemas.microsoft.com/office/drawing/2014/main" id="{252E5780-6206-4A53-A42A-D7A0DE02F6C3}"/>
              </a:ext>
            </a:extLst>
          </p:cNvPr>
          <p:cNvSpPr txBox="1">
            <a:spLocks/>
          </p:cNvSpPr>
          <p:nvPr/>
        </p:nvSpPr>
        <p:spPr>
          <a:xfrm>
            <a:off x="0" y="879742"/>
            <a:ext cx="12191999" cy="726096"/>
          </a:xfrm>
          <a:prstGeom prst="rect">
            <a:avLst/>
          </a:prstGeom>
        </p:spPr>
        <p:txBody>
          <a:bodyPr wrap="square" anchor="t" anchorCtr="0">
            <a:spAutoFit/>
          </a:bodyPr>
          <a:lstStyle>
            <a:lvl1pPr marL="0" indent="0" algn="ctr" defTabSz="914269"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err="1"/>
              <a:t>CylancePROTECT</a:t>
            </a:r>
            <a:r>
              <a:rPr lang="en-US" altLang="ja-JP"/>
              <a:t> </a:t>
            </a:r>
            <a:r>
              <a:rPr lang="ja-JP" altLang="en-US"/>
              <a:t>は導入社数が多くオプションも豊富</a:t>
            </a:r>
            <a:endParaRPr lang="en-US" altLang="ja-JP"/>
          </a:p>
          <a:p>
            <a:r>
              <a:rPr lang="en-US" altLang="ja-JP"/>
              <a:t>Deep Instinct </a:t>
            </a:r>
            <a:r>
              <a:rPr lang="ja-JP" altLang="en-US"/>
              <a:t>は検知対象のファイルタイプが多く、マルチ </a:t>
            </a:r>
            <a:r>
              <a:rPr lang="en-US" altLang="ja-JP"/>
              <a:t>OS </a:t>
            </a:r>
            <a:r>
              <a:rPr lang="ja-JP" altLang="en-US"/>
              <a:t>に対応しているのが特長です</a:t>
            </a:r>
            <a:endParaRPr lang="en-US" altLang="ja-JP"/>
          </a:p>
        </p:txBody>
      </p:sp>
    </p:spTree>
    <p:extLst>
      <p:ext uri="{BB962C8B-B14F-4D97-AF65-F5344CB8AC3E}">
        <p14:creationId xmlns:p14="http://schemas.microsoft.com/office/powerpoint/2010/main" val="355275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4" descr="ロゴ&#10;&#10;説明は自動で生成されたものです">
            <a:extLst>
              <a:ext uri="{FF2B5EF4-FFF2-40B4-BE49-F238E27FC236}">
                <a16:creationId xmlns:a16="http://schemas.microsoft.com/office/drawing/2014/main" id="{C722FB71-1193-4B5C-8BF6-7922CFEA5FE3}"/>
              </a:ext>
            </a:extLst>
          </p:cNvPr>
          <p:cNvPicPr>
            <a:picLocks noChangeAspect="1"/>
          </p:cNvPicPr>
          <p:nvPr/>
        </p:nvPicPr>
        <p:blipFill>
          <a:blip r:embed="rId2"/>
          <a:stretch>
            <a:fillRect/>
          </a:stretch>
        </p:blipFill>
        <p:spPr>
          <a:xfrm>
            <a:off x="7051804" y="1912115"/>
            <a:ext cx="2536823" cy="1198965"/>
          </a:xfrm>
          <a:prstGeom prst="rect">
            <a:avLst/>
          </a:prstGeom>
        </p:spPr>
      </p:pic>
      <p:graphicFrame>
        <p:nvGraphicFramePr>
          <p:cNvPr id="12" name="表 11">
            <a:extLst>
              <a:ext uri="{FF2B5EF4-FFF2-40B4-BE49-F238E27FC236}">
                <a16:creationId xmlns:a16="http://schemas.microsoft.com/office/drawing/2014/main" id="{A78CF1F7-3325-4CDB-B1F9-A0764E0874F4}"/>
              </a:ext>
            </a:extLst>
          </p:cNvPr>
          <p:cNvGraphicFramePr>
            <a:graphicFrameLocks noGrp="1"/>
          </p:cNvGraphicFramePr>
          <p:nvPr>
            <p:extLst>
              <p:ext uri="{D42A27DB-BD31-4B8C-83A1-F6EECF244321}">
                <p14:modId xmlns:p14="http://schemas.microsoft.com/office/powerpoint/2010/main" val="2876163165"/>
              </p:ext>
            </p:extLst>
          </p:nvPr>
        </p:nvGraphicFramePr>
        <p:xfrm>
          <a:off x="377737" y="3319989"/>
          <a:ext cx="5655418" cy="2732191"/>
        </p:xfrm>
        <a:graphic>
          <a:graphicData uri="http://schemas.openxmlformats.org/drawingml/2006/table">
            <a:tbl>
              <a:tblPr firstRow="1">
                <a:tableStyleId>{912C8C85-51F0-491E-9774-3900AFEF0FD7}</a:tableStyleId>
              </a:tblPr>
              <a:tblGrid>
                <a:gridCol w="906801">
                  <a:extLst>
                    <a:ext uri="{9D8B030D-6E8A-4147-A177-3AD203B41FA5}">
                      <a16:colId xmlns:a16="http://schemas.microsoft.com/office/drawing/2014/main" val="3030868009"/>
                    </a:ext>
                  </a:extLst>
                </a:gridCol>
                <a:gridCol w="4748617">
                  <a:extLst>
                    <a:ext uri="{9D8B030D-6E8A-4147-A177-3AD203B41FA5}">
                      <a16:colId xmlns:a16="http://schemas.microsoft.com/office/drawing/2014/main" val="991732923"/>
                    </a:ext>
                  </a:extLst>
                </a:gridCol>
              </a:tblGrid>
              <a:tr h="818653">
                <a:tc>
                  <a:txBody>
                    <a:bodyPr/>
                    <a:lstStyle/>
                    <a:p>
                      <a:pPr algn="dist" fontAlgn="base"/>
                      <a:r>
                        <a:rPr lang="ja-JP" altLang="en-US" sz="1100" b="1" i="0">
                          <a:solidFill>
                            <a:schemeClr val="bg1"/>
                          </a:solidFill>
                          <a:effectLst/>
                          <a:latin typeface="メイリオ" panose="020B0604030504040204" pitchFamily="50" charset="-128"/>
                          <a:ea typeface="メイリオ" panose="020B0604030504040204" pitchFamily="50" charset="-128"/>
                        </a:rPr>
                        <a:t>概要</a:t>
                      </a:r>
                      <a:endParaRPr lang="en-US" altLang="ja-JP"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0AD47"/>
                    </a:solidFill>
                  </a:tcPr>
                </a:tc>
                <a:tc>
                  <a:txBody>
                    <a:bodyPr/>
                    <a:lstStyle/>
                    <a:p>
                      <a:pPr algn="l" fontAlgn="base">
                        <a:lnSpc>
                          <a:spcPct val="120000"/>
                        </a:lnSpc>
                      </a:pPr>
                      <a:r>
                        <a:rPr lang="en-US" altLang="ja-JP" sz="1100" b="0" err="1">
                          <a:solidFill>
                            <a:schemeClr val="tx1">
                              <a:lumMod val="75000"/>
                              <a:lumOff val="25000"/>
                            </a:schemeClr>
                          </a:solidFill>
                          <a:effectLst/>
                          <a:latin typeface="メイリオ"/>
                          <a:ea typeface="メイリオ"/>
                        </a:rPr>
                        <a:t>CylancePROTECT</a:t>
                      </a:r>
                      <a:r>
                        <a:rPr lang="en-US" altLang="ja-JP" sz="1100" b="0">
                          <a:solidFill>
                            <a:schemeClr val="tx1">
                              <a:lumMod val="75000"/>
                              <a:lumOff val="25000"/>
                            </a:schemeClr>
                          </a:solidFill>
                          <a:effectLst/>
                          <a:latin typeface="メイリオ"/>
                          <a:ea typeface="メイリオ"/>
                        </a:rPr>
                        <a:t> </a:t>
                      </a:r>
                      <a:r>
                        <a:rPr lang="ja-JP" altLang="en-US" sz="1100" b="0">
                          <a:solidFill>
                            <a:schemeClr val="tx1">
                              <a:lumMod val="75000"/>
                              <a:lumOff val="25000"/>
                            </a:schemeClr>
                          </a:solidFill>
                          <a:effectLst/>
                          <a:latin typeface="メイリオ"/>
                          <a:ea typeface="メイリオ"/>
                        </a:rPr>
                        <a:t>がキャンペーン期間中にライセンス数無制限で使えます。また、検知したファイルについてサマリーレポートを作成させて頂きます。さらに専任スタッフによる導入時の支援付きで、負担なく</a:t>
                      </a:r>
                      <a:endParaRPr lang="en-US" altLang="ja-JP" sz="1100" b="0">
                        <a:solidFill>
                          <a:schemeClr val="tx1">
                            <a:lumMod val="75000"/>
                            <a:lumOff val="25000"/>
                          </a:schemeClr>
                        </a:solidFill>
                        <a:effectLst/>
                        <a:latin typeface="メイリオ"/>
                        <a:ea typeface="メイリオ"/>
                      </a:endParaRPr>
                    </a:p>
                    <a:p>
                      <a:pPr algn="l" fontAlgn="base">
                        <a:lnSpc>
                          <a:spcPct val="120000"/>
                        </a:lnSpc>
                      </a:pPr>
                      <a:r>
                        <a:rPr lang="ja-JP" altLang="en-US" sz="1100" b="0">
                          <a:solidFill>
                            <a:schemeClr val="tx1">
                              <a:lumMod val="75000"/>
                              <a:lumOff val="25000"/>
                            </a:schemeClr>
                          </a:solidFill>
                          <a:effectLst/>
                          <a:latin typeface="メイリオ" panose="020B0604030504040204" pitchFamily="50" charset="-128"/>
                          <a:ea typeface="メイリオ" panose="020B0604030504040204" pitchFamily="50" charset="-128"/>
                        </a:rPr>
                        <a:t>使い始められます。</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44250252"/>
                  </a:ext>
                </a:extLst>
              </a:tr>
              <a:tr h="472509">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対象</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0AD47"/>
                    </a:solidFill>
                  </a:tcPr>
                </a:tc>
                <a:tc>
                  <a:txBody>
                    <a:bodyPr/>
                    <a:lstStyle/>
                    <a:p>
                      <a:pPr algn="l" fontAlgn="base"/>
                      <a:r>
                        <a:rPr lang="en-US" altLang="ja-JP" sz="1100" err="1">
                          <a:solidFill>
                            <a:schemeClr val="tx1">
                              <a:lumMod val="75000"/>
                              <a:lumOff val="25000"/>
                            </a:schemeClr>
                          </a:solidFill>
                          <a:effectLst/>
                          <a:latin typeface="メイリオ"/>
                          <a:ea typeface="メイリオ"/>
                        </a:rPr>
                        <a:t>CylancePROTECT</a:t>
                      </a:r>
                      <a:r>
                        <a:rPr lang="en-US" altLang="ja-JP" sz="1100">
                          <a:solidFill>
                            <a:schemeClr val="tx1">
                              <a:lumMod val="75000"/>
                              <a:lumOff val="25000"/>
                            </a:schemeClr>
                          </a:solidFill>
                          <a:effectLst/>
                          <a:latin typeface="メイリオ"/>
                          <a:ea typeface="メイリオ"/>
                        </a:rPr>
                        <a:t> </a:t>
                      </a:r>
                      <a:r>
                        <a:rPr lang="ja-JP" altLang="en-US" sz="1100">
                          <a:solidFill>
                            <a:schemeClr val="tx1">
                              <a:lumMod val="75000"/>
                              <a:lumOff val="25000"/>
                            </a:schemeClr>
                          </a:solidFill>
                          <a:effectLst/>
                          <a:latin typeface="メイリオ"/>
                          <a:ea typeface="メイリオ"/>
                        </a:rPr>
                        <a:t>を初めて導入するユーザー様</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8364394"/>
                  </a:ext>
                </a:extLst>
              </a:tr>
              <a:tr h="458520">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ご利用期間</a:t>
                      </a:r>
                      <a:endParaRPr lang="en-US" altLang="ja-JP"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0AD47"/>
                    </a:solidFill>
                  </a:tcPr>
                </a:tc>
                <a:tc>
                  <a:txBody>
                    <a:bodyPr/>
                    <a:lstStyle/>
                    <a:p>
                      <a:pPr algn="l" fontAlgn="base"/>
                      <a:r>
                        <a:rPr lang="en-US" altLang="ja-JP" sz="1100">
                          <a:solidFill>
                            <a:schemeClr val="tx1">
                              <a:lumMod val="75000"/>
                              <a:lumOff val="25000"/>
                            </a:schemeClr>
                          </a:solidFill>
                          <a:effectLst/>
                          <a:latin typeface="メイリオ"/>
                          <a:ea typeface="メイリオ"/>
                        </a:rPr>
                        <a:t>1</a:t>
                      </a:r>
                      <a:r>
                        <a:rPr lang="ja-JP" altLang="en-US" sz="1100">
                          <a:solidFill>
                            <a:schemeClr val="tx1">
                              <a:lumMod val="75000"/>
                              <a:lumOff val="25000"/>
                            </a:schemeClr>
                          </a:solidFill>
                          <a:effectLst/>
                          <a:latin typeface="メイリオ"/>
                          <a:ea typeface="メイリオ"/>
                        </a:rPr>
                        <a:t>ヶ月間</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42171127"/>
                  </a:ext>
                </a:extLst>
              </a:tr>
              <a:tr h="458520">
                <a:tc>
                  <a:txBody>
                    <a:bodyPr/>
                    <a:lstStyle/>
                    <a:p>
                      <a:pPr algn="dist" fontAlgn="base"/>
                      <a:r>
                        <a:rPr lang="ja-JP" altLang="en-US" sz="1100" b="1" i="0">
                          <a:solidFill>
                            <a:schemeClr val="bg1"/>
                          </a:solidFill>
                          <a:effectLst/>
                          <a:latin typeface="メイリオ" panose="020B0604030504040204" pitchFamily="50" charset="-128"/>
                          <a:ea typeface="メイリオ" panose="020B0604030504040204" pitchFamily="50" charset="-128"/>
                        </a:rPr>
                        <a:t>申し込み</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0AD47"/>
                    </a:solidFill>
                  </a:tcPr>
                </a:tc>
                <a:tc>
                  <a:txBody>
                    <a:bodyPr/>
                    <a:lstStyle/>
                    <a:p>
                      <a:pPr marL="0" marR="0" lvl="0" indent="0" algn="l" defTabSz="914269" rtl="0" eaLnBrk="1" fontAlgn="base" latinLnBrk="0" hangingPunct="1">
                        <a:lnSpc>
                          <a:spcPct val="100000"/>
                        </a:lnSpc>
                        <a:spcBef>
                          <a:spcPts val="0"/>
                        </a:spcBef>
                        <a:spcAft>
                          <a:spcPts val="0"/>
                        </a:spcAft>
                        <a:buClrTx/>
                        <a:buSzTx/>
                        <a:buFontTx/>
                        <a:buNone/>
                        <a:tabLst/>
                        <a:defRPr/>
                      </a:pPr>
                      <a:r>
                        <a:rPr lang="ja-JP" altLang="en-US" sz="1100">
                          <a:solidFill>
                            <a:schemeClr val="tx1">
                              <a:lumMod val="75000"/>
                              <a:lumOff val="25000"/>
                            </a:schemeClr>
                          </a:solidFill>
                          <a:effectLst/>
                          <a:latin typeface="メイリオ"/>
                          <a:ea typeface="メイリオ"/>
                        </a:rPr>
                        <a:t>上記キャンペーンサイトからエントリー</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87737531"/>
                  </a:ext>
                </a:extLst>
              </a:tr>
              <a:tr h="458520">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申込期間​</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0AD47"/>
                    </a:solidFill>
                  </a:tcPr>
                </a:tc>
                <a:tc>
                  <a:txBody>
                    <a:bodyPr/>
                    <a:lstStyle/>
                    <a:p>
                      <a:pPr algn="l" fontAlgn="base"/>
                      <a:r>
                        <a:rPr lang="en-US" altLang="ja-JP" sz="1100" dirty="0">
                          <a:solidFill>
                            <a:schemeClr val="tx1">
                              <a:lumMod val="75000"/>
                              <a:lumOff val="25000"/>
                            </a:schemeClr>
                          </a:solidFill>
                          <a:effectLst/>
                          <a:latin typeface="メイリオ"/>
                          <a:ea typeface="メイリオ"/>
                        </a:rPr>
                        <a:t>2023</a:t>
                      </a:r>
                      <a:r>
                        <a:rPr lang="ja-JP" altLang="en-US" sz="1100">
                          <a:solidFill>
                            <a:schemeClr val="tx1">
                              <a:lumMod val="75000"/>
                              <a:lumOff val="25000"/>
                            </a:schemeClr>
                          </a:solidFill>
                          <a:effectLst/>
                          <a:latin typeface="メイリオ"/>
                          <a:ea typeface="メイリオ"/>
                        </a:rPr>
                        <a:t>年</a:t>
                      </a:r>
                      <a:r>
                        <a:rPr lang="en-US" altLang="ja-JP" sz="1100" dirty="0">
                          <a:solidFill>
                            <a:schemeClr val="tx1">
                              <a:lumMod val="75000"/>
                              <a:lumOff val="25000"/>
                            </a:schemeClr>
                          </a:solidFill>
                          <a:effectLst/>
                          <a:latin typeface="メイリオ"/>
                          <a:ea typeface="メイリオ"/>
                        </a:rPr>
                        <a:t>3</a:t>
                      </a:r>
                      <a:r>
                        <a:rPr lang="ja-JP" altLang="en-US" sz="1100">
                          <a:solidFill>
                            <a:schemeClr val="tx1">
                              <a:lumMod val="75000"/>
                              <a:lumOff val="25000"/>
                            </a:schemeClr>
                          </a:solidFill>
                          <a:effectLst/>
                          <a:latin typeface="メイリオ"/>
                          <a:ea typeface="メイリオ"/>
                        </a:rPr>
                        <a:t>月</a:t>
                      </a:r>
                      <a:r>
                        <a:rPr lang="en-US" altLang="ja-JP" sz="1100" dirty="0">
                          <a:solidFill>
                            <a:schemeClr val="tx1">
                              <a:lumMod val="75000"/>
                              <a:lumOff val="25000"/>
                            </a:schemeClr>
                          </a:solidFill>
                          <a:effectLst/>
                          <a:latin typeface="メイリオ"/>
                          <a:ea typeface="メイリオ"/>
                        </a:rPr>
                        <a:t>31</a:t>
                      </a:r>
                      <a:r>
                        <a:rPr lang="ja-JP" altLang="en-US" sz="1100">
                          <a:solidFill>
                            <a:schemeClr val="tx1">
                              <a:lumMod val="75000"/>
                              <a:lumOff val="25000"/>
                            </a:schemeClr>
                          </a:solidFill>
                          <a:effectLst/>
                          <a:latin typeface="メイリオ"/>
                          <a:ea typeface="メイリオ"/>
                        </a:rPr>
                        <a:t>日まで</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04258848"/>
                  </a:ext>
                </a:extLst>
              </a:tr>
            </a:tbl>
          </a:graphicData>
        </a:graphic>
      </p:graphicFrame>
      <p:graphicFrame>
        <p:nvGraphicFramePr>
          <p:cNvPr id="13" name="表 12">
            <a:extLst>
              <a:ext uri="{FF2B5EF4-FFF2-40B4-BE49-F238E27FC236}">
                <a16:creationId xmlns:a16="http://schemas.microsoft.com/office/drawing/2014/main" id="{634F1DEC-2DFC-4882-989B-33EE0F3B8C15}"/>
              </a:ext>
            </a:extLst>
          </p:cNvPr>
          <p:cNvGraphicFramePr>
            <a:graphicFrameLocks noGrp="1"/>
          </p:cNvGraphicFramePr>
          <p:nvPr/>
        </p:nvGraphicFramePr>
        <p:xfrm>
          <a:off x="6137512" y="3315876"/>
          <a:ext cx="5608286" cy="2732190"/>
        </p:xfrm>
        <a:graphic>
          <a:graphicData uri="http://schemas.openxmlformats.org/drawingml/2006/table">
            <a:tbl>
              <a:tblPr firstRow="1">
                <a:tableStyleId>{912C8C85-51F0-491E-9774-3900AFEF0FD7}</a:tableStyleId>
              </a:tblPr>
              <a:tblGrid>
                <a:gridCol w="899244">
                  <a:extLst>
                    <a:ext uri="{9D8B030D-6E8A-4147-A177-3AD203B41FA5}">
                      <a16:colId xmlns:a16="http://schemas.microsoft.com/office/drawing/2014/main" val="3030868009"/>
                    </a:ext>
                  </a:extLst>
                </a:gridCol>
                <a:gridCol w="4709042">
                  <a:extLst>
                    <a:ext uri="{9D8B030D-6E8A-4147-A177-3AD203B41FA5}">
                      <a16:colId xmlns:a16="http://schemas.microsoft.com/office/drawing/2014/main" val="991732923"/>
                    </a:ext>
                  </a:extLst>
                </a:gridCol>
              </a:tblGrid>
              <a:tr h="818653">
                <a:tc>
                  <a:txBody>
                    <a:bodyPr/>
                    <a:lstStyle/>
                    <a:p>
                      <a:pPr algn="dist" fontAlgn="base"/>
                      <a:r>
                        <a:rPr lang="ja-JP" altLang="en-US" sz="1100" b="1" i="0">
                          <a:solidFill>
                            <a:schemeClr val="bg1"/>
                          </a:solidFill>
                          <a:effectLst/>
                          <a:latin typeface="メイリオ" panose="020B0604030504040204" pitchFamily="50" charset="-128"/>
                          <a:ea typeface="メイリオ" panose="020B0604030504040204" pitchFamily="50" charset="-128"/>
                        </a:rPr>
                        <a:t>概要</a:t>
                      </a:r>
                      <a:endParaRPr lang="en-US" altLang="ja-JP"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6ED2"/>
                    </a:solidFill>
                  </a:tcPr>
                </a:tc>
                <a:tc>
                  <a:txBody>
                    <a:bodyPr/>
                    <a:lstStyle/>
                    <a:p>
                      <a:pPr algn="l" fontAlgn="base">
                        <a:lnSpc>
                          <a:spcPct val="120000"/>
                        </a:lnSpc>
                      </a:pPr>
                      <a:r>
                        <a:rPr lang="en-US" altLang="ja-JP" sz="1100" b="0">
                          <a:solidFill>
                            <a:schemeClr val="tx1">
                              <a:lumMod val="75000"/>
                              <a:lumOff val="25000"/>
                            </a:schemeClr>
                          </a:solidFill>
                          <a:effectLst/>
                          <a:latin typeface="メイリオ"/>
                          <a:ea typeface="メイリオ"/>
                        </a:rPr>
                        <a:t>Deep Instinct </a:t>
                      </a:r>
                      <a:r>
                        <a:rPr lang="ja-JP" altLang="en-US" sz="1100" b="0">
                          <a:solidFill>
                            <a:schemeClr val="tx1">
                              <a:lumMod val="75000"/>
                              <a:lumOff val="25000"/>
                            </a:schemeClr>
                          </a:solidFill>
                          <a:effectLst/>
                          <a:latin typeface="メイリオ"/>
                          <a:ea typeface="メイリオ"/>
                        </a:rPr>
                        <a:t>が </a:t>
                      </a:r>
                      <a:r>
                        <a:rPr lang="en-US" altLang="ja-JP" sz="1100" b="0">
                          <a:solidFill>
                            <a:schemeClr val="tx1">
                              <a:lumMod val="75000"/>
                              <a:lumOff val="25000"/>
                            </a:schemeClr>
                          </a:solidFill>
                          <a:effectLst/>
                          <a:latin typeface="メイリオ"/>
                          <a:ea typeface="メイリオ"/>
                        </a:rPr>
                        <a:t>100L </a:t>
                      </a:r>
                      <a:r>
                        <a:rPr lang="ja-JP" altLang="en-US" sz="1100" b="0">
                          <a:solidFill>
                            <a:schemeClr val="tx1">
                              <a:lumMod val="75000"/>
                              <a:lumOff val="25000"/>
                            </a:schemeClr>
                          </a:solidFill>
                          <a:effectLst/>
                          <a:latin typeface="メイリオ"/>
                          <a:ea typeface="メイリオ"/>
                        </a:rPr>
                        <a:t>まで、</a:t>
                      </a:r>
                      <a:r>
                        <a:rPr lang="en-US" altLang="ja-JP" sz="1100" b="0">
                          <a:solidFill>
                            <a:schemeClr val="tx1">
                              <a:lumMod val="75000"/>
                              <a:lumOff val="25000"/>
                            </a:schemeClr>
                          </a:solidFill>
                          <a:effectLst/>
                          <a:latin typeface="メイリオ"/>
                          <a:ea typeface="メイリオ"/>
                        </a:rPr>
                        <a:t>1</a:t>
                      </a:r>
                      <a:r>
                        <a:rPr lang="ja-JP" altLang="en-US" sz="1100" b="0">
                          <a:solidFill>
                            <a:schemeClr val="tx1">
                              <a:lumMod val="75000"/>
                              <a:lumOff val="25000"/>
                            </a:schemeClr>
                          </a:solidFill>
                          <a:effectLst/>
                          <a:latin typeface="メイリオ"/>
                          <a:ea typeface="メイリオ"/>
                        </a:rPr>
                        <a:t>ヶ月間無料でお試し頂けます。</a:t>
                      </a:r>
                    </a:p>
                    <a:p>
                      <a:pPr algn="l" fontAlgn="base">
                        <a:lnSpc>
                          <a:spcPct val="120000"/>
                        </a:lnSpc>
                      </a:pPr>
                      <a:r>
                        <a:rPr lang="ja-JP" altLang="en-US" sz="1100" b="0">
                          <a:solidFill>
                            <a:schemeClr val="tx1">
                              <a:lumMod val="75000"/>
                              <a:lumOff val="25000"/>
                            </a:schemeClr>
                          </a:solidFill>
                          <a:effectLst/>
                          <a:latin typeface="メイリオ" panose="020B0604030504040204" pitchFamily="50" charset="-128"/>
                          <a:ea typeface="メイリオ" panose="020B0604030504040204" pitchFamily="50" charset="-128"/>
                        </a:rPr>
                        <a:t>さらに専任スタッフによる導入時の支援付きで、負担なく使い始められます。体験中の不明点にも対応しますので、じっくりしっかり体験が</a:t>
                      </a:r>
                      <a:endParaRPr lang="en-US" altLang="ja-JP" sz="1100" b="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base">
                        <a:lnSpc>
                          <a:spcPct val="120000"/>
                        </a:lnSpc>
                      </a:pPr>
                      <a:r>
                        <a:rPr lang="ja-JP" altLang="en-US" sz="1100" b="0">
                          <a:solidFill>
                            <a:schemeClr val="tx1">
                              <a:lumMod val="75000"/>
                              <a:lumOff val="25000"/>
                            </a:schemeClr>
                          </a:solidFill>
                          <a:effectLst/>
                          <a:latin typeface="メイリオ" panose="020B0604030504040204" pitchFamily="50" charset="-128"/>
                          <a:ea typeface="メイリオ" panose="020B0604030504040204" pitchFamily="50" charset="-128"/>
                        </a:rPr>
                        <a:t>可能です。</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44250252"/>
                  </a:ext>
                </a:extLst>
              </a:tr>
              <a:tr h="472508">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対象</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6ED2"/>
                    </a:solidFill>
                  </a:tcPr>
                </a:tc>
                <a:tc>
                  <a:txBody>
                    <a:bodyPr/>
                    <a:lstStyle/>
                    <a:p>
                      <a:pPr algn="l" fontAlgn="base"/>
                      <a:r>
                        <a:rPr lang="en-US" altLang="ja-JP" sz="1100">
                          <a:solidFill>
                            <a:schemeClr val="tx1">
                              <a:lumMod val="75000"/>
                              <a:lumOff val="25000"/>
                            </a:schemeClr>
                          </a:solidFill>
                          <a:effectLst/>
                          <a:latin typeface="メイリオ"/>
                          <a:ea typeface="メイリオ"/>
                        </a:rPr>
                        <a:t>Deep Instinct </a:t>
                      </a:r>
                      <a:r>
                        <a:rPr lang="ja-JP" altLang="en-US" sz="1100">
                          <a:solidFill>
                            <a:schemeClr val="tx1">
                              <a:lumMod val="75000"/>
                              <a:lumOff val="25000"/>
                            </a:schemeClr>
                          </a:solidFill>
                          <a:effectLst/>
                          <a:latin typeface="メイリオ"/>
                          <a:ea typeface="メイリオ"/>
                        </a:rPr>
                        <a:t>を初めて導入するユーザー様</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8364394"/>
                  </a:ext>
                </a:extLst>
              </a:tr>
              <a:tr h="458520">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ご利用期間</a:t>
                      </a:r>
                      <a:endParaRPr lang="en-US" altLang="ja-JP"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6ED2"/>
                    </a:solidFill>
                  </a:tcPr>
                </a:tc>
                <a:tc>
                  <a:txBody>
                    <a:bodyPr/>
                    <a:lstStyle/>
                    <a:p>
                      <a:pPr algn="l" fontAlgn="base"/>
                      <a:r>
                        <a:rPr lang="en-US" altLang="zh-TW" sz="1100">
                          <a:solidFill>
                            <a:schemeClr val="tx1">
                              <a:lumMod val="75000"/>
                              <a:lumOff val="25000"/>
                            </a:schemeClr>
                          </a:solidFill>
                          <a:effectLst/>
                          <a:latin typeface="メイリオ"/>
                          <a:ea typeface="メイリオ"/>
                        </a:rPr>
                        <a:t>1</a:t>
                      </a:r>
                      <a:r>
                        <a:rPr lang="ja-JP" altLang="en-US" sz="1100">
                          <a:solidFill>
                            <a:schemeClr val="tx1">
                              <a:lumMod val="75000"/>
                              <a:lumOff val="25000"/>
                            </a:schemeClr>
                          </a:solidFill>
                          <a:effectLst/>
                          <a:latin typeface="メイリオ"/>
                          <a:ea typeface="メイリオ"/>
                        </a:rPr>
                        <a:t>ヶ月間</a:t>
                      </a:r>
                      <a:endParaRPr lang="zh-TW" altLang="en-US" sz="1100">
                        <a:solidFill>
                          <a:schemeClr val="tx1">
                            <a:lumMod val="75000"/>
                            <a:lumOff val="25000"/>
                          </a:schemeClr>
                        </a:solidFill>
                        <a:effectLst/>
                        <a:latin typeface="メイリオ"/>
                        <a:ea typeface="メイリオ"/>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42171127"/>
                  </a:ext>
                </a:extLst>
              </a:tr>
              <a:tr h="458520">
                <a:tc>
                  <a:txBody>
                    <a:bodyPr/>
                    <a:lstStyle/>
                    <a:p>
                      <a:pPr algn="dist" fontAlgn="base"/>
                      <a:r>
                        <a:rPr lang="ja-JP" altLang="en-US" sz="1100" b="1" i="0">
                          <a:solidFill>
                            <a:schemeClr val="bg1"/>
                          </a:solidFill>
                          <a:effectLst/>
                          <a:latin typeface="メイリオ" panose="020B0604030504040204" pitchFamily="50" charset="-128"/>
                          <a:ea typeface="メイリオ" panose="020B0604030504040204" pitchFamily="50" charset="-128"/>
                        </a:rPr>
                        <a:t>申し込み</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6ED2"/>
                    </a:solidFill>
                  </a:tcPr>
                </a:tc>
                <a:tc>
                  <a:txBody>
                    <a:bodyPr/>
                    <a:lstStyle/>
                    <a:p>
                      <a:pPr algn="l" fontAlgn="base"/>
                      <a:r>
                        <a:rPr lang="ja-JP" altLang="en-US" sz="1100">
                          <a:solidFill>
                            <a:schemeClr val="tx1">
                              <a:lumMod val="75000"/>
                              <a:lumOff val="25000"/>
                            </a:schemeClr>
                          </a:solidFill>
                          <a:effectLst/>
                          <a:latin typeface="メイリオ"/>
                          <a:ea typeface="メイリオ"/>
                        </a:rPr>
                        <a:t>上記キャンペーンサイトからエントリー</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87737531"/>
                  </a:ext>
                </a:extLst>
              </a:tr>
              <a:tr h="458520">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申込期間​</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6ED2"/>
                    </a:solidFill>
                  </a:tcPr>
                </a:tc>
                <a:tc>
                  <a:txBody>
                    <a:bodyPr/>
                    <a:lstStyle/>
                    <a:p>
                      <a:pPr algn="l" fontAlgn="base"/>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常時受付</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04258848"/>
                  </a:ext>
                </a:extLst>
              </a:tr>
            </a:tbl>
          </a:graphicData>
        </a:graphic>
      </p:graphicFrame>
      <p:sp>
        <p:nvSpPr>
          <p:cNvPr id="14" name="テキスト プレースホルダー 1">
            <a:extLst>
              <a:ext uri="{FF2B5EF4-FFF2-40B4-BE49-F238E27FC236}">
                <a16:creationId xmlns:a16="http://schemas.microsoft.com/office/drawing/2014/main" id="{CBA71A94-2BCC-4F8E-B7C3-8C2465B6645B}"/>
              </a:ext>
            </a:extLst>
          </p:cNvPr>
          <p:cNvSpPr txBox="1">
            <a:spLocks/>
          </p:cNvSpPr>
          <p:nvPr/>
        </p:nvSpPr>
        <p:spPr>
          <a:xfrm>
            <a:off x="413589" y="212584"/>
            <a:ext cx="11074573" cy="37241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体験版のご案内</a:t>
            </a:r>
          </a:p>
        </p:txBody>
      </p:sp>
      <p:sp>
        <p:nvSpPr>
          <p:cNvPr id="16" name="テキスト プレースホルダー 3">
            <a:extLst>
              <a:ext uri="{FF2B5EF4-FFF2-40B4-BE49-F238E27FC236}">
                <a16:creationId xmlns:a16="http://schemas.microsoft.com/office/drawing/2014/main" id="{7BE75CC9-58BA-438A-BA24-1345BE29AE09}"/>
              </a:ext>
            </a:extLst>
          </p:cNvPr>
          <p:cNvSpPr txBox="1">
            <a:spLocks/>
          </p:cNvSpPr>
          <p:nvPr/>
        </p:nvSpPr>
        <p:spPr>
          <a:xfrm>
            <a:off x="407368" y="888596"/>
            <a:ext cx="11665736" cy="677621"/>
          </a:xfrm>
          <a:prstGeom prst="rect">
            <a:avLst/>
          </a:prstGeom>
        </p:spPr>
        <p:txBody>
          <a:bodyPr wrap="square" anchor="t" anchorCtr="0">
            <a:spAutoFit/>
          </a:bodyPr>
          <a:lstStyle>
            <a:lvl1pPr marL="0" indent="0" algn="ctr" defTabSz="914269"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80000"/>
              </a:lnSpc>
            </a:pPr>
            <a:r>
              <a:rPr lang="ja-JP" altLang="en-US"/>
              <a:t>両製品とも無料体験版もご用意しています！</a:t>
            </a:r>
            <a:endParaRPr lang="en-US" altLang="ja-JP"/>
          </a:p>
          <a:p>
            <a:pPr>
              <a:lnSpc>
                <a:spcPct val="80000"/>
              </a:lnSpc>
            </a:pPr>
            <a:r>
              <a:rPr lang="ja-JP" altLang="en-US"/>
              <a:t>無償で操作方法のレクチャーや質疑応答いたしますので、是非お試しください</a:t>
            </a:r>
            <a:endParaRPr lang="en-US" altLang="ja-JP"/>
          </a:p>
        </p:txBody>
      </p:sp>
      <p:sp>
        <p:nvSpPr>
          <p:cNvPr id="15" name="テキスト ボックス 14">
            <a:extLst>
              <a:ext uri="{FF2B5EF4-FFF2-40B4-BE49-F238E27FC236}">
                <a16:creationId xmlns:a16="http://schemas.microsoft.com/office/drawing/2014/main" id="{30C6F4BA-A21D-4E8E-BD65-0B1278D679DE}"/>
              </a:ext>
            </a:extLst>
          </p:cNvPr>
          <p:cNvSpPr txBox="1"/>
          <p:nvPr/>
        </p:nvSpPr>
        <p:spPr>
          <a:xfrm>
            <a:off x="4099503" y="1903977"/>
            <a:ext cx="2113425" cy="269304"/>
          </a:xfrm>
          <a:prstGeom prst="rect">
            <a:avLst/>
          </a:prstGeom>
          <a:noFill/>
        </p:spPr>
        <p:txBody>
          <a:bodyPr wrap="square" lIns="91440" tIns="45720" rIns="91440" bIns="45720" anchor="t">
            <a:spAutoFit/>
          </a:bodyPr>
          <a:lstStyle/>
          <a:p>
            <a:pPr algn="ctr">
              <a:lnSpc>
                <a:spcPct val="120000"/>
              </a:lnSpc>
            </a:pPr>
            <a:r>
              <a:rPr lang="ja-JP" altLang="en-US" sz="1000" b="1" u="sng">
                <a:latin typeface="メイリオ"/>
                <a:ea typeface="メイリオ"/>
              </a:rPr>
              <a:t>▼体験版のお申込みはこちら</a:t>
            </a:r>
            <a:endParaRPr lang="en-US" altLang="ja-JP" sz="1000" b="1" u="sng">
              <a:latin typeface="メイリオ"/>
              <a:ea typeface="メイリオ"/>
            </a:endParaRPr>
          </a:p>
        </p:txBody>
      </p:sp>
      <p:pic>
        <p:nvPicPr>
          <p:cNvPr id="3" name="図 2" descr="QR コード&#10;&#10;自動的に生成された説明">
            <a:extLst>
              <a:ext uri="{FF2B5EF4-FFF2-40B4-BE49-F238E27FC236}">
                <a16:creationId xmlns:a16="http://schemas.microsoft.com/office/drawing/2014/main" id="{4317C3B4-77A0-4F67-92D8-698099DD5F5B}"/>
              </a:ext>
            </a:extLst>
          </p:cNvPr>
          <p:cNvPicPr>
            <a:picLocks noChangeAspect="1"/>
          </p:cNvPicPr>
          <p:nvPr/>
        </p:nvPicPr>
        <p:blipFill rotWithShape="1">
          <a:blip r:embed="rId3"/>
          <a:srcRect l="7602" t="7597" r="7923" b="8185"/>
          <a:stretch/>
        </p:blipFill>
        <p:spPr>
          <a:xfrm>
            <a:off x="4632782" y="2173282"/>
            <a:ext cx="1022145" cy="1019046"/>
          </a:xfrm>
          <a:prstGeom prst="rect">
            <a:avLst/>
          </a:prstGeom>
        </p:spPr>
      </p:pic>
      <p:pic>
        <p:nvPicPr>
          <p:cNvPr id="7" name="図 6" descr="QR コード&#10;&#10;自動的に生成された説明">
            <a:extLst>
              <a:ext uri="{FF2B5EF4-FFF2-40B4-BE49-F238E27FC236}">
                <a16:creationId xmlns:a16="http://schemas.microsoft.com/office/drawing/2014/main" id="{D542CE45-8AD2-49CC-B913-8107DAC26F92}"/>
              </a:ext>
            </a:extLst>
          </p:cNvPr>
          <p:cNvPicPr>
            <a:picLocks noChangeAspect="1"/>
          </p:cNvPicPr>
          <p:nvPr/>
        </p:nvPicPr>
        <p:blipFill rotWithShape="1">
          <a:blip r:embed="rId4"/>
          <a:srcRect l="6878" t="7597" r="8166" b="7944"/>
          <a:stretch/>
        </p:blipFill>
        <p:spPr>
          <a:xfrm>
            <a:off x="10303910" y="2173283"/>
            <a:ext cx="1026859" cy="1020847"/>
          </a:xfrm>
          <a:prstGeom prst="rect">
            <a:avLst/>
          </a:prstGeom>
        </p:spPr>
      </p:pic>
      <p:sp>
        <p:nvSpPr>
          <p:cNvPr id="17" name="テキスト ボックス 16">
            <a:extLst>
              <a:ext uri="{FF2B5EF4-FFF2-40B4-BE49-F238E27FC236}">
                <a16:creationId xmlns:a16="http://schemas.microsoft.com/office/drawing/2014/main" id="{44553BBE-686A-40A0-AFBD-C0383F06306D}"/>
              </a:ext>
            </a:extLst>
          </p:cNvPr>
          <p:cNvSpPr txBox="1"/>
          <p:nvPr/>
        </p:nvSpPr>
        <p:spPr>
          <a:xfrm>
            <a:off x="9719450" y="1903977"/>
            <a:ext cx="2113425" cy="269304"/>
          </a:xfrm>
          <a:prstGeom prst="rect">
            <a:avLst/>
          </a:prstGeom>
          <a:noFill/>
        </p:spPr>
        <p:txBody>
          <a:bodyPr wrap="square" lIns="91440" tIns="45720" rIns="91440" bIns="45720" anchor="t">
            <a:spAutoFit/>
          </a:bodyPr>
          <a:lstStyle/>
          <a:p>
            <a:pPr algn="ctr">
              <a:lnSpc>
                <a:spcPct val="120000"/>
              </a:lnSpc>
            </a:pPr>
            <a:r>
              <a:rPr lang="ja-JP" altLang="en-US" sz="1000" b="1" u="sng">
                <a:latin typeface="メイリオ"/>
                <a:ea typeface="メイリオ"/>
              </a:rPr>
              <a:t>▼体験版のお申込みはこちら</a:t>
            </a:r>
            <a:endParaRPr lang="en-US" altLang="ja-JP" sz="1000" b="1" u="sng">
              <a:latin typeface="メイリオ"/>
              <a:ea typeface="メイリオ"/>
            </a:endParaRPr>
          </a:p>
        </p:txBody>
      </p:sp>
      <p:pic>
        <p:nvPicPr>
          <p:cNvPr id="4" name="Picture 4">
            <a:extLst>
              <a:ext uri="{FF2B5EF4-FFF2-40B4-BE49-F238E27FC236}">
                <a16:creationId xmlns:a16="http://schemas.microsoft.com/office/drawing/2014/main" id="{388AC52E-13CC-C12C-C7B1-DCA21759475D}"/>
              </a:ext>
            </a:extLst>
          </p:cNvPr>
          <p:cNvPicPr>
            <a:picLocks noChangeAspect="1" noChangeArrowheads="1"/>
          </p:cNvPicPr>
          <p:nvPr/>
        </p:nvPicPr>
        <p:blipFill>
          <a:blip r:embed="rId5"/>
          <a:srcRect/>
          <a:stretch/>
        </p:blipFill>
        <p:spPr bwMode="auto">
          <a:xfrm>
            <a:off x="1261528" y="2298020"/>
            <a:ext cx="3117832" cy="65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82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818764AE-9475-BA94-D0FD-5E194C5012F7}"/>
              </a:ext>
            </a:extLst>
          </p:cNvPr>
          <p:cNvSpPr>
            <a:spLocks noGrp="1"/>
          </p:cNvSpPr>
          <p:nvPr>
            <p:ph type="body" sz="quarter" idx="11"/>
          </p:nvPr>
        </p:nvSpPr>
        <p:spPr/>
        <p:txBody>
          <a:bodyPr/>
          <a:lstStyle/>
          <a:p>
            <a:r>
              <a:rPr kumimoji="1" lang="ja-JP" altLang="en-US" dirty="0"/>
              <a:t>マルウェア感染時の調査・解析は </a:t>
            </a:r>
            <a:r>
              <a:rPr kumimoji="1" lang="en-US" altLang="ja-JP" dirty="0"/>
              <a:t>MOTEX </a:t>
            </a:r>
            <a:r>
              <a:rPr kumimoji="1" lang="ja-JP" altLang="en-US" dirty="0"/>
              <a:t>にお任せ「インシデント対応サービス」</a:t>
            </a:r>
          </a:p>
        </p:txBody>
      </p:sp>
      <p:sp>
        <p:nvSpPr>
          <p:cNvPr id="47" name="テキスト ボックス 46">
            <a:extLst>
              <a:ext uri="{FF2B5EF4-FFF2-40B4-BE49-F238E27FC236}">
                <a16:creationId xmlns:a16="http://schemas.microsoft.com/office/drawing/2014/main" id="{9CDBCAE0-8F64-71E6-1C36-462CD5832B6C}"/>
              </a:ext>
            </a:extLst>
          </p:cNvPr>
          <p:cNvSpPr txBox="1"/>
          <p:nvPr/>
        </p:nvSpPr>
        <p:spPr>
          <a:xfrm>
            <a:off x="0" y="908721"/>
            <a:ext cx="12192000" cy="743280"/>
          </a:xfrm>
          <a:prstGeom prst="rect">
            <a:avLst/>
          </a:prstGeom>
          <a:noFill/>
        </p:spPr>
        <p:txBody>
          <a:bodyPr wrap="square" rtlCol="0">
            <a:spAutoFit/>
          </a:bodyPr>
          <a:lstStyle/>
          <a:p>
            <a:pPr algn="ctr">
              <a:lnSpc>
                <a:spcPct val="120000"/>
              </a:lnSpc>
            </a:pPr>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優秀なコンサルタントがマルウェアの侵入経路や感染状況を分析します</a:t>
            </a:r>
            <a:endParaRPr kumimoji="1"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20000"/>
              </a:lnSpc>
            </a:pPr>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海外拠点の端末も調査が可能で、短期間で多くの端末を調査することが出来ます</a:t>
            </a:r>
            <a:endParaRPr kumimoji="1"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48" name="グラフィックス 47" descr="オフィス ワーカー (男性) 単色塗りつぶし">
            <a:extLst>
              <a:ext uri="{FF2B5EF4-FFF2-40B4-BE49-F238E27FC236}">
                <a16:creationId xmlns:a16="http://schemas.microsoft.com/office/drawing/2014/main" id="{A8F519EA-54C2-844E-EA1F-F64589FC307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84369" y="3115945"/>
            <a:ext cx="1656184" cy="1656184"/>
          </a:xfrm>
          <a:prstGeom prst="rect">
            <a:avLst/>
          </a:prstGeom>
        </p:spPr>
      </p:pic>
      <p:sp>
        <p:nvSpPr>
          <p:cNvPr id="49" name="テキスト ボックス 48">
            <a:extLst>
              <a:ext uri="{FF2B5EF4-FFF2-40B4-BE49-F238E27FC236}">
                <a16:creationId xmlns:a16="http://schemas.microsoft.com/office/drawing/2014/main" id="{94EDE602-9DA8-10C2-2098-93D352BC6E08}"/>
              </a:ext>
            </a:extLst>
          </p:cNvPr>
          <p:cNvSpPr txBox="1"/>
          <p:nvPr/>
        </p:nvSpPr>
        <p:spPr>
          <a:xfrm>
            <a:off x="4354175" y="1955334"/>
            <a:ext cx="3432359" cy="672492"/>
          </a:xfrm>
          <a:prstGeom prst="rect">
            <a:avLst/>
          </a:prstGeom>
          <a:noFill/>
        </p:spPr>
        <p:txBody>
          <a:bodyPr wrap="square" rtlCol="0">
            <a:spAutoFit/>
          </a:bodyPr>
          <a:lstStyle/>
          <a:p>
            <a:pPr algn="ctr">
              <a:lnSpc>
                <a:spcPct val="120000"/>
              </a:lnSpc>
            </a:pPr>
            <a:r>
              <a:rPr lang="ja-JP" altLang="en-US" b="1">
                <a:solidFill>
                  <a:schemeClr val="tx1">
                    <a:lumMod val="75000"/>
                    <a:lumOff val="25000"/>
                  </a:schemeClr>
                </a:solidFill>
                <a:latin typeface="メイリオ" panose="020B0604030504040204" pitchFamily="50" charset="-128"/>
                <a:ea typeface="メイリオ" panose="020B0604030504040204" pitchFamily="50" charset="-128"/>
              </a:rPr>
              <a:t>調査は</a:t>
            </a:r>
            <a:r>
              <a:rPr lang="en-US" altLang="ja-JP" b="1">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b="1">
                <a:solidFill>
                  <a:schemeClr val="tx1">
                    <a:lumMod val="75000"/>
                    <a:lumOff val="25000"/>
                  </a:schemeClr>
                </a:solidFill>
                <a:latin typeface="メイリオ" panose="020B0604030504040204" pitchFamily="50" charset="-128"/>
                <a:ea typeface="メイリオ" panose="020B0604030504040204" pitchFamily="50" charset="-128"/>
              </a:rPr>
              <a:t>ヶ月</a:t>
            </a: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で対応！</a:t>
            </a:r>
            <a:endPar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20000"/>
              </a:lnSpc>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他社</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サービスだと</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長く</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かかることも</a:t>
            </a: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BFCBAFF6-796D-B786-A9FC-BF29B85721DD}"/>
              </a:ext>
            </a:extLst>
          </p:cNvPr>
          <p:cNvSpPr txBox="1"/>
          <p:nvPr/>
        </p:nvSpPr>
        <p:spPr>
          <a:xfrm>
            <a:off x="7828625" y="1955334"/>
            <a:ext cx="3738063" cy="672492"/>
          </a:xfrm>
          <a:prstGeom prst="rect">
            <a:avLst/>
          </a:prstGeom>
          <a:noFill/>
        </p:spPr>
        <p:txBody>
          <a:bodyPr wrap="square" rtlCol="0">
            <a:spAutoFit/>
          </a:bodyPr>
          <a:lstStyle/>
          <a:p>
            <a:pPr algn="ctr">
              <a:lnSpc>
                <a:spcPct val="120000"/>
              </a:lnSpc>
            </a:pP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幅広い</a:t>
            </a:r>
            <a:r>
              <a:rPr lang="en-US" altLang="ja-JP" b="1">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rPr>
              <a:t>OS </a:t>
            </a: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が調査対象</a:t>
            </a:r>
            <a:endPar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20000"/>
              </a:lnSpc>
            </a:pP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Windows</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macOS</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Linux </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の調査が可能</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DFD13114-18A8-14EB-4107-4C978C29ACE6}"/>
              </a:ext>
            </a:extLst>
          </p:cNvPr>
          <p:cNvSpPr/>
          <p:nvPr/>
        </p:nvSpPr>
        <p:spPr>
          <a:xfrm>
            <a:off x="1055440" y="5024486"/>
            <a:ext cx="10081120" cy="1140643"/>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 name="グループ化 56">
            <a:extLst>
              <a:ext uri="{FF2B5EF4-FFF2-40B4-BE49-F238E27FC236}">
                <a16:creationId xmlns:a16="http://schemas.microsoft.com/office/drawing/2014/main" id="{30B2571D-6AE4-1E90-914E-5B49DEA2000A}"/>
              </a:ext>
            </a:extLst>
          </p:cNvPr>
          <p:cNvGrpSpPr/>
          <p:nvPr/>
        </p:nvGrpSpPr>
        <p:grpSpPr>
          <a:xfrm>
            <a:off x="4181218" y="3103805"/>
            <a:ext cx="3902725" cy="1680464"/>
            <a:chOff x="4223792" y="2636912"/>
            <a:chExt cx="3902725" cy="1680464"/>
          </a:xfrm>
        </p:grpSpPr>
        <p:grpSp>
          <p:nvGrpSpPr>
            <p:cNvPr id="58" name="グループ化 57">
              <a:extLst>
                <a:ext uri="{FF2B5EF4-FFF2-40B4-BE49-F238E27FC236}">
                  <a16:creationId xmlns:a16="http://schemas.microsoft.com/office/drawing/2014/main" id="{E380B840-5085-1689-8463-0491A9D6E779}"/>
                </a:ext>
              </a:extLst>
            </p:cNvPr>
            <p:cNvGrpSpPr/>
            <p:nvPr/>
          </p:nvGrpSpPr>
          <p:grpSpPr>
            <a:xfrm>
              <a:off x="4223792" y="3573016"/>
              <a:ext cx="3902725" cy="744360"/>
              <a:chOff x="4023787" y="3929515"/>
              <a:chExt cx="3902725" cy="744360"/>
            </a:xfrm>
          </p:grpSpPr>
          <p:pic>
            <p:nvPicPr>
              <p:cNvPr id="68" name="図 67">
                <a:extLst>
                  <a:ext uri="{FF2B5EF4-FFF2-40B4-BE49-F238E27FC236}">
                    <a16:creationId xmlns:a16="http://schemas.microsoft.com/office/drawing/2014/main" id="{C6D4741F-4654-97CA-B839-988F2CA2FD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5565" y="3929515"/>
                <a:ext cx="1190947" cy="703511"/>
              </a:xfrm>
              <a:prstGeom prst="rect">
                <a:avLst/>
              </a:prstGeom>
            </p:spPr>
          </p:pic>
          <p:pic>
            <p:nvPicPr>
              <p:cNvPr id="69" name="図 68">
                <a:extLst>
                  <a:ext uri="{FF2B5EF4-FFF2-40B4-BE49-F238E27FC236}">
                    <a16:creationId xmlns:a16="http://schemas.microsoft.com/office/drawing/2014/main" id="{3C52F5A4-2268-BB58-1B4A-44C7851638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7957" y="3940513"/>
                <a:ext cx="1190947" cy="703511"/>
              </a:xfrm>
              <a:prstGeom prst="rect">
                <a:avLst/>
              </a:prstGeom>
            </p:spPr>
          </p:pic>
          <p:pic>
            <p:nvPicPr>
              <p:cNvPr id="70" name="図 69">
                <a:extLst>
                  <a:ext uri="{FF2B5EF4-FFF2-40B4-BE49-F238E27FC236}">
                    <a16:creationId xmlns:a16="http://schemas.microsoft.com/office/drawing/2014/main" id="{AE7E37C3-460A-026C-3947-8E142A90DC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23787" y="3970364"/>
                <a:ext cx="1190947" cy="703511"/>
              </a:xfrm>
              <a:prstGeom prst="rect">
                <a:avLst/>
              </a:prstGeom>
            </p:spPr>
          </p:pic>
          <p:grpSp>
            <p:nvGrpSpPr>
              <p:cNvPr id="71" name="グループ化 70">
                <a:extLst>
                  <a:ext uri="{FF2B5EF4-FFF2-40B4-BE49-F238E27FC236}">
                    <a16:creationId xmlns:a16="http://schemas.microsoft.com/office/drawing/2014/main" id="{40BC510E-AEE4-697A-44FE-7C03F8FFFA46}"/>
                  </a:ext>
                </a:extLst>
              </p:cNvPr>
              <p:cNvGrpSpPr/>
              <p:nvPr/>
            </p:nvGrpSpPr>
            <p:grpSpPr>
              <a:xfrm rot="18673252">
                <a:off x="7412914" y="4086161"/>
                <a:ext cx="290002" cy="448246"/>
                <a:chOff x="3090862" y="3584726"/>
                <a:chExt cx="733425" cy="1238250"/>
              </a:xfrm>
            </p:grpSpPr>
            <p:sp>
              <p:nvSpPr>
                <p:cNvPr id="78" name="楕円 77">
                  <a:extLst>
                    <a:ext uri="{FF2B5EF4-FFF2-40B4-BE49-F238E27FC236}">
                      <a16:creationId xmlns:a16="http://schemas.microsoft.com/office/drawing/2014/main" id="{2AB5338E-A268-666B-2F3B-5BC304946175}"/>
                    </a:ext>
                  </a:extLst>
                </p:cNvPr>
                <p:cNvSpPr/>
                <p:nvPr/>
              </p:nvSpPr>
              <p:spPr>
                <a:xfrm>
                  <a:off x="3114675" y="3619500"/>
                  <a:ext cx="666750" cy="666750"/>
                </a:xfrm>
                <a:prstGeom prst="ellipse">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79" name="グラフィックス 78">
                  <a:extLst>
                    <a:ext uri="{FF2B5EF4-FFF2-40B4-BE49-F238E27FC236}">
                      <a16:creationId xmlns:a16="http://schemas.microsoft.com/office/drawing/2014/main" id="{0A5F16A1-C0B8-A5F9-94DC-81970651F0B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90862" y="3584726"/>
                  <a:ext cx="733425" cy="1238250"/>
                </a:xfrm>
                <a:prstGeom prst="rect">
                  <a:avLst/>
                </a:prstGeom>
              </p:spPr>
            </p:pic>
          </p:grpSp>
          <p:grpSp>
            <p:nvGrpSpPr>
              <p:cNvPr id="72" name="グループ化 71">
                <a:extLst>
                  <a:ext uri="{FF2B5EF4-FFF2-40B4-BE49-F238E27FC236}">
                    <a16:creationId xmlns:a16="http://schemas.microsoft.com/office/drawing/2014/main" id="{939BF24A-FCDD-4079-8375-9A2887FD2FEC}"/>
                  </a:ext>
                </a:extLst>
              </p:cNvPr>
              <p:cNvGrpSpPr/>
              <p:nvPr/>
            </p:nvGrpSpPr>
            <p:grpSpPr>
              <a:xfrm rot="18673252">
                <a:off x="6160720" y="4059451"/>
                <a:ext cx="290002" cy="448246"/>
                <a:chOff x="3090862" y="3584726"/>
                <a:chExt cx="733425" cy="1238250"/>
              </a:xfrm>
            </p:grpSpPr>
            <p:sp>
              <p:nvSpPr>
                <p:cNvPr id="76" name="楕円 75">
                  <a:extLst>
                    <a:ext uri="{FF2B5EF4-FFF2-40B4-BE49-F238E27FC236}">
                      <a16:creationId xmlns:a16="http://schemas.microsoft.com/office/drawing/2014/main" id="{4D3B1E7E-24B6-AC4F-77E1-F0B09202C144}"/>
                    </a:ext>
                  </a:extLst>
                </p:cNvPr>
                <p:cNvSpPr/>
                <p:nvPr/>
              </p:nvSpPr>
              <p:spPr>
                <a:xfrm>
                  <a:off x="3114675" y="3619500"/>
                  <a:ext cx="666750" cy="666750"/>
                </a:xfrm>
                <a:prstGeom prst="ellipse">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77" name="グラフィックス 76">
                  <a:extLst>
                    <a:ext uri="{FF2B5EF4-FFF2-40B4-BE49-F238E27FC236}">
                      <a16:creationId xmlns:a16="http://schemas.microsoft.com/office/drawing/2014/main" id="{1201AFAC-E030-56E6-B245-06EB013E84E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90862" y="3584726"/>
                  <a:ext cx="733425" cy="1238250"/>
                </a:xfrm>
                <a:prstGeom prst="rect">
                  <a:avLst/>
                </a:prstGeom>
              </p:spPr>
            </p:pic>
          </p:grpSp>
          <p:grpSp>
            <p:nvGrpSpPr>
              <p:cNvPr id="73" name="グループ化 72">
                <a:extLst>
                  <a:ext uri="{FF2B5EF4-FFF2-40B4-BE49-F238E27FC236}">
                    <a16:creationId xmlns:a16="http://schemas.microsoft.com/office/drawing/2014/main" id="{D1E587F1-388C-9A8B-5E98-A326D9178009}"/>
                  </a:ext>
                </a:extLst>
              </p:cNvPr>
              <p:cNvGrpSpPr/>
              <p:nvPr/>
            </p:nvGrpSpPr>
            <p:grpSpPr>
              <a:xfrm rot="18673252">
                <a:off x="4710564" y="4089303"/>
                <a:ext cx="290002" cy="448246"/>
                <a:chOff x="3090862" y="3584726"/>
                <a:chExt cx="733425" cy="1238250"/>
              </a:xfrm>
            </p:grpSpPr>
            <p:sp>
              <p:nvSpPr>
                <p:cNvPr id="74" name="楕円 73">
                  <a:extLst>
                    <a:ext uri="{FF2B5EF4-FFF2-40B4-BE49-F238E27FC236}">
                      <a16:creationId xmlns:a16="http://schemas.microsoft.com/office/drawing/2014/main" id="{67A36AA1-D237-61BE-DF9C-5FED66E88AE9}"/>
                    </a:ext>
                  </a:extLst>
                </p:cNvPr>
                <p:cNvSpPr/>
                <p:nvPr/>
              </p:nvSpPr>
              <p:spPr>
                <a:xfrm>
                  <a:off x="3114675" y="3619500"/>
                  <a:ext cx="666750" cy="666750"/>
                </a:xfrm>
                <a:prstGeom prst="ellipse">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75" name="グラフィックス 74">
                  <a:extLst>
                    <a:ext uri="{FF2B5EF4-FFF2-40B4-BE49-F238E27FC236}">
                      <a16:creationId xmlns:a16="http://schemas.microsoft.com/office/drawing/2014/main" id="{80938134-BEEE-45D8-2AB6-99B5549C44F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90862" y="3584726"/>
                  <a:ext cx="733425" cy="1238250"/>
                </a:xfrm>
                <a:prstGeom prst="rect">
                  <a:avLst/>
                </a:prstGeom>
              </p:spPr>
            </p:pic>
          </p:grpSp>
        </p:grpSp>
        <p:grpSp>
          <p:nvGrpSpPr>
            <p:cNvPr id="59" name="グループ化 58">
              <a:extLst>
                <a:ext uri="{FF2B5EF4-FFF2-40B4-BE49-F238E27FC236}">
                  <a16:creationId xmlns:a16="http://schemas.microsoft.com/office/drawing/2014/main" id="{52C1E768-5AF8-22C9-2BC9-953317FE0652}"/>
                </a:ext>
              </a:extLst>
            </p:cNvPr>
            <p:cNvGrpSpPr/>
            <p:nvPr/>
          </p:nvGrpSpPr>
          <p:grpSpPr>
            <a:xfrm>
              <a:off x="4799856" y="2636912"/>
              <a:ext cx="2575117" cy="733362"/>
              <a:chOff x="4367808" y="2359878"/>
              <a:chExt cx="2575117" cy="733362"/>
            </a:xfrm>
          </p:grpSpPr>
          <p:pic>
            <p:nvPicPr>
              <p:cNvPr id="60" name="図 59">
                <a:extLst>
                  <a:ext uri="{FF2B5EF4-FFF2-40B4-BE49-F238E27FC236}">
                    <a16:creationId xmlns:a16="http://schemas.microsoft.com/office/drawing/2014/main" id="{9E53C3D5-EA92-2813-8C1B-4EB9C52354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1978" y="2359878"/>
                <a:ext cx="1190947" cy="703511"/>
              </a:xfrm>
              <a:prstGeom prst="rect">
                <a:avLst/>
              </a:prstGeom>
            </p:spPr>
          </p:pic>
          <p:pic>
            <p:nvPicPr>
              <p:cNvPr id="61" name="図 60">
                <a:extLst>
                  <a:ext uri="{FF2B5EF4-FFF2-40B4-BE49-F238E27FC236}">
                    <a16:creationId xmlns:a16="http://schemas.microsoft.com/office/drawing/2014/main" id="{15B8A3E1-B69C-62F9-1B16-C34F67314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7808" y="2389729"/>
                <a:ext cx="1190947" cy="703511"/>
              </a:xfrm>
              <a:prstGeom prst="rect">
                <a:avLst/>
              </a:prstGeom>
            </p:spPr>
          </p:pic>
          <p:grpSp>
            <p:nvGrpSpPr>
              <p:cNvPr id="62" name="グループ化 61">
                <a:extLst>
                  <a:ext uri="{FF2B5EF4-FFF2-40B4-BE49-F238E27FC236}">
                    <a16:creationId xmlns:a16="http://schemas.microsoft.com/office/drawing/2014/main" id="{EA973D46-E900-8F96-F2F7-0AC5206EF40C}"/>
                  </a:ext>
                </a:extLst>
              </p:cNvPr>
              <p:cNvGrpSpPr/>
              <p:nvPr/>
            </p:nvGrpSpPr>
            <p:grpSpPr>
              <a:xfrm rot="18673252">
                <a:off x="6504741" y="2478816"/>
                <a:ext cx="290002" cy="448246"/>
                <a:chOff x="3090862" y="3584726"/>
                <a:chExt cx="733425" cy="1238250"/>
              </a:xfrm>
            </p:grpSpPr>
            <p:sp>
              <p:nvSpPr>
                <p:cNvPr id="66" name="楕円 65">
                  <a:extLst>
                    <a:ext uri="{FF2B5EF4-FFF2-40B4-BE49-F238E27FC236}">
                      <a16:creationId xmlns:a16="http://schemas.microsoft.com/office/drawing/2014/main" id="{B547FD5F-F521-29AF-0F87-B6A787561185}"/>
                    </a:ext>
                  </a:extLst>
                </p:cNvPr>
                <p:cNvSpPr/>
                <p:nvPr/>
              </p:nvSpPr>
              <p:spPr>
                <a:xfrm>
                  <a:off x="3114675" y="3619500"/>
                  <a:ext cx="666750" cy="666750"/>
                </a:xfrm>
                <a:prstGeom prst="ellipse">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67" name="グラフィックス 66">
                  <a:extLst>
                    <a:ext uri="{FF2B5EF4-FFF2-40B4-BE49-F238E27FC236}">
                      <a16:creationId xmlns:a16="http://schemas.microsoft.com/office/drawing/2014/main" id="{D2347A4D-5D01-00BA-6415-0058741C4BF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90862" y="3584726"/>
                  <a:ext cx="733425" cy="1238250"/>
                </a:xfrm>
                <a:prstGeom prst="rect">
                  <a:avLst/>
                </a:prstGeom>
              </p:spPr>
            </p:pic>
          </p:grpSp>
          <p:grpSp>
            <p:nvGrpSpPr>
              <p:cNvPr id="63" name="グループ化 62">
                <a:extLst>
                  <a:ext uri="{FF2B5EF4-FFF2-40B4-BE49-F238E27FC236}">
                    <a16:creationId xmlns:a16="http://schemas.microsoft.com/office/drawing/2014/main" id="{62B20612-5C4E-D506-1234-48329F7F80E5}"/>
                  </a:ext>
                </a:extLst>
              </p:cNvPr>
              <p:cNvGrpSpPr/>
              <p:nvPr/>
            </p:nvGrpSpPr>
            <p:grpSpPr>
              <a:xfrm rot="18673252">
                <a:off x="5054585" y="2508668"/>
                <a:ext cx="290002" cy="448246"/>
                <a:chOff x="3090862" y="3584726"/>
                <a:chExt cx="733425" cy="1238250"/>
              </a:xfrm>
            </p:grpSpPr>
            <p:sp>
              <p:nvSpPr>
                <p:cNvPr id="64" name="楕円 63">
                  <a:extLst>
                    <a:ext uri="{FF2B5EF4-FFF2-40B4-BE49-F238E27FC236}">
                      <a16:creationId xmlns:a16="http://schemas.microsoft.com/office/drawing/2014/main" id="{95F21D7C-486B-3EB8-AF6A-E7F46C0F8C3F}"/>
                    </a:ext>
                  </a:extLst>
                </p:cNvPr>
                <p:cNvSpPr/>
                <p:nvPr/>
              </p:nvSpPr>
              <p:spPr>
                <a:xfrm>
                  <a:off x="3114675" y="3619500"/>
                  <a:ext cx="666750" cy="666750"/>
                </a:xfrm>
                <a:prstGeom prst="ellipse">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65" name="グラフィックス 64">
                  <a:extLst>
                    <a:ext uri="{FF2B5EF4-FFF2-40B4-BE49-F238E27FC236}">
                      <a16:creationId xmlns:a16="http://schemas.microsoft.com/office/drawing/2014/main" id="{7DC9A5C5-64ED-B32C-C3F8-12F011E9FF9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90862" y="3584726"/>
                  <a:ext cx="733425" cy="1238250"/>
                </a:xfrm>
                <a:prstGeom prst="rect">
                  <a:avLst/>
                </a:prstGeom>
              </p:spPr>
            </p:pic>
          </p:grpSp>
        </p:grpSp>
      </p:grpSp>
      <p:sp>
        <p:nvSpPr>
          <p:cNvPr id="80" name="テキスト ボックス 79">
            <a:extLst>
              <a:ext uri="{FF2B5EF4-FFF2-40B4-BE49-F238E27FC236}">
                <a16:creationId xmlns:a16="http://schemas.microsoft.com/office/drawing/2014/main" id="{2124D63A-7DE6-75CA-2C36-127B2BA7B382}"/>
              </a:ext>
            </a:extLst>
          </p:cNvPr>
          <p:cNvSpPr txBox="1"/>
          <p:nvPr/>
        </p:nvSpPr>
        <p:spPr>
          <a:xfrm>
            <a:off x="399754" y="1955334"/>
            <a:ext cx="4209945" cy="895630"/>
          </a:xfrm>
          <a:prstGeom prst="rect">
            <a:avLst/>
          </a:prstGeom>
          <a:noFill/>
        </p:spPr>
        <p:txBody>
          <a:bodyPr wrap="square" rtlCol="0">
            <a:spAutoFit/>
          </a:bodyPr>
          <a:lstStyle/>
          <a:p>
            <a:pPr algn="ctr">
              <a:lnSpc>
                <a:spcPct val="120000"/>
              </a:lnSpc>
            </a:pPr>
            <a:r>
              <a:rPr lang="en-US" altLang="ja-JP" sz="1800" b="1">
                <a:solidFill>
                  <a:srgbClr val="C00000"/>
                </a:solidFill>
                <a:latin typeface="メイリオ"/>
                <a:ea typeface="メイリオ"/>
              </a:rPr>
              <a:t>海外拠点とのやり取りも可能</a:t>
            </a:r>
            <a:endPar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20000"/>
              </a:lnSpc>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英語・韓国語が分かるスタッフが対応</a:t>
            </a:r>
            <a:r>
              <a:rPr lang="en-US" altLang="ja-JP" sz="1050" b="1">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en-US" sz="105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20000"/>
              </a:lnSpc>
            </a:pPr>
            <a:r>
              <a:rPr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契約窓口は日本国内、且つ日本語でのやり取りが前提</a:t>
            </a:r>
            <a:endParaRPr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81" name="図 80">
            <a:extLst>
              <a:ext uri="{FF2B5EF4-FFF2-40B4-BE49-F238E27FC236}">
                <a16:creationId xmlns:a16="http://schemas.microsoft.com/office/drawing/2014/main" id="{1D4ED4E9-7149-9206-137B-7345BFD73B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16280" y="2811896"/>
            <a:ext cx="1368152" cy="899912"/>
          </a:xfrm>
          <a:prstGeom prst="rect">
            <a:avLst/>
          </a:prstGeom>
        </p:spPr>
      </p:pic>
      <p:sp>
        <p:nvSpPr>
          <p:cNvPr id="82" name="正方形/長方形 81">
            <a:extLst>
              <a:ext uri="{FF2B5EF4-FFF2-40B4-BE49-F238E27FC236}">
                <a16:creationId xmlns:a16="http://schemas.microsoft.com/office/drawing/2014/main" id="{074B18ED-8C9B-E2F6-8882-C7F493737721}"/>
              </a:ext>
            </a:extLst>
          </p:cNvPr>
          <p:cNvSpPr/>
          <p:nvPr/>
        </p:nvSpPr>
        <p:spPr>
          <a:xfrm>
            <a:off x="8832304" y="2944559"/>
            <a:ext cx="936104" cy="5402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latin typeface="メイリオ" panose="020B0604030504040204" pitchFamily="50" charset="-128"/>
                <a:ea typeface="メイリオ" panose="020B0604030504040204" pitchFamily="50" charset="-128"/>
              </a:rPr>
              <a:t>Windows</a:t>
            </a:r>
            <a:endParaRPr kumimoji="1" lang="ja-JP" altLang="en-US" sz="1200">
              <a:latin typeface="メイリオ" panose="020B0604030504040204" pitchFamily="50" charset="-128"/>
              <a:ea typeface="メイリオ" panose="020B0604030504040204" pitchFamily="50" charset="-128"/>
            </a:endParaRPr>
          </a:p>
        </p:txBody>
      </p:sp>
      <p:pic>
        <p:nvPicPr>
          <p:cNvPr id="83" name="図 82">
            <a:extLst>
              <a:ext uri="{FF2B5EF4-FFF2-40B4-BE49-F238E27FC236}">
                <a16:creationId xmlns:a16="http://schemas.microsoft.com/office/drawing/2014/main" id="{D604D47F-550F-6681-CFB3-D0AA702569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52384" y="3315952"/>
            <a:ext cx="1368152" cy="899912"/>
          </a:xfrm>
          <a:prstGeom prst="rect">
            <a:avLst/>
          </a:prstGeom>
        </p:spPr>
      </p:pic>
      <p:sp>
        <p:nvSpPr>
          <p:cNvPr id="84" name="正方形/長方形 83">
            <a:extLst>
              <a:ext uri="{FF2B5EF4-FFF2-40B4-BE49-F238E27FC236}">
                <a16:creationId xmlns:a16="http://schemas.microsoft.com/office/drawing/2014/main" id="{67C6BC65-5B99-E7A0-5E83-6029559301D3}"/>
              </a:ext>
            </a:extLst>
          </p:cNvPr>
          <p:cNvSpPr/>
          <p:nvPr/>
        </p:nvSpPr>
        <p:spPr>
          <a:xfrm>
            <a:off x="9768408" y="3439185"/>
            <a:ext cx="936104" cy="54024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latin typeface="メイリオ" panose="020B0604030504040204" pitchFamily="50" charset="-128"/>
                <a:ea typeface="メイリオ" panose="020B0604030504040204" pitchFamily="50" charset="-128"/>
              </a:rPr>
              <a:t>macOS</a:t>
            </a:r>
            <a:endParaRPr kumimoji="1" lang="ja-JP" altLang="en-US" sz="1200">
              <a:latin typeface="メイリオ" panose="020B0604030504040204" pitchFamily="50" charset="-128"/>
              <a:ea typeface="メイリオ" panose="020B0604030504040204" pitchFamily="50" charset="-128"/>
            </a:endParaRPr>
          </a:p>
        </p:txBody>
      </p:sp>
      <p:pic>
        <p:nvPicPr>
          <p:cNvPr id="85" name="図 84">
            <a:extLst>
              <a:ext uri="{FF2B5EF4-FFF2-40B4-BE49-F238E27FC236}">
                <a16:creationId xmlns:a16="http://schemas.microsoft.com/office/drawing/2014/main" id="{94587543-4D50-35F3-636F-D962BF55D0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88288" y="3855824"/>
            <a:ext cx="1368152" cy="899912"/>
          </a:xfrm>
          <a:prstGeom prst="rect">
            <a:avLst/>
          </a:prstGeom>
        </p:spPr>
      </p:pic>
      <p:sp>
        <p:nvSpPr>
          <p:cNvPr id="86" name="正方形/長方形 85">
            <a:extLst>
              <a:ext uri="{FF2B5EF4-FFF2-40B4-BE49-F238E27FC236}">
                <a16:creationId xmlns:a16="http://schemas.microsoft.com/office/drawing/2014/main" id="{60F24584-644C-FA80-EC21-608D54983E6F}"/>
              </a:ext>
            </a:extLst>
          </p:cNvPr>
          <p:cNvSpPr/>
          <p:nvPr/>
        </p:nvSpPr>
        <p:spPr>
          <a:xfrm>
            <a:off x="8904312" y="3960204"/>
            <a:ext cx="936104" cy="5760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a:latin typeface="メイリオ" panose="020B0604030504040204" pitchFamily="50" charset="-128"/>
                <a:ea typeface="メイリオ" panose="020B0604030504040204" pitchFamily="50" charset="-128"/>
              </a:rPr>
              <a:t>Linux</a:t>
            </a:r>
            <a:endParaRPr kumimoji="1" lang="ja-JP" altLang="en-US" sz="120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FA08BAB-801F-DE19-D0B0-7E08811B97B4}"/>
              </a:ext>
            </a:extLst>
          </p:cNvPr>
          <p:cNvSpPr txBox="1"/>
          <p:nvPr/>
        </p:nvSpPr>
        <p:spPr>
          <a:xfrm>
            <a:off x="1783976" y="5608352"/>
            <a:ext cx="8133022" cy="369332"/>
          </a:xfrm>
          <a:prstGeom prst="rect">
            <a:avLst/>
          </a:prstGeom>
          <a:noFill/>
        </p:spPr>
        <p:txBody>
          <a:bodyPr wrap="square">
            <a:spAutoFit/>
          </a:bodyPr>
          <a:lstStyle/>
          <a:p>
            <a: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hlinkClick r:id="rId7"/>
              </a:rPr>
              <a:t>https://www.lanscope.jp/cpms/incident-response-service/</a:t>
            </a:r>
            <a:endParaRPr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87" name="グループ化 86">
            <a:extLst>
              <a:ext uri="{FF2B5EF4-FFF2-40B4-BE49-F238E27FC236}">
                <a16:creationId xmlns:a16="http://schemas.microsoft.com/office/drawing/2014/main" id="{8AEA345E-AAEA-28A1-5B17-50FCEB3371E3}"/>
              </a:ext>
            </a:extLst>
          </p:cNvPr>
          <p:cNvGrpSpPr/>
          <p:nvPr/>
        </p:nvGrpSpPr>
        <p:grpSpPr>
          <a:xfrm>
            <a:off x="1321093" y="5139716"/>
            <a:ext cx="7936028" cy="413440"/>
            <a:chOff x="6782067" y="1846015"/>
            <a:chExt cx="7936028" cy="413440"/>
          </a:xfrm>
        </p:grpSpPr>
        <p:pic>
          <p:nvPicPr>
            <p:cNvPr id="88" name="グラフィックス 87" descr="右向き指示マーク">
              <a:extLst>
                <a:ext uri="{FF2B5EF4-FFF2-40B4-BE49-F238E27FC236}">
                  <a16:creationId xmlns:a16="http://schemas.microsoft.com/office/drawing/2014/main" id="{6043899F-369B-0E95-EA6B-6D0E72661C2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782067" y="1846015"/>
              <a:ext cx="413440" cy="413440"/>
            </a:xfrm>
            <a:prstGeom prst="rect">
              <a:avLst/>
            </a:prstGeom>
          </p:spPr>
        </p:pic>
        <p:sp>
          <p:nvSpPr>
            <p:cNvPr id="89" name="正方形/長方形 88">
              <a:extLst>
                <a:ext uri="{FF2B5EF4-FFF2-40B4-BE49-F238E27FC236}">
                  <a16:creationId xmlns:a16="http://schemas.microsoft.com/office/drawing/2014/main" id="{EF2DAF37-124C-D53E-3A6B-D35FAA5217F2}"/>
                </a:ext>
              </a:extLst>
            </p:cNvPr>
            <p:cNvSpPr/>
            <p:nvPr/>
          </p:nvSpPr>
          <p:spPr>
            <a:xfrm>
              <a:off x="7119505" y="1880652"/>
              <a:ext cx="7598590" cy="369332"/>
            </a:xfrm>
            <a:prstGeom prst="rect">
              <a:avLst/>
            </a:prstGeom>
          </p:spPr>
          <p:txBody>
            <a:bodyPr wrap="square">
              <a:spAutoFit/>
            </a:bodyPr>
            <a:lstStyle/>
            <a:p>
              <a:pPr marL="342900" indent="-342900" fontAlgn="base">
                <a:spcBef>
                  <a:spcPct val="20000"/>
                </a:spcBef>
                <a:spcAft>
                  <a:spcPct val="0"/>
                </a:spcAft>
                <a:buFont typeface="Wingdings" pitchFamily="2" charset="2"/>
                <a:buNone/>
              </a:pP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「インシデント対応サービス」の詳細はコチラからご確認頂けます</a:t>
              </a:r>
            </a:p>
          </p:txBody>
        </p:sp>
      </p:grpSp>
    </p:spTree>
    <p:extLst>
      <p:ext uri="{BB962C8B-B14F-4D97-AF65-F5344CB8AC3E}">
        <p14:creationId xmlns:p14="http://schemas.microsoft.com/office/powerpoint/2010/main" val="161244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56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72064AE-01A0-11BE-6849-4EA54E07E07A}"/>
              </a:ext>
            </a:extLst>
          </p:cNvPr>
          <p:cNvSpPr>
            <a:spLocks noGrp="1"/>
          </p:cNvSpPr>
          <p:nvPr>
            <p:ph type="body" sz="quarter" idx="15"/>
          </p:nvPr>
        </p:nvSpPr>
        <p:spPr/>
        <p:txBody>
          <a:bodyPr/>
          <a:lstStyle/>
          <a:p>
            <a:r>
              <a:rPr kumimoji="1" lang="ja-JP" altLang="en-US" dirty="0"/>
              <a:t>サイバーセキュリティインシデント対応計画と</a:t>
            </a:r>
            <a:r>
              <a:rPr lang="ja-JP" altLang="en-US" dirty="0"/>
              <a:t>は</a:t>
            </a:r>
            <a:endParaRPr kumimoji="1" lang="ja-JP" altLang="en-US" dirty="0"/>
          </a:p>
        </p:txBody>
      </p:sp>
      <p:sp>
        <p:nvSpPr>
          <p:cNvPr id="5" name="テキスト ボックス 4">
            <a:extLst>
              <a:ext uri="{FF2B5EF4-FFF2-40B4-BE49-F238E27FC236}">
                <a16:creationId xmlns:a16="http://schemas.microsoft.com/office/drawing/2014/main" id="{8E866220-87E2-8FE8-6375-F2191A6CD870}"/>
              </a:ext>
            </a:extLst>
          </p:cNvPr>
          <p:cNvSpPr txBox="1"/>
          <p:nvPr/>
        </p:nvSpPr>
        <p:spPr>
          <a:xfrm>
            <a:off x="488977" y="850847"/>
            <a:ext cx="11516210" cy="2914644"/>
          </a:xfrm>
          <a:prstGeom prst="rect">
            <a:avLst/>
          </a:prstGeom>
          <a:noFill/>
        </p:spPr>
        <p:txBody>
          <a:bodyPr wrap="square" rtlCol="0">
            <a:spAutoFit/>
          </a:bodyPr>
          <a:lstStyle/>
          <a:p>
            <a:pPr algn="l">
              <a:lnSpc>
                <a:spcPct val="140000"/>
              </a:lnSpc>
            </a:pPr>
            <a:r>
              <a:rPr lang="ja-JP" altLang="en-US" b="1"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■サイバーセキュリティインシデント対応計画とは</a:t>
            </a:r>
            <a:endParaRPr lang="en-US" altLang="ja-JP" b="1"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サイバーセキュリティインシデント対応計画は、組織がサイバー攻撃に遭遇した場合に首尾よく対応できるよう準備をするための包括的な</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取り組みを記述した文書です。例えば、会社の </a:t>
            </a:r>
            <a:r>
              <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PC </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がマルウェア感染した場合に、</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従業員はどのように対応しなければならないのかや</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誰に連絡する必要があるのか、サイバー攻撃からの復旧手順など、具体的なアクションを明確にする必要があります。</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また、定期なセキュリティ教育の実施など、サイバー攻撃に対しての訓練も含まれます。</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20000"/>
              </a:lnSpc>
            </a:pP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b="1"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■効果的なインシデント対応計画を策定するには</a:t>
            </a:r>
            <a:endParaRPr lang="en-US" altLang="ja-JP" b="1"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rgbClr val="464B53"/>
                </a:solidFill>
                <a:latin typeface="メイリオ" panose="020B0604030504040204" pitchFamily="50" charset="-128"/>
                <a:ea typeface="メイリオ" panose="020B0604030504040204" pitchFamily="50" charset="-128"/>
              </a:rPr>
              <a:t>米国国立標準技術研究所（</a:t>
            </a:r>
            <a:r>
              <a:rPr lang="en-US" altLang="ja-JP" sz="1400" b="0" i="0" u="none" strike="noStrike" baseline="0" dirty="0">
                <a:solidFill>
                  <a:srgbClr val="464B53"/>
                </a:solidFill>
                <a:latin typeface="メイリオ" panose="020B0604030504040204" pitchFamily="50" charset="-128"/>
                <a:ea typeface="メイリオ" panose="020B0604030504040204" pitchFamily="50" charset="-128"/>
              </a:rPr>
              <a:t>NIST</a:t>
            </a:r>
            <a:r>
              <a:rPr lang="ja-JP" altLang="en-US" sz="1400" b="0" i="0" u="none" strike="noStrike" baseline="0" dirty="0">
                <a:solidFill>
                  <a:srgbClr val="464B53"/>
                </a:solidFill>
                <a:latin typeface="メイリオ" panose="020B0604030504040204" pitchFamily="50" charset="-128"/>
                <a:ea typeface="メイリオ" panose="020B0604030504040204" pitchFamily="50" charset="-128"/>
              </a:rPr>
              <a:t>）がサイバーセキュリティインシデント対応計画のテンプレートを開発しており、多くの企業が</a:t>
            </a:r>
            <a:endParaRPr lang="en-US" altLang="ja-JP" sz="1400" b="0" i="0" u="none" strike="noStrike" baseline="0" dirty="0">
              <a:solidFill>
                <a:srgbClr val="464B53"/>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rgbClr val="464B53"/>
                </a:solidFill>
                <a:latin typeface="メイリオ" panose="020B0604030504040204" pitchFamily="50" charset="-128"/>
                <a:ea typeface="メイリオ" panose="020B0604030504040204" pitchFamily="50" charset="-128"/>
              </a:rPr>
              <a:t>参考にしています。効果的なインシデント対応計画を作成するために 以下の </a:t>
            </a:r>
            <a:r>
              <a:rPr lang="en-US" altLang="ja-JP" sz="1400" b="0" i="0" u="none" strike="noStrike" baseline="0" dirty="0">
                <a:solidFill>
                  <a:srgbClr val="464B53"/>
                </a:solidFill>
                <a:latin typeface="メイリオ" panose="020B0604030504040204" pitchFamily="50" charset="-128"/>
                <a:ea typeface="メイリオ" panose="020B0604030504040204" pitchFamily="50" charset="-128"/>
              </a:rPr>
              <a:t>4 </a:t>
            </a:r>
            <a:r>
              <a:rPr lang="ja-JP" altLang="en-US" sz="1400" b="0" i="0" u="none" strike="noStrike" baseline="0" dirty="0">
                <a:solidFill>
                  <a:srgbClr val="464B53"/>
                </a:solidFill>
                <a:latin typeface="メイリオ" panose="020B0604030504040204" pitchFamily="50" charset="-128"/>
                <a:ea typeface="メイリオ" panose="020B0604030504040204" pitchFamily="50" charset="-128"/>
              </a:rPr>
              <a:t>つのフェーズを設定する必要があります。</a:t>
            </a:r>
            <a:endParaRPr lang="ja-JP" altLang="en-US" sz="1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84839BF6-6E62-6241-8AB7-D69F7C0DCEA7}"/>
              </a:ext>
            </a:extLst>
          </p:cNvPr>
          <p:cNvSpPr txBox="1"/>
          <p:nvPr/>
        </p:nvSpPr>
        <p:spPr>
          <a:xfrm>
            <a:off x="1061885" y="3952567"/>
            <a:ext cx="1415846" cy="369332"/>
          </a:xfrm>
          <a:prstGeom prst="rect">
            <a:avLst/>
          </a:prstGeom>
          <a:noFill/>
        </p:spPr>
        <p:txBody>
          <a:bodyPr wrap="square" rtlCol="0">
            <a:spAutoFit/>
          </a:bodyPr>
          <a:lstStyle/>
          <a:p>
            <a:r>
              <a:rPr kumimoji="1" lang="en-US" altLang="ja-JP" b="1" dirty="0">
                <a:solidFill>
                  <a:schemeClr val="accent1">
                    <a:lumMod val="75000"/>
                  </a:schemeClr>
                </a:solidFill>
                <a:latin typeface="メイリオ" panose="020B0604030504040204" pitchFamily="50" charset="-128"/>
                <a:ea typeface="メイリオ" panose="020B0604030504040204" pitchFamily="50" charset="-128"/>
              </a:rPr>
              <a:t>1.</a:t>
            </a:r>
            <a:r>
              <a:rPr kumimoji="1" lang="ja-JP" altLang="en-US" b="1" dirty="0">
                <a:solidFill>
                  <a:schemeClr val="accent1">
                    <a:lumMod val="75000"/>
                  </a:schemeClr>
                </a:solidFill>
                <a:latin typeface="メイリオ" panose="020B0604030504040204" pitchFamily="50" charset="-128"/>
                <a:ea typeface="メイリオ" panose="020B0604030504040204" pitchFamily="50" charset="-128"/>
              </a:rPr>
              <a:t>準備</a:t>
            </a:r>
          </a:p>
        </p:txBody>
      </p:sp>
      <p:sp>
        <p:nvSpPr>
          <p:cNvPr id="10" name="テキスト ボックス 9">
            <a:extLst>
              <a:ext uri="{FF2B5EF4-FFF2-40B4-BE49-F238E27FC236}">
                <a16:creationId xmlns:a16="http://schemas.microsoft.com/office/drawing/2014/main" id="{A2FC3464-BFC1-DCAF-E12C-6725CE628FEE}"/>
              </a:ext>
            </a:extLst>
          </p:cNvPr>
          <p:cNvSpPr txBox="1"/>
          <p:nvPr/>
        </p:nvSpPr>
        <p:spPr>
          <a:xfrm>
            <a:off x="5299583" y="3947652"/>
            <a:ext cx="2753036" cy="368709"/>
          </a:xfrm>
          <a:prstGeom prst="rect">
            <a:avLst/>
          </a:prstGeom>
          <a:noFill/>
        </p:spPr>
        <p:txBody>
          <a:bodyPr wrap="square" rtlCol="0">
            <a:spAutoFit/>
          </a:bodyPr>
          <a:lstStyle/>
          <a:p>
            <a:r>
              <a:rPr kumimoji="1" lang="en-US" altLang="ja-JP" b="1" dirty="0">
                <a:solidFill>
                  <a:schemeClr val="accent1">
                    <a:lumMod val="75000"/>
                  </a:schemeClr>
                </a:solidFill>
                <a:latin typeface="メイリオ" panose="020B0604030504040204" pitchFamily="50" charset="-128"/>
                <a:ea typeface="メイリオ" panose="020B0604030504040204" pitchFamily="50" charset="-128"/>
              </a:rPr>
              <a:t>3.</a:t>
            </a:r>
            <a:r>
              <a:rPr kumimoji="1" lang="ja-JP" altLang="en-US" b="1" dirty="0">
                <a:solidFill>
                  <a:schemeClr val="accent1">
                    <a:lumMod val="75000"/>
                  </a:schemeClr>
                </a:solidFill>
                <a:latin typeface="メイリオ" panose="020B0604030504040204" pitchFamily="50" charset="-128"/>
                <a:ea typeface="メイリオ" panose="020B0604030504040204" pitchFamily="50" charset="-128"/>
              </a:rPr>
              <a:t>封じ込め・根絶・復旧</a:t>
            </a:r>
          </a:p>
        </p:txBody>
      </p:sp>
      <p:sp>
        <p:nvSpPr>
          <p:cNvPr id="12" name="テキスト ボックス 11">
            <a:extLst>
              <a:ext uri="{FF2B5EF4-FFF2-40B4-BE49-F238E27FC236}">
                <a16:creationId xmlns:a16="http://schemas.microsoft.com/office/drawing/2014/main" id="{29456B11-0968-8BEA-D75F-0B8564DD6C38}"/>
              </a:ext>
            </a:extLst>
          </p:cNvPr>
          <p:cNvSpPr txBox="1"/>
          <p:nvPr/>
        </p:nvSpPr>
        <p:spPr>
          <a:xfrm>
            <a:off x="2930006" y="3952566"/>
            <a:ext cx="2399071" cy="369332"/>
          </a:xfrm>
          <a:prstGeom prst="rect">
            <a:avLst/>
          </a:prstGeom>
          <a:noFill/>
        </p:spPr>
        <p:txBody>
          <a:bodyPr wrap="square" rtlCol="0">
            <a:spAutoFit/>
          </a:bodyPr>
          <a:lstStyle/>
          <a:p>
            <a:r>
              <a:rPr kumimoji="1" lang="en-US" altLang="ja-JP" b="1" dirty="0">
                <a:solidFill>
                  <a:schemeClr val="accent1">
                    <a:lumMod val="75000"/>
                  </a:schemeClr>
                </a:solidFill>
                <a:latin typeface="メイリオ" panose="020B0604030504040204" pitchFamily="50" charset="-128"/>
                <a:ea typeface="メイリオ" panose="020B0604030504040204" pitchFamily="50" charset="-128"/>
              </a:rPr>
              <a:t>2.</a:t>
            </a:r>
            <a:r>
              <a:rPr kumimoji="1" lang="ja-JP" altLang="en-US" b="1" dirty="0">
                <a:solidFill>
                  <a:schemeClr val="accent1">
                    <a:lumMod val="75000"/>
                  </a:schemeClr>
                </a:solidFill>
                <a:latin typeface="メイリオ" panose="020B0604030504040204" pitchFamily="50" charset="-128"/>
                <a:ea typeface="メイリオ" panose="020B0604030504040204" pitchFamily="50" charset="-128"/>
              </a:rPr>
              <a:t>検知・分析</a:t>
            </a:r>
          </a:p>
        </p:txBody>
      </p:sp>
      <p:sp>
        <p:nvSpPr>
          <p:cNvPr id="14" name="テキスト ボックス 13">
            <a:extLst>
              <a:ext uri="{FF2B5EF4-FFF2-40B4-BE49-F238E27FC236}">
                <a16:creationId xmlns:a16="http://schemas.microsoft.com/office/drawing/2014/main" id="{8A528B78-1FBD-98EA-49D2-3BCDCB42C408}"/>
              </a:ext>
            </a:extLst>
          </p:cNvPr>
          <p:cNvSpPr txBox="1"/>
          <p:nvPr/>
        </p:nvSpPr>
        <p:spPr>
          <a:xfrm>
            <a:off x="8588478" y="3923070"/>
            <a:ext cx="2748116" cy="369332"/>
          </a:xfrm>
          <a:prstGeom prst="rect">
            <a:avLst/>
          </a:prstGeom>
          <a:noFill/>
        </p:spPr>
        <p:txBody>
          <a:bodyPr wrap="square" rtlCol="0">
            <a:spAutoFit/>
          </a:bodyPr>
          <a:lstStyle/>
          <a:p>
            <a:r>
              <a:rPr kumimoji="1" lang="en-US" altLang="ja-JP" b="1" dirty="0">
                <a:solidFill>
                  <a:schemeClr val="accent1">
                    <a:lumMod val="75000"/>
                  </a:schemeClr>
                </a:solidFill>
                <a:latin typeface="メイリオ" panose="020B0604030504040204" pitchFamily="50" charset="-128"/>
                <a:ea typeface="メイリオ" panose="020B0604030504040204" pitchFamily="50" charset="-128"/>
              </a:rPr>
              <a:t>4.</a:t>
            </a:r>
            <a:r>
              <a:rPr kumimoji="1" lang="ja-JP" altLang="en-US" b="1" dirty="0">
                <a:solidFill>
                  <a:schemeClr val="accent1">
                    <a:lumMod val="75000"/>
                  </a:schemeClr>
                </a:solidFill>
                <a:latin typeface="メイリオ" panose="020B0604030504040204" pitchFamily="50" charset="-128"/>
                <a:ea typeface="メイリオ" panose="020B0604030504040204" pitchFamily="50" charset="-128"/>
              </a:rPr>
              <a:t>インシデント後の活動</a:t>
            </a:r>
          </a:p>
        </p:txBody>
      </p:sp>
      <p:pic>
        <p:nvPicPr>
          <p:cNvPr id="16" name="グラフィックス 15" descr="歯車 単色塗りつぶし">
            <a:extLst>
              <a:ext uri="{FF2B5EF4-FFF2-40B4-BE49-F238E27FC236}">
                <a16:creationId xmlns:a16="http://schemas.microsoft.com/office/drawing/2014/main" id="{D810832B-3AD3-E991-87AD-1FFDA9476E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490" y="4485967"/>
            <a:ext cx="1292943" cy="1292943"/>
          </a:xfrm>
          <a:prstGeom prst="rect">
            <a:avLst/>
          </a:prstGeom>
        </p:spPr>
      </p:pic>
      <p:pic>
        <p:nvPicPr>
          <p:cNvPr id="18" name="グラフィックス 17" descr="虫眼鏡で見た虫 単色塗りつぶし">
            <a:extLst>
              <a:ext uri="{FF2B5EF4-FFF2-40B4-BE49-F238E27FC236}">
                <a16:creationId xmlns:a16="http://schemas.microsoft.com/office/drawing/2014/main" id="{16C60180-A059-D63C-22DE-71A7F95233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20061" y="4564625"/>
            <a:ext cx="1155291" cy="1155291"/>
          </a:xfrm>
          <a:prstGeom prst="rect">
            <a:avLst/>
          </a:prstGeom>
        </p:spPr>
      </p:pic>
      <p:pic>
        <p:nvPicPr>
          <p:cNvPr id="20" name="グラフィックス 19" descr="ツール 単色塗りつぶし">
            <a:extLst>
              <a:ext uri="{FF2B5EF4-FFF2-40B4-BE49-F238E27FC236}">
                <a16:creationId xmlns:a16="http://schemas.microsoft.com/office/drawing/2014/main" id="{B0238B4E-2C17-5754-BCB9-451B06DD0B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51128" y="4584292"/>
            <a:ext cx="1246085" cy="1246085"/>
          </a:xfrm>
          <a:prstGeom prst="rect">
            <a:avLst/>
          </a:prstGeom>
        </p:spPr>
      </p:pic>
      <p:pic>
        <p:nvPicPr>
          <p:cNvPr id="24" name="グラフィックス 23" descr="ドキュメント 単色塗りつぶし">
            <a:extLst>
              <a:ext uri="{FF2B5EF4-FFF2-40B4-BE49-F238E27FC236}">
                <a16:creationId xmlns:a16="http://schemas.microsoft.com/office/drawing/2014/main" id="{303F6D67-9BFD-D9D7-2DF2-A3B7A9B6F3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16064" y="4554793"/>
            <a:ext cx="1292942" cy="1292942"/>
          </a:xfrm>
          <a:prstGeom prst="rect">
            <a:avLst/>
          </a:prstGeom>
        </p:spPr>
      </p:pic>
    </p:spTree>
    <p:extLst>
      <p:ext uri="{BB962C8B-B14F-4D97-AF65-F5344CB8AC3E}">
        <p14:creationId xmlns:p14="http://schemas.microsoft.com/office/powerpoint/2010/main" val="373593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6FBA5E2-5D96-DE2D-E263-13BF12BDE91A}"/>
              </a:ext>
            </a:extLst>
          </p:cNvPr>
          <p:cNvSpPr/>
          <p:nvPr/>
        </p:nvSpPr>
        <p:spPr>
          <a:xfrm>
            <a:off x="603315" y="2450969"/>
            <a:ext cx="8484124" cy="3883843"/>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7B6D5667-9456-529D-9C0E-3C9B0884A6EE}"/>
              </a:ext>
            </a:extLst>
          </p:cNvPr>
          <p:cNvSpPr>
            <a:spLocks noGrp="1"/>
          </p:cNvSpPr>
          <p:nvPr>
            <p:ph type="body" sz="quarter" idx="15"/>
          </p:nvPr>
        </p:nvSpPr>
        <p:spPr/>
        <p:txBody>
          <a:bodyPr/>
          <a:lstStyle/>
          <a:p>
            <a:r>
              <a:rPr kumimoji="1" lang="en-US" altLang="ja-JP" dirty="0"/>
              <a:t>1.</a:t>
            </a:r>
            <a:r>
              <a:rPr kumimoji="1" lang="ja-JP" altLang="en-US" dirty="0"/>
              <a:t>準備</a:t>
            </a:r>
          </a:p>
        </p:txBody>
      </p:sp>
      <p:sp>
        <p:nvSpPr>
          <p:cNvPr id="6" name="テキスト ボックス 5">
            <a:extLst>
              <a:ext uri="{FF2B5EF4-FFF2-40B4-BE49-F238E27FC236}">
                <a16:creationId xmlns:a16="http://schemas.microsoft.com/office/drawing/2014/main" id="{A1695F2D-42DA-BEBF-98D0-DD673421B6B5}"/>
              </a:ext>
            </a:extLst>
          </p:cNvPr>
          <p:cNvSpPr txBox="1"/>
          <p:nvPr/>
        </p:nvSpPr>
        <p:spPr>
          <a:xfrm>
            <a:off x="494681" y="770540"/>
            <a:ext cx="11736650" cy="1578894"/>
          </a:xfrm>
          <a:prstGeom prst="rect">
            <a:avLst/>
          </a:prstGeom>
          <a:noFill/>
        </p:spPr>
        <p:txBody>
          <a:bodyPr wrap="square">
            <a:spAutoFit/>
          </a:bodyPr>
          <a:lstStyle/>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準備フェーズの目的は、インシデント対応を行うチームを設立し、</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サイバー攻撃への</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備えと予防に必要なリソースを確保するなど</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インシデントが発生した場合の行動計画を定義することです。このフェーズは、インシデント対応計画の中で唯一、サイバー攻撃を未然に</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防ぐ方法を検討するフェーズです。また、後々の混乱を避けるため</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インシデント対応計画では、明確で一貫性のある定義を行うことを</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お勧めします。たとえば、</a:t>
            </a:r>
            <a:r>
              <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1 </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日に数千件も発生するような</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イベント」と「</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サイバー</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セキュリティインシデント」の違いを定義しておく</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と</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担当者が適切に対応することが可能です。</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4D2F053-09F6-614B-5E36-0E584659615C}"/>
              </a:ext>
            </a:extLst>
          </p:cNvPr>
          <p:cNvSpPr txBox="1"/>
          <p:nvPr/>
        </p:nvSpPr>
        <p:spPr>
          <a:xfrm>
            <a:off x="671130" y="2551569"/>
            <a:ext cx="8076944" cy="3734869"/>
          </a:xfrm>
          <a:prstGeom prst="rect">
            <a:avLst/>
          </a:prstGeom>
          <a:noFill/>
        </p:spPr>
        <p:txBody>
          <a:bodyPr wrap="square">
            <a:spAutoFit/>
          </a:bodyPr>
          <a:lstStyle/>
          <a:p>
            <a:pPr algn="l">
              <a:lnSpc>
                <a:spcPct val="120000"/>
              </a:lnSpc>
            </a:pPr>
            <a:r>
              <a:rPr lang="ja-JP" altLang="en-US"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■効果的なサイバーセキュリティインシデント対応計画に必要な </a:t>
            </a:r>
            <a:r>
              <a:rPr lang="en-US" altLang="ja-JP" b="1" dirty="0">
                <a:solidFill>
                  <a:schemeClr val="accent1">
                    <a:lumMod val="75000"/>
                  </a:schemeClr>
                </a:solidFill>
                <a:latin typeface="メイリオ" panose="020B0604030504040204" pitchFamily="50" charset="-128"/>
                <a:ea typeface="メイリオ" panose="020B0604030504040204" pitchFamily="50" charset="-128"/>
              </a:rPr>
              <a:t>10</a:t>
            </a:r>
            <a:r>
              <a:rPr lang="en-US" altLang="ja-JP" b="1" i="1" u="none" strike="noStrike" baseline="0" dirty="0">
                <a:solidFill>
                  <a:schemeClr val="accent1">
                    <a:lumMod val="75000"/>
                  </a:schemeClr>
                </a:solidFill>
                <a:latin typeface="メイリオ" panose="020B0604030504040204" pitchFamily="50" charset="-128"/>
                <a:ea typeface="メイリオ" panose="020B0604030504040204" pitchFamily="50" charset="-128"/>
              </a:rPr>
              <a:t> </a:t>
            </a:r>
            <a:r>
              <a:rPr lang="ja-JP" altLang="en-US"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の要件</a:t>
            </a:r>
          </a:p>
          <a:p>
            <a:pPr algn="l">
              <a:lnSpc>
                <a:spcPct val="120000"/>
              </a:lnSpc>
            </a:pPr>
            <a:r>
              <a:rPr lang="en-US" altLang="ja-JP" sz="1800"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1. </a:t>
            </a:r>
            <a:r>
              <a:rPr lang="ja-JP" altLang="en-US" sz="180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目的、範囲、および定義</a:t>
            </a:r>
          </a:p>
          <a:p>
            <a:pPr algn="l">
              <a:lnSpc>
                <a:spcPct val="120000"/>
              </a:lnSpc>
            </a:pPr>
            <a:r>
              <a:rPr lang="en-US" altLang="ja-JP" sz="1800"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2. </a:t>
            </a:r>
            <a:r>
              <a:rPr lang="ja-JP" altLang="en-US" sz="180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役割と責任</a:t>
            </a:r>
          </a:p>
          <a:p>
            <a:pPr algn="l">
              <a:lnSpc>
                <a:spcPct val="120000"/>
              </a:lnSpc>
            </a:pPr>
            <a:r>
              <a:rPr lang="en-US" altLang="ja-JP" sz="1800"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3. </a:t>
            </a:r>
            <a:r>
              <a:rPr lang="ja-JP" altLang="en-US" sz="180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支援や調整を行う際の参考情報</a:t>
            </a:r>
          </a:p>
          <a:p>
            <a:pPr algn="l">
              <a:lnSpc>
                <a:spcPct val="120000"/>
              </a:lnSpc>
            </a:pPr>
            <a:r>
              <a:rPr lang="en-US" altLang="ja-JP" sz="1800"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4. </a:t>
            </a:r>
            <a:r>
              <a:rPr lang="ja-JP" altLang="en-US" sz="180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文書化および報告する際の要件</a:t>
            </a:r>
          </a:p>
          <a:p>
            <a:pPr algn="l">
              <a:lnSpc>
                <a:spcPct val="120000"/>
              </a:lnSpc>
            </a:pPr>
            <a:r>
              <a:rPr lang="en-US" altLang="ja-JP" sz="1800"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5. </a:t>
            </a:r>
            <a:r>
              <a:rPr lang="ja-JP" altLang="en-US" sz="180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コミュニケーション計画</a:t>
            </a:r>
          </a:p>
          <a:p>
            <a:pPr algn="l">
              <a:lnSpc>
                <a:spcPct val="120000"/>
              </a:lnSpc>
            </a:pPr>
            <a:r>
              <a:rPr lang="en-US" altLang="ja-JP" sz="1800"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6. </a:t>
            </a:r>
            <a:r>
              <a:rPr lang="ja-JP" altLang="en-US" sz="180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ジャンプバッグと実験装置の要件</a:t>
            </a:r>
          </a:p>
          <a:p>
            <a:pPr algn="l">
              <a:lnSpc>
                <a:spcPct val="120000"/>
              </a:lnSpc>
            </a:pPr>
            <a:r>
              <a:rPr lang="en-US" altLang="ja-JP" sz="1800"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7. </a:t>
            </a:r>
            <a:r>
              <a:rPr lang="ja-JP" altLang="en-US" sz="180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エンドポイントセキュリティとセキュアベースライン</a:t>
            </a:r>
          </a:p>
          <a:p>
            <a:pPr algn="l">
              <a:lnSpc>
                <a:spcPct val="120000"/>
              </a:lnSpc>
            </a:pPr>
            <a:r>
              <a:rPr lang="en-US" altLang="ja-JP" sz="1800"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8. </a:t>
            </a:r>
            <a:r>
              <a:rPr lang="ja-JP" altLang="en-US" sz="180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バックアップとシステムの冗長性</a:t>
            </a:r>
          </a:p>
          <a:p>
            <a:pPr algn="l">
              <a:lnSpc>
                <a:spcPct val="120000"/>
              </a:lnSpc>
            </a:pPr>
            <a:r>
              <a:rPr lang="en-US" altLang="ja-JP" sz="1800"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9. </a:t>
            </a:r>
            <a:r>
              <a:rPr lang="ja-JP" altLang="en-US" sz="180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ログの保存</a:t>
            </a:r>
          </a:p>
          <a:p>
            <a:pPr algn="l">
              <a:lnSpc>
                <a:spcPct val="120000"/>
              </a:lnSpc>
            </a:pPr>
            <a:r>
              <a:rPr lang="en-US" altLang="ja-JP" sz="1800"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10. </a:t>
            </a:r>
            <a:r>
              <a:rPr lang="ja-JP" altLang="en-US" sz="180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継続的なトレーニング</a:t>
            </a:r>
            <a:endParaRPr lang="ja-JP" altLang="en-US"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13713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8C3A835-F909-1665-458B-2F9C6B50B4F0}"/>
              </a:ext>
            </a:extLst>
          </p:cNvPr>
          <p:cNvSpPr/>
          <p:nvPr/>
        </p:nvSpPr>
        <p:spPr>
          <a:xfrm>
            <a:off x="622168" y="4119514"/>
            <a:ext cx="9181707" cy="1989056"/>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10459AA0-6DC7-8C13-59C8-3D1DE0478F24}"/>
              </a:ext>
            </a:extLst>
          </p:cNvPr>
          <p:cNvSpPr>
            <a:spLocks noGrp="1"/>
          </p:cNvSpPr>
          <p:nvPr>
            <p:ph type="body" sz="quarter" idx="15"/>
          </p:nvPr>
        </p:nvSpPr>
        <p:spPr/>
        <p:txBody>
          <a:bodyPr/>
          <a:lstStyle/>
          <a:p>
            <a:r>
              <a:rPr lang="en-US" altLang="ja-JP" dirty="0"/>
              <a:t>2.</a:t>
            </a:r>
            <a:r>
              <a:rPr lang="ja-JP" altLang="en-US" dirty="0"/>
              <a:t>検知・分析</a:t>
            </a:r>
            <a:endParaRPr kumimoji="1" lang="ja-JP" altLang="en-US" dirty="0"/>
          </a:p>
        </p:txBody>
      </p:sp>
      <p:sp>
        <p:nvSpPr>
          <p:cNvPr id="6" name="テキスト ボックス 5">
            <a:extLst>
              <a:ext uri="{FF2B5EF4-FFF2-40B4-BE49-F238E27FC236}">
                <a16:creationId xmlns:a16="http://schemas.microsoft.com/office/drawing/2014/main" id="{641C71A5-FF88-50F9-8761-68FDD913940A}"/>
              </a:ext>
            </a:extLst>
          </p:cNvPr>
          <p:cNvSpPr txBox="1"/>
          <p:nvPr/>
        </p:nvSpPr>
        <p:spPr>
          <a:xfrm>
            <a:off x="735419" y="4278242"/>
            <a:ext cx="8568837" cy="1740476"/>
          </a:xfrm>
          <a:prstGeom prst="rect">
            <a:avLst/>
          </a:prstGeom>
          <a:noFill/>
        </p:spPr>
        <p:txBody>
          <a:bodyPr wrap="square">
            <a:spAutoFit/>
          </a:bodyPr>
          <a:lstStyle/>
          <a:p>
            <a:pPr algn="l">
              <a:lnSpc>
                <a:spcPct val="120000"/>
              </a:lnSpc>
            </a:pPr>
            <a:r>
              <a:rPr lang="ja-JP" altLang="en-US"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■インシデント分析チェックリストにおける </a:t>
            </a:r>
            <a:r>
              <a:rPr lang="en-US" altLang="ja-JP" b="1" u="none" strike="noStrike" baseline="0" dirty="0">
                <a:solidFill>
                  <a:schemeClr val="accent1">
                    <a:lumMod val="75000"/>
                  </a:schemeClr>
                </a:solidFill>
                <a:latin typeface="メイリオ" panose="020B0604030504040204" pitchFamily="50" charset="-128"/>
                <a:ea typeface="メイリオ" panose="020B0604030504040204" pitchFamily="50" charset="-128"/>
              </a:rPr>
              <a:t>4</a:t>
            </a:r>
            <a:r>
              <a:rPr lang="en-US" altLang="ja-JP" b="1" i="1" dirty="0">
                <a:solidFill>
                  <a:schemeClr val="accent1">
                    <a:lumMod val="75000"/>
                  </a:schemeClr>
                </a:solidFill>
                <a:latin typeface="メイリオ" panose="020B0604030504040204" pitchFamily="50" charset="-128"/>
                <a:ea typeface="メイリオ" panose="020B0604030504040204" pitchFamily="50" charset="-128"/>
              </a:rPr>
              <a:t> </a:t>
            </a:r>
            <a:r>
              <a:rPr lang="ja-JP" altLang="en-US"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つの重要な要素</a:t>
            </a:r>
          </a:p>
          <a:p>
            <a:pPr algn="l">
              <a:lnSpc>
                <a:spcPct val="120000"/>
              </a:lnSpc>
            </a:pPr>
            <a:r>
              <a:rPr lang="en-US" altLang="ja-JP" sz="1800"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1. </a:t>
            </a:r>
            <a:r>
              <a:rPr lang="ja-JP" altLang="en-US" sz="1800" i="0" u="none" strike="noStrike" baseline="0" dirty="0">
                <a:solidFill>
                  <a:srgbClr val="464B53"/>
                </a:solidFill>
                <a:latin typeface="メイリオ" panose="020B0604030504040204" pitchFamily="50" charset="-128"/>
                <a:ea typeface="メイリオ" panose="020B0604030504040204" pitchFamily="50" charset="-128"/>
              </a:rPr>
              <a:t>イベントの種類：イベントの性質、有害な影響、期間</a:t>
            </a:r>
          </a:p>
          <a:p>
            <a:pPr algn="l">
              <a:lnSpc>
                <a:spcPct val="120000"/>
              </a:lnSpc>
            </a:pPr>
            <a:r>
              <a:rPr lang="en-US" altLang="ja-JP" sz="1800"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2. </a:t>
            </a:r>
            <a:r>
              <a:rPr lang="ja-JP" altLang="en-US" sz="1800" i="0" u="none" strike="noStrike" baseline="0" dirty="0">
                <a:solidFill>
                  <a:srgbClr val="464B53"/>
                </a:solidFill>
                <a:latin typeface="メイリオ" panose="020B0604030504040204" pitchFamily="50" charset="-128"/>
                <a:ea typeface="メイリオ" panose="020B0604030504040204" pitchFamily="50" charset="-128"/>
              </a:rPr>
              <a:t>イベントの範囲：影響を受けるユーザーおよびシステムの数と性質</a:t>
            </a:r>
          </a:p>
          <a:p>
            <a:pPr algn="l">
              <a:lnSpc>
                <a:spcPct val="120000"/>
              </a:lnSpc>
            </a:pPr>
            <a:r>
              <a:rPr lang="en-US" altLang="ja-JP" sz="1800"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3</a:t>
            </a:r>
            <a:r>
              <a:rPr lang="en-US" altLang="ja-JP" sz="1800" i="0" u="none" strike="noStrike" baseline="0" dirty="0">
                <a:solidFill>
                  <a:schemeClr val="accent1">
                    <a:lumMod val="75000"/>
                  </a:schemeClr>
                </a:solidFill>
                <a:latin typeface="メイリオ" panose="020B0604030504040204" pitchFamily="50" charset="-128"/>
                <a:ea typeface="メイリオ" panose="020B0604030504040204" pitchFamily="50" charset="-128"/>
              </a:rPr>
              <a:t>. </a:t>
            </a:r>
            <a:r>
              <a:rPr lang="ja-JP" altLang="en-US" sz="1800" i="0" u="none" strike="noStrike" baseline="0" dirty="0">
                <a:solidFill>
                  <a:srgbClr val="464B53"/>
                </a:solidFill>
                <a:latin typeface="メイリオ" panose="020B0604030504040204" pitchFamily="50" charset="-128"/>
                <a:ea typeface="メイリオ" panose="020B0604030504040204" pitchFamily="50" charset="-128"/>
              </a:rPr>
              <a:t>重要度の評価：影響を受けるシステムおよびデータの優先順位</a:t>
            </a:r>
          </a:p>
          <a:p>
            <a:pPr algn="l">
              <a:lnSpc>
                <a:spcPct val="120000"/>
              </a:lnSpc>
            </a:pPr>
            <a:r>
              <a:rPr lang="en-US" altLang="ja-JP" sz="1800"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4. </a:t>
            </a:r>
            <a:r>
              <a:rPr lang="ja-JP" altLang="en-US" sz="1800" i="0" u="none" strike="noStrike" baseline="0" dirty="0">
                <a:solidFill>
                  <a:srgbClr val="464B53"/>
                </a:solidFill>
                <a:latin typeface="メイリオ" panose="020B0604030504040204" pitchFamily="50" charset="-128"/>
                <a:ea typeface="メイリオ" panose="020B0604030504040204" pitchFamily="50" charset="-128"/>
              </a:rPr>
              <a:t>影響の評価：機能的影響、情報的影響、およびインシデントからの回復可能性</a:t>
            </a:r>
            <a:endParaRPr lang="ja-JP" altLang="en-US"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1ED202CF-809E-AF62-356E-6E5ED21C6192}"/>
              </a:ext>
            </a:extLst>
          </p:cNvPr>
          <p:cNvSpPr txBox="1"/>
          <p:nvPr/>
        </p:nvSpPr>
        <p:spPr>
          <a:xfrm>
            <a:off x="511884" y="824064"/>
            <a:ext cx="11739108" cy="3086999"/>
          </a:xfrm>
          <a:prstGeom prst="rect">
            <a:avLst/>
          </a:prstGeom>
          <a:noFill/>
        </p:spPr>
        <p:txBody>
          <a:bodyPr wrap="square">
            <a:spAutoFit/>
          </a:bodyPr>
          <a:lstStyle/>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「検知</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分析」のフェーズでは、イベントを特定してトリアージし、インシデント対応の基準に相当するかを決定するプロセスです。</a:t>
            </a: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検知・分析は優先順位付けが重要なため一定のルールを決めて行う必要があります。例えば、見るべきソースの明確な定義、各システムの</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監視計画、評価手順などです。イベントのトリアージを迅速かつ効果的に行うために、インシデント対応チームには以下の点を考慮する</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ことをお勧めします。</a:t>
            </a:r>
          </a:p>
          <a:p>
            <a:pPr algn="l">
              <a:lnSpc>
                <a:spcPct val="140000"/>
              </a:lnSpc>
            </a:pP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a:t>
            </a:r>
            <a:r>
              <a:rPr lang="en-US" altLang="ja-JP" sz="1400"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 </a:t>
            </a:r>
            <a:r>
              <a:rPr lang="ja-JP" altLang="en-US" sz="1400" b="1"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イベントの性質</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（例：ユーザーアカウントへの侵害か </a:t>
            </a:r>
            <a:r>
              <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DoS </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攻撃か）</a:t>
            </a:r>
          </a:p>
          <a:p>
            <a:pPr algn="l">
              <a:lnSpc>
                <a:spcPct val="140000"/>
              </a:lnSpc>
            </a:pPr>
            <a:r>
              <a:rPr lang="ja-JP" altLang="en-US" sz="1400"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a:t>
            </a:r>
            <a:r>
              <a:rPr lang="ja-JP" altLang="en-US" sz="1400" b="1"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影響を受けるシステムおよびユーザーの重要度</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（例：メールアカウントか物理的な機器か）</a:t>
            </a:r>
          </a:p>
          <a:p>
            <a:pPr algn="l">
              <a:lnSpc>
                <a:spcPct val="140000"/>
              </a:lnSpc>
            </a:pP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a:t>
            </a:r>
            <a:r>
              <a:rPr lang="ja-JP" altLang="en-US" sz="1400" b="1"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侵害を受けたデータのビジネスにおける重要性</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（例：従業員の記録、知的財産など）</a:t>
            </a:r>
          </a:p>
          <a:p>
            <a:pPr algn="l">
              <a:lnSpc>
                <a:spcPct val="140000"/>
              </a:lnSpc>
            </a:pP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a:t>
            </a:r>
            <a:r>
              <a:rPr lang="ja-JP" altLang="en-US" sz="1400" b="1"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インシデントからの復旧に必要な労力のレベル</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（例：システムのパッチ適用か外部の対応チームの投入か）</a:t>
            </a: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担当者間で矛盾や混乱が起きないように、インシデント対応計画には、簡単に実施できる分析チェックリストが必要です。</a:t>
            </a: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また、エスカレーションの手順、インシデント対応チームの編成、</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経営層</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への報告など、インシデントの発生を宣言した後の対応も必要です。</a:t>
            </a:r>
          </a:p>
        </p:txBody>
      </p:sp>
    </p:spTree>
    <p:extLst>
      <p:ext uri="{BB962C8B-B14F-4D97-AF65-F5344CB8AC3E}">
        <p14:creationId xmlns:p14="http://schemas.microsoft.com/office/powerpoint/2010/main" val="185147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68C4CB1-B023-C6EF-A38A-87FEBDDF9EB6}"/>
              </a:ext>
            </a:extLst>
          </p:cNvPr>
          <p:cNvSpPr/>
          <p:nvPr/>
        </p:nvSpPr>
        <p:spPr>
          <a:xfrm>
            <a:off x="603314" y="3478487"/>
            <a:ext cx="9209989" cy="2526383"/>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F2893307-BDD9-93A5-47B6-926CFD9CFE12}"/>
              </a:ext>
            </a:extLst>
          </p:cNvPr>
          <p:cNvSpPr>
            <a:spLocks noGrp="1"/>
          </p:cNvSpPr>
          <p:nvPr>
            <p:ph type="body" sz="quarter" idx="15"/>
          </p:nvPr>
        </p:nvSpPr>
        <p:spPr/>
        <p:txBody>
          <a:bodyPr/>
          <a:lstStyle/>
          <a:p>
            <a:r>
              <a:rPr kumimoji="1" lang="en-US" altLang="ja-JP" dirty="0"/>
              <a:t>3.</a:t>
            </a:r>
            <a:r>
              <a:rPr kumimoji="1" lang="ja-JP" altLang="en-US" dirty="0"/>
              <a:t>封じ込め・根絶・復旧</a:t>
            </a:r>
          </a:p>
        </p:txBody>
      </p:sp>
      <p:sp>
        <p:nvSpPr>
          <p:cNvPr id="6" name="テキスト ボックス 5">
            <a:extLst>
              <a:ext uri="{FF2B5EF4-FFF2-40B4-BE49-F238E27FC236}">
                <a16:creationId xmlns:a16="http://schemas.microsoft.com/office/drawing/2014/main" id="{597ADEAD-78BA-E2E7-407B-3B470365859C}"/>
              </a:ext>
            </a:extLst>
          </p:cNvPr>
          <p:cNvSpPr txBox="1"/>
          <p:nvPr/>
        </p:nvSpPr>
        <p:spPr>
          <a:xfrm>
            <a:off x="520830" y="830949"/>
            <a:ext cx="11394649" cy="2483757"/>
          </a:xfrm>
          <a:prstGeom prst="rect">
            <a:avLst/>
          </a:prstGeom>
          <a:noFill/>
        </p:spPr>
        <p:txBody>
          <a:bodyPr wrap="square">
            <a:spAutoFit/>
          </a:bodyPr>
          <a:lstStyle/>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インシデントを特定した後、封じ込め、根絶、復旧</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を</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行う必要があります。ここでの目的は、インシデントがビジネスへの損害を</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増大させる</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前に食い止める</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ことにあります。このフェーズでは、効果的な意思決定が重要で</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す。</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たとえば、ネットワークや電子商取引</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サイトなどのシステムをシャットダウンする必要がある場合、誰がシャットダウンを許可するかの権限が明確になっていれば、</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ランサムウェアなどの攻撃を短時間で鎮静化させることができます。</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根絶プロセスでは、マルウェア、侵害を受けたユーザーアカウント、脆弱なソフトウェアバージョンなど、攻撃によってもたらされた</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悪意ある要素を取り除きます。通常、システムの更新やユーザーのトレーニングを行い、再発の可能性を最小限に抑えます。</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復旧の目的は、脅威の除去を確認した後に、できる限り安全にシステムをオンラインに戻すことです。同様の攻撃を防ぐために必要な</a:t>
            </a: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ツールを確立することが重要です。</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60BB0759-9B0D-D46C-51B0-C3720894E4D4}"/>
              </a:ext>
            </a:extLst>
          </p:cNvPr>
          <p:cNvSpPr txBox="1"/>
          <p:nvPr/>
        </p:nvSpPr>
        <p:spPr>
          <a:xfrm>
            <a:off x="718745" y="3562529"/>
            <a:ext cx="6094428" cy="2405274"/>
          </a:xfrm>
          <a:prstGeom prst="rect">
            <a:avLst/>
          </a:prstGeom>
          <a:noFill/>
        </p:spPr>
        <p:txBody>
          <a:bodyPr wrap="square">
            <a:spAutoFit/>
          </a:bodyPr>
          <a:lstStyle/>
          <a:p>
            <a:pPr algn="l">
              <a:lnSpc>
                <a:spcPct val="120000"/>
              </a:lnSpc>
            </a:pPr>
            <a:r>
              <a:rPr lang="ja-JP" altLang="en-US" b="1" dirty="0">
                <a:solidFill>
                  <a:schemeClr val="accent1">
                    <a:lumMod val="75000"/>
                  </a:schemeClr>
                </a:solidFill>
                <a:latin typeface="メイリオ" panose="020B0604030504040204" pitchFamily="50" charset="-128"/>
                <a:ea typeface="メイリオ" panose="020B0604030504040204" pitchFamily="50" charset="-128"/>
              </a:rPr>
              <a:t>■</a:t>
            </a:r>
            <a:r>
              <a:rPr lang="ja-JP" altLang="en-US"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修復計画に含める </a:t>
            </a:r>
            <a:r>
              <a:rPr lang="en-US" altLang="ja-JP" b="1" u="none" strike="noStrike" baseline="0" dirty="0">
                <a:solidFill>
                  <a:schemeClr val="accent1">
                    <a:lumMod val="75000"/>
                  </a:schemeClr>
                </a:solidFill>
                <a:latin typeface="メイリオ" panose="020B0604030504040204" pitchFamily="50" charset="-128"/>
                <a:ea typeface="メイリオ" panose="020B0604030504040204" pitchFamily="50" charset="-128"/>
              </a:rPr>
              <a:t>6 </a:t>
            </a:r>
            <a:r>
              <a:rPr lang="ja-JP" altLang="en-US"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つの要素</a:t>
            </a:r>
          </a:p>
          <a:p>
            <a:pPr algn="l">
              <a:lnSpc>
                <a:spcPct val="120000"/>
              </a:lnSpc>
            </a:pPr>
            <a:r>
              <a:rPr lang="en-US" altLang="ja-JP"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1. </a:t>
            </a:r>
            <a:r>
              <a:rPr lang="ja-JP" altLang="en-US" b="0" i="0" u="none" strike="noStrike" baseline="0" dirty="0">
                <a:solidFill>
                  <a:srgbClr val="464B53"/>
                </a:solidFill>
                <a:latin typeface="メイリオ" panose="020B0604030504040204" pitchFamily="50" charset="-128"/>
                <a:ea typeface="メイリオ" panose="020B0604030504040204" pitchFamily="50" charset="-128"/>
              </a:rPr>
              <a:t>封じ込め権限、戦略、プレイブック</a:t>
            </a:r>
          </a:p>
          <a:p>
            <a:pPr algn="l">
              <a:lnSpc>
                <a:spcPct val="120000"/>
              </a:lnSpc>
            </a:pPr>
            <a:r>
              <a:rPr lang="en-US" altLang="ja-JP"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2. </a:t>
            </a:r>
            <a:r>
              <a:rPr lang="ja-JP" altLang="en-US" b="0" i="0" u="none" strike="noStrike" baseline="0" dirty="0">
                <a:solidFill>
                  <a:srgbClr val="464B53"/>
                </a:solidFill>
                <a:latin typeface="メイリオ" panose="020B0604030504040204" pitchFamily="50" charset="-128"/>
                <a:ea typeface="メイリオ" panose="020B0604030504040204" pitchFamily="50" charset="-128"/>
              </a:rPr>
              <a:t>証拠の保全とフォレンジックに関する要求事項</a:t>
            </a:r>
          </a:p>
          <a:p>
            <a:pPr algn="l">
              <a:lnSpc>
                <a:spcPct val="120000"/>
              </a:lnSpc>
            </a:pPr>
            <a:r>
              <a:rPr lang="en-US" altLang="ja-JP"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3. </a:t>
            </a:r>
            <a:r>
              <a:rPr lang="ja-JP" altLang="en-US" b="0" i="0" u="none" strike="noStrike" baseline="0" dirty="0">
                <a:solidFill>
                  <a:srgbClr val="464B53"/>
                </a:solidFill>
                <a:latin typeface="メイリオ" panose="020B0604030504040204" pitchFamily="50" charset="-128"/>
                <a:ea typeface="メイリオ" panose="020B0604030504040204" pitchFamily="50" charset="-128"/>
              </a:rPr>
              <a:t>影響を受けたシステムの修復および検証手順</a:t>
            </a:r>
          </a:p>
          <a:p>
            <a:pPr algn="l">
              <a:lnSpc>
                <a:spcPct val="120000"/>
              </a:lnSpc>
            </a:pPr>
            <a:r>
              <a:rPr lang="en-US" altLang="ja-JP"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4. </a:t>
            </a:r>
            <a:r>
              <a:rPr lang="ja-JP" altLang="en-US" b="0" i="0" u="none" strike="noStrike" baseline="0" dirty="0">
                <a:solidFill>
                  <a:srgbClr val="464B53"/>
                </a:solidFill>
                <a:latin typeface="メイリオ" panose="020B0604030504040204" pitchFamily="50" charset="-128"/>
                <a:ea typeface="メイリオ" panose="020B0604030504040204" pitchFamily="50" charset="-128"/>
              </a:rPr>
              <a:t>復旧プロセス</a:t>
            </a:r>
          </a:p>
          <a:p>
            <a:pPr algn="l">
              <a:lnSpc>
                <a:spcPct val="120000"/>
              </a:lnSpc>
            </a:pPr>
            <a:r>
              <a:rPr lang="en-US" altLang="ja-JP"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5. </a:t>
            </a:r>
            <a:r>
              <a:rPr lang="ja-JP" altLang="en-US" b="0" i="0" u="none" strike="noStrike" baseline="0" dirty="0">
                <a:solidFill>
                  <a:srgbClr val="464B53"/>
                </a:solidFill>
                <a:latin typeface="メイリオ" panose="020B0604030504040204" pitchFamily="50" charset="-128"/>
                <a:ea typeface="メイリオ" panose="020B0604030504040204" pitchFamily="50" charset="-128"/>
              </a:rPr>
              <a:t>根本原因の分析手順</a:t>
            </a:r>
          </a:p>
          <a:p>
            <a:pPr algn="l">
              <a:lnSpc>
                <a:spcPct val="120000"/>
              </a:lnSpc>
            </a:pPr>
            <a:r>
              <a:rPr lang="en-US" altLang="ja-JP"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6. </a:t>
            </a:r>
            <a:r>
              <a:rPr lang="ja-JP" altLang="en-US" b="0" i="0" u="none" strike="noStrike" baseline="0" dirty="0">
                <a:solidFill>
                  <a:srgbClr val="464B53"/>
                </a:solidFill>
                <a:latin typeface="メイリオ" panose="020B0604030504040204" pitchFamily="50" charset="-128"/>
                <a:ea typeface="メイリオ" panose="020B0604030504040204" pitchFamily="50" charset="-128"/>
              </a:rPr>
              <a:t>最終報告書の要件</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7149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D151B0EF-550D-E806-A026-DC66FD45A680}"/>
              </a:ext>
            </a:extLst>
          </p:cNvPr>
          <p:cNvSpPr/>
          <p:nvPr/>
        </p:nvSpPr>
        <p:spPr>
          <a:xfrm>
            <a:off x="603314" y="2601791"/>
            <a:ext cx="6372521" cy="1951353"/>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プレースホルダー 1">
            <a:extLst>
              <a:ext uri="{FF2B5EF4-FFF2-40B4-BE49-F238E27FC236}">
                <a16:creationId xmlns:a16="http://schemas.microsoft.com/office/drawing/2014/main" id="{CD9FE72F-6100-B677-A55B-2680F538BE50}"/>
              </a:ext>
            </a:extLst>
          </p:cNvPr>
          <p:cNvSpPr>
            <a:spLocks noGrp="1"/>
          </p:cNvSpPr>
          <p:nvPr>
            <p:ph type="body" sz="quarter" idx="15"/>
          </p:nvPr>
        </p:nvSpPr>
        <p:spPr/>
        <p:txBody>
          <a:bodyPr/>
          <a:lstStyle/>
          <a:p>
            <a:r>
              <a:rPr kumimoji="1" lang="en-US" altLang="ja-JP" dirty="0"/>
              <a:t>4.</a:t>
            </a:r>
            <a:r>
              <a:rPr kumimoji="1" lang="ja-JP" altLang="en-US" dirty="0"/>
              <a:t>インシデント後の活動</a:t>
            </a:r>
          </a:p>
        </p:txBody>
      </p:sp>
      <p:sp>
        <p:nvSpPr>
          <p:cNvPr id="6" name="テキスト ボックス 5">
            <a:extLst>
              <a:ext uri="{FF2B5EF4-FFF2-40B4-BE49-F238E27FC236}">
                <a16:creationId xmlns:a16="http://schemas.microsoft.com/office/drawing/2014/main" id="{45328E0E-920A-1794-6645-A8FC9E51C492}"/>
              </a:ext>
            </a:extLst>
          </p:cNvPr>
          <p:cNvSpPr txBox="1"/>
          <p:nvPr/>
        </p:nvSpPr>
        <p:spPr>
          <a:xfrm>
            <a:off x="511403" y="851960"/>
            <a:ext cx="11564333" cy="1578894"/>
          </a:xfrm>
          <a:prstGeom prst="rect">
            <a:avLst/>
          </a:prstGeom>
          <a:noFill/>
        </p:spPr>
        <p:txBody>
          <a:bodyPr wrap="square">
            <a:spAutoFit/>
          </a:bodyPr>
          <a:lstStyle/>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このフェーズの目的は、インシデント対応後に会議を開き、上手くいった点や上手くいかなかった点を文書化し、対応を改善することに</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あります</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。繰り返し改善を重ねることで、今後発生し得る新たな脅威に対しても対応できる確率が高まります。</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また、データ侵害のインシデントにより機微情報、保護情報、あるいは機密情報が漏洩すると、通知プロセスも必要になる可能性があると</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認識しておくことが重要です。</a:t>
            </a:r>
            <a:r>
              <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GDPR</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PIPEDA</a:t>
            </a: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、および米国のほとんどの州では、このような侵害が発生した場合、公開して周知する</a:t>
            </a:r>
            <a:endParaRPr lang="en-US" altLang="ja-JP"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lnSpc>
                <a:spcPct val="140000"/>
              </a:lnSpc>
            </a:pPr>
            <a:r>
              <a:rPr lang="ja-JP" altLang="en-US" sz="1400" b="0" i="0" u="none" strike="noStrike" baseline="0" dirty="0">
                <a:solidFill>
                  <a:schemeClr val="tx1">
                    <a:lumMod val="75000"/>
                    <a:lumOff val="25000"/>
                  </a:schemeClr>
                </a:solidFill>
                <a:latin typeface="メイリオ" panose="020B0604030504040204" pitchFamily="50" charset="-128"/>
                <a:ea typeface="メイリオ" panose="020B0604030504040204" pitchFamily="50" charset="-128"/>
              </a:rPr>
              <a:t>ことを義務付けています。</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B0610F4-554A-C653-B395-F35BF1BCE7AA}"/>
              </a:ext>
            </a:extLst>
          </p:cNvPr>
          <p:cNvSpPr txBox="1"/>
          <p:nvPr/>
        </p:nvSpPr>
        <p:spPr>
          <a:xfrm>
            <a:off x="709368" y="2750268"/>
            <a:ext cx="6094428" cy="1740476"/>
          </a:xfrm>
          <a:prstGeom prst="rect">
            <a:avLst/>
          </a:prstGeom>
          <a:noFill/>
        </p:spPr>
        <p:txBody>
          <a:bodyPr wrap="square">
            <a:spAutoFit/>
          </a:bodyPr>
          <a:lstStyle/>
          <a:p>
            <a:pPr algn="l">
              <a:lnSpc>
                <a:spcPct val="120000"/>
              </a:lnSpc>
            </a:pPr>
            <a:r>
              <a:rPr lang="ja-JP" altLang="en-US"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■復旧計画に必須となる </a:t>
            </a:r>
            <a:r>
              <a:rPr lang="en-US" altLang="ja-JP" b="1" u="none" strike="noStrike" baseline="0" dirty="0">
                <a:solidFill>
                  <a:schemeClr val="accent1">
                    <a:lumMod val="75000"/>
                  </a:schemeClr>
                </a:solidFill>
                <a:latin typeface="メイリオ" panose="020B0604030504040204" pitchFamily="50" charset="-128"/>
                <a:ea typeface="メイリオ" panose="020B0604030504040204" pitchFamily="50" charset="-128"/>
              </a:rPr>
              <a:t>4</a:t>
            </a:r>
            <a:r>
              <a:rPr lang="en-US" altLang="ja-JP" b="1" i="1" u="none" strike="noStrike" baseline="0" dirty="0">
                <a:solidFill>
                  <a:schemeClr val="accent1">
                    <a:lumMod val="75000"/>
                  </a:schemeClr>
                </a:solidFill>
                <a:latin typeface="メイリオ" panose="020B0604030504040204" pitchFamily="50" charset="-128"/>
                <a:ea typeface="メイリオ" panose="020B0604030504040204" pitchFamily="50" charset="-128"/>
              </a:rPr>
              <a:t> </a:t>
            </a:r>
            <a:r>
              <a:rPr lang="ja-JP" altLang="en-US"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つの</a:t>
            </a:r>
            <a:r>
              <a:rPr lang="ja-JP" altLang="en-US" b="1" dirty="0">
                <a:solidFill>
                  <a:schemeClr val="accent1">
                    <a:lumMod val="75000"/>
                  </a:schemeClr>
                </a:solidFill>
                <a:latin typeface="メイリオ" panose="020B0604030504040204" pitchFamily="50" charset="-128"/>
                <a:ea typeface="メイリオ" panose="020B0604030504040204" pitchFamily="50" charset="-128"/>
              </a:rPr>
              <a:t>項目</a:t>
            </a:r>
            <a:endParaRPr lang="ja-JP" altLang="en-US" b="1" i="0" u="none" strike="noStrike" baseline="0" dirty="0">
              <a:solidFill>
                <a:schemeClr val="accent1">
                  <a:lumMod val="75000"/>
                </a:schemeClr>
              </a:solidFill>
              <a:latin typeface="メイリオ" panose="020B0604030504040204" pitchFamily="50" charset="-128"/>
              <a:ea typeface="メイリオ" panose="020B0604030504040204" pitchFamily="50" charset="-128"/>
            </a:endParaRPr>
          </a:p>
          <a:p>
            <a:pPr algn="l">
              <a:lnSpc>
                <a:spcPct val="120000"/>
              </a:lnSpc>
            </a:pPr>
            <a:r>
              <a:rPr lang="en-US" altLang="ja-JP"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1. </a:t>
            </a:r>
            <a:r>
              <a:rPr lang="ja-JP" altLang="en-US" b="0" i="0" u="none" strike="noStrike" baseline="0" dirty="0">
                <a:solidFill>
                  <a:srgbClr val="464B53"/>
                </a:solidFill>
                <a:latin typeface="メイリオ" panose="020B0604030504040204" pitchFamily="50" charset="-128"/>
                <a:ea typeface="メイリオ" panose="020B0604030504040204" pitchFamily="50" charset="-128"/>
              </a:rPr>
              <a:t>通知の要件</a:t>
            </a:r>
          </a:p>
          <a:p>
            <a:pPr algn="l">
              <a:lnSpc>
                <a:spcPct val="120000"/>
              </a:lnSpc>
            </a:pPr>
            <a:r>
              <a:rPr lang="en-US" altLang="ja-JP"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2. </a:t>
            </a:r>
            <a:r>
              <a:rPr lang="ja-JP" altLang="en-US" b="0" i="0" u="none" strike="noStrike" baseline="0" dirty="0">
                <a:solidFill>
                  <a:srgbClr val="464B53"/>
                </a:solidFill>
                <a:latin typeface="メイリオ" panose="020B0604030504040204" pitchFamily="50" charset="-128"/>
                <a:ea typeface="メイリオ" panose="020B0604030504040204" pitchFamily="50" charset="-128"/>
              </a:rPr>
              <a:t>教訓のプロセス</a:t>
            </a:r>
          </a:p>
          <a:p>
            <a:pPr algn="l">
              <a:lnSpc>
                <a:spcPct val="120000"/>
              </a:lnSpc>
            </a:pPr>
            <a:r>
              <a:rPr lang="en-US" altLang="ja-JP"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3. </a:t>
            </a:r>
            <a:r>
              <a:rPr lang="ja-JP" altLang="en-US" b="0" i="0" u="none" strike="noStrike" baseline="0" dirty="0">
                <a:solidFill>
                  <a:srgbClr val="464B53"/>
                </a:solidFill>
                <a:latin typeface="メイリオ" panose="020B0604030504040204" pitchFamily="50" charset="-128"/>
                <a:ea typeface="メイリオ" panose="020B0604030504040204" pitchFamily="50" charset="-128"/>
              </a:rPr>
              <a:t>記録保存のプロセス</a:t>
            </a:r>
          </a:p>
          <a:p>
            <a:pPr algn="l">
              <a:lnSpc>
                <a:spcPct val="120000"/>
              </a:lnSpc>
            </a:pPr>
            <a:r>
              <a:rPr lang="en-US" altLang="ja-JP" b="1" i="0" u="none" strike="noStrike" baseline="0" dirty="0">
                <a:solidFill>
                  <a:schemeClr val="accent1">
                    <a:lumMod val="75000"/>
                  </a:schemeClr>
                </a:solidFill>
                <a:latin typeface="メイリオ" panose="020B0604030504040204" pitchFamily="50" charset="-128"/>
                <a:ea typeface="メイリオ" panose="020B0604030504040204" pitchFamily="50" charset="-128"/>
              </a:rPr>
              <a:t>4. </a:t>
            </a:r>
            <a:r>
              <a:rPr lang="ja-JP" altLang="en-US" b="0" i="0" u="none" strike="noStrike" baseline="0" dirty="0">
                <a:solidFill>
                  <a:srgbClr val="464B53"/>
                </a:solidFill>
                <a:latin typeface="メイリオ" panose="020B0604030504040204" pitchFamily="50" charset="-128"/>
                <a:ea typeface="メイリオ" panose="020B0604030504040204" pitchFamily="50" charset="-128"/>
              </a:rPr>
              <a:t>継続的な再評価とテストのための要件</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43415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691A096-F7B0-4405-81A6-8225A8B83BBF}"/>
              </a:ext>
            </a:extLst>
          </p:cNvPr>
          <p:cNvSpPr txBox="1"/>
          <p:nvPr/>
        </p:nvSpPr>
        <p:spPr>
          <a:xfrm>
            <a:off x="1119383" y="2852936"/>
            <a:ext cx="10096109" cy="3176833"/>
          </a:xfrm>
          <a:prstGeom prst="rect">
            <a:avLst/>
          </a:prstGeom>
          <a:noFill/>
          <a:ln>
            <a:solidFill>
              <a:schemeClr val="tx1"/>
            </a:solidFill>
            <a:prstDash val="solid"/>
          </a:ln>
        </p:spPr>
        <p:txBody>
          <a:bodyPr wrap="square" rtlCol="0">
            <a:spAutoFit/>
          </a:bodyPr>
          <a:lstStyle/>
          <a:p>
            <a:endParaRPr kumimoji="1" lang="ja-JP" altLang="en-US"/>
          </a:p>
        </p:txBody>
      </p:sp>
      <p:sp>
        <p:nvSpPr>
          <p:cNvPr id="5" name="テキスト プレースホルダー 5">
            <a:extLst>
              <a:ext uri="{FF2B5EF4-FFF2-40B4-BE49-F238E27FC236}">
                <a16:creationId xmlns:a16="http://schemas.microsoft.com/office/drawing/2014/main" id="{02F96AE2-5936-4664-8A4C-F53E51E074C3}"/>
              </a:ext>
            </a:extLst>
          </p:cNvPr>
          <p:cNvSpPr>
            <a:spLocks noGrp="1"/>
          </p:cNvSpPr>
          <p:nvPr>
            <p:ph type="body" sz="quarter" idx="11"/>
          </p:nvPr>
        </p:nvSpPr>
        <p:spPr>
          <a:xfrm>
            <a:off x="0" y="871277"/>
            <a:ext cx="12192000" cy="840230"/>
          </a:xfrm>
        </p:spPr>
        <p:txBody>
          <a:bodyPr/>
          <a:lstStyle/>
          <a:p>
            <a:r>
              <a:rPr lang="ja-JP" altLang="en-US"/>
              <a:t>未知・亜種のマルウェアを </a:t>
            </a:r>
            <a:r>
              <a:rPr lang="en-US" altLang="ja-JP"/>
              <a:t>99%</a:t>
            </a:r>
            <a:r>
              <a:rPr lang="en-US" altLang="ja-JP" sz="1400"/>
              <a:t>※</a:t>
            </a:r>
            <a:r>
              <a:rPr lang="en-US" altLang="ja-JP"/>
              <a:t> </a:t>
            </a:r>
            <a:r>
              <a:rPr lang="ja-JP" altLang="en-US"/>
              <a:t>防御</a:t>
            </a:r>
            <a:endParaRPr lang="en-US" altLang="ja-JP"/>
          </a:p>
          <a:p>
            <a:r>
              <a:rPr lang="en-US" altLang="ja-JP"/>
              <a:t>AI</a:t>
            </a:r>
            <a:r>
              <a:rPr lang="ja-JP" altLang="en-US"/>
              <a:t> を活用した高精度のウイルス対策ソフトを </a:t>
            </a:r>
            <a:r>
              <a:rPr lang="en-US" altLang="ja-JP"/>
              <a:t>2</a:t>
            </a:r>
            <a:r>
              <a:rPr lang="ja-JP" altLang="en-US"/>
              <a:t>種類ご用意しています</a:t>
            </a:r>
          </a:p>
        </p:txBody>
      </p:sp>
      <p:grpSp>
        <p:nvGrpSpPr>
          <p:cNvPr id="7" name="グループ化 6">
            <a:extLst>
              <a:ext uri="{FF2B5EF4-FFF2-40B4-BE49-F238E27FC236}">
                <a16:creationId xmlns:a16="http://schemas.microsoft.com/office/drawing/2014/main" id="{F60F2265-9815-4241-898D-8FEB579807BD}"/>
              </a:ext>
            </a:extLst>
          </p:cNvPr>
          <p:cNvGrpSpPr/>
          <p:nvPr/>
        </p:nvGrpSpPr>
        <p:grpSpPr>
          <a:xfrm>
            <a:off x="1243342" y="5139426"/>
            <a:ext cx="9587060" cy="537084"/>
            <a:chOff x="1310326" y="5916036"/>
            <a:chExt cx="9587060" cy="537084"/>
          </a:xfrm>
        </p:grpSpPr>
        <p:sp>
          <p:nvSpPr>
            <p:cNvPr id="8" name="四角形: 角を丸くする 7">
              <a:extLst>
                <a:ext uri="{FF2B5EF4-FFF2-40B4-BE49-F238E27FC236}">
                  <a16:creationId xmlns:a16="http://schemas.microsoft.com/office/drawing/2014/main" id="{C950A25C-CB5E-44D6-8147-C15DC1A55FB4}"/>
                </a:ext>
              </a:extLst>
            </p:cNvPr>
            <p:cNvSpPr/>
            <p:nvPr/>
          </p:nvSpPr>
          <p:spPr>
            <a:xfrm>
              <a:off x="1438167" y="5916036"/>
              <a:ext cx="3186760" cy="537084"/>
            </a:xfrm>
            <a:prstGeom prst="roundRect">
              <a:avLst>
                <a:gd name="adj" fmla="val 10000"/>
              </a:avLst>
            </a:prstGeom>
            <a:solidFill>
              <a:srgbClr val="2B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プレースホルダー 4">
              <a:extLst>
                <a:ext uri="{FF2B5EF4-FFF2-40B4-BE49-F238E27FC236}">
                  <a16:creationId xmlns:a16="http://schemas.microsoft.com/office/drawing/2014/main" id="{880B53EF-1146-4609-8BE8-2405CCA4A710}"/>
                </a:ext>
              </a:extLst>
            </p:cNvPr>
            <p:cNvSpPr txBox="1">
              <a:spLocks/>
            </p:cNvSpPr>
            <p:nvPr/>
          </p:nvSpPr>
          <p:spPr>
            <a:xfrm>
              <a:off x="1310326" y="6073857"/>
              <a:ext cx="3577728" cy="289778"/>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marL="0" indent="0" algn="ctr" fontAlgn="auto">
                <a:spcAft>
                  <a:spcPts val="0"/>
                </a:spcAft>
                <a:buNone/>
              </a:pPr>
              <a:r>
                <a:rPr lang="en-US" altLang="ja-JP" sz="1200">
                  <a:solidFill>
                    <a:schemeClr val="bg1"/>
                  </a:solidFill>
                  <a:latin typeface="メイリオ" panose="020B0604030504040204" pitchFamily="50" charset="-128"/>
                  <a:ea typeface="メイリオ" panose="020B0604030504040204" pitchFamily="50" charset="-128"/>
                </a:rPr>
                <a:t>AI </a:t>
              </a:r>
              <a:r>
                <a:rPr lang="ja-JP" altLang="en-US" sz="1200">
                  <a:solidFill>
                    <a:schemeClr val="bg1"/>
                  </a:solidFill>
                  <a:latin typeface="メイリオ" panose="020B0604030504040204" pitchFamily="50" charset="-128"/>
                  <a:ea typeface="メイリオ" panose="020B0604030504040204" pitchFamily="50" charset="-128"/>
                </a:rPr>
                <a:t>による予測検知</a:t>
              </a:r>
              <a:endParaRPr lang="en-US" altLang="ja-JP" sz="1200">
                <a:solidFill>
                  <a:schemeClr val="bg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D0C900EC-F34E-407F-B13A-C75939AF1D0D}"/>
                </a:ext>
              </a:extLst>
            </p:cNvPr>
            <p:cNvSpPr/>
            <p:nvPr/>
          </p:nvSpPr>
          <p:spPr>
            <a:xfrm>
              <a:off x="4771622" y="5916036"/>
              <a:ext cx="3186759" cy="537084"/>
            </a:xfrm>
            <a:prstGeom prst="roundRect">
              <a:avLst>
                <a:gd name="adj" fmla="val 10000"/>
              </a:avLst>
            </a:prstGeom>
            <a:solidFill>
              <a:srgbClr val="2B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プレースホルダー 4">
              <a:extLst>
                <a:ext uri="{FF2B5EF4-FFF2-40B4-BE49-F238E27FC236}">
                  <a16:creationId xmlns:a16="http://schemas.microsoft.com/office/drawing/2014/main" id="{3D1BC2C7-60B9-434B-853A-E8FD29371F1A}"/>
                </a:ext>
              </a:extLst>
            </p:cNvPr>
            <p:cNvSpPr txBox="1">
              <a:spLocks/>
            </p:cNvSpPr>
            <p:nvPr/>
          </p:nvSpPr>
          <p:spPr>
            <a:xfrm>
              <a:off x="4700002" y="6073857"/>
              <a:ext cx="3258380" cy="289778"/>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algn="ctr" fontAlgn="auto">
                <a:spcAft>
                  <a:spcPts val="0"/>
                </a:spcAft>
              </a:pPr>
              <a:r>
                <a:rPr lang="ja-JP" altLang="en-US" sz="1200">
                  <a:solidFill>
                    <a:schemeClr val="bg1"/>
                  </a:solidFill>
                  <a:latin typeface="メイリオ" panose="020B0604030504040204" pitchFamily="50" charset="-128"/>
                  <a:ea typeface="メイリオ" panose="020B0604030504040204" pitchFamily="50" charset="-128"/>
                </a:rPr>
                <a:t>オフラインでも変わらない高い検知率</a:t>
              </a:r>
            </a:p>
          </p:txBody>
        </p:sp>
        <p:sp>
          <p:nvSpPr>
            <p:cNvPr id="12" name="四角形: 角を丸くする 11">
              <a:extLst>
                <a:ext uri="{FF2B5EF4-FFF2-40B4-BE49-F238E27FC236}">
                  <a16:creationId xmlns:a16="http://schemas.microsoft.com/office/drawing/2014/main" id="{F2FDF9CA-3F47-4517-9C8B-DDD080B8FFE1}"/>
                </a:ext>
              </a:extLst>
            </p:cNvPr>
            <p:cNvSpPr/>
            <p:nvPr/>
          </p:nvSpPr>
          <p:spPr>
            <a:xfrm>
              <a:off x="8124924" y="5916036"/>
              <a:ext cx="2772462" cy="537084"/>
            </a:xfrm>
            <a:prstGeom prst="roundRect">
              <a:avLst>
                <a:gd name="adj" fmla="val 10000"/>
              </a:avLst>
            </a:prstGeom>
            <a:solidFill>
              <a:srgbClr val="2B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プレースホルダー 4">
              <a:extLst>
                <a:ext uri="{FF2B5EF4-FFF2-40B4-BE49-F238E27FC236}">
                  <a16:creationId xmlns:a16="http://schemas.microsoft.com/office/drawing/2014/main" id="{A00D97D8-C4C3-4958-B616-073A0F9D5AB3}"/>
                </a:ext>
              </a:extLst>
            </p:cNvPr>
            <p:cNvSpPr txBox="1">
              <a:spLocks/>
            </p:cNvSpPr>
            <p:nvPr/>
          </p:nvSpPr>
          <p:spPr>
            <a:xfrm>
              <a:off x="8067367" y="6051118"/>
              <a:ext cx="2772462" cy="289778"/>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marL="0" indent="0" algn="ctr" fontAlgn="auto">
                <a:spcAft>
                  <a:spcPts val="0"/>
                </a:spcAft>
                <a:buNone/>
              </a:pPr>
              <a:r>
                <a:rPr lang="ja-JP" altLang="en-US" sz="1200">
                  <a:solidFill>
                    <a:schemeClr val="bg1"/>
                  </a:solidFill>
                  <a:latin typeface="メイリオ" panose="020B0604030504040204" pitchFamily="50" charset="-128"/>
                  <a:ea typeface="メイリオ" panose="020B0604030504040204" pitchFamily="50" charset="-128"/>
                </a:rPr>
                <a:t>過検知が少ない</a:t>
              </a:r>
              <a:endParaRPr lang="en-US" altLang="ja-JP" sz="1200">
                <a:solidFill>
                  <a:schemeClr val="bg1"/>
                </a:solidFill>
                <a:latin typeface="メイリオ" panose="020B0604030504040204" pitchFamily="50" charset="-128"/>
                <a:ea typeface="メイリオ" panose="020B0604030504040204" pitchFamily="50" charset="-128"/>
              </a:endParaRPr>
            </a:p>
          </p:txBody>
        </p:sp>
      </p:grpSp>
      <p:sp>
        <p:nvSpPr>
          <p:cNvPr id="15" name="正方形/長方形 14">
            <a:extLst>
              <a:ext uri="{FF2B5EF4-FFF2-40B4-BE49-F238E27FC236}">
                <a16:creationId xmlns:a16="http://schemas.microsoft.com/office/drawing/2014/main" id="{75C2FFAB-7F84-40EE-9B74-19C6986FDDE2}"/>
              </a:ext>
            </a:extLst>
          </p:cNvPr>
          <p:cNvSpPr/>
          <p:nvPr/>
        </p:nvSpPr>
        <p:spPr>
          <a:xfrm>
            <a:off x="1576901" y="3104257"/>
            <a:ext cx="4943306" cy="304699"/>
          </a:xfrm>
          <a:prstGeom prst="rect">
            <a:avLst/>
          </a:prstGeom>
        </p:spPr>
        <p:txBody>
          <a:bodyPr wrap="square">
            <a:spAutoFit/>
          </a:bodyPr>
          <a:lstStyle/>
          <a:p>
            <a:pPr algn="ctr" latinLnBrk="1">
              <a:lnSpc>
                <a:spcPct val="120000"/>
              </a:lnSpc>
            </a:pPr>
            <a:r>
              <a:rPr lang="ja-JP" altLang="en-US" sz="1200" b="1" i="1">
                <a:solidFill>
                  <a:schemeClr val="tx1">
                    <a:lumMod val="75000"/>
                    <a:lumOff val="25000"/>
                  </a:schemeClr>
                </a:solidFill>
                <a:latin typeface="メイリオ" panose="020B0604030504040204" pitchFamily="50" charset="-128"/>
                <a:ea typeface="メイリオ" panose="020B0604030504040204" pitchFamily="50" charset="-128"/>
              </a:rPr>
              <a:t>ー　</a:t>
            </a:r>
            <a:r>
              <a:rPr lang="en-US" altLang="ja-JP" sz="1200" b="1" i="1">
                <a:solidFill>
                  <a:schemeClr val="tx1">
                    <a:lumMod val="75000"/>
                    <a:lumOff val="25000"/>
                  </a:schemeClr>
                </a:solidFill>
                <a:latin typeface="メイリオ" panose="020B0604030504040204" pitchFamily="50" charset="-128"/>
                <a:ea typeface="メイリオ" panose="020B0604030504040204" pitchFamily="50" charset="-128"/>
              </a:rPr>
              <a:t>Product 1</a:t>
            </a:r>
            <a:r>
              <a:rPr lang="ja-JP" altLang="en-US" sz="1200" b="1" i="1">
                <a:solidFill>
                  <a:schemeClr val="tx1">
                    <a:lumMod val="75000"/>
                    <a:lumOff val="25000"/>
                  </a:schemeClr>
                </a:solidFill>
                <a:latin typeface="メイリオ" panose="020B0604030504040204" pitchFamily="50" charset="-128"/>
                <a:ea typeface="メイリオ" panose="020B0604030504040204" pitchFamily="50" charset="-128"/>
              </a:rPr>
              <a:t>　ー</a:t>
            </a:r>
            <a:endParaRPr lang="en-US" altLang="ja-JP" sz="1200" b="1" i="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65EAD704-A930-4F3C-9E64-861B4FE83D30}"/>
              </a:ext>
            </a:extLst>
          </p:cNvPr>
          <p:cNvSpPr/>
          <p:nvPr/>
        </p:nvSpPr>
        <p:spPr>
          <a:xfrm>
            <a:off x="5486728" y="3104257"/>
            <a:ext cx="4943306" cy="304699"/>
          </a:xfrm>
          <a:prstGeom prst="rect">
            <a:avLst/>
          </a:prstGeom>
        </p:spPr>
        <p:txBody>
          <a:bodyPr wrap="square">
            <a:spAutoFit/>
          </a:bodyPr>
          <a:lstStyle/>
          <a:p>
            <a:pPr algn="ctr" latinLnBrk="1">
              <a:lnSpc>
                <a:spcPct val="120000"/>
              </a:lnSpc>
            </a:pPr>
            <a:r>
              <a:rPr lang="ja-JP" altLang="en-US" sz="1200" b="1" i="1">
                <a:solidFill>
                  <a:schemeClr val="tx1">
                    <a:lumMod val="75000"/>
                    <a:lumOff val="25000"/>
                  </a:schemeClr>
                </a:solidFill>
                <a:latin typeface="メイリオ" panose="020B0604030504040204" pitchFamily="50" charset="-128"/>
                <a:ea typeface="メイリオ" panose="020B0604030504040204" pitchFamily="50" charset="-128"/>
              </a:rPr>
              <a:t>ー　</a:t>
            </a:r>
            <a:r>
              <a:rPr lang="en-US" altLang="ja-JP" sz="1200" b="1" i="1">
                <a:solidFill>
                  <a:schemeClr val="tx1">
                    <a:lumMod val="75000"/>
                    <a:lumOff val="25000"/>
                  </a:schemeClr>
                </a:solidFill>
                <a:latin typeface="メイリオ" panose="020B0604030504040204" pitchFamily="50" charset="-128"/>
                <a:ea typeface="メイリオ" panose="020B0604030504040204" pitchFamily="50" charset="-128"/>
              </a:rPr>
              <a:t>Product </a:t>
            </a:r>
            <a:r>
              <a:rPr lang="ja-JP" altLang="en-US" sz="1200" b="1" i="1">
                <a:solidFill>
                  <a:schemeClr val="tx1">
                    <a:lumMod val="75000"/>
                    <a:lumOff val="25000"/>
                  </a:schemeClr>
                </a:solidFill>
                <a:latin typeface="メイリオ" panose="020B0604030504040204" pitchFamily="50" charset="-128"/>
                <a:ea typeface="メイリオ" panose="020B0604030504040204" pitchFamily="50" charset="-128"/>
              </a:rPr>
              <a:t>２　ー</a:t>
            </a:r>
            <a:endParaRPr lang="en-US" altLang="ja-JP" sz="1200" b="1" i="1">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0" name="図 4" descr="ロゴ&#10;&#10;説明は自動で生成されたものです">
            <a:extLst>
              <a:ext uri="{FF2B5EF4-FFF2-40B4-BE49-F238E27FC236}">
                <a16:creationId xmlns:a16="http://schemas.microsoft.com/office/drawing/2014/main" id="{00BE354F-3133-49CC-8D84-0A28A3E83716}"/>
              </a:ext>
            </a:extLst>
          </p:cNvPr>
          <p:cNvPicPr>
            <a:picLocks noChangeAspect="1"/>
          </p:cNvPicPr>
          <p:nvPr/>
        </p:nvPicPr>
        <p:blipFill>
          <a:blip r:embed="rId2"/>
          <a:stretch>
            <a:fillRect/>
          </a:stretch>
        </p:blipFill>
        <p:spPr>
          <a:xfrm>
            <a:off x="6928184" y="3544451"/>
            <a:ext cx="2816581" cy="1331186"/>
          </a:xfrm>
          <a:prstGeom prst="rect">
            <a:avLst/>
          </a:prstGeom>
        </p:spPr>
      </p:pic>
      <p:sp>
        <p:nvSpPr>
          <p:cNvPr id="3" name="正方形/長方形 2">
            <a:extLst>
              <a:ext uri="{FF2B5EF4-FFF2-40B4-BE49-F238E27FC236}">
                <a16:creationId xmlns:a16="http://schemas.microsoft.com/office/drawing/2014/main" id="{3DBC578B-EF56-4D0F-95AA-33E1E1070CF8}"/>
              </a:ext>
            </a:extLst>
          </p:cNvPr>
          <p:cNvSpPr/>
          <p:nvPr/>
        </p:nvSpPr>
        <p:spPr>
          <a:xfrm>
            <a:off x="3215679" y="2456837"/>
            <a:ext cx="5328593" cy="522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
            <a:extLst>
              <a:ext uri="{FF2B5EF4-FFF2-40B4-BE49-F238E27FC236}">
                <a16:creationId xmlns:a16="http://schemas.microsoft.com/office/drawing/2014/main" id="{07D91064-BE93-4F25-B23B-B8F6FE67F090}"/>
              </a:ext>
            </a:extLst>
          </p:cNvPr>
          <p:cNvSpPr txBox="1">
            <a:spLocks/>
          </p:cNvSpPr>
          <p:nvPr/>
        </p:nvSpPr>
        <p:spPr>
          <a:xfrm>
            <a:off x="413589" y="212584"/>
            <a:ext cx="11074573" cy="37241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エンドポイントのサイバー攻撃対策なら、</a:t>
            </a:r>
            <a:r>
              <a:rPr lang="en-US" altLang="ja-JP" dirty="0"/>
              <a:t>LANSCOPE </a:t>
            </a:r>
            <a:r>
              <a:rPr lang="ja-JP" altLang="en-US" dirty="0"/>
              <a:t>サイバープロテクション</a:t>
            </a:r>
            <a:r>
              <a:rPr lang="en-US" altLang="ja-JP" dirty="0"/>
              <a:t> </a:t>
            </a:r>
            <a:r>
              <a:rPr lang="ja-JP" altLang="en-US" dirty="0"/>
              <a:t>がオススメ</a:t>
            </a:r>
            <a:endParaRPr lang="en-US" altLang="ja-JP" dirty="0"/>
          </a:p>
        </p:txBody>
      </p:sp>
      <p:sp>
        <p:nvSpPr>
          <p:cNvPr id="22" name="テキスト ボックス 21">
            <a:extLst>
              <a:ext uri="{FF2B5EF4-FFF2-40B4-BE49-F238E27FC236}">
                <a16:creationId xmlns:a16="http://schemas.microsoft.com/office/drawing/2014/main" id="{03A9D2ED-399D-96AF-5A63-EC6F89ADD86F}"/>
              </a:ext>
            </a:extLst>
          </p:cNvPr>
          <p:cNvSpPr txBox="1"/>
          <p:nvPr/>
        </p:nvSpPr>
        <p:spPr>
          <a:xfrm>
            <a:off x="5936528" y="6017722"/>
            <a:ext cx="5281370" cy="534762"/>
          </a:xfrm>
          <a:prstGeom prst="rect">
            <a:avLst/>
          </a:prstGeom>
          <a:noFill/>
        </p:spPr>
        <p:txBody>
          <a:bodyPr wrap="square">
            <a:spAutoFit/>
          </a:bodyPr>
          <a:lstStyle/>
          <a:p>
            <a:pPr>
              <a:lnSpc>
                <a:spcPct val="150000"/>
              </a:lnSpc>
            </a:pPr>
            <a:r>
              <a:rPr kumimoji="1" lang="en-US" altLang="ja-JP" sz="1000">
                <a:solidFill>
                  <a:schemeClr val="tx1">
                    <a:lumMod val="75000"/>
                    <a:lumOff val="25000"/>
                  </a:schemeClr>
                </a:solidFill>
                <a:latin typeface="メイリオ" panose="020B0604030504040204" pitchFamily="50" charset="-128"/>
                <a:ea typeface="メイリオ" panose="020B0604030504040204" pitchFamily="50" charset="-128"/>
              </a:rPr>
              <a:t>※CylancePROTECT</a:t>
            </a:r>
            <a:r>
              <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00">
                <a:solidFill>
                  <a:schemeClr val="tx1">
                    <a:lumMod val="75000"/>
                    <a:lumOff val="25000"/>
                  </a:schemeClr>
                </a:solidFill>
                <a:latin typeface="メイリオ" panose="020B0604030504040204" pitchFamily="50" charset="-128"/>
                <a:ea typeface="メイリオ" panose="020B0604030504040204" pitchFamily="50" charset="-128"/>
              </a:rPr>
              <a:t>2018 NSS Labs Advanced Endpoint Protection Test</a:t>
            </a:r>
            <a:r>
              <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rPr>
              <a:t>結果より</a:t>
            </a:r>
            <a:endParaRPr kumimoji="1" lang="en-US" altLang="ja-JP" sz="10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r>
              <a:rPr kumimoji="1" lang="en-US" altLang="ja-JP" sz="1000">
                <a:solidFill>
                  <a:schemeClr val="tx1">
                    <a:lumMod val="75000"/>
                    <a:lumOff val="25000"/>
                  </a:schemeClr>
                </a:solidFill>
                <a:latin typeface="メイリオ" panose="020B0604030504040204" pitchFamily="50" charset="-128"/>
                <a:ea typeface="メイリオ" panose="020B0604030504040204" pitchFamily="50" charset="-128"/>
              </a:rPr>
              <a:t>※Deep Instinct</a:t>
            </a:r>
            <a:r>
              <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00">
                <a:solidFill>
                  <a:schemeClr val="tx1">
                    <a:lumMod val="75000"/>
                    <a:lumOff val="25000"/>
                  </a:schemeClr>
                </a:solidFill>
                <a:latin typeface="メイリオ" panose="020B0604030504040204" pitchFamily="50" charset="-128"/>
                <a:ea typeface="メイリオ" panose="020B0604030504040204" pitchFamily="50" charset="-128"/>
              </a:rPr>
              <a:t>Unit221B </a:t>
            </a:r>
            <a:r>
              <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rPr>
              <a:t>社調べ</a:t>
            </a:r>
            <a:endParaRPr kumimoji="1" lang="en-US" altLang="ja-JP" sz="100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4173E098-AED0-EA72-351D-9158135AE0C8}"/>
              </a:ext>
            </a:extLst>
          </p:cNvPr>
          <p:cNvPicPr>
            <a:picLocks noChangeAspect="1"/>
          </p:cNvPicPr>
          <p:nvPr/>
        </p:nvPicPr>
        <p:blipFill>
          <a:blip r:embed="rId3"/>
          <a:stretch>
            <a:fillRect/>
          </a:stretch>
        </p:blipFill>
        <p:spPr>
          <a:xfrm>
            <a:off x="3575720" y="2060848"/>
            <a:ext cx="4464947" cy="958518"/>
          </a:xfrm>
          <a:prstGeom prst="rect">
            <a:avLst/>
          </a:prstGeom>
        </p:spPr>
      </p:pic>
      <p:pic>
        <p:nvPicPr>
          <p:cNvPr id="24" name="Picture 4">
            <a:extLst>
              <a:ext uri="{FF2B5EF4-FFF2-40B4-BE49-F238E27FC236}">
                <a16:creationId xmlns:a16="http://schemas.microsoft.com/office/drawing/2014/main" id="{25F2A73E-BA73-09C5-CFC1-743751DA4DE9}"/>
              </a:ext>
            </a:extLst>
          </p:cNvPr>
          <p:cNvPicPr>
            <a:picLocks noChangeAspect="1" noChangeArrowheads="1"/>
          </p:cNvPicPr>
          <p:nvPr/>
        </p:nvPicPr>
        <p:blipFill>
          <a:blip r:embed="rId4"/>
          <a:srcRect/>
          <a:stretch/>
        </p:blipFill>
        <p:spPr bwMode="auto">
          <a:xfrm>
            <a:off x="2351584" y="3573016"/>
            <a:ext cx="2927083" cy="612645"/>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a:extLst>
              <a:ext uri="{FF2B5EF4-FFF2-40B4-BE49-F238E27FC236}">
                <a16:creationId xmlns:a16="http://schemas.microsoft.com/office/drawing/2014/main" id="{96042803-287E-3ECA-2343-56F6375572F2}"/>
              </a:ext>
            </a:extLst>
          </p:cNvPr>
          <p:cNvPicPr>
            <a:picLocks noChangeAspect="1"/>
          </p:cNvPicPr>
          <p:nvPr/>
        </p:nvPicPr>
        <p:blipFill>
          <a:blip r:embed="rId5"/>
          <a:srcRect/>
          <a:stretch/>
        </p:blipFill>
        <p:spPr>
          <a:xfrm>
            <a:off x="2351584" y="4360359"/>
            <a:ext cx="2788370" cy="616956"/>
          </a:xfrm>
          <a:prstGeom prst="rect">
            <a:avLst/>
          </a:prstGeom>
        </p:spPr>
      </p:pic>
    </p:spTree>
    <p:extLst>
      <p:ext uri="{BB962C8B-B14F-4D97-AF65-F5344CB8AC3E}">
        <p14:creationId xmlns:p14="http://schemas.microsoft.com/office/powerpoint/2010/main" val="18554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プレースホルダー 1">
            <a:extLst>
              <a:ext uri="{FF2B5EF4-FFF2-40B4-BE49-F238E27FC236}">
                <a16:creationId xmlns:a16="http://schemas.microsoft.com/office/drawing/2014/main" id="{C5B5BB4A-5280-48B0-998E-3F34BE19DE59}"/>
              </a:ext>
            </a:extLst>
          </p:cNvPr>
          <p:cNvSpPr txBox="1">
            <a:spLocks/>
          </p:cNvSpPr>
          <p:nvPr/>
        </p:nvSpPr>
        <p:spPr>
          <a:xfrm>
            <a:off x="413589" y="212584"/>
            <a:ext cx="11074573" cy="37241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次世代型 </a:t>
            </a:r>
            <a:r>
              <a:rPr lang="en-US" altLang="ja-JP"/>
              <a:t>AI </a:t>
            </a:r>
            <a:r>
              <a:rPr lang="ja-JP" altLang="en-US"/>
              <a:t>アンチウイルス「</a:t>
            </a:r>
            <a:r>
              <a:rPr lang="en-US" altLang="ja-JP"/>
              <a:t>LANSCOPE </a:t>
            </a:r>
            <a:r>
              <a:rPr lang="ja-JP" altLang="en-US"/>
              <a:t>サイバープロテクション」とは</a:t>
            </a:r>
          </a:p>
        </p:txBody>
      </p:sp>
      <p:sp>
        <p:nvSpPr>
          <p:cNvPr id="36" name="TextBox 13">
            <a:extLst>
              <a:ext uri="{FF2B5EF4-FFF2-40B4-BE49-F238E27FC236}">
                <a16:creationId xmlns:a16="http://schemas.microsoft.com/office/drawing/2014/main" id="{BAC28374-ED50-E476-3A65-D375335C8B41}"/>
              </a:ext>
            </a:extLst>
          </p:cNvPr>
          <p:cNvSpPr txBox="1"/>
          <p:nvPr/>
        </p:nvSpPr>
        <p:spPr>
          <a:xfrm>
            <a:off x="3227784" y="3220162"/>
            <a:ext cx="2935445"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毎日のアップデート不要</a:t>
            </a:r>
            <a:endPar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mn-cs"/>
            </a:endParaRPr>
          </a:p>
        </p:txBody>
      </p:sp>
      <p:sp>
        <p:nvSpPr>
          <p:cNvPr id="38" name="TextBox 13">
            <a:extLst>
              <a:ext uri="{FF2B5EF4-FFF2-40B4-BE49-F238E27FC236}">
                <a16:creationId xmlns:a16="http://schemas.microsoft.com/office/drawing/2014/main" id="{3E504A5D-30DA-E4FE-A493-AB24A7372085}"/>
              </a:ext>
            </a:extLst>
          </p:cNvPr>
          <p:cNvSpPr txBox="1"/>
          <p:nvPr/>
        </p:nvSpPr>
        <p:spPr>
          <a:xfrm>
            <a:off x="6240565" y="3220162"/>
            <a:ext cx="2935445"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PC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負荷が少ない</a:t>
            </a:r>
          </a:p>
        </p:txBody>
      </p:sp>
      <p:sp>
        <p:nvSpPr>
          <p:cNvPr id="39" name="TextBox 13">
            <a:extLst>
              <a:ext uri="{FF2B5EF4-FFF2-40B4-BE49-F238E27FC236}">
                <a16:creationId xmlns:a16="http://schemas.microsoft.com/office/drawing/2014/main" id="{6AD4E861-BC17-1363-5182-1AEE4C9F7428}"/>
              </a:ext>
            </a:extLst>
          </p:cNvPr>
          <p:cNvSpPr txBox="1"/>
          <p:nvPr/>
        </p:nvSpPr>
        <p:spPr>
          <a:xfrm>
            <a:off x="9043320" y="3220162"/>
            <a:ext cx="2685741"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algn="ctr">
              <a:lnSpc>
                <a:spcPct val="150000"/>
              </a:lnSpc>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誤検知が少ない</a:t>
            </a:r>
          </a:p>
        </p:txBody>
      </p:sp>
      <p:sp>
        <p:nvSpPr>
          <p:cNvPr id="41" name="TextBox 13">
            <a:extLst>
              <a:ext uri="{FF2B5EF4-FFF2-40B4-BE49-F238E27FC236}">
                <a16:creationId xmlns:a16="http://schemas.microsoft.com/office/drawing/2014/main" id="{D252DA1B-0765-B7A7-69E2-5E8C5FF916F5}"/>
              </a:ext>
            </a:extLst>
          </p:cNvPr>
          <p:cNvSpPr txBox="1"/>
          <p:nvPr/>
        </p:nvSpPr>
        <p:spPr>
          <a:xfrm>
            <a:off x="6413877" y="5309379"/>
            <a:ext cx="2395869"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サイズは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150MB </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以下</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CPU </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負荷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1% </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以下</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823BCDBC-EFE8-8C5D-DFC9-2EBAD6FF7F71}"/>
              </a:ext>
            </a:extLst>
          </p:cNvPr>
          <p:cNvSpPr/>
          <p:nvPr/>
        </p:nvSpPr>
        <p:spPr>
          <a:xfrm>
            <a:off x="727059" y="3231592"/>
            <a:ext cx="2408032" cy="430887"/>
          </a:xfrm>
          <a:prstGeom prst="rect">
            <a:avLst/>
          </a:prstGeom>
        </p:spPr>
        <p:txBody>
          <a:bodyPr wrap="none">
            <a:spAutoFit/>
          </a:bodyPr>
          <a:lstStyle/>
          <a:p>
            <a:pPr lvl="0" algn="ctr">
              <a:lnSpc>
                <a:spcPct val="150000"/>
              </a:lnSpc>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マルウェア検知率 </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rPr>
              <a:t>99%</a:t>
            </a:r>
          </a:p>
        </p:txBody>
      </p:sp>
      <p:grpSp>
        <p:nvGrpSpPr>
          <p:cNvPr id="43" name="グループ化 42">
            <a:extLst>
              <a:ext uri="{FF2B5EF4-FFF2-40B4-BE49-F238E27FC236}">
                <a16:creationId xmlns:a16="http://schemas.microsoft.com/office/drawing/2014/main" id="{489C0558-54D3-C2C9-F2F7-9F57F9C88BF4}"/>
              </a:ext>
            </a:extLst>
          </p:cNvPr>
          <p:cNvGrpSpPr/>
          <p:nvPr/>
        </p:nvGrpSpPr>
        <p:grpSpPr>
          <a:xfrm>
            <a:off x="9578939" y="3846010"/>
            <a:ext cx="1408565" cy="1357443"/>
            <a:chOff x="981688" y="3683435"/>
            <a:chExt cx="1408565" cy="1357443"/>
          </a:xfrm>
        </p:grpSpPr>
        <p:pic>
          <p:nvPicPr>
            <p:cNvPr id="44" name="図 43">
              <a:extLst>
                <a:ext uri="{FF2B5EF4-FFF2-40B4-BE49-F238E27FC236}">
                  <a16:creationId xmlns:a16="http://schemas.microsoft.com/office/drawing/2014/main" id="{80253D02-AD31-202A-D494-CD64A8106FDF}"/>
                </a:ext>
              </a:extLst>
            </p:cNvPr>
            <p:cNvPicPr>
              <a:picLocks noChangeAspect="1"/>
            </p:cNvPicPr>
            <p:nvPr/>
          </p:nvPicPr>
          <p:blipFill>
            <a:blip r:embed="rId2"/>
            <a:srcRect/>
            <a:stretch/>
          </p:blipFill>
          <p:spPr>
            <a:xfrm>
              <a:off x="981688" y="3683435"/>
              <a:ext cx="1357443" cy="1357443"/>
            </a:xfrm>
            <a:prstGeom prst="rect">
              <a:avLst/>
            </a:prstGeom>
          </p:spPr>
        </p:pic>
        <p:grpSp>
          <p:nvGrpSpPr>
            <p:cNvPr id="45" name="グループ化 44">
              <a:extLst>
                <a:ext uri="{FF2B5EF4-FFF2-40B4-BE49-F238E27FC236}">
                  <a16:creationId xmlns:a16="http://schemas.microsoft.com/office/drawing/2014/main" id="{0FCB528B-46A8-1951-0EC4-A32050F71DCB}"/>
                </a:ext>
              </a:extLst>
            </p:cNvPr>
            <p:cNvGrpSpPr/>
            <p:nvPr/>
          </p:nvGrpSpPr>
          <p:grpSpPr>
            <a:xfrm>
              <a:off x="1804229" y="3683435"/>
              <a:ext cx="586024" cy="586021"/>
              <a:chOff x="2037741" y="3313817"/>
              <a:chExt cx="586024" cy="586021"/>
            </a:xfrm>
          </p:grpSpPr>
          <p:sp>
            <p:nvSpPr>
              <p:cNvPr id="46" name="楕円 45">
                <a:extLst>
                  <a:ext uri="{FF2B5EF4-FFF2-40B4-BE49-F238E27FC236}">
                    <a16:creationId xmlns:a16="http://schemas.microsoft.com/office/drawing/2014/main" id="{8267356A-9FD2-4250-C85E-46C980E146EA}"/>
                  </a:ext>
                </a:extLst>
              </p:cNvPr>
              <p:cNvSpPr/>
              <p:nvPr/>
            </p:nvSpPr>
            <p:spPr>
              <a:xfrm>
                <a:off x="2118700" y="3394778"/>
                <a:ext cx="424100" cy="4240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91D378B4-17B4-FD6E-9F31-B402ADA46121}"/>
                  </a:ext>
                </a:extLst>
              </p:cNvPr>
              <p:cNvSpPr/>
              <p:nvPr/>
            </p:nvSpPr>
            <p:spPr>
              <a:xfrm>
                <a:off x="2037741" y="3313817"/>
                <a:ext cx="586024" cy="586021"/>
              </a:xfrm>
              <a:prstGeom prst="ellipse">
                <a:avLst/>
              </a:prstGeom>
              <a:solidFill>
                <a:schemeClr val="accent6">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8" name="TextBox 13">
            <a:extLst>
              <a:ext uri="{FF2B5EF4-FFF2-40B4-BE49-F238E27FC236}">
                <a16:creationId xmlns:a16="http://schemas.microsoft.com/office/drawing/2014/main" id="{3408A34B-2E42-7E46-EB84-56C12BF5AEB3}"/>
              </a:ext>
            </a:extLst>
          </p:cNvPr>
          <p:cNvSpPr txBox="1"/>
          <p:nvPr/>
        </p:nvSpPr>
        <p:spPr>
          <a:xfrm>
            <a:off x="9254246" y="5309379"/>
            <a:ext cx="2133336"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従来製品と比較しても</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誤検知は数十～数百分の１</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9" name="TextBox 13">
            <a:extLst>
              <a:ext uri="{FF2B5EF4-FFF2-40B4-BE49-F238E27FC236}">
                <a16:creationId xmlns:a16="http://schemas.microsoft.com/office/drawing/2014/main" id="{63640FAE-8BD1-A6E5-3390-B4754AC82BA5}"/>
              </a:ext>
            </a:extLst>
          </p:cNvPr>
          <p:cNvSpPr txBox="1"/>
          <p:nvPr/>
        </p:nvSpPr>
        <p:spPr>
          <a:xfrm>
            <a:off x="733139" y="5309379"/>
            <a:ext cx="2395869"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高性能な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AI </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により</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未知・既知問わず検知可能</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0" name="TextBox 13">
            <a:extLst>
              <a:ext uri="{FF2B5EF4-FFF2-40B4-BE49-F238E27FC236}">
                <a16:creationId xmlns:a16="http://schemas.microsoft.com/office/drawing/2014/main" id="{637E59FC-AFDC-07BE-2076-0ABE2005D454}"/>
              </a:ext>
            </a:extLst>
          </p:cNvPr>
          <p:cNvSpPr txBox="1"/>
          <p:nvPr/>
        </p:nvSpPr>
        <p:spPr>
          <a:xfrm>
            <a:off x="3573508" y="5309379"/>
            <a:ext cx="2395869"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定義ファイルを使用しないため</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毎日のアップデート不要</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51" name="図 50">
            <a:extLst>
              <a:ext uri="{FF2B5EF4-FFF2-40B4-BE49-F238E27FC236}">
                <a16:creationId xmlns:a16="http://schemas.microsoft.com/office/drawing/2014/main" id="{18B4921A-6EA0-4948-164E-BDFB62975F03}"/>
              </a:ext>
            </a:extLst>
          </p:cNvPr>
          <p:cNvPicPr>
            <a:picLocks noChangeAspect="1"/>
          </p:cNvPicPr>
          <p:nvPr/>
        </p:nvPicPr>
        <p:blipFill>
          <a:blip r:embed="rId3"/>
          <a:srcRect/>
          <a:stretch/>
        </p:blipFill>
        <p:spPr>
          <a:xfrm>
            <a:off x="4058110" y="3979779"/>
            <a:ext cx="1223674" cy="1223674"/>
          </a:xfrm>
          <a:prstGeom prst="rect">
            <a:avLst/>
          </a:prstGeom>
        </p:spPr>
      </p:pic>
      <p:grpSp>
        <p:nvGrpSpPr>
          <p:cNvPr id="52" name="グループ化 51">
            <a:extLst>
              <a:ext uri="{FF2B5EF4-FFF2-40B4-BE49-F238E27FC236}">
                <a16:creationId xmlns:a16="http://schemas.microsoft.com/office/drawing/2014/main" id="{66ED888B-C573-2D9F-BEC9-437D4D8187BA}"/>
              </a:ext>
            </a:extLst>
          </p:cNvPr>
          <p:cNvGrpSpPr/>
          <p:nvPr/>
        </p:nvGrpSpPr>
        <p:grpSpPr>
          <a:xfrm>
            <a:off x="4737449" y="3846010"/>
            <a:ext cx="586024" cy="586021"/>
            <a:chOff x="2028308" y="3313817"/>
            <a:chExt cx="586024" cy="586021"/>
          </a:xfrm>
        </p:grpSpPr>
        <p:sp>
          <p:nvSpPr>
            <p:cNvPr id="53" name="楕円 52">
              <a:extLst>
                <a:ext uri="{FF2B5EF4-FFF2-40B4-BE49-F238E27FC236}">
                  <a16:creationId xmlns:a16="http://schemas.microsoft.com/office/drawing/2014/main" id="{83D9B472-05B4-303F-199B-8A8FBA7140DF}"/>
                </a:ext>
              </a:extLst>
            </p:cNvPr>
            <p:cNvSpPr/>
            <p:nvPr/>
          </p:nvSpPr>
          <p:spPr>
            <a:xfrm>
              <a:off x="2118700" y="3394778"/>
              <a:ext cx="424100" cy="4240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7267DFA7-B55F-FA1F-E5D6-F7EB72865522}"/>
                </a:ext>
              </a:extLst>
            </p:cNvPr>
            <p:cNvSpPr/>
            <p:nvPr/>
          </p:nvSpPr>
          <p:spPr>
            <a:xfrm>
              <a:off x="2028308" y="3313817"/>
              <a:ext cx="586024" cy="586021"/>
            </a:xfrm>
            <a:prstGeom prst="ellipse">
              <a:avLst/>
            </a:prstGeom>
            <a:solidFill>
              <a:schemeClr val="accent6">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5" name="グループ化 54">
            <a:extLst>
              <a:ext uri="{FF2B5EF4-FFF2-40B4-BE49-F238E27FC236}">
                <a16:creationId xmlns:a16="http://schemas.microsoft.com/office/drawing/2014/main" id="{CEA08A46-DB5B-A52D-B814-8D70445B8DDE}"/>
              </a:ext>
            </a:extLst>
          </p:cNvPr>
          <p:cNvGrpSpPr/>
          <p:nvPr/>
        </p:nvGrpSpPr>
        <p:grpSpPr>
          <a:xfrm>
            <a:off x="7129474" y="4133512"/>
            <a:ext cx="1157629" cy="916207"/>
            <a:chOff x="6785419" y="3898367"/>
            <a:chExt cx="1157629" cy="916207"/>
          </a:xfrm>
        </p:grpSpPr>
        <p:pic>
          <p:nvPicPr>
            <p:cNvPr id="56" name="図 55">
              <a:extLst>
                <a:ext uri="{FF2B5EF4-FFF2-40B4-BE49-F238E27FC236}">
                  <a16:creationId xmlns:a16="http://schemas.microsoft.com/office/drawing/2014/main" id="{0FF2D2F7-9996-36F2-718E-71A82F4C25BB}"/>
                </a:ext>
              </a:extLst>
            </p:cNvPr>
            <p:cNvPicPr>
              <a:picLocks noChangeAspect="1"/>
            </p:cNvPicPr>
            <p:nvPr/>
          </p:nvPicPr>
          <p:blipFill>
            <a:blip r:embed="rId4"/>
            <a:srcRect/>
            <a:stretch/>
          </p:blipFill>
          <p:spPr>
            <a:xfrm>
              <a:off x="7027310" y="3898836"/>
              <a:ext cx="915738" cy="915738"/>
            </a:xfrm>
            <a:prstGeom prst="rect">
              <a:avLst/>
            </a:prstGeom>
          </p:spPr>
        </p:pic>
        <p:grpSp>
          <p:nvGrpSpPr>
            <p:cNvPr id="57" name="グループ化 56">
              <a:extLst>
                <a:ext uri="{FF2B5EF4-FFF2-40B4-BE49-F238E27FC236}">
                  <a16:creationId xmlns:a16="http://schemas.microsoft.com/office/drawing/2014/main" id="{A160763C-3175-05F9-2B26-9494EA8769A4}"/>
                </a:ext>
              </a:extLst>
            </p:cNvPr>
            <p:cNvGrpSpPr/>
            <p:nvPr/>
          </p:nvGrpSpPr>
          <p:grpSpPr>
            <a:xfrm>
              <a:off x="6785419" y="3898367"/>
              <a:ext cx="586024" cy="586021"/>
              <a:chOff x="2037740" y="3313817"/>
              <a:chExt cx="586024" cy="586021"/>
            </a:xfrm>
          </p:grpSpPr>
          <p:sp>
            <p:nvSpPr>
              <p:cNvPr id="58" name="楕円 57">
                <a:extLst>
                  <a:ext uri="{FF2B5EF4-FFF2-40B4-BE49-F238E27FC236}">
                    <a16:creationId xmlns:a16="http://schemas.microsoft.com/office/drawing/2014/main" id="{49761CD7-B351-4538-ABCA-EB2FAF9FEA20}"/>
                  </a:ext>
                </a:extLst>
              </p:cNvPr>
              <p:cNvSpPr/>
              <p:nvPr/>
            </p:nvSpPr>
            <p:spPr>
              <a:xfrm>
                <a:off x="2118700" y="3394778"/>
                <a:ext cx="424100" cy="4240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FD5443E3-A90E-B1BA-317B-98F00827B694}"/>
                  </a:ext>
                </a:extLst>
              </p:cNvPr>
              <p:cNvSpPr/>
              <p:nvPr/>
            </p:nvSpPr>
            <p:spPr>
              <a:xfrm>
                <a:off x="2037740" y="3313817"/>
                <a:ext cx="586024" cy="586021"/>
              </a:xfrm>
              <a:prstGeom prst="ellipse">
                <a:avLst/>
              </a:prstGeom>
              <a:solidFill>
                <a:schemeClr val="accent6">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0" name="テキスト プレースホルダー 3">
            <a:extLst>
              <a:ext uri="{FF2B5EF4-FFF2-40B4-BE49-F238E27FC236}">
                <a16:creationId xmlns:a16="http://schemas.microsoft.com/office/drawing/2014/main" id="{86165600-1AF6-FD8C-7410-1B97B1D1CFE2}"/>
              </a:ext>
            </a:extLst>
          </p:cNvPr>
          <p:cNvSpPr txBox="1">
            <a:spLocks/>
          </p:cNvSpPr>
          <p:nvPr/>
        </p:nvSpPr>
        <p:spPr>
          <a:xfrm>
            <a:off x="0" y="1002291"/>
            <a:ext cx="12192000" cy="726096"/>
          </a:xfrm>
          <a:prstGeom prst="rect">
            <a:avLst/>
          </a:prstGeom>
        </p:spPr>
        <p:txBody>
          <a:bodyPr wrap="square" anchor="t" anchorCtr="0">
            <a:spAutoFit/>
          </a:bodyPr>
          <a:lstStyle>
            <a:lvl1pPr marL="0" indent="0" algn="ctr" defTabSz="914269"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AI </a:t>
            </a:r>
            <a:r>
              <a:rPr lang="ja-JP" altLang="en-US"/>
              <a:t>が未知・既知問わずマルウェアを隔離します</a:t>
            </a:r>
            <a:endParaRPr lang="en-US" altLang="ja-JP"/>
          </a:p>
          <a:p>
            <a:r>
              <a:rPr lang="ja-JP" altLang="en-US"/>
              <a:t>定義ファイルを使わないため、シグネチャ更新管理からも解放されます</a:t>
            </a:r>
            <a:endParaRPr lang="en-US" altLang="ja-JP"/>
          </a:p>
        </p:txBody>
      </p:sp>
      <p:grpSp>
        <p:nvGrpSpPr>
          <p:cNvPr id="62" name="グループ化 61">
            <a:extLst>
              <a:ext uri="{FF2B5EF4-FFF2-40B4-BE49-F238E27FC236}">
                <a16:creationId xmlns:a16="http://schemas.microsoft.com/office/drawing/2014/main" id="{0F7CF65F-27A2-4C73-EFAC-ACD0C33510A7}"/>
              </a:ext>
            </a:extLst>
          </p:cNvPr>
          <p:cNvGrpSpPr/>
          <p:nvPr/>
        </p:nvGrpSpPr>
        <p:grpSpPr>
          <a:xfrm>
            <a:off x="1199431" y="3756672"/>
            <a:ext cx="1606814" cy="1389192"/>
            <a:chOff x="1199431" y="3756672"/>
            <a:chExt cx="1606814" cy="1389192"/>
          </a:xfrm>
        </p:grpSpPr>
        <p:pic>
          <p:nvPicPr>
            <p:cNvPr id="63" name="図 62">
              <a:extLst>
                <a:ext uri="{FF2B5EF4-FFF2-40B4-BE49-F238E27FC236}">
                  <a16:creationId xmlns:a16="http://schemas.microsoft.com/office/drawing/2014/main" id="{6E2F9359-22C9-46B7-0C8B-2DA070C11791}"/>
                </a:ext>
              </a:extLst>
            </p:cNvPr>
            <p:cNvPicPr>
              <a:picLocks noChangeAspect="1"/>
            </p:cNvPicPr>
            <p:nvPr/>
          </p:nvPicPr>
          <p:blipFill>
            <a:blip r:embed="rId5">
              <a:clrChange>
                <a:clrFrom>
                  <a:srgbClr val="FFFFFF"/>
                </a:clrFrom>
                <a:clrTo>
                  <a:srgbClr val="FFFFFF">
                    <a:alpha val="0"/>
                  </a:srgbClr>
                </a:clrTo>
              </a:clrChange>
              <a:duotone>
                <a:prstClr val="black"/>
                <a:srgbClr val="E7E6E6">
                  <a:lumMod val="25000"/>
                  <a:tint val="45000"/>
                  <a:satMod val="400000"/>
                </a:srgbClr>
              </a:duotone>
              <a:extLst>
                <a:ext uri="{BEBA8EAE-BF5A-486C-A8C5-ECC9F3942E4B}">
                  <a14:imgProps xmlns:a14="http://schemas.microsoft.com/office/drawing/2010/main">
                    <a14:imgLayer r:embed="rId6">
                      <a14:imgEffect>
                        <a14:backgroundRemoval t="2885" b="98558" l="2513" r="98995">
                          <a14:foregroundMark x1="68844" y1="31250" x2="68844" y2="31250"/>
                          <a14:foregroundMark x1="95477" y1="37500" x2="95477" y2="37500"/>
                          <a14:foregroundMark x1="99497" y1="24519" x2="99497" y2="24519"/>
                          <a14:foregroundMark x1="48241" y1="3365" x2="48241" y2="3365"/>
                          <a14:foregroundMark x1="53769" y1="98558" x2="53769" y2="98558"/>
                          <a14:foregroundMark x1="19598" y1="74038" x2="19598" y2="74038"/>
                          <a14:foregroundMark x1="7538" y1="31731" x2="7538" y2="31731"/>
                          <a14:foregroundMark x1="2513" y1="37500" x2="2513" y2="37500"/>
                          <a14:foregroundMark x1="22111" y1="71635" x2="22111" y2="71635"/>
                          <a14:foregroundMark x1="23116" y1="71154" x2="23116" y2="71154"/>
                          <a14:foregroundMark x1="23618" y1="72596" x2="23618" y2="72596"/>
                          <a14:foregroundMark x1="23116" y1="72596" x2="23116" y2="72596"/>
                        </a14:backgroundRemoval>
                      </a14:imgEffect>
                    </a14:imgLayer>
                  </a14:imgProps>
                </a:ext>
              </a:extLst>
            </a:blip>
            <a:stretch>
              <a:fillRect/>
            </a:stretch>
          </p:blipFill>
          <p:spPr>
            <a:xfrm>
              <a:off x="1199431" y="3856972"/>
              <a:ext cx="1233123" cy="1288892"/>
            </a:xfrm>
            <a:prstGeom prst="rect">
              <a:avLst/>
            </a:prstGeom>
            <a:solidFill>
              <a:schemeClr val="bg1"/>
            </a:solidFill>
          </p:spPr>
        </p:pic>
        <p:grpSp>
          <p:nvGrpSpPr>
            <p:cNvPr id="64" name="グループ化 63">
              <a:extLst>
                <a:ext uri="{FF2B5EF4-FFF2-40B4-BE49-F238E27FC236}">
                  <a16:creationId xmlns:a16="http://schemas.microsoft.com/office/drawing/2014/main" id="{6B648CDF-8148-D98B-B999-AFE67EED915A}"/>
                </a:ext>
              </a:extLst>
            </p:cNvPr>
            <p:cNvGrpSpPr/>
            <p:nvPr/>
          </p:nvGrpSpPr>
          <p:grpSpPr>
            <a:xfrm>
              <a:off x="2220221" y="3756672"/>
              <a:ext cx="586024" cy="586021"/>
              <a:chOff x="2028308" y="3313817"/>
              <a:chExt cx="586024" cy="586021"/>
            </a:xfrm>
          </p:grpSpPr>
          <p:sp>
            <p:nvSpPr>
              <p:cNvPr id="65" name="楕円 64">
                <a:extLst>
                  <a:ext uri="{FF2B5EF4-FFF2-40B4-BE49-F238E27FC236}">
                    <a16:creationId xmlns:a16="http://schemas.microsoft.com/office/drawing/2014/main" id="{29402431-56CF-9BE4-19B7-8256C448F143}"/>
                  </a:ext>
                </a:extLst>
              </p:cNvPr>
              <p:cNvSpPr/>
              <p:nvPr/>
            </p:nvSpPr>
            <p:spPr>
              <a:xfrm>
                <a:off x="2118700" y="3394778"/>
                <a:ext cx="424100" cy="4240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楕円 65">
                <a:extLst>
                  <a:ext uri="{FF2B5EF4-FFF2-40B4-BE49-F238E27FC236}">
                    <a16:creationId xmlns:a16="http://schemas.microsoft.com/office/drawing/2014/main" id="{748258FB-FCC5-9DB2-7C37-7D56370F0309}"/>
                  </a:ext>
                </a:extLst>
              </p:cNvPr>
              <p:cNvSpPr/>
              <p:nvPr/>
            </p:nvSpPr>
            <p:spPr>
              <a:xfrm>
                <a:off x="2028308" y="3313817"/>
                <a:ext cx="586024" cy="586021"/>
              </a:xfrm>
              <a:prstGeom prst="ellipse">
                <a:avLst/>
              </a:prstGeom>
              <a:solidFill>
                <a:schemeClr val="accent6">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3" name="図 2">
            <a:extLst>
              <a:ext uri="{FF2B5EF4-FFF2-40B4-BE49-F238E27FC236}">
                <a16:creationId xmlns:a16="http://schemas.microsoft.com/office/drawing/2014/main" id="{F189C324-9585-2B5D-06E5-5AE7D38B46C9}"/>
              </a:ext>
            </a:extLst>
          </p:cNvPr>
          <p:cNvPicPr>
            <a:picLocks noChangeAspect="1"/>
          </p:cNvPicPr>
          <p:nvPr/>
        </p:nvPicPr>
        <p:blipFill>
          <a:blip r:embed="rId7"/>
          <a:stretch>
            <a:fillRect/>
          </a:stretch>
        </p:blipFill>
        <p:spPr>
          <a:xfrm>
            <a:off x="3503712" y="2060848"/>
            <a:ext cx="4464947" cy="958518"/>
          </a:xfrm>
          <a:prstGeom prst="rect">
            <a:avLst/>
          </a:prstGeom>
        </p:spPr>
      </p:pic>
    </p:spTree>
    <p:extLst>
      <p:ext uri="{BB962C8B-B14F-4D97-AF65-F5344CB8AC3E}">
        <p14:creationId xmlns:p14="http://schemas.microsoft.com/office/powerpoint/2010/main" val="99751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57234A3-78C3-41F5-8111-32475FBF86D9}"/>
              </a:ext>
            </a:extLst>
          </p:cNvPr>
          <p:cNvSpPr/>
          <p:nvPr/>
        </p:nvSpPr>
        <p:spPr>
          <a:xfrm>
            <a:off x="-430470" y="5210017"/>
            <a:ext cx="6096000" cy="1100301"/>
          </a:xfrm>
          <a:prstGeom prst="rect">
            <a:avLst/>
          </a:prstGeom>
        </p:spPr>
        <p:txBody>
          <a:bodyPr>
            <a:spAutoFit/>
          </a:bodyPr>
          <a:lstStyle/>
          <a:p>
            <a:pPr algn="ctr">
              <a:lnSpc>
                <a:spcPts val="2000"/>
              </a:lnSpc>
            </a:pP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マルウェアのモデル</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過去に発見されたマルウェアなど</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ありとあらゆる危険なファイルの</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特長を分析・数理モデル化</a:t>
            </a:r>
          </a:p>
        </p:txBody>
      </p:sp>
      <p:sp>
        <p:nvSpPr>
          <p:cNvPr id="6" name="正方形/長方形 5">
            <a:extLst>
              <a:ext uri="{FF2B5EF4-FFF2-40B4-BE49-F238E27FC236}">
                <a16:creationId xmlns:a16="http://schemas.microsoft.com/office/drawing/2014/main" id="{2984DCDC-EDC4-45F5-9050-716902E5EC34}"/>
              </a:ext>
            </a:extLst>
          </p:cNvPr>
          <p:cNvSpPr/>
          <p:nvPr/>
        </p:nvSpPr>
        <p:spPr>
          <a:xfrm>
            <a:off x="5781478" y="5228871"/>
            <a:ext cx="6096000" cy="1100301"/>
          </a:xfrm>
          <a:prstGeom prst="rect">
            <a:avLst/>
          </a:prstGeom>
        </p:spPr>
        <p:txBody>
          <a:bodyPr>
            <a:spAutoFit/>
          </a:bodyPr>
          <a:lstStyle/>
          <a:p>
            <a:pPr algn="ctr">
              <a:lnSpc>
                <a:spcPts val="2000"/>
              </a:lnSpc>
            </a:pPr>
            <a:r>
              <a:rPr lang="ja-JP" altLang="en-US" sz="1600" b="1">
                <a:solidFill>
                  <a:srgbClr val="FF0000"/>
                </a:solidFill>
                <a:latin typeface="メイリオ" panose="020B0604030504040204" pitchFamily="50" charset="-128"/>
                <a:ea typeface="メイリオ" panose="020B0604030504040204" pitchFamily="50" charset="-128"/>
              </a:rPr>
              <a:t>検査対象のファイル</a:t>
            </a:r>
            <a:endParaRPr lang="en-US" altLang="ja-JP" sz="1600" b="1">
              <a:solidFill>
                <a:srgbClr val="FF0000"/>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マルウェアのモデルと比較することで</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過去に発見されたマルウェアと全く同じでなくとも</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その特徴からマルウェアであると特定できる</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00FD8CB8-E8EC-4FB3-9142-AE6A97A87B7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50584" y="2276886"/>
            <a:ext cx="2590172" cy="2707314"/>
          </a:xfrm>
          <a:prstGeom prst="rect">
            <a:avLst/>
          </a:prstGeom>
        </p:spPr>
      </p:pic>
      <p:pic>
        <p:nvPicPr>
          <p:cNvPr id="8" name="図 7">
            <a:extLst>
              <a:ext uri="{FF2B5EF4-FFF2-40B4-BE49-F238E27FC236}">
                <a16:creationId xmlns:a16="http://schemas.microsoft.com/office/drawing/2014/main" id="{8D245C7C-325E-4356-B524-13BF8147A888}"/>
              </a:ext>
            </a:extLst>
          </p:cNvPr>
          <p:cNvPicPr>
            <a:picLocks noChangeAspect="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blip>
          <a:srcRect l="458"/>
          <a:stretch/>
        </p:blipFill>
        <p:spPr>
          <a:xfrm>
            <a:off x="7406628" y="2276886"/>
            <a:ext cx="2578292" cy="2707314"/>
          </a:xfrm>
          <a:prstGeom prst="rect">
            <a:avLst/>
          </a:prstGeom>
          <a:effectLst>
            <a:outerShdw blurRad="63500" sx="102000" sy="102000" algn="ctr" rotWithShape="0">
              <a:prstClr val="black">
                <a:alpha val="40000"/>
              </a:prstClr>
            </a:outerShdw>
          </a:effectLst>
        </p:spPr>
      </p:pic>
      <p:grpSp>
        <p:nvGrpSpPr>
          <p:cNvPr id="9" name="グループ化 8">
            <a:extLst>
              <a:ext uri="{FF2B5EF4-FFF2-40B4-BE49-F238E27FC236}">
                <a16:creationId xmlns:a16="http://schemas.microsoft.com/office/drawing/2014/main" id="{9CAD7BF3-BCA0-4520-AA7D-C1175AB1AB14}"/>
              </a:ext>
            </a:extLst>
          </p:cNvPr>
          <p:cNvGrpSpPr/>
          <p:nvPr/>
        </p:nvGrpSpPr>
        <p:grpSpPr>
          <a:xfrm>
            <a:off x="9655537" y="1659118"/>
            <a:ext cx="1765795" cy="1582678"/>
            <a:chOff x="10613423" y="1761305"/>
            <a:chExt cx="1765795" cy="1582678"/>
          </a:xfrm>
        </p:grpSpPr>
        <p:sp>
          <p:nvSpPr>
            <p:cNvPr id="10" name="楕円 9">
              <a:extLst>
                <a:ext uri="{FF2B5EF4-FFF2-40B4-BE49-F238E27FC236}">
                  <a16:creationId xmlns:a16="http://schemas.microsoft.com/office/drawing/2014/main" id="{1473AC88-E142-4FAC-BD16-E1F965E26CFB}"/>
                </a:ext>
              </a:extLst>
            </p:cNvPr>
            <p:cNvSpPr/>
            <p:nvPr/>
          </p:nvSpPr>
          <p:spPr>
            <a:xfrm>
              <a:off x="10677255" y="1761305"/>
              <a:ext cx="1611650" cy="15826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a:extLst>
                <a:ext uri="{FF2B5EF4-FFF2-40B4-BE49-F238E27FC236}">
                  <a16:creationId xmlns:a16="http://schemas.microsoft.com/office/drawing/2014/main" id="{377A0237-1E7C-4FD8-9DE6-0FEF88DCC0BA}"/>
                </a:ext>
              </a:extLst>
            </p:cNvPr>
            <p:cNvSpPr/>
            <p:nvPr/>
          </p:nvSpPr>
          <p:spPr>
            <a:xfrm>
              <a:off x="10613423" y="2221493"/>
              <a:ext cx="1765795" cy="892552"/>
            </a:xfrm>
            <a:prstGeom prst="rect">
              <a:avLst/>
            </a:prstGeom>
          </p:spPr>
          <p:txBody>
            <a:bodyPr>
              <a:spAutoFit/>
            </a:bodyPr>
            <a:lstStyle/>
            <a:p>
              <a:pPr algn="ctr"/>
              <a:r>
                <a:rPr kumimoji="1"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ランサムウェアの</a:t>
              </a:r>
              <a:endParaRPr kumimoji="1" lang="en-US" altLang="ja-JP"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可能性</a:t>
              </a:r>
            </a:p>
            <a:p>
              <a:pPr algn="ctr"/>
              <a:r>
                <a:rPr kumimoji="1" lang="en-US" altLang="ja-JP" sz="2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99%</a:t>
              </a:r>
            </a:p>
          </p:txBody>
        </p:sp>
      </p:grpSp>
      <p:sp>
        <p:nvSpPr>
          <p:cNvPr id="12" name="正方形/長方形 11">
            <a:extLst>
              <a:ext uri="{FF2B5EF4-FFF2-40B4-BE49-F238E27FC236}">
                <a16:creationId xmlns:a16="http://schemas.microsoft.com/office/drawing/2014/main" id="{6D4DCDE4-0152-4122-A0AC-6852F7E6BAAB}"/>
              </a:ext>
            </a:extLst>
          </p:cNvPr>
          <p:cNvSpPr/>
          <p:nvPr/>
        </p:nvSpPr>
        <p:spPr>
          <a:xfrm>
            <a:off x="4718108" y="1913642"/>
            <a:ext cx="1902603" cy="439289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4BCC8030-E674-4C85-BEFE-9E0DB4D716C6}"/>
              </a:ext>
            </a:extLst>
          </p:cNvPr>
          <p:cNvSpPr txBox="1"/>
          <p:nvPr/>
        </p:nvSpPr>
        <p:spPr>
          <a:xfrm>
            <a:off x="4637989" y="2539479"/>
            <a:ext cx="2026763" cy="3970318"/>
          </a:xfrm>
          <a:prstGeom prst="rect">
            <a:avLst/>
          </a:prstGeom>
          <a:noFill/>
        </p:spPr>
        <p:txBody>
          <a:bodyPr wrap="square" rtlCol="0">
            <a:spAutoFit/>
          </a:bodyPr>
          <a:lstStyle/>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ファイルサイズ</a:t>
            </a: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アイコン</a:t>
            </a: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セクションヘッダ</a:t>
            </a: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セクションデータ</a:t>
            </a: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文字列</a:t>
            </a: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etc…</a:t>
            </a:r>
          </a:p>
          <a:p>
            <a:pPr algn="ct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膨大な特徴点</a:t>
            </a:r>
            <a:endParaRPr kumimoji="1" lang="en-US" altLang="ja-JP"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から総合的に判断</a:t>
            </a:r>
            <a:endParaRPr kumimoji="1" lang="en-US" altLang="ja-JP"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519B0B92-640C-4084-8710-3E206A107710}"/>
              </a:ext>
            </a:extLst>
          </p:cNvPr>
          <p:cNvSpPr txBox="1"/>
          <p:nvPr/>
        </p:nvSpPr>
        <p:spPr>
          <a:xfrm>
            <a:off x="4611378" y="2067069"/>
            <a:ext cx="2108304" cy="338554"/>
          </a:xfrm>
          <a:prstGeom prst="rect">
            <a:avLst/>
          </a:prstGeom>
          <a:noFill/>
        </p:spPr>
        <p:txBody>
          <a:bodyPr wrap="square" rtlCol="0">
            <a:spAutoFit/>
          </a:bodyPr>
          <a:lstStyle/>
          <a:p>
            <a:pPr algn="ctr"/>
            <a:r>
              <a:rPr kumimoji="1" lang="en-US" altLang="ja-JP" sz="16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特徴点</a:t>
            </a:r>
            <a:r>
              <a:rPr kumimoji="1" lang="en-US" altLang="ja-JP" sz="16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矢印: 左右 14">
            <a:extLst>
              <a:ext uri="{FF2B5EF4-FFF2-40B4-BE49-F238E27FC236}">
                <a16:creationId xmlns:a16="http://schemas.microsoft.com/office/drawing/2014/main" id="{102BD726-7906-4E92-BD39-DAD2BEA1214A}"/>
              </a:ext>
            </a:extLst>
          </p:cNvPr>
          <p:cNvSpPr/>
          <p:nvPr/>
        </p:nvSpPr>
        <p:spPr>
          <a:xfrm>
            <a:off x="3979852" y="3059172"/>
            <a:ext cx="3367361" cy="1035248"/>
          </a:xfrm>
          <a:prstGeom prst="leftRightArrow">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sz="3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a:extLst>
              <a:ext uri="{FF2B5EF4-FFF2-40B4-BE49-F238E27FC236}">
                <a16:creationId xmlns:a16="http://schemas.microsoft.com/office/drawing/2014/main" id="{9080EC2C-A800-47EE-8256-3B89D07DE565}"/>
              </a:ext>
            </a:extLst>
          </p:cNvPr>
          <p:cNvSpPr/>
          <p:nvPr/>
        </p:nvSpPr>
        <p:spPr>
          <a:xfrm>
            <a:off x="5162828" y="3338155"/>
            <a:ext cx="1005404" cy="584775"/>
          </a:xfrm>
          <a:prstGeom prst="rect">
            <a:avLst/>
          </a:prstGeom>
        </p:spPr>
        <p:txBody>
          <a:bodyPr wrap="none">
            <a:spAutoFit/>
          </a:bodyPr>
          <a:lstStyle/>
          <a:p>
            <a:pPr algn="ctr"/>
            <a:r>
              <a:rPr kumimoji="1" lang="ja-JP" altLang="en-US" sz="3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比較</a:t>
            </a:r>
          </a:p>
        </p:txBody>
      </p:sp>
      <p:sp>
        <p:nvSpPr>
          <p:cNvPr id="17" name="テキスト プレースホルダー 1">
            <a:extLst>
              <a:ext uri="{FF2B5EF4-FFF2-40B4-BE49-F238E27FC236}">
                <a16:creationId xmlns:a16="http://schemas.microsoft.com/office/drawing/2014/main" id="{CBF08D74-E9BB-40D1-8993-40FE426073BA}"/>
              </a:ext>
            </a:extLst>
          </p:cNvPr>
          <p:cNvSpPr txBox="1">
            <a:spLocks/>
          </p:cNvSpPr>
          <p:nvPr/>
        </p:nvSpPr>
        <p:spPr>
          <a:xfrm>
            <a:off x="413589" y="212584"/>
            <a:ext cx="11074573" cy="37241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AI </a:t>
            </a:r>
            <a:r>
              <a:rPr lang="ja-JP" altLang="en-US"/>
              <a:t>型ウイルス対策ソフトは、なぜ検知精度が高いのか？</a:t>
            </a:r>
          </a:p>
        </p:txBody>
      </p:sp>
      <p:sp>
        <p:nvSpPr>
          <p:cNvPr id="18" name="テキスト プレースホルダー 2">
            <a:extLst>
              <a:ext uri="{FF2B5EF4-FFF2-40B4-BE49-F238E27FC236}">
                <a16:creationId xmlns:a16="http://schemas.microsoft.com/office/drawing/2014/main" id="{7B159A00-50B7-44DB-84A7-8F1CEC9ADD40}"/>
              </a:ext>
            </a:extLst>
          </p:cNvPr>
          <p:cNvSpPr txBox="1">
            <a:spLocks/>
          </p:cNvSpPr>
          <p:nvPr/>
        </p:nvSpPr>
        <p:spPr>
          <a:xfrm>
            <a:off x="0" y="905615"/>
            <a:ext cx="12192000" cy="726096"/>
          </a:xfrm>
          <a:prstGeom prst="rect">
            <a:avLst/>
          </a:prstGeom>
        </p:spPr>
        <p:txBody>
          <a:bodyPr wrap="square" anchor="t" anchorCtr="0">
            <a:spAutoFit/>
          </a:bodyPr>
          <a:lstStyle>
            <a:lvl1pPr marL="0" indent="0" algn="ctr" defTabSz="914269"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事前に膨大な情報を </a:t>
            </a:r>
            <a:r>
              <a:rPr lang="en-US" altLang="ja-JP"/>
              <a:t>AI </a:t>
            </a:r>
            <a:r>
              <a:rPr lang="ja-JP" altLang="en-US"/>
              <a:t>に与えマルウェアの特徴を徹底学習</a:t>
            </a:r>
            <a:endParaRPr lang="en-US" altLang="ja-JP"/>
          </a:p>
          <a:p>
            <a:r>
              <a:rPr lang="en-US" altLang="ja-JP"/>
              <a:t>AI </a:t>
            </a:r>
            <a:r>
              <a:rPr lang="ja-JP" altLang="en-US"/>
              <a:t>が「未知のマルウェア」を判定し、</a:t>
            </a:r>
            <a:r>
              <a:rPr lang="ja-JP" altLang="en-US">
                <a:solidFill>
                  <a:srgbClr val="C00000"/>
                </a:solidFill>
              </a:rPr>
              <a:t>マルウェアが動く前に</a:t>
            </a:r>
            <a:r>
              <a:rPr lang="ja-JP" altLang="en-US"/>
              <a:t>隔離を実施</a:t>
            </a:r>
            <a:endParaRPr lang="en-US" altLang="ja-JP"/>
          </a:p>
        </p:txBody>
      </p:sp>
    </p:spTree>
    <p:extLst>
      <p:ext uri="{BB962C8B-B14F-4D97-AF65-F5344CB8AC3E}">
        <p14:creationId xmlns:p14="http://schemas.microsoft.com/office/powerpoint/2010/main" val="357806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animBg="1"/>
      <p:bldP spid="16" grpId="0"/>
    </p:bld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ドキュメント</p:Name>
  <p:Description/>
  <p:Statement/>
  <p:PolicyItems>
    <p:PolicyItem featureId="Microsoft.Office.RecordsManagement.PolicyFeatures.PolicyAudit" staticId="0x010100E6F1B8B26459E1498F4748E521128168|1757814118" UniqueId="f37f348f-1288-400b-a566-16401018dade">
      <p:Name>監査</p:Name>
      <p:Description>ドキュメントおよびリスト アイテムに対するユーザーの操作を監査し、監査ログに記録します。</p:Description>
      <p:CustomData>
        <Audit>
          <Update/>
          <CheckInOut/>
          <MoveCopy/>
          <DeleteRestore/>
        </Audit>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6F1B8B26459E1498F4748E521128168" ma:contentTypeVersion="34" ma:contentTypeDescription="新しいドキュメントを作成します。" ma:contentTypeScope="" ma:versionID="be6525b13611e3cdc9a1d1c0f29d1560">
  <xsd:schema xmlns:xsd="http://www.w3.org/2001/XMLSchema" xmlns:xs="http://www.w3.org/2001/XMLSchema" xmlns:p="http://schemas.microsoft.com/office/2006/metadata/properties" xmlns:ns1="http://schemas.microsoft.com/sharepoint/v3" xmlns:ns2="79ee9245-d882-4ddc-9b39-e6678e7416f0" xmlns:ns3="f8486722-456f-4c86-9af7-b8b16200fae9" targetNamespace="http://schemas.microsoft.com/office/2006/metadata/properties" ma:root="true" ma:fieldsID="c84e6cd6378441bd7ba206e3beb192fe" ns1:_="" ns2:_="" ns3:_="">
    <xsd:import namespace="http://schemas.microsoft.com/sharepoint/v3"/>
    <xsd:import namespace="79ee9245-d882-4ddc-9b39-e6678e7416f0"/>
    <xsd:import namespace="f8486722-456f-4c86-9af7-b8b16200fae9"/>
    <xsd:element name="properties">
      <xsd:complexType>
        <xsd:sequence>
          <xsd:element name="documentManagement">
            <xsd:complexType>
              <xsd:all>
                <xsd:element ref="ns2:_x30ea__x30f3__x30af_" minOccurs="0"/>
                <xsd:element ref="ns2:_x8907__x6570__x884c__x30c6__x30ad__x30b9__x30c8_" minOccurs="0"/>
                <xsd:element ref="ns2:_x65e5__x4ed8__x3068__x6642__x523b_" minOccurs="0"/>
                <xsd:element ref="ns2:_Flow_SignoffStatus" minOccurs="0"/>
                <xsd:element ref="ns2:_x006c_nu1"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dlc_Exempt"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_x7ba1__x7406__x756a__x53f7_" minOccurs="0"/>
                <xsd:element ref="ns2:MediaLengthInSeconds" minOccurs="0"/>
                <xsd:element ref="ns2:_x6570__x5b57_" minOccurs="0"/>
                <xsd:element ref="ns2:_x8ca9__x58f2__x5e97_" minOccurs="0"/>
                <xsd:element ref="ns2:_x9234__x6728__x30c6__x30b9__x30c8_"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ポリシー適用除外"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ee9245-d882-4ddc-9b39-e6678e7416f0" elementFormDefault="qualified">
    <xsd:import namespace="http://schemas.microsoft.com/office/2006/documentManagement/types"/>
    <xsd:import namespace="http://schemas.microsoft.com/office/infopath/2007/PartnerControls"/>
    <xsd:element name="_x30ea__x30f3__x30af_" ma:index="2" nillable="true" ma:displayName="リンク" ma:format="Hyperlink" ma:internalName="_x30ea__x30f3__x30af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x8907__x6570__x884c__x30c6__x30ad__x30b9__x30c8_" ma:index="3" nillable="true" ma:displayName="複数行テキスト" ma:format="Dropdown" ma:internalName="_x8907__x6570__x884c__x30c6__x30ad__x30b9__x30c8_" ma:readOnly="false">
      <xsd:simpleType>
        <xsd:restriction base="dms:Note">
          <xsd:maxLength value="255"/>
        </xsd:restriction>
      </xsd:simpleType>
    </xsd:element>
    <xsd:element name="_x65e5__x4ed8__x3068__x6642__x523b_" ma:index="4" nillable="true" ma:displayName="日付と時刻" ma:format="DateOnly" ma:internalName="_x65e5__x4ed8__x3068__x6642__x523b_" ma:readOnly="false">
      <xsd:simpleType>
        <xsd:restriction base="dms:DateTime"/>
      </xsd:simpleType>
    </xsd:element>
    <xsd:element name="_Flow_SignoffStatus" ma:index="5" nillable="true" ma:displayName="承認の状態" ma:internalName="_x627f__x8a8d__x306e__x72b6__x614b_" ma:readOnly="false">
      <xsd:simpleType>
        <xsd:restriction base="dms:Text"/>
      </xsd:simpleType>
    </xsd:element>
    <xsd:element name="_x006c_nu1" ma:index="6" nillable="true" ma:displayName="ユーザーまたはグループ" ma:list="UserInfo" ma:internalName="_x006c_nu1"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_x7ba1__x7406__x756a__x53f7_" ma:index="26" nillable="true" ma:displayName="管理番号" ma:default="RC-311" ma:format="Dropdown" ma:hidden="true" ma:internalName="_x7ba1__x7406__x756a__x53f7_" ma:readOnly="false">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_x6570__x5b57_" ma:index="28" nillable="true" ma:displayName="数字" ma:format="Dropdown" ma:internalName="_x6570__x5b57_" ma:percentage="FALSE">
      <xsd:simpleType>
        <xsd:restriction base="dms:Number"/>
      </xsd:simpleType>
    </xsd:element>
    <xsd:element name="_x8ca9__x58f2__x5e97_" ma:index="29" nillable="true" ma:displayName="販売店" ma:description="販売店フラグ" ma:format="Dropdown" ma:internalName="_x8ca9__x58f2__x5e97_">
      <xsd:simpleType>
        <xsd:restriction base="dms:Text">
          <xsd:maxLength value="255"/>
        </xsd:restriction>
      </xsd:simpleType>
    </xsd:element>
    <xsd:element name="_x9234__x6728__x30c6__x30b9__x30c8_" ma:index="30" nillable="true" ma:displayName="鈴木テスト" ma:format="Dropdown" ma:internalName="_x9234__x6728__x30c6__x30b9__x30c8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a6d06bc7-5879-467c-9b3f-73b6e2086e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486722-456f-4c86-9af7-b8b16200fae9" elementFormDefault="qualified">
    <xsd:import namespace="http://schemas.microsoft.com/office/2006/documentManagement/types"/>
    <xsd:import namespace="http://schemas.microsoft.com/office/infopath/2007/PartnerControls"/>
    <xsd:element name="SharedWithUsers" ma:index="8" nillable="true" ma:displayName="共有相手"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hidden="true" ma:internalName="SharedWithDetails" ma:readOnly="true">
      <xsd:simpleType>
        <xsd:restriction base="dms:Note"/>
      </xsd:simpleType>
    </xsd:element>
    <xsd:element name="TaxCatchAll" ma:index="31" nillable="true" ma:displayName="Taxonomy Catch All Column" ma:hidden="true" ma:list="{72d96897-07c3-42b6-8db8-34333439000d}" ma:internalName="TaxCatchAll" ma:showField="CatchAllData" ma:web="f8486722-456f-4c86-9af7-b8b16200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65e5__x4ed8__x3068__x6642__x523b_ xmlns="79ee9245-d882-4ddc-9b39-e6678e7416f0" xsi:nil="true"/>
    <_x30ea__x30f3__x30af_ xmlns="79ee9245-d882-4ddc-9b39-e6678e7416f0">
      <Url xsi:nil="true"/>
      <Description xsi:nil="true"/>
    </_x30ea__x30f3__x30af_>
    <_x8907__x6570__x884c__x30c6__x30ad__x30b9__x30c8_ xmlns="79ee9245-d882-4ddc-9b39-e6678e7416f0" xsi:nil="true"/>
    <_x7ba1__x7406__x756a__x53f7_ xmlns="79ee9245-d882-4ddc-9b39-e6678e7416f0">RC-311</_x7ba1__x7406__x756a__x53f7_>
    <_Flow_SignoffStatus xmlns="79ee9245-d882-4ddc-9b39-e6678e7416f0" xsi:nil="true"/>
    <_dlc_Exempt xmlns="http://schemas.microsoft.com/sharepoint/v3" xsi:nil="true"/>
    <_x006c_nu1 xmlns="79ee9245-d882-4ddc-9b39-e6678e7416f0">
      <UserInfo>
        <DisplayName/>
        <AccountId xsi:nil="true"/>
        <AccountType/>
      </UserInfo>
    </_x006c_nu1>
    <_x6570__x5b57_ xmlns="79ee9245-d882-4ddc-9b39-e6678e7416f0" xsi:nil="true"/>
    <_x8ca9__x58f2__x5e97_ xmlns="79ee9245-d882-4ddc-9b39-e6678e7416f0" xsi:nil="true"/>
    <_x9234__x6728__x30c6__x30b9__x30c8_ xmlns="79ee9245-d882-4ddc-9b39-e6678e7416f0" xsi:nil="true"/>
    <lcf76f155ced4ddcb4097134ff3c332f xmlns="79ee9245-d882-4ddc-9b39-e6678e7416f0">
      <Terms xmlns="http://schemas.microsoft.com/office/infopath/2007/PartnerControls"/>
    </lcf76f155ced4ddcb4097134ff3c332f>
    <TaxCatchAll xmlns="f8486722-456f-4c86-9af7-b8b16200fae9"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FB1054-A477-4103-A347-24EFB107B449}">
  <ds:schemaRefs>
    <ds:schemaRef ds:uri="office.server.policy"/>
  </ds:schemaRefs>
</ds:datastoreItem>
</file>

<file path=customXml/itemProps2.xml><?xml version="1.0" encoding="utf-8"?>
<ds:datastoreItem xmlns:ds="http://schemas.openxmlformats.org/officeDocument/2006/customXml" ds:itemID="{0F7DED44-AA38-4627-9C7D-D9B1C5F1A91E}">
  <ds:schemaRefs>
    <ds:schemaRef ds:uri="79ee9245-d882-4ddc-9b39-e6678e7416f0"/>
    <ds:schemaRef ds:uri="f8486722-456f-4c86-9af7-b8b16200fa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25C01F0-74C4-4F80-8AD1-6C4491FB6CF7}">
  <ds:schemaRefs>
    <ds:schemaRef ds:uri="http://schemas.openxmlformats.org/package/2006/metadata/core-properties"/>
    <ds:schemaRef ds:uri="79ee9245-d882-4ddc-9b39-e6678e7416f0"/>
    <ds:schemaRef ds:uri="http://purl.org/dc/elements/1.1/"/>
    <ds:schemaRef ds:uri="http://purl.org/dc/dcmitype/"/>
    <ds:schemaRef ds:uri="http://www.w3.org/XML/1998/namespace"/>
    <ds:schemaRef ds:uri="http://schemas.microsoft.com/office/infopath/2007/PartnerControls"/>
    <ds:schemaRef ds:uri="http://schemas.microsoft.com/office/2006/documentManagement/types"/>
    <ds:schemaRef ds:uri="f8486722-456f-4c86-9af7-b8b16200fae9"/>
    <ds:schemaRef ds:uri="http://schemas.microsoft.com/sharepoint/v3"/>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6E57D2FE-F8F3-4A9C-8A0E-61E18FF898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240</TotalTime>
  <Words>2086</Words>
  <Application>Microsoft Office PowerPoint</Application>
  <PresentationFormat>ワイド画面</PresentationFormat>
  <Paragraphs>229</Paragraphs>
  <Slides>14</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14</vt:i4>
      </vt:variant>
    </vt:vector>
  </HeadingPairs>
  <TitlesOfParts>
    <vt:vector size="26" baseType="lpstr">
      <vt:lpstr>Meiryo</vt:lpstr>
      <vt:lpstr>Meiryo</vt:lpstr>
      <vt:lpstr>游ゴシック</vt:lpstr>
      <vt:lpstr>游ゴシック Light</vt:lpstr>
      <vt:lpstr>Arial</vt:lpstr>
      <vt:lpstr>Calibri</vt:lpstr>
      <vt:lpstr>Calibri Light</vt:lpstr>
      <vt:lpstr>Wingdings</vt:lpstr>
      <vt:lpstr>デザインの設定</vt:lpstr>
      <vt:lpstr>2_デザインの設定</vt:lpstr>
      <vt:lpstr>1_デザインの設定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大道 知子</dc:creator>
  <cp:lastModifiedBy>大久保 優花</cp:lastModifiedBy>
  <cp:revision>63</cp:revision>
  <dcterms:created xsi:type="dcterms:W3CDTF">2020-02-11T07:08:10Z</dcterms:created>
  <dcterms:modified xsi:type="dcterms:W3CDTF">2022-10-26T09:15:11Z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0x010100E6F1B8B26459E1498F4748E521128168</vt:lpwstr>
  </property>
  <property fmtid="{D5CDD505-2E9C-101B-9397-08002B2CF9AE}" pid="3" name="MediaServiceImageTags">
    <vt:lpwstr/>
  </property>
</Properties>
</file>