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9"/>
  </p:notesMasterIdLst>
  <p:handoutMasterIdLst>
    <p:handoutMasterId r:id="rId10"/>
  </p:handoutMasterIdLst>
  <p:sldIdLst>
    <p:sldId id="295" r:id="rId7"/>
    <p:sldId id="296" r:id="rId8"/>
  </p:sldIdLst>
  <p:sldSz cx="6858000" cy="9906000" type="A4"/>
  <p:notesSz cx="6735763" cy="9866313"/>
  <p:defaultTex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p:defaultTextStyle>
  <p:extLst>
    <p:ext uri="{EFAFB233-063F-42B5-8137-9DF3F51BA10A}">
      <p15:sldGuideLst xmlns:p15="http://schemas.microsoft.com/office/powerpoint/2012/main">
        <p15:guide id="1" orient="horz" pos="4277" userDrawn="1">
          <p15:clr>
            <a:srgbClr val="A4A3A4"/>
          </p15:clr>
        </p15:guide>
        <p15:guide id="2" orient="horz" pos="5343" userDrawn="1">
          <p15:clr>
            <a:srgbClr val="A4A3A4"/>
          </p15:clr>
        </p15:guide>
        <p15:guide id="3" orient="horz" pos="3460" userDrawn="1">
          <p15:clr>
            <a:srgbClr val="A4A3A4"/>
          </p15:clr>
        </p15:guide>
        <p15:guide id="4" orient="horz" pos="1963" userDrawn="1">
          <p15:clr>
            <a:srgbClr val="A4A3A4"/>
          </p15:clr>
        </p15:guide>
        <p15:guide id="5" pos="2160" userDrawn="1">
          <p15:clr>
            <a:srgbClr val="A4A3A4"/>
          </p15:clr>
        </p15:guide>
        <p15:guide id="6" pos="154">
          <p15:clr>
            <a:srgbClr val="A4A3A4"/>
          </p15:clr>
        </p15:guide>
        <p15:guide id="7" pos="4315" userDrawn="1">
          <p15:clr>
            <a:srgbClr val="A4A3A4"/>
          </p15:clr>
        </p15:guide>
        <p15:guide id="8" pos="4320" userDrawn="1">
          <p15:clr>
            <a:srgbClr val="A4A3A4"/>
          </p15:clr>
        </p15:guide>
        <p15:guide id="9" pos="1162">
          <p15:clr>
            <a:srgbClr val="A4A3A4"/>
          </p15:clr>
        </p15:guide>
        <p15:guide id="10" pos="2047" userDrawn="1">
          <p15:clr>
            <a:srgbClr val="A4A3A4"/>
          </p15:clr>
        </p15:guide>
        <p15:guide id="11" pos="41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086C"/>
    <a:srgbClr val="FF99CC"/>
    <a:srgbClr val="FFF301"/>
    <a:srgbClr val="C00000"/>
    <a:srgbClr val="4E67C8"/>
    <a:srgbClr val="FF9900"/>
    <a:srgbClr val="FF6600"/>
    <a:srgbClr val="33CC33"/>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188F4-F666-422D-9604-BB9F3F3E6737}" v="548" dt="2023-05-25T00:59:51.811"/>
    <p1510:client id="{B2062819-AEDB-4691-9289-04526A643954}" vWet="2" dt="2023-05-24T07:08:09.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277"/>
        <p:guide orient="horz" pos="5343"/>
        <p:guide orient="horz" pos="3460"/>
        <p:guide orient="horz" pos="1963"/>
        <p:guide pos="2160"/>
        <p:guide pos="154"/>
        <p:guide pos="4315"/>
        <p:guide pos="4320"/>
        <p:guide pos="1162"/>
        <p:guide pos="2047"/>
        <p:guide pos="4156"/>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7" name="Rectangle 3"/>
          <p:cNvSpPr>
            <a:spLocks noGrp="1" noChangeArrowheads="1"/>
          </p:cNvSpPr>
          <p:nvPr>
            <p:ph type="dt" sz="quarter"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8" name="Rectangle 4"/>
          <p:cNvSpPr>
            <a:spLocks noGrp="1" noChangeArrowheads="1"/>
          </p:cNvSpPr>
          <p:nvPr>
            <p:ph type="ftr" sz="quarter" idx="2"/>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9" name="Rectangle 5"/>
          <p:cNvSpPr>
            <a:spLocks noGrp="1" noChangeArrowheads="1"/>
          </p:cNvSpPr>
          <p:nvPr>
            <p:ph type="sldNum" sz="quarter" idx="3"/>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fld id="{23062FBC-D171-4263-92BA-F1A0963E1285}" type="slidenum">
              <a:rPr lang="en-US">
                <a:latin typeface="メイリオ" panose="020B0604030504040204" pitchFamily="50" charset="-128"/>
                <a:ea typeface="メイリオ" panose="020B0604030504040204" pitchFamily="50" charset="-128"/>
              </a:rPr>
              <a:pPr>
                <a:defRPr/>
              </a:pPr>
              <a:t>‹#›</a:t>
            </a:fld>
            <a:endParaRPr lang="en-US">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6512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47"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124075" y="762000"/>
            <a:ext cx="2533650"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4400" y="4724400"/>
            <a:ext cx="4953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p:cNvSpPr>
            <a:spLocks noGrp="1" noChangeArrowheads="1"/>
          </p:cNvSpPr>
          <p:nvPr>
            <p:ph type="ftr" sz="quarter" idx="4"/>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51" name="Rectangle 7"/>
          <p:cNvSpPr>
            <a:spLocks noGrp="1" noChangeArrowheads="1"/>
          </p:cNvSpPr>
          <p:nvPr>
            <p:ph type="sldNum" sz="quarter" idx="5"/>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fld id="{2AB411FD-0C54-4B94-94F9-C26D3648E3A7}" type="slidenum">
              <a:rPr lang="en-US" altLang="ja-JP" smtClean="0"/>
              <a:pPr>
                <a:defRPr/>
              </a:pPr>
              <a:t>‹#›</a:t>
            </a:fld>
            <a:endParaRPr lang="en-US" altLang="ja-JP"/>
          </a:p>
        </p:txBody>
      </p:sp>
    </p:spTree>
    <p:extLst>
      <p:ext uri="{BB962C8B-B14F-4D97-AF65-F5344CB8AC3E}">
        <p14:creationId xmlns:p14="http://schemas.microsoft.com/office/powerpoint/2010/main" val="1860956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950" indent="-285750" algn="l" eaLnBrk="0" hangingPunct="0">
              <a:spcBef>
                <a:spcPct val="30000"/>
              </a:spcBef>
              <a:defRPr kumimoji="1" sz="1200">
                <a:solidFill>
                  <a:schemeClr val="tx1"/>
                </a:solidFill>
                <a:latin typeface="Arial" charset="0"/>
                <a:ea typeface="ＭＳ Ｐ明朝" pitchFamily="18" charset="-128"/>
              </a:defRPr>
            </a:lvl2pPr>
            <a:lvl3pPr marL="1143000" indent="-228600" algn="l" eaLnBrk="0" hangingPunct="0">
              <a:spcBef>
                <a:spcPct val="30000"/>
              </a:spcBef>
              <a:defRPr kumimoji="1" sz="1200">
                <a:solidFill>
                  <a:schemeClr val="tx1"/>
                </a:solidFill>
                <a:latin typeface="Arial" charset="0"/>
                <a:ea typeface="ＭＳ Ｐ明朝" pitchFamily="18" charset="-128"/>
              </a:defRPr>
            </a:lvl3pPr>
            <a:lvl4pPr marL="1600200" indent="-228600" algn="l" eaLnBrk="0" hangingPunct="0">
              <a:spcBef>
                <a:spcPct val="30000"/>
              </a:spcBef>
              <a:defRPr kumimoji="1" sz="1200">
                <a:solidFill>
                  <a:schemeClr val="tx1"/>
                </a:solidFill>
                <a:latin typeface="Arial" charset="0"/>
                <a:ea typeface="ＭＳ Ｐ明朝" pitchFamily="18" charset="-128"/>
              </a:defRPr>
            </a:lvl4pPr>
            <a:lvl5pPr marL="2057400" indent="-228600" algn="l"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51AD54-691D-4D08-8064-48FDB740DC3A}"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755926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950" indent="-285750" algn="l" eaLnBrk="0" hangingPunct="0">
              <a:spcBef>
                <a:spcPct val="30000"/>
              </a:spcBef>
              <a:defRPr kumimoji="1" sz="1200">
                <a:solidFill>
                  <a:schemeClr val="tx1"/>
                </a:solidFill>
                <a:latin typeface="Arial" charset="0"/>
                <a:ea typeface="ＭＳ Ｐ明朝" pitchFamily="18" charset="-128"/>
              </a:defRPr>
            </a:lvl2pPr>
            <a:lvl3pPr marL="1143000" indent="-228600" algn="l" eaLnBrk="0" hangingPunct="0">
              <a:spcBef>
                <a:spcPct val="30000"/>
              </a:spcBef>
              <a:defRPr kumimoji="1" sz="1200">
                <a:solidFill>
                  <a:schemeClr val="tx1"/>
                </a:solidFill>
                <a:latin typeface="Arial" charset="0"/>
                <a:ea typeface="ＭＳ Ｐ明朝" pitchFamily="18" charset="-128"/>
              </a:defRPr>
            </a:lvl3pPr>
            <a:lvl4pPr marL="1600200" indent="-228600" algn="l" eaLnBrk="0" hangingPunct="0">
              <a:spcBef>
                <a:spcPct val="30000"/>
              </a:spcBef>
              <a:defRPr kumimoji="1" sz="1200">
                <a:solidFill>
                  <a:schemeClr val="tx1"/>
                </a:solidFill>
                <a:latin typeface="Arial" charset="0"/>
                <a:ea typeface="ＭＳ Ｐ明朝" pitchFamily="18" charset="-128"/>
              </a:defRPr>
            </a:lvl4pPr>
            <a:lvl5pPr marL="2057400" indent="-228600" algn="l"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1B2528-E7F3-4FF1-8C73-0F036AE4B698}" type="slidenum">
              <a:rPr kumimoji="1" lang="en-US" altLang="ja-JP" sz="1200" b="0" i="0" u="none" strike="noStrike" kern="120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030619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04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2311400"/>
            <a:ext cx="6172200" cy="6537325"/>
          </a:xfrm>
          <a:prstGeom prst="rect">
            <a:avLst/>
          </a:prstGeom>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9242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a:prstGeom prst="rect">
            <a:avLst/>
          </a:prstGeom>
        </p:spPr>
        <p:txBody>
          <a:bodyPr vert="eaVert"/>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a:prstGeom prst="rect">
            <a:avLst/>
          </a:prstGeom>
        </p:spPr>
        <p:txBody>
          <a:bodyPr vert="eaVert"/>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1261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3503765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2647465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66764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1877338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813668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30276925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3027967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302166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342900" y="2311400"/>
            <a:ext cx="6172200" cy="6537325"/>
          </a:xfrm>
          <a:prstGeom prst="rect">
            <a:avLst/>
          </a:prstGeom>
        </p:spPr>
        <p:txBody>
          <a:bodyPr/>
          <a:lstStyle>
            <a:lvl1pPr>
              <a:defRPr>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497960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1270884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2702957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4122550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a:prstGeom prst="rect">
            <a:avLst/>
          </a:prstGeom>
        </p:spPr>
        <p:txBody>
          <a:bodyPr anchor="t"/>
          <a:lstStyle>
            <a:lvl1pPr algn="l">
              <a:defRPr sz="4000" b="1" cap="all">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a:prstGeom prst="rect">
            <a:avLst/>
          </a:prstGeom>
        </p:spPr>
        <p:txBody>
          <a:bodyPr anchor="b"/>
          <a:lstStyle>
            <a:lvl1pPr marL="0" indent="0">
              <a:buNone/>
              <a:defRPr sz="2000">
                <a:latin typeface="メイリオ" panose="020B0604030504040204" pitchFamily="50" charset="-128"/>
                <a:ea typeface="メイリオ"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93180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a:prstGeom prst="rect">
            <a:avLst/>
          </a:prstGeom>
        </p:spPr>
        <p:txBody>
          <a:bodyPr/>
          <a:lstStyle>
            <a:lvl1pPr>
              <a:defRPr sz="2800">
                <a:latin typeface="メイリオ" panose="020B0604030504040204" pitchFamily="50" charset="-128"/>
                <a:ea typeface="メイリオ" panose="020B0604030504040204" pitchFamily="50" charset="-128"/>
              </a:defRPr>
            </a:lvl1pPr>
            <a:lvl2pPr>
              <a:defRPr sz="24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a:prstGeom prst="rect">
            <a:avLst/>
          </a:prstGeom>
        </p:spPr>
        <p:txBody>
          <a:bodyPr/>
          <a:lstStyle>
            <a:lvl1pPr>
              <a:defRPr sz="2800">
                <a:latin typeface="メイリオ" panose="020B0604030504040204" pitchFamily="50" charset="-128"/>
                <a:ea typeface="メイリオ" panose="020B0604030504040204" pitchFamily="50" charset="-128"/>
              </a:defRPr>
            </a:lvl1pPr>
            <a:lvl2pPr>
              <a:defRPr sz="2400">
                <a:latin typeface="メイリオ" panose="020B0604030504040204" pitchFamily="50" charset="-128"/>
                <a:ea typeface="メイリオ" panose="020B0604030504040204" pitchFamily="50" charset="-128"/>
              </a:defRPr>
            </a:lvl2pPr>
            <a:lvl3pPr>
              <a:defRPr sz="2000">
                <a:latin typeface="メイリオ" panose="020B0604030504040204" pitchFamily="50" charset="-128"/>
                <a:ea typeface="メイリオ" panose="020B0604030504040204" pitchFamily="50" charset="-128"/>
              </a:defRPr>
            </a:lvl3pPr>
            <a:lvl4pPr>
              <a:defRPr sz="1800">
                <a:latin typeface="メイリオ" panose="020B0604030504040204" pitchFamily="50" charset="-128"/>
                <a:ea typeface="メイリオ" panose="020B0604030504040204" pitchFamily="50" charset="-128"/>
              </a:defRPr>
            </a:lvl4pPr>
            <a:lvl5pPr>
              <a:defRPr sz="1800">
                <a:latin typeface="メイリオ" panose="020B0604030504040204" pitchFamily="50" charset="-128"/>
                <a:ea typeface="メイリオ"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105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a:prstGeom prst="rect">
            <a:avLst/>
          </a:prstGeo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a:prstGeom prst="rect">
            <a:avLst/>
          </a:prstGeo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a:prstGeom prst="rect">
            <a:avLst/>
          </a:prstGeom>
        </p:spPr>
        <p:txBody>
          <a:bodyPr anchor="b"/>
          <a:lstStyle>
            <a:lvl1pPr marL="0" indent="0">
              <a:buNone/>
              <a:defRPr sz="2400" b="1">
                <a:latin typeface="メイリオ" panose="020B0604030504040204" pitchFamily="50" charset="-128"/>
                <a:ea typeface="メイリオ"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a:prstGeom prst="rect">
            <a:avLst/>
          </a:prstGeom>
        </p:spPr>
        <p:txBody>
          <a:bodyPr/>
          <a:lstStyle>
            <a:lvl1pPr>
              <a:defRPr sz="2400">
                <a:latin typeface="メイリオ" panose="020B0604030504040204" pitchFamily="50" charset="-128"/>
                <a:ea typeface="メイリオ" panose="020B0604030504040204" pitchFamily="50" charset="-128"/>
              </a:defRPr>
            </a:lvl1pPr>
            <a:lvl2pPr>
              <a:defRPr sz="2000">
                <a:latin typeface="メイリオ" panose="020B0604030504040204" pitchFamily="50" charset="-128"/>
                <a:ea typeface="メイリオ" panose="020B0604030504040204" pitchFamily="50" charset="-128"/>
              </a:defRPr>
            </a:lvl2pPr>
            <a:lvl3pPr>
              <a:defRPr sz="1800">
                <a:latin typeface="メイリオ" panose="020B0604030504040204" pitchFamily="50" charset="-128"/>
                <a:ea typeface="メイリオ" panose="020B0604030504040204" pitchFamily="50" charset="-128"/>
              </a:defRPr>
            </a:lvl3pPr>
            <a:lvl4pPr>
              <a:defRPr sz="1600">
                <a:latin typeface="メイリオ" panose="020B0604030504040204" pitchFamily="50" charset="-128"/>
                <a:ea typeface="メイリオ" panose="020B0604030504040204" pitchFamily="50" charset="-128"/>
              </a:defRPr>
            </a:lvl4pPr>
            <a:lvl5pPr>
              <a:defRPr sz="1600">
                <a:latin typeface="メイリオ" panose="020B0604030504040204" pitchFamily="50" charset="-128"/>
                <a:ea typeface="メイリオ"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182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Tree>
    <p:extLst>
      <p:ext uri="{BB962C8B-B14F-4D97-AF65-F5344CB8AC3E}">
        <p14:creationId xmlns:p14="http://schemas.microsoft.com/office/powerpoint/2010/main" val="334167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66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a:prstGeom prst="rect">
            <a:avLst/>
          </a:prstGeom>
        </p:spPr>
        <p:txBody>
          <a:bodyPr anchor="b"/>
          <a:lstStyle>
            <a:lvl1pPr algn="l">
              <a:defRPr sz="2000" b="1">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a:prstGeom prst="rect">
            <a:avLst/>
          </a:prstGeom>
        </p:spPr>
        <p:txBody>
          <a:bodyPr/>
          <a:lstStyle>
            <a:lvl1pPr>
              <a:defRPr sz="3200">
                <a:latin typeface="メイリオ" panose="020B0604030504040204" pitchFamily="50" charset="-128"/>
                <a:ea typeface="メイリオ" panose="020B0604030504040204" pitchFamily="50" charset="-128"/>
              </a:defRPr>
            </a:lvl1pPr>
            <a:lvl2pPr>
              <a:defRPr sz="2800">
                <a:latin typeface="メイリオ" panose="020B0604030504040204" pitchFamily="50" charset="-128"/>
                <a:ea typeface="メイリオ" panose="020B0604030504040204" pitchFamily="50" charset="-128"/>
              </a:defRPr>
            </a:lvl2pPr>
            <a:lvl3pPr>
              <a:defRPr sz="2400">
                <a:latin typeface="メイリオ" panose="020B0604030504040204" pitchFamily="50" charset="-128"/>
                <a:ea typeface="メイリオ" panose="020B0604030504040204" pitchFamily="50" charset="-128"/>
              </a:defRPr>
            </a:lvl3pPr>
            <a:lvl4pPr>
              <a:defRPr sz="2000">
                <a:latin typeface="メイリオ" panose="020B0604030504040204" pitchFamily="50" charset="-128"/>
                <a:ea typeface="メイリオ" panose="020B0604030504040204" pitchFamily="50" charset="-128"/>
              </a:defRPr>
            </a:lvl4pPr>
            <a:lvl5pPr>
              <a:defRPr sz="2000">
                <a:latin typeface="メイリオ" panose="020B0604030504040204" pitchFamily="50" charset="-128"/>
                <a:ea typeface="メイリオ" panose="020B0604030504040204" pitchFamily="50" charset="-128"/>
              </a:defRPr>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4042192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a:prstGeom prst="rect">
            <a:avLst/>
          </a:prstGeom>
        </p:spPr>
        <p:txBody>
          <a:bodyPr anchor="b"/>
          <a:lstStyle>
            <a:lvl1pPr algn="l">
              <a:defRPr sz="2000" b="1">
                <a:latin typeface="メイリオ" panose="020B0604030504040204" pitchFamily="50" charset="-128"/>
                <a:ea typeface="メイリオ" panose="020B0604030504040204" pitchFamily="50" charset="-128"/>
              </a:defRPr>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a:prstGeom prst="rect">
            <a:avLst/>
          </a:prstGeom>
        </p:spPr>
        <p:txBody>
          <a:bodyPr/>
          <a:lstStyle>
            <a:lvl1pPr marL="0" indent="0">
              <a:buNone/>
              <a:defRPr sz="3200">
                <a:latin typeface="メイリオ" panose="020B0604030504040204" pitchFamily="50" charset="-128"/>
                <a:ea typeface="メイリオ"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a:prstGeom prst="rect">
            <a:avLst/>
          </a:prstGeom>
        </p:spPr>
        <p:txBody>
          <a:bodyPr/>
          <a:lstStyle>
            <a:lvl1pPr marL="0" indent="0">
              <a:buNone/>
              <a:defRPr sz="1400">
                <a:latin typeface="メイリオ" panose="020B0604030504040204" pitchFamily="50" charset="-128"/>
                <a:ea typeface="メイリオ"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101162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kumimoji="1" b="1">
          <a:solidFill>
            <a:schemeClr val="bg1"/>
          </a:solidFill>
          <a:latin typeface="+mj-lt"/>
          <a:ea typeface="+mj-ea"/>
          <a:cs typeface="+mj-cs"/>
        </a:defRPr>
      </a:lvl1pPr>
      <a:lvl2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b="1">
          <a:solidFill>
            <a:schemeClr val="bg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b="1">
          <a:solidFill>
            <a:schemeClr val="bg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80DC37E-D4D7-4E87-AFFA-EEDAA9FE7A0A}" type="datetimeFigureOut">
              <a:rPr kumimoji="1" lang="ja-JP" altLang="en-US" smtClean="0"/>
              <a:t>2023/5/25</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F75082D-AE3C-45B5-9445-9F3CFF6686DC}" type="slidenum">
              <a:rPr kumimoji="1" lang="ja-JP" altLang="en-US" smtClean="0"/>
              <a:t>‹#›</a:t>
            </a:fld>
            <a:endParaRPr kumimoji="1" lang="ja-JP" altLang="en-US"/>
          </a:p>
        </p:txBody>
      </p:sp>
    </p:spTree>
    <p:extLst>
      <p:ext uri="{BB962C8B-B14F-4D97-AF65-F5344CB8AC3E}">
        <p14:creationId xmlns:p14="http://schemas.microsoft.com/office/powerpoint/2010/main" val="284076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mailto:sales@motex.co.jp" TargetMode="External"/><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236FB1D-6307-2160-125C-93527293F110}"/>
              </a:ext>
            </a:extLst>
          </p:cNvPr>
          <p:cNvSpPr/>
          <p:nvPr/>
        </p:nvSpPr>
        <p:spPr>
          <a:xfrm>
            <a:off x="117365" y="3969784"/>
            <a:ext cx="3106230" cy="154979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33"/>
          <p:cNvSpPr/>
          <p:nvPr/>
        </p:nvSpPr>
        <p:spPr bwMode="auto">
          <a:xfrm>
            <a:off x="-10611" y="402893"/>
            <a:ext cx="6879600" cy="142561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5" name="正方形/長方形 34"/>
          <p:cNvSpPr/>
          <p:nvPr/>
        </p:nvSpPr>
        <p:spPr bwMode="auto">
          <a:xfrm>
            <a:off x="-12075" y="1875304"/>
            <a:ext cx="6879600" cy="72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2947" name="AutoShape 3"/>
          <p:cNvSpPr>
            <a:spLocks noChangeArrowheads="1"/>
          </p:cNvSpPr>
          <p:nvPr/>
        </p:nvSpPr>
        <p:spPr bwMode="auto">
          <a:xfrm>
            <a:off x="-10611" y="9534525"/>
            <a:ext cx="6876550" cy="374650"/>
          </a:xfrm>
          <a:prstGeom prst="roundRect">
            <a:avLst>
              <a:gd name="adj" fmla="val 505"/>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実際どんな対策が必要なのか？裏面をチェック＞＞＞</a:t>
            </a:r>
          </a:p>
        </p:txBody>
      </p:sp>
      <p:sp>
        <p:nvSpPr>
          <p:cNvPr id="4" name="正方形/長方形 3"/>
          <p:cNvSpPr/>
          <p:nvPr/>
        </p:nvSpPr>
        <p:spPr>
          <a:xfrm>
            <a:off x="-10611" y="705057"/>
            <a:ext cx="6889326" cy="1000274"/>
          </a:xfrm>
          <a:prstGeom prst="rect">
            <a:avLst/>
          </a:prstGeom>
        </p:spPr>
        <p:txBody>
          <a:bodyPr wrap="squar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2023</a:t>
            </a:r>
            <a:r>
              <a:rPr kumimoji="1" lang="ja-JP" altLang="en-US"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 </a:t>
            </a:r>
            <a:r>
              <a:rPr kumimoji="1" lang="en-US" altLang="ja-JP"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版へ改定予定</a:t>
            </a:r>
            <a:endParaRPr kumimoji="1" lang="en-US" altLang="ja-JP" sz="14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5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5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医療情報システムの安全管理に関する</a:t>
            </a:r>
            <a:endParaRPr kumimoji="1" lang="en-US" altLang="ja-JP"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ガイドラインへの対応できていますか？</a:t>
            </a:r>
            <a:endParaRPr kumimoji="1" lang="en-US" altLang="ja-JP" sz="20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foregroundMark x1="58290" y1="19512" x2="58290" y2="19512"/>
                        <a14:foregroundMark x1="71503" y1="12195" x2="71503" y2="12195"/>
                        <a14:foregroundMark x1="85492" y1="24390" x2="85492" y2="24390"/>
                      </a14:backgroundRemoval>
                    </a14:imgEffect>
                  </a14:imgLayer>
                </a14:imgProps>
              </a:ext>
              <a:ext uri="{28A0092B-C50C-407E-A947-70E740481C1C}">
                <a14:useLocalDpi xmlns:a14="http://schemas.microsoft.com/office/drawing/2010/main" val="0"/>
              </a:ext>
            </a:extLst>
          </a:blip>
          <a:srcRect/>
          <a:stretch>
            <a:fillRect/>
          </a:stretch>
        </p:blipFill>
        <p:spPr bwMode="auto">
          <a:xfrm>
            <a:off x="5637309" y="-476"/>
            <a:ext cx="1213295" cy="386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正方形/長方形 21"/>
          <p:cNvSpPr/>
          <p:nvPr/>
        </p:nvSpPr>
        <p:spPr>
          <a:xfrm rot="5400000">
            <a:off x="3215651" y="121776"/>
            <a:ext cx="432000" cy="686330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77722" y="3415445"/>
            <a:ext cx="6779485" cy="338554"/>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ガイドラインに明記されている</a:t>
            </a:r>
            <a:r>
              <a:rPr kumimoji="1" lang="ja-JP" altLang="en-US" sz="1600" b="1" i="0" u="none" strike="noStrike" kern="1200" cap="none" spc="0" normalizeH="0" baseline="0" noProof="0">
                <a:ln>
                  <a:noFill/>
                </a:ln>
                <a:solidFill>
                  <a:srgbClr val="FFF30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セキュリティ課題</a:t>
            </a:r>
            <a:r>
              <a:rPr kumimoji="1" lang="ja-JP" altLang="en-US" sz="1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をピックアップ</a:t>
            </a:r>
          </a:p>
        </p:txBody>
      </p:sp>
      <p:sp>
        <p:nvSpPr>
          <p:cNvPr id="6" name="正方形/長方形 5">
            <a:extLst>
              <a:ext uri="{FF2B5EF4-FFF2-40B4-BE49-F238E27FC236}">
                <a16:creationId xmlns:a16="http://schemas.microsoft.com/office/drawing/2014/main" id="{822BE1DB-C18F-8A69-B182-93FE3AE2BC73}"/>
              </a:ext>
            </a:extLst>
          </p:cNvPr>
          <p:cNvSpPr/>
          <p:nvPr/>
        </p:nvSpPr>
        <p:spPr>
          <a:xfrm>
            <a:off x="88835" y="2022340"/>
            <a:ext cx="6669214" cy="1025928"/>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050" b="0" i="0" u="none" strike="noStrike" kern="1200" cap="none" spc="0" normalizeH="0" baseline="0" noProof="0">
                <a:ln>
                  <a:noFill/>
                </a:ln>
                <a:solidFill>
                  <a:prstClr val="black">
                    <a:lumMod val="75000"/>
                    <a:lumOff val="25000"/>
                  </a:prstClr>
                </a:solidFill>
                <a:effectLst/>
                <a:uLnTx/>
                <a:uFillTx/>
                <a:latin typeface="Calibri"/>
                <a:ea typeface="ＭＳ Ｐゴシック" panose="020B0600070205080204" pitchFamily="50" charset="-128"/>
                <a:cs typeface="+mn-cs"/>
              </a:rPr>
              <a:t>　</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第</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6.0</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版では、本ガイドラインの内容の理解を促進し、医療情報システムの安全管理の実効性を高める観点から、本文について経営管理編、企画管理編、システム運用編に分け、各編で想定する読者に求められる遵守事項やその考え方を示すとともに、</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Q</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等で現状選択可能な具体的技術にも言及するかたちとすべく、構成の見直しを行った。そのほか、近時のサイバー攻撃やクラウドサービス利用の普及等を踏まえ、医療機関等に求められる安全管理措置を中心に内容面の見直しを行った。</a:t>
            </a:r>
            <a:endParaRPr kumimoji="1" lang="en-US" altLang="ja-JP" sz="105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59" name="テキスト ボックス 58">
            <a:extLst>
              <a:ext uri="{FF2B5EF4-FFF2-40B4-BE49-F238E27FC236}">
                <a16:creationId xmlns:a16="http://schemas.microsoft.com/office/drawing/2014/main" id="{CE51A3F3-A939-4E9D-56F5-DACCB4C44AF2}"/>
              </a:ext>
            </a:extLst>
          </p:cNvPr>
          <p:cNvSpPr txBox="1"/>
          <p:nvPr/>
        </p:nvSpPr>
        <p:spPr>
          <a:xfrm>
            <a:off x="910042" y="4071287"/>
            <a:ext cx="1520877" cy="346249"/>
          </a:xfrm>
          <a:prstGeom prst="rect">
            <a:avLst/>
          </a:prstGeom>
          <a:noFill/>
          <a:ln>
            <a:noFill/>
          </a:ln>
        </p:spPr>
        <p:txBody>
          <a:bodyPr wrap="square" rtlCol="0">
            <a:spAutoFit/>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7</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．情報管理</a:t>
            </a:r>
          </a:p>
        </p:txBody>
      </p:sp>
      <p:sp>
        <p:nvSpPr>
          <p:cNvPr id="62" name="テキスト ボックス 61">
            <a:extLst>
              <a:ext uri="{FF2B5EF4-FFF2-40B4-BE49-F238E27FC236}">
                <a16:creationId xmlns:a16="http://schemas.microsoft.com/office/drawing/2014/main" id="{E18A25F3-0F9D-1E32-F548-B153EC9E139F}"/>
              </a:ext>
            </a:extLst>
          </p:cNvPr>
          <p:cNvSpPr txBox="1"/>
          <p:nvPr/>
        </p:nvSpPr>
        <p:spPr>
          <a:xfrm>
            <a:off x="196725" y="4497507"/>
            <a:ext cx="3035237" cy="623248"/>
          </a:xfrm>
          <a:prstGeom prst="rect">
            <a:avLst/>
          </a:prstGeom>
          <a:noFill/>
          <a:ln>
            <a:noFill/>
          </a:ln>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・端末を持出した場合の</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盗難、置き忘れ</a:t>
            </a:r>
            <a:endPar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管理外端末</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の未把握</a:t>
            </a:r>
            <a:endParaRPr kumimoji="1" lang="ja-JP" altLang="en-US" sz="12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25" name="正方形/長方形 24">
            <a:extLst>
              <a:ext uri="{FF2B5EF4-FFF2-40B4-BE49-F238E27FC236}">
                <a16:creationId xmlns:a16="http://schemas.microsoft.com/office/drawing/2014/main" id="{60D984F2-24A7-DF80-FF86-D83B22539857}"/>
              </a:ext>
            </a:extLst>
          </p:cNvPr>
          <p:cNvSpPr/>
          <p:nvPr/>
        </p:nvSpPr>
        <p:spPr>
          <a:xfrm>
            <a:off x="193612" y="4775786"/>
            <a:ext cx="6543035" cy="837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50000"/>
              </a:lnSpc>
              <a:spcBef>
                <a:spcPct val="0"/>
              </a:spcBef>
              <a:spcAft>
                <a:spcPct val="0"/>
              </a:spcAft>
              <a:buClrTx/>
              <a:buSzTx/>
              <a:buFontTx/>
              <a:buNone/>
              <a:tabLst/>
              <a:defRPr/>
            </a:pPr>
            <a:endParaRPr kumimoji="1" lang="en-US" altLang="ja-JP" sz="1100" b="0" i="0" u="none" strike="noStrike" kern="1200" cap="none" spc="0" normalizeH="0" baseline="0" noProof="0">
              <a:ln>
                <a:noFill/>
              </a:ln>
              <a:solidFill>
                <a:prstClr val="black">
                  <a:lumMod val="75000"/>
                  <a:lumOff val="25000"/>
                </a:prstClr>
              </a:solidFill>
              <a:effectLst/>
              <a:uLnTx/>
              <a:uFillTx/>
              <a:latin typeface="Calibri"/>
              <a:ea typeface="ＭＳ Ｐゴシック" panose="020B0600070205080204" pitchFamily="50" charset="-128"/>
              <a:cs typeface="+mn-cs"/>
            </a:endParaRPr>
          </a:p>
        </p:txBody>
      </p:sp>
      <p:sp>
        <p:nvSpPr>
          <p:cNvPr id="82944" name="テキスト ボックス 82943">
            <a:extLst>
              <a:ext uri="{FF2B5EF4-FFF2-40B4-BE49-F238E27FC236}">
                <a16:creationId xmlns:a16="http://schemas.microsoft.com/office/drawing/2014/main" id="{6E9EF327-7A11-DABE-BF7F-DCF4781B60AF}"/>
              </a:ext>
            </a:extLst>
          </p:cNvPr>
          <p:cNvSpPr txBox="1"/>
          <p:nvPr/>
        </p:nvSpPr>
        <p:spPr>
          <a:xfrm>
            <a:off x="3844704" y="4057132"/>
            <a:ext cx="2711153" cy="346249"/>
          </a:xfrm>
          <a:prstGeom prst="rect">
            <a:avLst/>
          </a:prstGeom>
          <a:noFill/>
          <a:ln>
            <a:noFill/>
          </a:ln>
        </p:spPr>
        <p:txBody>
          <a:bodyPr wrap="square">
            <a:spAutoFit/>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8.1 </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不正ソフトウェア対策</a:t>
            </a:r>
            <a:endPar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82945" name="テキスト ボックス 82944">
            <a:extLst>
              <a:ext uri="{FF2B5EF4-FFF2-40B4-BE49-F238E27FC236}">
                <a16:creationId xmlns:a16="http://schemas.microsoft.com/office/drawing/2014/main" id="{34764817-8C3F-043D-B829-3F1849B5DBD4}"/>
              </a:ext>
            </a:extLst>
          </p:cNvPr>
          <p:cNvSpPr txBox="1"/>
          <p:nvPr/>
        </p:nvSpPr>
        <p:spPr>
          <a:xfrm>
            <a:off x="3677306" y="4552956"/>
            <a:ext cx="2983969" cy="900246"/>
          </a:xfrm>
          <a:prstGeom prst="rect">
            <a:avLst/>
          </a:prstGeom>
          <a:noFill/>
          <a:ln>
            <a:noFill/>
          </a:ln>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メール、ファイル等</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を介した攻撃</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・持ち出し端末に対する</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不正アクセス</a:t>
            </a:r>
            <a:endPar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6" name="正方形/長方形 25">
            <a:extLst>
              <a:ext uri="{FF2B5EF4-FFF2-40B4-BE49-F238E27FC236}">
                <a16:creationId xmlns:a16="http://schemas.microsoft.com/office/drawing/2014/main" id="{6AA509FC-848B-4B93-03E8-051186739D64}"/>
              </a:ext>
            </a:extLst>
          </p:cNvPr>
          <p:cNvSpPr/>
          <p:nvPr/>
        </p:nvSpPr>
        <p:spPr>
          <a:xfrm>
            <a:off x="88835" y="5848888"/>
            <a:ext cx="6680330" cy="584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a:ln>
                <a:noFill/>
              </a:ln>
              <a:solidFill>
                <a:prstClr val="black">
                  <a:lumMod val="75000"/>
                  <a:lumOff val="25000"/>
                </a:prstClr>
              </a:solidFill>
              <a:effectLst/>
              <a:uLnTx/>
              <a:uFillTx/>
              <a:latin typeface="Calibri"/>
              <a:ea typeface="ＭＳ Ｐゴシック" panose="020B0600070205080204" pitchFamily="50" charset="-128"/>
              <a:cs typeface="+mn-cs"/>
            </a:endParaRPr>
          </a:p>
        </p:txBody>
      </p:sp>
      <p:sp>
        <p:nvSpPr>
          <p:cNvPr id="82956" name="テキスト ボックス 82955">
            <a:extLst>
              <a:ext uri="{FF2B5EF4-FFF2-40B4-BE49-F238E27FC236}">
                <a16:creationId xmlns:a16="http://schemas.microsoft.com/office/drawing/2014/main" id="{1A0B690A-D4A0-6F74-0805-164F799CD4F5}"/>
              </a:ext>
            </a:extLst>
          </p:cNvPr>
          <p:cNvSpPr txBox="1"/>
          <p:nvPr/>
        </p:nvSpPr>
        <p:spPr>
          <a:xfrm>
            <a:off x="122451" y="5853103"/>
            <a:ext cx="3116713" cy="27699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8.2</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情報機器等の脆弱性への対策</a:t>
            </a:r>
            <a:endPar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82957" name="テキスト ボックス 82956">
            <a:extLst>
              <a:ext uri="{FF2B5EF4-FFF2-40B4-BE49-F238E27FC236}">
                <a16:creationId xmlns:a16="http://schemas.microsoft.com/office/drawing/2014/main" id="{3D0F81C1-1C89-FC31-A741-D3FE1C9651BB}"/>
              </a:ext>
            </a:extLst>
          </p:cNvPr>
          <p:cNvSpPr txBox="1"/>
          <p:nvPr/>
        </p:nvSpPr>
        <p:spPr>
          <a:xfrm>
            <a:off x="193611" y="6253517"/>
            <a:ext cx="3001172" cy="900246"/>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サポート終了機器等の利用継続</a:t>
            </a:r>
            <a:endPar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による攻撃リスク</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・必要な</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脆弱性対策の見逃し</a:t>
            </a:r>
            <a:endParaRPr kumimoji="1" lang="ja-JP" altLang="en-US" sz="1200" b="1" i="0" u="none" strike="noStrike" kern="1200" cap="none" spc="0" normalizeH="0" baseline="0" noProof="0">
              <a:ln>
                <a:noFill/>
              </a:ln>
              <a:solidFill>
                <a:srgbClr val="C00000"/>
              </a:solidFill>
              <a:effectLst/>
              <a:uLnTx/>
              <a:uFillTx/>
              <a:latin typeface="HGP創英角ｺﾞｼｯｸUB" pitchFamily="50" charset="-128"/>
              <a:ea typeface="HGP創英角ｺﾞｼｯｸUB" pitchFamily="50" charset="-128"/>
              <a:cs typeface="+mn-cs"/>
            </a:endParaRPr>
          </a:p>
        </p:txBody>
      </p:sp>
      <p:sp>
        <p:nvSpPr>
          <p:cNvPr id="20" name="正方形/長方形 19">
            <a:extLst>
              <a:ext uri="{FF2B5EF4-FFF2-40B4-BE49-F238E27FC236}">
                <a16:creationId xmlns:a16="http://schemas.microsoft.com/office/drawing/2014/main" id="{00668125-7594-9B43-9B17-6BAFA2275139}"/>
              </a:ext>
            </a:extLst>
          </p:cNvPr>
          <p:cNvSpPr/>
          <p:nvPr/>
        </p:nvSpPr>
        <p:spPr>
          <a:xfrm>
            <a:off x="96772" y="6618039"/>
            <a:ext cx="6680330" cy="837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a:ln>
                <a:noFill/>
              </a:ln>
              <a:solidFill>
                <a:prstClr val="black">
                  <a:lumMod val="75000"/>
                  <a:lumOff val="25000"/>
                </a:prstClr>
              </a:solidFill>
              <a:effectLst/>
              <a:uLnTx/>
              <a:uFillTx/>
              <a:latin typeface="Calibri"/>
              <a:ea typeface="ＭＳ Ｐゴシック" panose="020B0600070205080204" pitchFamily="50" charset="-128"/>
              <a:cs typeface="+mn-cs"/>
            </a:endParaRPr>
          </a:p>
        </p:txBody>
      </p:sp>
      <p:sp>
        <p:nvSpPr>
          <p:cNvPr id="82954" name="テキスト ボックス 82953">
            <a:extLst>
              <a:ext uri="{FF2B5EF4-FFF2-40B4-BE49-F238E27FC236}">
                <a16:creationId xmlns:a16="http://schemas.microsoft.com/office/drawing/2014/main" id="{5FF54CEE-53A8-76B4-956B-588D711AD181}"/>
              </a:ext>
            </a:extLst>
          </p:cNvPr>
          <p:cNvSpPr txBox="1"/>
          <p:nvPr/>
        </p:nvSpPr>
        <p:spPr>
          <a:xfrm>
            <a:off x="3634407" y="5880604"/>
            <a:ext cx="3110877" cy="27699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13</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．ネットワークに関する安全管理措置 </a:t>
            </a:r>
            <a:endPar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82959" name="テキスト ボックス 82958">
            <a:extLst>
              <a:ext uri="{FF2B5EF4-FFF2-40B4-BE49-F238E27FC236}">
                <a16:creationId xmlns:a16="http://schemas.microsoft.com/office/drawing/2014/main" id="{8FC670A5-F608-155F-207E-AEBA6245C556}"/>
              </a:ext>
            </a:extLst>
          </p:cNvPr>
          <p:cNvSpPr txBox="1"/>
          <p:nvPr/>
        </p:nvSpPr>
        <p:spPr>
          <a:xfrm>
            <a:off x="3682705" y="6253517"/>
            <a:ext cx="3291866" cy="1177245"/>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VPN</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の脆弱性</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を狙ったランサムウェア</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・セッション乗っ取り、</a:t>
            </a:r>
            <a:r>
              <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IP</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アドレス</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詐称等の</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なりすまし</a:t>
            </a:r>
            <a:endPar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1" name="正方形/長方形 20">
            <a:extLst>
              <a:ext uri="{FF2B5EF4-FFF2-40B4-BE49-F238E27FC236}">
                <a16:creationId xmlns:a16="http://schemas.microsoft.com/office/drawing/2014/main" id="{0FBAFC3E-7F23-F2A1-7746-C3A8C688CF36}"/>
              </a:ext>
            </a:extLst>
          </p:cNvPr>
          <p:cNvSpPr/>
          <p:nvPr/>
        </p:nvSpPr>
        <p:spPr>
          <a:xfrm>
            <a:off x="97012" y="7483888"/>
            <a:ext cx="6680330" cy="837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a:ln>
                <a:noFill/>
              </a:ln>
              <a:solidFill>
                <a:prstClr val="black">
                  <a:lumMod val="75000"/>
                  <a:lumOff val="25000"/>
                </a:prstClr>
              </a:solidFill>
              <a:effectLst/>
              <a:uLnTx/>
              <a:uFillTx/>
              <a:latin typeface="Calibri"/>
              <a:ea typeface="ＭＳ Ｐゴシック" panose="020B0600070205080204" pitchFamily="50" charset="-128"/>
              <a:cs typeface="+mn-cs"/>
            </a:endParaRPr>
          </a:p>
        </p:txBody>
      </p:sp>
      <p:sp>
        <p:nvSpPr>
          <p:cNvPr id="82955" name="テキスト ボックス 82954">
            <a:extLst>
              <a:ext uri="{FF2B5EF4-FFF2-40B4-BE49-F238E27FC236}">
                <a16:creationId xmlns:a16="http://schemas.microsoft.com/office/drawing/2014/main" id="{659D510D-744D-7A9D-B5F5-0BA41848FF36}"/>
              </a:ext>
            </a:extLst>
          </p:cNvPr>
          <p:cNvSpPr txBox="1"/>
          <p:nvPr/>
        </p:nvSpPr>
        <p:spPr>
          <a:xfrm>
            <a:off x="128592" y="7704167"/>
            <a:ext cx="3095002" cy="27699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17</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．証跡のレビュー・システム監査 </a:t>
            </a:r>
            <a:endPar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82962" name="テキスト ボックス 82961">
            <a:extLst>
              <a:ext uri="{FF2B5EF4-FFF2-40B4-BE49-F238E27FC236}">
                <a16:creationId xmlns:a16="http://schemas.microsoft.com/office/drawing/2014/main" id="{E127244F-BFAB-544E-9B56-A386E2298BE8}"/>
              </a:ext>
            </a:extLst>
          </p:cNvPr>
          <p:cNvSpPr txBox="1"/>
          <p:nvPr/>
        </p:nvSpPr>
        <p:spPr>
          <a:xfrm>
            <a:off x="193611" y="8051312"/>
            <a:ext cx="3857689" cy="900246"/>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・セキュリティインシデントが</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発生した際の</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調査</a:t>
            </a:r>
            <a:endParaRPr kumimoji="1" lang="en-US" altLang="ja-JP"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監査</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に必要な証跡の整理</a:t>
            </a:r>
          </a:p>
        </p:txBody>
      </p:sp>
      <p:sp>
        <p:nvSpPr>
          <p:cNvPr id="82970" name="テキスト ボックス 82969">
            <a:extLst>
              <a:ext uri="{FF2B5EF4-FFF2-40B4-BE49-F238E27FC236}">
                <a16:creationId xmlns:a16="http://schemas.microsoft.com/office/drawing/2014/main" id="{7A386BE0-4640-6A5E-62D1-F0A4A2D7D777}"/>
              </a:ext>
            </a:extLst>
          </p:cNvPr>
          <p:cNvSpPr txBox="1"/>
          <p:nvPr/>
        </p:nvSpPr>
        <p:spPr>
          <a:xfrm>
            <a:off x="3553958" y="9266861"/>
            <a:ext cx="4512005" cy="27699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参照：医療情報システムの安全管理に関するガイドライン　第</a:t>
            </a:r>
            <a:r>
              <a:rPr kumimoji="1" lang="en-US" altLang="ja-JP"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6.0</a:t>
            </a: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版　システム運用編（案）</a:t>
            </a:r>
            <a:endParaRPr kumimoji="1" lang="en-US" altLang="ja-JP"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医療情報システムの安全管理に関するガイドライン　第</a:t>
            </a:r>
            <a:r>
              <a:rPr kumimoji="1" lang="en-US" altLang="ja-JP"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6.0</a:t>
            </a: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版　企画管理編（案）</a:t>
            </a:r>
          </a:p>
        </p:txBody>
      </p:sp>
      <p:sp>
        <p:nvSpPr>
          <p:cNvPr id="82977" name="正方形/長方形 82976">
            <a:extLst>
              <a:ext uri="{FF2B5EF4-FFF2-40B4-BE49-F238E27FC236}">
                <a16:creationId xmlns:a16="http://schemas.microsoft.com/office/drawing/2014/main" id="{00F538BC-22F2-8D63-5E67-1B9DF50C8B11}"/>
              </a:ext>
            </a:extLst>
          </p:cNvPr>
          <p:cNvSpPr/>
          <p:nvPr/>
        </p:nvSpPr>
        <p:spPr>
          <a:xfrm>
            <a:off x="108998" y="3861327"/>
            <a:ext cx="1368425" cy="21544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システム運用編</a:t>
            </a:r>
          </a:p>
        </p:txBody>
      </p:sp>
      <p:sp>
        <p:nvSpPr>
          <p:cNvPr id="82978" name="テキスト ボックス 82977">
            <a:extLst>
              <a:ext uri="{FF2B5EF4-FFF2-40B4-BE49-F238E27FC236}">
                <a16:creationId xmlns:a16="http://schemas.microsoft.com/office/drawing/2014/main" id="{F7638FAB-4EA4-72F3-C5BC-04DEE0747A50}"/>
              </a:ext>
            </a:extLst>
          </p:cNvPr>
          <p:cNvSpPr txBox="1"/>
          <p:nvPr/>
        </p:nvSpPr>
        <p:spPr>
          <a:xfrm>
            <a:off x="3634407" y="7704167"/>
            <a:ext cx="3095001" cy="27699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8.2</a:t>
            </a:r>
            <a:r>
              <a:rPr kumimoji="1" lang="ja-JP" altLang="en-US"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医療情報の持ち出し</a:t>
            </a:r>
            <a:endParaRPr kumimoji="1" lang="en-US" altLang="ja-JP" sz="1200" b="1" i="0" u="sng"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82979" name="テキスト ボックス 82978">
            <a:extLst>
              <a:ext uri="{FF2B5EF4-FFF2-40B4-BE49-F238E27FC236}">
                <a16:creationId xmlns:a16="http://schemas.microsoft.com/office/drawing/2014/main" id="{3C57F2BA-6FC7-BD5B-D1A3-6B325DFBCB10}"/>
              </a:ext>
            </a:extLst>
          </p:cNvPr>
          <p:cNvSpPr txBox="1"/>
          <p:nvPr/>
        </p:nvSpPr>
        <p:spPr>
          <a:xfrm>
            <a:off x="3553958" y="8051312"/>
            <a:ext cx="3324757" cy="900246"/>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クラウドサービス</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からのデータの持ち出し</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テレワーク</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等外部での作業に伴う持ち出し</a:t>
            </a:r>
            <a:endParaRPr kumimoji="1" lang="en-US" altLang="ja-JP"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ネットワークサービス</a:t>
            </a:r>
            <a:r>
              <a:rPr kumimoji="1" lang="ja-JP" altLang="en-US" sz="12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を用いた持ち出し</a:t>
            </a:r>
            <a:endParaRPr kumimoji="1" lang="ja-JP" altLang="en-US" sz="1200" b="0" i="0" u="none" strike="noStrike" kern="1200" cap="none" spc="0" normalizeH="0" baseline="0" noProof="0">
              <a:ln>
                <a:noFill/>
              </a:ln>
              <a:solidFill>
                <a:prstClr val="black">
                  <a:lumMod val="75000"/>
                  <a:lumOff val="25000"/>
                </a:prstClr>
              </a:solidFill>
              <a:effectLst/>
              <a:uLnTx/>
              <a:uFillTx/>
              <a:latin typeface="HGP創英角ｺﾞｼｯｸUB" pitchFamily="50" charset="-128"/>
              <a:ea typeface="HGP創英角ｺﾞｼｯｸUB" pitchFamily="50" charset="-128"/>
              <a:cs typeface="+mn-cs"/>
            </a:endParaRPr>
          </a:p>
        </p:txBody>
      </p:sp>
      <p:grpSp>
        <p:nvGrpSpPr>
          <p:cNvPr id="40" name="グループ化 39">
            <a:extLst>
              <a:ext uri="{FF2B5EF4-FFF2-40B4-BE49-F238E27FC236}">
                <a16:creationId xmlns:a16="http://schemas.microsoft.com/office/drawing/2014/main" id="{3DBC15E7-972B-031A-BE6C-07FFB2D1074C}"/>
              </a:ext>
            </a:extLst>
          </p:cNvPr>
          <p:cNvGrpSpPr/>
          <p:nvPr/>
        </p:nvGrpSpPr>
        <p:grpSpPr>
          <a:xfrm rot="2075409">
            <a:off x="6020908" y="7699323"/>
            <a:ext cx="540355" cy="187710"/>
            <a:chOff x="65008" y="7286321"/>
            <a:chExt cx="1191113" cy="248999"/>
          </a:xfrm>
        </p:grpSpPr>
        <p:sp>
          <p:nvSpPr>
            <p:cNvPr id="41" name="正方形/長方形 40">
              <a:extLst>
                <a:ext uri="{FF2B5EF4-FFF2-40B4-BE49-F238E27FC236}">
                  <a16:creationId xmlns:a16="http://schemas.microsoft.com/office/drawing/2014/main" id="{76845E21-2939-3E99-3A86-EB35609A4315}"/>
                </a:ext>
              </a:extLst>
            </p:cNvPr>
            <p:cNvSpPr/>
            <p:nvPr/>
          </p:nvSpPr>
          <p:spPr>
            <a:xfrm rot="20653454">
              <a:off x="85723" y="7350893"/>
              <a:ext cx="1133774" cy="18442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8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a:extLst>
                <a:ext uri="{FF2B5EF4-FFF2-40B4-BE49-F238E27FC236}">
                  <a16:creationId xmlns:a16="http://schemas.microsoft.com/office/drawing/2014/main" id="{6BAAF0F1-44C3-6D73-F98A-BC2192FFC270}"/>
                </a:ext>
              </a:extLst>
            </p:cNvPr>
            <p:cNvSpPr/>
            <p:nvPr/>
          </p:nvSpPr>
          <p:spPr>
            <a:xfrm rot="20524880">
              <a:off x="65008" y="7286321"/>
              <a:ext cx="1191113" cy="22492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8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NEW</a:t>
              </a:r>
              <a:r>
                <a:rPr kumimoji="1" lang="ja-JP" altLang="en-US" sz="8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12" name="正方形/長方形 11">
            <a:extLst>
              <a:ext uri="{FF2B5EF4-FFF2-40B4-BE49-F238E27FC236}">
                <a16:creationId xmlns:a16="http://schemas.microsoft.com/office/drawing/2014/main" id="{D836E05C-CE1B-D128-8FA2-6FCAC139665A}"/>
              </a:ext>
            </a:extLst>
          </p:cNvPr>
          <p:cNvSpPr/>
          <p:nvPr/>
        </p:nvSpPr>
        <p:spPr>
          <a:xfrm>
            <a:off x="3634407" y="7599669"/>
            <a:ext cx="3106230" cy="15219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正方形/長方形 12">
            <a:extLst>
              <a:ext uri="{FF2B5EF4-FFF2-40B4-BE49-F238E27FC236}">
                <a16:creationId xmlns:a16="http://schemas.microsoft.com/office/drawing/2014/main" id="{8C0BB4C7-1A15-61B6-2E19-7C0B505A9328}"/>
              </a:ext>
            </a:extLst>
          </p:cNvPr>
          <p:cNvSpPr/>
          <p:nvPr/>
        </p:nvSpPr>
        <p:spPr>
          <a:xfrm>
            <a:off x="117365" y="7592188"/>
            <a:ext cx="3106230" cy="154979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B2D31AE1-780B-8825-C0EE-0D7BAEFAE28D}"/>
              </a:ext>
            </a:extLst>
          </p:cNvPr>
          <p:cNvSpPr/>
          <p:nvPr/>
        </p:nvSpPr>
        <p:spPr>
          <a:xfrm>
            <a:off x="117365" y="5728598"/>
            <a:ext cx="3106230" cy="154979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348BF7EC-4230-3214-D090-C48C35E4FFB6}"/>
              </a:ext>
            </a:extLst>
          </p:cNvPr>
          <p:cNvSpPr/>
          <p:nvPr/>
        </p:nvSpPr>
        <p:spPr>
          <a:xfrm>
            <a:off x="3634407" y="5758056"/>
            <a:ext cx="3106230" cy="154979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88FEB041-14A3-B58F-E64C-DFE9635FC54B}"/>
              </a:ext>
            </a:extLst>
          </p:cNvPr>
          <p:cNvSpPr/>
          <p:nvPr/>
        </p:nvSpPr>
        <p:spPr>
          <a:xfrm>
            <a:off x="3647165" y="3969784"/>
            <a:ext cx="3106230" cy="1549791"/>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6AC1EB1A-E0D2-E8D9-A2CD-EB1C4D523F97}"/>
              </a:ext>
            </a:extLst>
          </p:cNvPr>
          <p:cNvSpPr/>
          <p:nvPr/>
        </p:nvSpPr>
        <p:spPr>
          <a:xfrm>
            <a:off x="3626924" y="7488723"/>
            <a:ext cx="1179232" cy="21544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企画管理編</a:t>
            </a:r>
          </a:p>
        </p:txBody>
      </p:sp>
      <p:sp>
        <p:nvSpPr>
          <p:cNvPr id="3" name="テキスト ボックス 2">
            <a:extLst>
              <a:ext uri="{FF2B5EF4-FFF2-40B4-BE49-F238E27FC236}">
                <a16:creationId xmlns:a16="http://schemas.microsoft.com/office/drawing/2014/main" id="{41B43F9C-63ED-A607-E53B-69EC316C59D7}"/>
              </a:ext>
            </a:extLst>
          </p:cNvPr>
          <p:cNvSpPr txBox="1"/>
          <p:nvPr/>
        </p:nvSpPr>
        <p:spPr>
          <a:xfrm>
            <a:off x="3844704" y="3120642"/>
            <a:ext cx="4512005" cy="27699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引用：医療情報システムの安全管理に関するガイドライン　第</a:t>
            </a:r>
            <a:r>
              <a:rPr kumimoji="1" lang="en-US" altLang="ja-JP"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6.0</a:t>
            </a: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版　概説編（案）</a:t>
            </a:r>
            <a:endParaRPr kumimoji="1" lang="en-US" altLang="ja-JP"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a:t>
            </a:r>
          </a:p>
        </p:txBody>
      </p:sp>
      <p:pic>
        <p:nvPicPr>
          <p:cNvPr id="2050" name="Picture 2">
            <a:extLst>
              <a:ext uri="{FF2B5EF4-FFF2-40B4-BE49-F238E27FC236}">
                <a16:creationId xmlns:a16="http://schemas.microsoft.com/office/drawing/2014/main" id="{08E4946C-E147-93E2-F508-F4D95480F6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79" y="36601"/>
            <a:ext cx="965993" cy="1221370"/>
          </a:xfrm>
          <a:prstGeom prst="rect">
            <a:avLst/>
          </a:prstGeom>
          <a:noFill/>
          <a:extLst>
            <a:ext uri="{909E8E84-426E-40DD-AFC4-6F175D3DCCD1}">
              <a14:hiddenFill xmlns:a14="http://schemas.microsoft.com/office/drawing/2010/main">
                <a:solidFill>
                  <a:srgbClr val="FFFFFF"/>
                </a:solidFill>
              </a14:hiddenFill>
            </a:ext>
          </a:extLst>
        </p:spPr>
      </p:pic>
      <p:sp>
        <p:nvSpPr>
          <p:cNvPr id="57" name="テキスト ボックス 3">
            <a:extLst>
              <a:ext uri="{FF2B5EF4-FFF2-40B4-BE49-F238E27FC236}">
                <a16:creationId xmlns:a16="http://schemas.microsoft.com/office/drawing/2014/main" id="{C1DBAF7B-FAE2-270A-EFB6-F21711DB4DCB}"/>
              </a:ext>
            </a:extLst>
          </p:cNvPr>
          <p:cNvSpPr txBox="1"/>
          <p:nvPr/>
        </p:nvSpPr>
        <p:spPr>
          <a:xfrm>
            <a:off x="-82474" y="209666"/>
            <a:ext cx="1256628" cy="689420"/>
          </a:xfrm>
          <a:prstGeom prst="rect">
            <a:avLst/>
          </a:prstGeom>
          <a:noFill/>
        </p:spPr>
        <p:txBody>
          <a:bodyPr wrap="square">
            <a:spAutoFit/>
          </a:bodyPr>
          <a:lstStyle>
            <a:defPPr>
              <a:defRPr lang="en-US"/>
            </a:defPPr>
            <a:lvl1pPr marL="0" algn="l" defTabSz="457200" rtl="0" eaLnBrk="1" latinLnBrk="0" hangingPunct="1">
              <a:defRPr sz="1800" kern="1200">
                <a:solidFill>
                  <a:sysClr val="windowText" lastClr="000000"/>
                </a:solidFill>
                <a:latin typeface="游ゴシック" panose="020F0502020204030204"/>
              </a:defRPr>
            </a:lvl1pPr>
            <a:lvl2pPr marL="457200" algn="l" defTabSz="457200" rtl="0" eaLnBrk="1" latinLnBrk="0" hangingPunct="1">
              <a:defRPr sz="1800" kern="1200">
                <a:solidFill>
                  <a:sysClr val="windowText" lastClr="000000"/>
                </a:solidFill>
                <a:latin typeface="游ゴシック" panose="020F0502020204030204"/>
              </a:defRPr>
            </a:lvl2pPr>
            <a:lvl3pPr marL="914400" algn="l" defTabSz="457200" rtl="0" eaLnBrk="1" latinLnBrk="0" hangingPunct="1">
              <a:defRPr sz="1800" kern="1200">
                <a:solidFill>
                  <a:sysClr val="windowText" lastClr="000000"/>
                </a:solidFill>
                <a:latin typeface="游ゴシック" panose="020F0502020204030204"/>
              </a:defRPr>
            </a:lvl3pPr>
            <a:lvl4pPr marL="1371600" algn="l" defTabSz="457200" rtl="0" eaLnBrk="1" latinLnBrk="0" hangingPunct="1">
              <a:defRPr sz="1800" kern="1200">
                <a:solidFill>
                  <a:sysClr val="windowText" lastClr="000000"/>
                </a:solidFill>
                <a:latin typeface="游ゴシック" panose="020F0502020204030204"/>
              </a:defRPr>
            </a:lvl4pPr>
            <a:lvl5pPr marL="1828800" algn="l" defTabSz="457200" rtl="0" eaLnBrk="1" latinLnBrk="0" hangingPunct="1">
              <a:defRPr sz="1800" kern="1200">
                <a:solidFill>
                  <a:sysClr val="windowText" lastClr="000000"/>
                </a:solidFill>
                <a:latin typeface="游ゴシック" panose="020F0502020204030204"/>
              </a:defRPr>
            </a:lvl5pPr>
            <a:lvl6pPr marL="2286000" algn="l" defTabSz="457200" rtl="0" eaLnBrk="1" latinLnBrk="0" hangingPunct="1">
              <a:defRPr sz="1800" kern="1200">
                <a:solidFill>
                  <a:sysClr val="windowText" lastClr="000000"/>
                </a:solidFill>
                <a:latin typeface="游ゴシック" panose="020F0502020204030204"/>
              </a:defRPr>
            </a:lvl6pPr>
            <a:lvl7pPr marL="2743200" algn="l" defTabSz="457200" rtl="0" eaLnBrk="1" latinLnBrk="0" hangingPunct="1">
              <a:defRPr sz="1800" kern="1200">
                <a:solidFill>
                  <a:sysClr val="windowText" lastClr="000000"/>
                </a:solidFill>
                <a:latin typeface="游ゴシック" panose="020F0502020204030204"/>
              </a:defRPr>
            </a:lvl7pPr>
            <a:lvl8pPr marL="3200400" algn="l" defTabSz="457200" rtl="0" eaLnBrk="1" latinLnBrk="0" hangingPunct="1">
              <a:defRPr sz="1800" kern="1200">
                <a:solidFill>
                  <a:sysClr val="windowText" lastClr="000000"/>
                </a:solidFill>
                <a:latin typeface="游ゴシック" panose="020F0502020204030204"/>
              </a:defRPr>
            </a:lvl8pPr>
            <a:lvl9pPr marL="3657600" algn="l" defTabSz="457200" rtl="0" eaLnBrk="1" latinLnBrk="0" hangingPunct="1">
              <a:defRPr sz="1800" kern="1200">
                <a:solidFill>
                  <a:sysClr val="windowText" lastClr="000000"/>
                </a:solidFill>
                <a:latin typeface="游ゴシック"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rPr>
              <a:t>昨年度</a:t>
            </a:r>
            <a:endParaRPr kumimoji="1" lang="en-US" altLang="ja-JP" sz="10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rPr>
              <a:t>医療業導入社数</a:t>
            </a:r>
            <a:endParaRPr kumimoji="1" lang="en-US" altLang="ja-JP" sz="10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rPr>
              <a:t>190</a:t>
            </a:r>
            <a:r>
              <a:rPr kumimoji="1" lang="ja-JP" altLang="en-US" sz="10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rPr>
              <a:t>件</a:t>
            </a:r>
            <a:endParaRPr kumimoji="1" lang="en-US" altLang="ja-JP" sz="1600" b="1" i="0" u="none" strike="noStrike" kern="1200" cap="none" spc="0" normalizeH="0" baseline="0" noProof="0">
              <a:ln>
                <a:noFill/>
              </a:ln>
              <a:solidFill>
                <a:sysClr val="windowText" lastClr="000000">
                  <a:lumMod val="75000"/>
                  <a:lumOff val="25000"/>
                </a:sys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64827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正方形/長方形 86"/>
          <p:cNvSpPr/>
          <p:nvPr/>
        </p:nvSpPr>
        <p:spPr bwMode="auto">
          <a:xfrm>
            <a:off x="-10611" y="2844"/>
            <a:ext cx="6878136" cy="42797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A4A22935-08BA-C72E-239C-8D8BB1C9748B}"/>
              </a:ext>
            </a:extLst>
          </p:cNvPr>
          <p:cNvSpPr/>
          <p:nvPr/>
        </p:nvSpPr>
        <p:spPr>
          <a:xfrm>
            <a:off x="273225" y="55697"/>
            <a:ext cx="6359069" cy="31914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準拠が大変なガイドライン</a:t>
            </a:r>
            <a:r>
              <a:rPr kumimoji="1" lang="en-US" altLang="ja-JP" sz="1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600" b="1" i="0" u="none" strike="noStrike" kern="1200" cap="none" spc="0" normalizeH="0" baseline="0" noProof="0">
                <a:ln>
                  <a:noFill/>
                </a:ln>
                <a:solidFill>
                  <a:srgbClr val="FFF301"/>
                </a:solidFill>
                <a:effectLst/>
                <a:uLnTx/>
                <a:uFillTx/>
                <a:latin typeface="メイリオ" panose="020B0604030504040204" pitchFamily="50" charset="-128"/>
                <a:ea typeface="メイリオ" panose="020B0604030504040204" pitchFamily="50" charset="-128"/>
                <a:cs typeface="+mn-cs"/>
              </a:rPr>
              <a:t>必要な対策</a:t>
            </a:r>
            <a:r>
              <a:rPr kumimoji="1" lang="ja-JP" altLang="en-US" sz="1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はこれだ！</a:t>
            </a:r>
          </a:p>
        </p:txBody>
      </p:sp>
      <p:pic>
        <p:nvPicPr>
          <p:cNvPr id="20" name="図 19">
            <a:extLst>
              <a:ext uri="{FF2B5EF4-FFF2-40B4-BE49-F238E27FC236}">
                <a16:creationId xmlns:a16="http://schemas.microsoft.com/office/drawing/2014/main" id="{5DCD42FD-BBD6-F41B-50B6-CF3C67E1E586}"/>
              </a:ext>
            </a:extLst>
          </p:cNvPr>
          <p:cNvPicPr>
            <a:picLocks noChangeAspect="1"/>
          </p:cNvPicPr>
          <p:nvPr/>
        </p:nvPicPr>
        <p:blipFill>
          <a:blip r:embed="rId3"/>
          <a:stretch>
            <a:fillRect/>
          </a:stretch>
        </p:blipFill>
        <p:spPr>
          <a:xfrm>
            <a:off x="2549548" y="480501"/>
            <a:ext cx="934864" cy="226237"/>
          </a:xfrm>
          <a:prstGeom prst="rect">
            <a:avLst/>
          </a:prstGeom>
        </p:spPr>
      </p:pic>
      <p:sp>
        <p:nvSpPr>
          <p:cNvPr id="77" name="テキスト ボックス 76">
            <a:extLst>
              <a:ext uri="{FF2B5EF4-FFF2-40B4-BE49-F238E27FC236}">
                <a16:creationId xmlns:a16="http://schemas.microsoft.com/office/drawing/2014/main" id="{B3DA023F-AF2E-66A7-47BA-0330682FCA08}"/>
              </a:ext>
            </a:extLst>
          </p:cNvPr>
          <p:cNvSpPr txBox="1"/>
          <p:nvPr/>
        </p:nvSpPr>
        <p:spPr>
          <a:xfrm>
            <a:off x="3672463" y="880529"/>
            <a:ext cx="295983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8.1</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不正ソフトウェア対策</a:t>
            </a:r>
          </a:p>
        </p:txBody>
      </p:sp>
      <p:sp>
        <p:nvSpPr>
          <p:cNvPr id="81" name="正方形/長方形 80">
            <a:extLst>
              <a:ext uri="{FF2B5EF4-FFF2-40B4-BE49-F238E27FC236}">
                <a16:creationId xmlns:a16="http://schemas.microsoft.com/office/drawing/2014/main" id="{C267A47F-9D11-4272-7DCE-462534BC4557}"/>
              </a:ext>
            </a:extLst>
          </p:cNvPr>
          <p:cNvSpPr/>
          <p:nvPr/>
        </p:nvSpPr>
        <p:spPr>
          <a:xfrm>
            <a:off x="3671136" y="1188654"/>
            <a:ext cx="2935497" cy="1936685"/>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CF5A57EC-43C2-E3DC-8B34-B98DC334D090}"/>
              </a:ext>
            </a:extLst>
          </p:cNvPr>
          <p:cNvSpPr txBox="1"/>
          <p:nvPr/>
        </p:nvSpPr>
        <p:spPr>
          <a:xfrm>
            <a:off x="3674799" y="2087750"/>
            <a:ext cx="3336274" cy="698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＜トラフィックの監視＞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不正通信</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をリアルタイムに検知・遮断</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・医療系でも導入可能な</a:t>
            </a:r>
            <a:r>
              <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NDR</a:t>
            </a:r>
          </a:p>
        </p:txBody>
      </p:sp>
      <p:sp>
        <p:nvSpPr>
          <p:cNvPr id="85" name="テキスト ボックス 84">
            <a:extLst>
              <a:ext uri="{FF2B5EF4-FFF2-40B4-BE49-F238E27FC236}">
                <a16:creationId xmlns:a16="http://schemas.microsoft.com/office/drawing/2014/main" id="{6789E280-5937-0687-FCF7-DD8AB2CB6493}"/>
              </a:ext>
            </a:extLst>
          </p:cNvPr>
          <p:cNvSpPr txBox="1"/>
          <p:nvPr/>
        </p:nvSpPr>
        <p:spPr>
          <a:xfrm>
            <a:off x="3674799" y="1167597"/>
            <a:ext cx="3232479" cy="906017"/>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＜端末のマルウェア対策＞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実行プログラム</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の実行停止</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マクロ</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の停止</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パターンファイルレス</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な防御</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pic>
        <p:nvPicPr>
          <p:cNvPr id="86" name="図 85">
            <a:extLst>
              <a:ext uri="{FF2B5EF4-FFF2-40B4-BE49-F238E27FC236}">
                <a16:creationId xmlns:a16="http://schemas.microsoft.com/office/drawing/2014/main" id="{67A27D81-D810-A89F-FB98-CB3C11F6C4A4}"/>
              </a:ext>
            </a:extLst>
          </p:cNvPr>
          <p:cNvPicPr>
            <a:picLocks noChangeAspect="1"/>
          </p:cNvPicPr>
          <p:nvPr/>
        </p:nvPicPr>
        <p:blipFill>
          <a:blip r:embed="rId4"/>
          <a:stretch>
            <a:fillRect/>
          </a:stretch>
        </p:blipFill>
        <p:spPr>
          <a:xfrm>
            <a:off x="1421125" y="493588"/>
            <a:ext cx="934864" cy="200062"/>
          </a:xfrm>
          <a:prstGeom prst="rect">
            <a:avLst/>
          </a:prstGeom>
        </p:spPr>
      </p:pic>
      <p:sp>
        <p:nvSpPr>
          <p:cNvPr id="55" name="正方形/長方形 54">
            <a:extLst>
              <a:ext uri="{FF2B5EF4-FFF2-40B4-BE49-F238E27FC236}">
                <a16:creationId xmlns:a16="http://schemas.microsoft.com/office/drawing/2014/main" id="{E86E61FA-6B0B-00B2-711A-2D68C694B2FE}"/>
              </a:ext>
            </a:extLst>
          </p:cNvPr>
          <p:cNvSpPr/>
          <p:nvPr/>
        </p:nvSpPr>
        <p:spPr>
          <a:xfrm>
            <a:off x="277013" y="1188653"/>
            <a:ext cx="2945424" cy="1946647"/>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58" name="テキスト ボックス 57">
            <a:extLst>
              <a:ext uri="{FF2B5EF4-FFF2-40B4-BE49-F238E27FC236}">
                <a16:creationId xmlns:a16="http://schemas.microsoft.com/office/drawing/2014/main" id="{DBE4653C-0DAD-E0B2-0880-00CD25D25DB5}"/>
              </a:ext>
            </a:extLst>
          </p:cNvPr>
          <p:cNvSpPr txBox="1"/>
          <p:nvPr/>
        </p:nvSpPr>
        <p:spPr>
          <a:xfrm>
            <a:off x="273225" y="1167597"/>
            <a:ext cx="2868877" cy="906017"/>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＜紛失対策＞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パスワードポリシー</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の設定</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位置情報取得や</a:t>
            </a:r>
            <a:r>
              <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Bit Locker</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による紛失対策</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リモートロック・ワイプ</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による情報漏洩対策</a:t>
            </a:r>
          </a:p>
        </p:txBody>
      </p:sp>
      <p:sp>
        <p:nvSpPr>
          <p:cNvPr id="60" name="テキスト ボックス 59">
            <a:extLst>
              <a:ext uri="{FF2B5EF4-FFF2-40B4-BE49-F238E27FC236}">
                <a16:creationId xmlns:a16="http://schemas.microsoft.com/office/drawing/2014/main" id="{2DF445F4-AC97-726D-4077-84699AA91743}"/>
              </a:ext>
            </a:extLst>
          </p:cNvPr>
          <p:cNvSpPr txBox="1"/>
          <p:nvPr/>
        </p:nvSpPr>
        <p:spPr>
          <a:xfrm>
            <a:off x="273225" y="2087750"/>
            <a:ext cx="2953385" cy="698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＜資産管理＞</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・ハードウェア・インストールアプリの</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情報を</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自動取得</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sp>
        <p:nvSpPr>
          <p:cNvPr id="92" name="テキスト ボックス 91">
            <a:extLst>
              <a:ext uri="{FF2B5EF4-FFF2-40B4-BE49-F238E27FC236}">
                <a16:creationId xmlns:a16="http://schemas.microsoft.com/office/drawing/2014/main" id="{67CCD349-5FCC-F091-0EA0-3971F28298C7}"/>
              </a:ext>
            </a:extLst>
          </p:cNvPr>
          <p:cNvSpPr txBox="1"/>
          <p:nvPr/>
        </p:nvSpPr>
        <p:spPr>
          <a:xfrm>
            <a:off x="225705" y="880529"/>
            <a:ext cx="36743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7</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．情報管理</a:t>
            </a:r>
            <a:endPar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94" name="直線コネクタ 93">
            <a:extLst>
              <a:ext uri="{FF2B5EF4-FFF2-40B4-BE49-F238E27FC236}">
                <a16:creationId xmlns:a16="http://schemas.microsoft.com/office/drawing/2014/main" id="{E004FFE7-B47A-DEF5-8161-DF3A4F140D46}"/>
              </a:ext>
            </a:extLst>
          </p:cNvPr>
          <p:cNvCxnSpPr>
            <a:cxnSpLocks/>
          </p:cNvCxnSpPr>
          <p:nvPr/>
        </p:nvCxnSpPr>
        <p:spPr>
          <a:xfrm>
            <a:off x="285288" y="1091127"/>
            <a:ext cx="2937149" cy="0"/>
          </a:xfrm>
          <a:prstGeom prst="line">
            <a:avLst/>
          </a:prstGeom>
          <a:noFill/>
          <a:ln w="6350" cap="flat" cmpd="sng" algn="ctr">
            <a:solidFill>
              <a:sysClr val="windowText" lastClr="000000">
                <a:lumMod val="75000"/>
                <a:lumOff val="25000"/>
              </a:sysClr>
            </a:solidFill>
            <a:prstDash val="solid"/>
            <a:miter lim="800000"/>
          </a:ln>
          <a:effectLst/>
        </p:spPr>
      </p:cxnSp>
      <p:sp>
        <p:nvSpPr>
          <p:cNvPr id="108" name="テキスト ボックス 107">
            <a:extLst>
              <a:ext uri="{FF2B5EF4-FFF2-40B4-BE49-F238E27FC236}">
                <a16:creationId xmlns:a16="http://schemas.microsoft.com/office/drawing/2014/main" id="{5A3DCE43-43E3-82F2-0C74-60CA067ACFC4}"/>
              </a:ext>
            </a:extLst>
          </p:cNvPr>
          <p:cNvSpPr txBox="1"/>
          <p:nvPr/>
        </p:nvSpPr>
        <p:spPr>
          <a:xfrm>
            <a:off x="289942" y="3373915"/>
            <a:ext cx="367432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8.2 </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情報機器等の脆弱性への対策</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109" name="直線コネクタ 108">
            <a:extLst>
              <a:ext uri="{FF2B5EF4-FFF2-40B4-BE49-F238E27FC236}">
                <a16:creationId xmlns:a16="http://schemas.microsoft.com/office/drawing/2014/main" id="{14441164-5DCC-6006-D61E-9365FBB72EF6}"/>
              </a:ext>
            </a:extLst>
          </p:cNvPr>
          <p:cNvCxnSpPr>
            <a:cxnSpLocks/>
          </p:cNvCxnSpPr>
          <p:nvPr/>
        </p:nvCxnSpPr>
        <p:spPr>
          <a:xfrm>
            <a:off x="304512" y="3585328"/>
            <a:ext cx="2936243" cy="0"/>
          </a:xfrm>
          <a:prstGeom prst="line">
            <a:avLst/>
          </a:prstGeom>
          <a:noFill/>
          <a:ln w="6350" cap="flat" cmpd="sng" algn="ctr">
            <a:solidFill>
              <a:sysClr val="windowText" lastClr="000000">
                <a:lumMod val="75000"/>
                <a:lumOff val="25000"/>
              </a:sysClr>
            </a:solidFill>
            <a:prstDash val="solid"/>
            <a:miter lim="800000"/>
          </a:ln>
          <a:effectLst/>
        </p:spPr>
      </p:cxnSp>
      <p:sp>
        <p:nvSpPr>
          <p:cNvPr id="119" name="正方形/長方形 118">
            <a:extLst>
              <a:ext uri="{FF2B5EF4-FFF2-40B4-BE49-F238E27FC236}">
                <a16:creationId xmlns:a16="http://schemas.microsoft.com/office/drawing/2014/main" id="{7EBD8306-1878-7EA5-045F-B4DA82C3D5D5}"/>
              </a:ext>
            </a:extLst>
          </p:cNvPr>
          <p:cNvSpPr/>
          <p:nvPr/>
        </p:nvSpPr>
        <p:spPr>
          <a:xfrm>
            <a:off x="298548" y="3681899"/>
            <a:ext cx="2945424" cy="1946647"/>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E08CCF5D-F120-3827-7935-27F61B194080}"/>
              </a:ext>
            </a:extLst>
          </p:cNvPr>
          <p:cNvSpPr txBox="1"/>
          <p:nvPr/>
        </p:nvSpPr>
        <p:spPr>
          <a:xfrm>
            <a:off x="273225" y="3651329"/>
            <a:ext cx="2929476" cy="111376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＜脆弱性対策＞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JVN</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脆弱性情報を自動収集</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AI</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による</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脆弱性の通知・対策サポート</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・日々公開される膨大なソフトウェア</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脆弱性の</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　影響を自動診断</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pic>
        <p:nvPicPr>
          <p:cNvPr id="4" name="Picture 2">
            <a:extLst>
              <a:ext uri="{FF2B5EF4-FFF2-40B4-BE49-F238E27FC236}">
                <a16:creationId xmlns:a16="http://schemas.microsoft.com/office/drawing/2014/main" id="{EAE3D48F-9414-63EE-71EC-6EFE6AA415F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3726"/>
          <a:stretch/>
        </p:blipFill>
        <p:spPr bwMode="auto">
          <a:xfrm>
            <a:off x="4890156" y="515230"/>
            <a:ext cx="937786" cy="156778"/>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a:extLst>
              <a:ext uri="{FF2B5EF4-FFF2-40B4-BE49-F238E27FC236}">
                <a16:creationId xmlns:a16="http://schemas.microsoft.com/office/drawing/2014/main" id="{783665B9-4531-50C0-6156-F50154649E54}"/>
              </a:ext>
            </a:extLst>
          </p:cNvPr>
          <p:cNvPicPr>
            <a:picLocks noChangeAspect="1"/>
          </p:cNvPicPr>
          <p:nvPr/>
        </p:nvPicPr>
        <p:blipFill>
          <a:blip r:embed="rId6"/>
          <a:stretch>
            <a:fillRect/>
          </a:stretch>
        </p:blipFill>
        <p:spPr>
          <a:xfrm>
            <a:off x="3677971" y="497869"/>
            <a:ext cx="1018626" cy="191501"/>
          </a:xfrm>
          <a:prstGeom prst="rect">
            <a:avLst/>
          </a:prstGeom>
        </p:spPr>
      </p:pic>
      <p:sp>
        <p:nvSpPr>
          <p:cNvPr id="128" name="テキスト ボックス 127">
            <a:extLst>
              <a:ext uri="{FF2B5EF4-FFF2-40B4-BE49-F238E27FC236}">
                <a16:creationId xmlns:a16="http://schemas.microsoft.com/office/drawing/2014/main" id="{7F50E93A-1D9D-6ED8-4A57-7DE758003EA4}"/>
              </a:ext>
            </a:extLst>
          </p:cNvPr>
          <p:cNvSpPr txBox="1"/>
          <p:nvPr/>
        </p:nvSpPr>
        <p:spPr>
          <a:xfrm>
            <a:off x="3716218" y="5834837"/>
            <a:ext cx="2959832"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8.2 </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医療情報の持ち出し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129" name="直線コネクタ 128">
            <a:extLst>
              <a:ext uri="{FF2B5EF4-FFF2-40B4-BE49-F238E27FC236}">
                <a16:creationId xmlns:a16="http://schemas.microsoft.com/office/drawing/2014/main" id="{884E55DB-5DE2-67E3-B57C-8D6098F9D422}"/>
              </a:ext>
            </a:extLst>
          </p:cNvPr>
          <p:cNvCxnSpPr>
            <a:cxnSpLocks/>
          </p:cNvCxnSpPr>
          <p:nvPr/>
        </p:nvCxnSpPr>
        <p:spPr>
          <a:xfrm>
            <a:off x="3728166" y="6064872"/>
            <a:ext cx="2870964" cy="0"/>
          </a:xfrm>
          <a:prstGeom prst="line">
            <a:avLst/>
          </a:prstGeom>
          <a:noFill/>
          <a:ln w="6350" cap="flat" cmpd="sng" algn="ctr">
            <a:solidFill>
              <a:sysClr val="windowText" lastClr="000000">
                <a:lumMod val="75000"/>
                <a:lumOff val="25000"/>
              </a:sysClr>
            </a:solidFill>
            <a:prstDash val="solid"/>
            <a:miter lim="800000"/>
          </a:ln>
          <a:effectLst/>
        </p:spPr>
      </p:cxnSp>
      <p:sp>
        <p:nvSpPr>
          <p:cNvPr id="130" name="正方形/長方形 129">
            <a:extLst>
              <a:ext uri="{FF2B5EF4-FFF2-40B4-BE49-F238E27FC236}">
                <a16:creationId xmlns:a16="http://schemas.microsoft.com/office/drawing/2014/main" id="{E50876B0-EB11-26AE-8D3B-F6ADFA11202D}"/>
              </a:ext>
            </a:extLst>
          </p:cNvPr>
          <p:cNvSpPr/>
          <p:nvPr/>
        </p:nvSpPr>
        <p:spPr>
          <a:xfrm>
            <a:off x="3672024" y="6152025"/>
            <a:ext cx="2935497" cy="1936685"/>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AB52CAA6-71D9-39BC-4674-041BE133011B}"/>
              </a:ext>
            </a:extLst>
          </p:cNvPr>
          <p:cNvSpPr txBox="1"/>
          <p:nvPr/>
        </p:nvSpPr>
        <p:spPr>
          <a:xfrm>
            <a:off x="3631932" y="6155706"/>
            <a:ext cx="2865335" cy="906017"/>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＜クラウドサービスの設定見直し＞</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設定不備に起因する情報漏洩リスク</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を把握</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レポートによる診断結果と対策の提案</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まで</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14" name="テキスト ボックス 13">
            <a:extLst>
              <a:ext uri="{FF2B5EF4-FFF2-40B4-BE49-F238E27FC236}">
                <a16:creationId xmlns:a16="http://schemas.microsoft.com/office/drawing/2014/main" id="{906DA195-9C38-4A67-8273-4F2D7C62A368}"/>
              </a:ext>
            </a:extLst>
          </p:cNvPr>
          <p:cNvSpPr txBox="1"/>
          <p:nvPr/>
        </p:nvSpPr>
        <p:spPr>
          <a:xfrm>
            <a:off x="3631932" y="6998760"/>
            <a:ext cx="2874463" cy="698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Microsoft 365</a:t>
            </a: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の情報漏洩対策＞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Microsoft 365</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の監査ログを</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レポートで見える化</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・違反操作は</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アラート</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でお知らせ</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pic>
        <p:nvPicPr>
          <p:cNvPr id="15" name="図 14">
            <a:extLst>
              <a:ext uri="{FF2B5EF4-FFF2-40B4-BE49-F238E27FC236}">
                <a16:creationId xmlns:a16="http://schemas.microsoft.com/office/drawing/2014/main" id="{12973E85-6198-945B-5D49-A2CE51FFD246}"/>
              </a:ext>
            </a:extLst>
          </p:cNvPr>
          <p:cNvPicPr>
            <a:picLocks noChangeAspect="1"/>
          </p:cNvPicPr>
          <p:nvPr/>
        </p:nvPicPr>
        <p:blipFill>
          <a:blip r:embed="rId7"/>
          <a:stretch>
            <a:fillRect/>
          </a:stretch>
        </p:blipFill>
        <p:spPr>
          <a:xfrm>
            <a:off x="244475" y="495802"/>
            <a:ext cx="983091" cy="195634"/>
          </a:xfrm>
          <a:prstGeom prst="rect">
            <a:avLst/>
          </a:prstGeom>
        </p:spPr>
      </p:pic>
      <p:sp>
        <p:nvSpPr>
          <p:cNvPr id="113" name="テキスト ボックス 112">
            <a:extLst>
              <a:ext uri="{FF2B5EF4-FFF2-40B4-BE49-F238E27FC236}">
                <a16:creationId xmlns:a16="http://schemas.microsoft.com/office/drawing/2014/main" id="{5B52EA39-418E-7792-0346-F07C91E46667}"/>
              </a:ext>
            </a:extLst>
          </p:cNvPr>
          <p:cNvSpPr txBox="1"/>
          <p:nvPr/>
        </p:nvSpPr>
        <p:spPr>
          <a:xfrm>
            <a:off x="301546" y="5834837"/>
            <a:ext cx="3674329"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17.</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証跡のレビュー・システム監査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114" name="直線コネクタ 113">
            <a:extLst>
              <a:ext uri="{FF2B5EF4-FFF2-40B4-BE49-F238E27FC236}">
                <a16:creationId xmlns:a16="http://schemas.microsoft.com/office/drawing/2014/main" id="{8878B188-B608-CA6B-EDBF-EC086B207028}"/>
              </a:ext>
            </a:extLst>
          </p:cNvPr>
          <p:cNvCxnSpPr>
            <a:cxnSpLocks/>
          </p:cNvCxnSpPr>
          <p:nvPr/>
        </p:nvCxnSpPr>
        <p:spPr>
          <a:xfrm>
            <a:off x="285636" y="6064872"/>
            <a:ext cx="2955119" cy="0"/>
          </a:xfrm>
          <a:prstGeom prst="line">
            <a:avLst/>
          </a:prstGeom>
          <a:noFill/>
          <a:ln w="6350" cap="flat" cmpd="sng" algn="ctr">
            <a:solidFill>
              <a:sysClr val="windowText" lastClr="000000">
                <a:lumMod val="75000"/>
                <a:lumOff val="25000"/>
              </a:sysClr>
            </a:solidFill>
            <a:prstDash val="solid"/>
            <a:miter lim="800000"/>
          </a:ln>
          <a:effectLst/>
        </p:spPr>
      </p:cxnSp>
      <p:sp>
        <p:nvSpPr>
          <p:cNvPr id="118" name="正方形/長方形 117">
            <a:extLst>
              <a:ext uri="{FF2B5EF4-FFF2-40B4-BE49-F238E27FC236}">
                <a16:creationId xmlns:a16="http://schemas.microsoft.com/office/drawing/2014/main" id="{654DB3CA-4700-60BA-29EC-EDD5BA524DBC}"/>
              </a:ext>
            </a:extLst>
          </p:cNvPr>
          <p:cNvSpPr/>
          <p:nvPr/>
        </p:nvSpPr>
        <p:spPr>
          <a:xfrm>
            <a:off x="289942" y="6164115"/>
            <a:ext cx="2950813" cy="1946647"/>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5338FC1C-9C9B-CAA3-757B-A40EC4D580C0}"/>
              </a:ext>
            </a:extLst>
          </p:cNvPr>
          <p:cNvSpPr txBox="1"/>
          <p:nvPr/>
        </p:nvSpPr>
        <p:spPr>
          <a:xfrm>
            <a:off x="273225" y="6155706"/>
            <a:ext cx="2993033" cy="111376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＜操作ログ取得＞</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操作ログの取得、違反操作は通知</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・アンチウイルス製品（</a:t>
            </a:r>
            <a:r>
              <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MOTEX</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製品）との連携機能で</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インシデント発生時の調査、再発防止策が可能</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5" name="テキスト ボックス 24">
            <a:extLst>
              <a:ext uri="{FF2B5EF4-FFF2-40B4-BE49-F238E27FC236}">
                <a16:creationId xmlns:a16="http://schemas.microsoft.com/office/drawing/2014/main" id="{347DC84B-AFBD-69EC-6A79-CB8E997F4C81}"/>
              </a:ext>
            </a:extLst>
          </p:cNvPr>
          <p:cNvSpPr txBox="1"/>
          <p:nvPr/>
        </p:nvSpPr>
        <p:spPr>
          <a:xfrm>
            <a:off x="273225" y="7049560"/>
            <a:ext cx="2868877" cy="698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＜操作ログの分析＞</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・操作ログをより</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詳細に分析、可視化</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監査</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にも活用可能な様々なレポートを提供</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124" name="テキスト ボックス 123">
            <a:extLst>
              <a:ext uri="{FF2B5EF4-FFF2-40B4-BE49-F238E27FC236}">
                <a16:creationId xmlns:a16="http://schemas.microsoft.com/office/drawing/2014/main" id="{CD3C0181-EFF7-1B45-8679-02DB99D6C36C}"/>
              </a:ext>
            </a:extLst>
          </p:cNvPr>
          <p:cNvSpPr txBox="1"/>
          <p:nvPr/>
        </p:nvSpPr>
        <p:spPr>
          <a:xfrm>
            <a:off x="3646800" y="3373915"/>
            <a:ext cx="3674329"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13.</a:t>
            </a:r>
            <a:r>
              <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ネットワークに関する安全管理措置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100" b="1" i="0" u="none" strike="noStrike" kern="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cxnSp>
        <p:nvCxnSpPr>
          <p:cNvPr id="125" name="直線コネクタ 124">
            <a:extLst>
              <a:ext uri="{FF2B5EF4-FFF2-40B4-BE49-F238E27FC236}">
                <a16:creationId xmlns:a16="http://schemas.microsoft.com/office/drawing/2014/main" id="{50806CA0-756C-D94D-C48E-BF6B0769E2CD}"/>
              </a:ext>
            </a:extLst>
          </p:cNvPr>
          <p:cNvCxnSpPr>
            <a:cxnSpLocks/>
          </p:cNvCxnSpPr>
          <p:nvPr/>
        </p:nvCxnSpPr>
        <p:spPr>
          <a:xfrm>
            <a:off x="3668990" y="3585328"/>
            <a:ext cx="2928660" cy="0"/>
          </a:xfrm>
          <a:prstGeom prst="line">
            <a:avLst/>
          </a:prstGeom>
          <a:noFill/>
          <a:ln w="6350" cap="flat" cmpd="sng" algn="ctr">
            <a:solidFill>
              <a:sysClr val="windowText" lastClr="000000">
                <a:lumMod val="75000"/>
                <a:lumOff val="25000"/>
              </a:sysClr>
            </a:solidFill>
            <a:prstDash val="solid"/>
            <a:miter lim="800000"/>
          </a:ln>
          <a:effectLst/>
        </p:spPr>
      </p:cxnSp>
      <p:sp>
        <p:nvSpPr>
          <p:cNvPr id="126" name="正方形/長方形 125">
            <a:extLst>
              <a:ext uri="{FF2B5EF4-FFF2-40B4-BE49-F238E27FC236}">
                <a16:creationId xmlns:a16="http://schemas.microsoft.com/office/drawing/2014/main" id="{2DECD9E8-4E2F-6BE5-935A-748142D9CBBB}"/>
              </a:ext>
            </a:extLst>
          </p:cNvPr>
          <p:cNvSpPr/>
          <p:nvPr/>
        </p:nvSpPr>
        <p:spPr>
          <a:xfrm>
            <a:off x="3671136" y="3692512"/>
            <a:ext cx="2935497" cy="1936685"/>
          </a:xfrm>
          <a:prstGeom prst="rect">
            <a:avLst/>
          </a:prstGeom>
          <a:solidFill>
            <a:srgbClr val="F5F5F5"/>
          </a:solidFill>
          <a:ln w="12700" cap="flat" cmpd="sng" algn="ctr">
            <a:solidFill>
              <a:schemeClr val="bg1">
                <a:lumMod val="50000"/>
              </a:scheme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lumMod val="75000"/>
                  <a:lumOff val="25000"/>
                </a:prstClr>
              </a:solidFill>
              <a:effectLst/>
              <a:uLnTx/>
              <a:uFillTx/>
              <a:latin typeface="Calibri" panose="020F0502020204030204"/>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5233DD91-F2B2-C0BD-7FCD-E34FC91F77BC}"/>
              </a:ext>
            </a:extLst>
          </p:cNvPr>
          <p:cNvSpPr txBox="1"/>
          <p:nvPr/>
        </p:nvSpPr>
        <p:spPr>
          <a:xfrm>
            <a:off x="3674799" y="3713375"/>
            <a:ext cx="2982810" cy="906017"/>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＜ネットワーク脆弱性対策＞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ネットワークに対する攻撃リスクを診断</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最新の脆弱性にも対応</a:t>
            </a:r>
            <a:endPar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29" name="テキスト ボックス 28">
            <a:extLst>
              <a:ext uri="{FF2B5EF4-FFF2-40B4-BE49-F238E27FC236}">
                <a16:creationId xmlns:a16="http://schemas.microsoft.com/office/drawing/2014/main" id="{EC5E1FA9-18D5-113A-F8DF-71B93C55D3F7}"/>
              </a:ext>
            </a:extLst>
          </p:cNvPr>
          <p:cNvSpPr txBox="1"/>
          <p:nvPr/>
        </p:nvSpPr>
        <p:spPr>
          <a:xfrm>
            <a:off x="3674799" y="4478505"/>
            <a:ext cx="2934170" cy="69826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＜トラフィックの監視＞</a:t>
            </a:r>
            <a:endParaRPr kumimoji="1" lang="en-US" altLang="ja-JP" sz="900" b="1"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不正通信</a:t>
            </a: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をリアルタイムに検知・遮断</a:t>
            </a:r>
            <a:endParaRPr kumimoji="1" lang="en-US" altLang="ja-JP"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・医療系でも導入可能な</a:t>
            </a:r>
            <a:r>
              <a:rPr kumimoji="1" lang="en-US" altLang="ja-JP" sz="900" b="0"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mn-cs"/>
              </a:rPr>
              <a:t>NDR</a:t>
            </a:r>
          </a:p>
        </p:txBody>
      </p:sp>
      <p:sp>
        <p:nvSpPr>
          <p:cNvPr id="10" name="正方形/長方形 9">
            <a:extLst>
              <a:ext uri="{FF2B5EF4-FFF2-40B4-BE49-F238E27FC236}">
                <a16:creationId xmlns:a16="http://schemas.microsoft.com/office/drawing/2014/main" id="{3104F4C3-809C-2C1C-5721-EFC506961361}"/>
              </a:ext>
            </a:extLst>
          </p:cNvPr>
          <p:cNvSpPr/>
          <p:nvPr/>
        </p:nvSpPr>
        <p:spPr>
          <a:xfrm>
            <a:off x="-379781" y="8220818"/>
            <a:ext cx="7671295" cy="26789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詳細は「</a:t>
            </a:r>
            <a:r>
              <a:rPr kumimoji="1" lang="en-US" altLang="ja-JP" sz="11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hlinkClick r:id="rId8">
                  <a:extLst>
                    <a:ext uri="{A12FA001-AC4F-418D-AE19-62706E023703}">
                      <ahyp:hlinkClr xmlns:ahyp="http://schemas.microsoft.com/office/drawing/2018/hyperlinkcolor" val="tx"/>
                    </a:ext>
                  </a:extLst>
                </a:hlinkClick>
              </a:rPr>
              <a:t>sales@motex.co.jp</a:t>
            </a:r>
            <a:r>
              <a:rPr kumimoji="1" lang="ja-JP" altLang="en-US" sz="11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rPr>
              <a:t>」までお問い合わせください</a:t>
            </a:r>
          </a:p>
        </p:txBody>
      </p:sp>
      <p:sp>
        <p:nvSpPr>
          <p:cNvPr id="18" name="テキスト ボックス 1">
            <a:extLst>
              <a:ext uri="{FF2B5EF4-FFF2-40B4-BE49-F238E27FC236}">
                <a16:creationId xmlns:a16="http://schemas.microsoft.com/office/drawing/2014/main" id="{EFCE3642-683A-D261-A687-315729893482}"/>
              </a:ext>
            </a:extLst>
          </p:cNvPr>
          <p:cNvSpPr txBox="1"/>
          <p:nvPr/>
        </p:nvSpPr>
        <p:spPr>
          <a:xfrm>
            <a:off x="130273" y="8667151"/>
            <a:ext cx="2646878" cy="33855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エムオーテックス株式会社</a:t>
            </a:r>
          </a:p>
        </p:txBody>
      </p:sp>
      <p:sp>
        <p:nvSpPr>
          <p:cNvPr id="19" name="テキスト ボックス 51">
            <a:extLst>
              <a:ext uri="{FF2B5EF4-FFF2-40B4-BE49-F238E27FC236}">
                <a16:creationId xmlns:a16="http://schemas.microsoft.com/office/drawing/2014/main" id="{2807651C-2016-AE0C-9FD4-37E19A5DD3FF}"/>
              </a:ext>
            </a:extLst>
          </p:cNvPr>
          <p:cNvSpPr txBox="1"/>
          <p:nvPr/>
        </p:nvSpPr>
        <p:spPr>
          <a:xfrm>
            <a:off x="2640555" y="8743691"/>
            <a:ext cx="1518364" cy="21544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●お問い合わせ窓口：営業部</a:t>
            </a:r>
          </a:p>
        </p:txBody>
      </p:sp>
      <p:sp>
        <p:nvSpPr>
          <p:cNvPr id="21" name="正方形/長方形 20">
            <a:extLst>
              <a:ext uri="{FF2B5EF4-FFF2-40B4-BE49-F238E27FC236}">
                <a16:creationId xmlns:a16="http://schemas.microsoft.com/office/drawing/2014/main" id="{6D43A75A-B807-C925-57B2-B86D9D8D0990}"/>
              </a:ext>
            </a:extLst>
          </p:cNvPr>
          <p:cNvSpPr/>
          <p:nvPr/>
        </p:nvSpPr>
        <p:spPr>
          <a:xfrm>
            <a:off x="114862" y="8961209"/>
            <a:ext cx="4509047" cy="861774"/>
          </a:xfrm>
          <a:prstGeom prst="rect">
            <a:avLst/>
          </a:prstGeom>
        </p:spPr>
        <p:txBody>
          <a:bodyPr wrap="square">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9144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　阪</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532-0011 </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大阪市淀川区西中島</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5-12-12</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エムオーテックス新大阪ビル</a:t>
            </a:r>
            <a:endPar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　京</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108-0073 </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東京都港区三田</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3-5-19</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住友不動産東京三田ガーデンタワー</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階</a:t>
            </a:r>
            <a:endPar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460-0003 </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名古屋市中区錦</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1-11-11</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名古屋インターシティ</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3F</a:t>
            </a:r>
          </a:p>
          <a:p>
            <a:pPr marL="0" marR="0" lvl="0" indent="0" algn="l" defTabSz="9144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九　州</a:t>
            </a:r>
            <a:r>
              <a:rPr kumimoji="1" lang="en-US" altLang="ja-JP" sz="800" b="1" i="0" u="none" strike="noStrike" kern="1200" cap="none" spc="0" normalizeH="0" baseline="0" noProof="0">
                <a:ln>
                  <a:noFill/>
                </a:ln>
                <a:solidFill>
                  <a:srgbClr val="C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812-0011</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福岡市博多区博多駅前</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1-15-20</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NMF</a:t>
            </a:r>
            <a:r>
              <a:rPr kumimoji="1" lang="ja-JP" altLang="en-US"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博多駅前ビル</a:t>
            </a:r>
            <a:r>
              <a:rPr kumimoji="1" lang="en-US" altLang="ja-JP" sz="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2F</a:t>
            </a:r>
          </a:p>
          <a:p>
            <a:pPr marL="0" marR="0" lvl="0" indent="0" algn="l" defTabSz="914400" rtl="0" eaLnBrk="1" fontAlgn="base" latinLnBrk="0" hangingPunct="1">
              <a:lnSpc>
                <a:spcPts val="1200"/>
              </a:lnSpc>
              <a:spcBef>
                <a:spcPct val="0"/>
              </a:spcBef>
              <a:spcAft>
                <a:spcPct val="0"/>
              </a:spcAft>
              <a:buClrTx/>
              <a:buSzTx/>
              <a:buFontTx/>
              <a:buNone/>
              <a:tabLst/>
              <a:defRPr/>
            </a:pPr>
            <a:r>
              <a:rPr kumimoji="1"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06-6308-8980</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大阪・九州</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03-3455-1811</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東京</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052-253-7346</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名古屋</a:t>
            </a:r>
            <a:r>
              <a:rPr kumimoji="1" lang="en-US" altLang="ja-JP" sz="6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3" name="四角形: 角を丸くする 22">
            <a:extLst>
              <a:ext uri="{FF2B5EF4-FFF2-40B4-BE49-F238E27FC236}">
                <a16:creationId xmlns:a16="http://schemas.microsoft.com/office/drawing/2014/main" id="{EEA7ED76-DB79-CD45-12C5-52052AB47DB7}"/>
              </a:ext>
            </a:extLst>
          </p:cNvPr>
          <p:cNvSpPr/>
          <p:nvPr/>
        </p:nvSpPr>
        <p:spPr>
          <a:xfrm>
            <a:off x="4335779" y="8641836"/>
            <a:ext cx="2407357" cy="1134631"/>
          </a:xfrm>
          <a:prstGeom prst="roundRect">
            <a:avLst>
              <a:gd name="adj" fmla="val 72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テキスト ボックス 25">
            <a:extLst>
              <a:ext uri="{FF2B5EF4-FFF2-40B4-BE49-F238E27FC236}">
                <a16:creationId xmlns:a16="http://schemas.microsoft.com/office/drawing/2014/main" id="{B6F47DA9-B0D7-9F68-1B9F-797BE3C96E85}"/>
              </a:ext>
            </a:extLst>
          </p:cNvPr>
          <p:cNvSpPr txBox="1"/>
          <p:nvPr/>
        </p:nvSpPr>
        <p:spPr>
          <a:xfrm>
            <a:off x="4352515" y="8705765"/>
            <a:ext cx="902811" cy="200055"/>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7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p>
        </p:txBody>
      </p:sp>
      <p:pic>
        <p:nvPicPr>
          <p:cNvPr id="41" name="図 40">
            <a:extLst>
              <a:ext uri="{FF2B5EF4-FFF2-40B4-BE49-F238E27FC236}">
                <a16:creationId xmlns:a16="http://schemas.microsoft.com/office/drawing/2014/main" id="{EF7EDA32-11C1-8FDF-1E00-E4285ED42BAA}"/>
              </a:ext>
            </a:extLst>
          </p:cNvPr>
          <p:cNvPicPr>
            <a:picLocks noChangeAspect="1"/>
          </p:cNvPicPr>
          <p:nvPr/>
        </p:nvPicPr>
        <p:blipFill>
          <a:blip r:embed="rId9"/>
          <a:stretch>
            <a:fillRect/>
          </a:stretch>
        </p:blipFill>
        <p:spPr>
          <a:xfrm>
            <a:off x="1854370" y="4415287"/>
            <a:ext cx="1287732" cy="1287732"/>
          </a:xfrm>
          <a:prstGeom prst="rect">
            <a:avLst/>
          </a:prstGeom>
        </p:spPr>
      </p:pic>
      <p:pic>
        <p:nvPicPr>
          <p:cNvPr id="42" name="図 41">
            <a:extLst>
              <a:ext uri="{FF2B5EF4-FFF2-40B4-BE49-F238E27FC236}">
                <a16:creationId xmlns:a16="http://schemas.microsoft.com/office/drawing/2014/main" id="{E429D067-9EC7-C6D0-F959-D6DCAFD2DF44}"/>
              </a:ext>
            </a:extLst>
          </p:cNvPr>
          <p:cNvPicPr>
            <a:picLocks noChangeAspect="1"/>
          </p:cNvPicPr>
          <p:nvPr/>
        </p:nvPicPr>
        <p:blipFill>
          <a:blip r:embed="rId10"/>
          <a:stretch>
            <a:fillRect/>
          </a:stretch>
        </p:blipFill>
        <p:spPr>
          <a:xfrm>
            <a:off x="5414001" y="1157834"/>
            <a:ext cx="1164930" cy="1164930"/>
          </a:xfrm>
          <a:prstGeom prst="rect">
            <a:avLst/>
          </a:prstGeom>
        </p:spPr>
      </p:pic>
      <p:pic>
        <p:nvPicPr>
          <p:cNvPr id="44" name="図 43">
            <a:extLst>
              <a:ext uri="{FF2B5EF4-FFF2-40B4-BE49-F238E27FC236}">
                <a16:creationId xmlns:a16="http://schemas.microsoft.com/office/drawing/2014/main" id="{8EBBF174-45A0-EB76-7A4F-49A1E834825E}"/>
              </a:ext>
            </a:extLst>
          </p:cNvPr>
          <p:cNvPicPr>
            <a:picLocks noChangeAspect="1"/>
          </p:cNvPicPr>
          <p:nvPr/>
        </p:nvPicPr>
        <p:blipFill>
          <a:blip r:embed="rId11"/>
          <a:stretch>
            <a:fillRect/>
          </a:stretch>
        </p:blipFill>
        <p:spPr>
          <a:xfrm>
            <a:off x="5269981" y="4402772"/>
            <a:ext cx="1538383" cy="1538383"/>
          </a:xfrm>
          <a:prstGeom prst="rect">
            <a:avLst/>
          </a:prstGeom>
        </p:spPr>
      </p:pic>
      <p:pic>
        <p:nvPicPr>
          <p:cNvPr id="46" name="図 45">
            <a:extLst>
              <a:ext uri="{FF2B5EF4-FFF2-40B4-BE49-F238E27FC236}">
                <a16:creationId xmlns:a16="http://schemas.microsoft.com/office/drawing/2014/main" id="{2EF64672-061B-8984-CCE0-46EE1BA6A0F5}"/>
              </a:ext>
            </a:extLst>
          </p:cNvPr>
          <p:cNvPicPr>
            <a:picLocks noChangeAspect="1"/>
          </p:cNvPicPr>
          <p:nvPr/>
        </p:nvPicPr>
        <p:blipFill>
          <a:blip r:embed="rId12"/>
          <a:stretch>
            <a:fillRect/>
          </a:stretch>
        </p:blipFill>
        <p:spPr>
          <a:xfrm rot="1004336">
            <a:off x="2168192" y="2042634"/>
            <a:ext cx="1280663" cy="1280663"/>
          </a:xfrm>
          <a:prstGeom prst="rect">
            <a:avLst/>
          </a:prstGeom>
        </p:spPr>
      </p:pic>
      <p:pic>
        <p:nvPicPr>
          <p:cNvPr id="47" name="図 46">
            <a:extLst>
              <a:ext uri="{FF2B5EF4-FFF2-40B4-BE49-F238E27FC236}">
                <a16:creationId xmlns:a16="http://schemas.microsoft.com/office/drawing/2014/main" id="{825229B1-23F7-43A4-8363-AE2C58069B4B}"/>
              </a:ext>
            </a:extLst>
          </p:cNvPr>
          <p:cNvPicPr>
            <a:picLocks noChangeAspect="1"/>
          </p:cNvPicPr>
          <p:nvPr/>
        </p:nvPicPr>
        <p:blipFill>
          <a:blip r:embed="rId13"/>
          <a:stretch>
            <a:fillRect/>
          </a:stretch>
        </p:blipFill>
        <p:spPr>
          <a:xfrm>
            <a:off x="2137816" y="6903093"/>
            <a:ext cx="1483565" cy="1483565"/>
          </a:xfrm>
          <a:prstGeom prst="rect">
            <a:avLst/>
          </a:prstGeom>
        </p:spPr>
      </p:pic>
      <p:pic>
        <p:nvPicPr>
          <p:cNvPr id="49" name="図 48">
            <a:extLst>
              <a:ext uri="{FF2B5EF4-FFF2-40B4-BE49-F238E27FC236}">
                <a16:creationId xmlns:a16="http://schemas.microsoft.com/office/drawing/2014/main" id="{8CA81177-8E8F-EF40-B6D4-00DF51F11835}"/>
              </a:ext>
            </a:extLst>
          </p:cNvPr>
          <p:cNvPicPr>
            <a:picLocks noChangeAspect="1"/>
          </p:cNvPicPr>
          <p:nvPr/>
        </p:nvPicPr>
        <p:blipFill rotWithShape="1">
          <a:blip r:embed="rId14"/>
          <a:srcRect b="24831"/>
          <a:stretch/>
        </p:blipFill>
        <p:spPr>
          <a:xfrm>
            <a:off x="5555035" y="7202034"/>
            <a:ext cx="1179966" cy="886971"/>
          </a:xfrm>
          <a:prstGeom prst="rect">
            <a:avLst/>
          </a:prstGeom>
        </p:spPr>
      </p:pic>
      <p:pic>
        <p:nvPicPr>
          <p:cNvPr id="16" name="図 16">
            <a:extLst>
              <a:ext uri="{FF2B5EF4-FFF2-40B4-BE49-F238E27FC236}">
                <a16:creationId xmlns:a16="http://schemas.microsoft.com/office/drawing/2014/main" id="{FBC6FA0D-30F2-3A5E-917A-74AAA78855A4}"/>
              </a:ext>
            </a:extLst>
          </p:cNvPr>
          <p:cNvPicPr>
            <a:picLocks noChangeAspect="1"/>
          </p:cNvPicPr>
          <p:nvPr/>
        </p:nvPicPr>
        <p:blipFill>
          <a:blip r:embed="rId15"/>
          <a:stretch>
            <a:fillRect/>
          </a:stretch>
        </p:blipFill>
        <p:spPr>
          <a:xfrm>
            <a:off x="5890985" y="483507"/>
            <a:ext cx="729343" cy="259443"/>
          </a:xfrm>
          <a:prstGeom prst="rect">
            <a:avLst/>
          </a:prstGeom>
        </p:spPr>
      </p:pic>
      <p:cxnSp>
        <p:nvCxnSpPr>
          <p:cNvPr id="48" name="直線コネクタ 47">
            <a:extLst>
              <a:ext uri="{FF2B5EF4-FFF2-40B4-BE49-F238E27FC236}">
                <a16:creationId xmlns:a16="http://schemas.microsoft.com/office/drawing/2014/main" id="{07B35CC7-B7A1-CD2E-7EA8-3DD056A4C89F}"/>
              </a:ext>
            </a:extLst>
          </p:cNvPr>
          <p:cNvCxnSpPr>
            <a:cxnSpLocks/>
          </p:cNvCxnSpPr>
          <p:nvPr/>
        </p:nvCxnSpPr>
        <p:spPr>
          <a:xfrm>
            <a:off x="3657138" y="1091127"/>
            <a:ext cx="2937149" cy="0"/>
          </a:xfrm>
          <a:prstGeom prst="line">
            <a:avLst/>
          </a:prstGeom>
          <a:noFill/>
          <a:ln w="6350" cap="flat" cmpd="sng" algn="ctr">
            <a:solidFill>
              <a:sysClr val="windowText" lastClr="000000">
                <a:lumMod val="75000"/>
                <a:lumOff val="25000"/>
              </a:sysClr>
            </a:solidFill>
            <a:prstDash val="solid"/>
            <a:miter lim="800000"/>
          </a:ln>
          <a:effectLst/>
        </p:spPr>
      </p:cxnSp>
    </p:spTree>
    <p:extLst>
      <p:ext uri="{BB962C8B-B14F-4D97-AF65-F5344CB8AC3E}">
        <p14:creationId xmlns:p14="http://schemas.microsoft.com/office/powerpoint/2010/main" val="180042438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808080"/>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solidFill>
          <a:srgbClr val="FFFF99"/>
        </a:solidFill>
        <a:ln w="12700" cap="flat" cmpd="sng" algn="ctr">
          <a:solidFill>
            <a:srgbClr val="808080"/>
          </a:solid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lnDef>
    <a:txDef>
      <a:spPr>
        <a:noFill/>
      </a:spPr>
      <a:bodyPr wrap="square" rtlCol="0">
        <a:spAutoFit/>
      </a:bodyPr>
      <a:lstStyle>
        <a:defPPr algn="l">
          <a:defRPr kumimoji="1"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3068__x6642__x523b_ xmlns="79ee9245-d882-4ddc-9b39-e6678e7416f0" xsi:nil="true"/>
    <_x30ea__x30f3__x30af_ xmlns="79ee9245-d882-4ddc-9b39-e6678e7416f0">
      <Url xsi:nil="true"/>
      <Description xsi:nil="true"/>
    </_x30ea__x30f3__x30af_>
    <_x8907__x6570__x884c__x30c6__x30ad__x30b9__x30c8_ xmlns="79ee9245-d882-4ddc-9b39-e6678e7416f0" xsi:nil="true"/>
    <_x7ba1__x7406__x756a__x53f7_ xmlns="79ee9245-d882-4ddc-9b39-e6678e7416f0">RC-311</_x7ba1__x7406__x756a__x53f7_>
    <_Flow_SignoffStatus xmlns="79ee9245-d882-4ddc-9b39-e6678e7416f0" xsi:nil="true"/>
    <_dlc_Exempt xmlns="http://schemas.microsoft.com/sharepoint/v3" xsi:nil="true"/>
    <_x006c_nu1 xmlns="79ee9245-d882-4ddc-9b39-e6678e7416f0">
      <UserInfo>
        <DisplayName/>
        <AccountId xsi:nil="true"/>
        <AccountType/>
      </UserInfo>
    </_x006c_nu1>
    <_x6570__x5b57_ xmlns="79ee9245-d882-4ddc-9b39-e6678e7416f0" xsi:nil="true"/>
    <_x9234__x6728__x30c6__x30b9__x30c8_ xmlns="79ee9245-d882-4ddc-9b39-e6678e7416f0" xsi:nil="true"/>
    <lcf76f155ced4ddcb4097134ff3c332f xmlns="79ee9245-d882-4ddc-9b39-e6678e7416f0">
      <Terms xmlns="http://schemas.microsoft.com/office/infopath/2007/PartnerControls"/>
    </lcf76f155ced4ddcb4097134ff3c332f>
    <TaxCatchAll xmlns="f8486722-456f-4c86-9af7-b8b16200fae9" xsi:nil="true"/>
    <_x8ca9__x58f2__x5e97_ xmlns="79ee9245-d882-4ddc-9b39-e6678e7416f0" xsi:nil="true"/>
    <SharedWithUsers xmlns="f8486722-456f-4c86-9af7-b8b16200fae9">
      <UserInfo>
        <DisplayName/>
        <AccountId xsi:nil="true"/>
        <AccountType/>
      </UserInfo>
    </SharedWithUsers>
    <MediaLengthInSeconds xmlns="79ee9245-d882-4ddc-9b39-e6678e7416f0" xsi:nil="true"/>
    <_x6570__x5024_ xmlns="79ee9245-d882-4ddc-9b39-e6678e7416f0" xsi:nil="true"/>
  </documentManagement>
</p:properties>
</file>

<file path=customXml/item2.xml><?xml version="1.0" encoding="utf-8"?>
<?mso-contentType ?>
<p:Policy xmlns:p="office.server.policy" id="" local="true">
  <p:Name>ドキュメント</p:Name>
  <p:Description/>
  <p:Statement/>
  <p:PolicyItems>
    <p:PolicyItem featureId="Microsoft.Office.RecordsManagement.PolicyFeatures.PolicyAudit" staticId="0x010100E6F1B8B26459E1498F4748E521128168|1757814118" UniqueId="f37f348f-1288-400b-a566-16401018dade">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6F1B8B26459E1498F4748E521128168" ma:contentTypeVersion="35" ma:contentTypeDescription="新しいドキュメントを作成します。" ma:contentTypeScope="" ma:versionID="40a3c7f8c06d9d7f208ce6598501acf8">
  <xsd:schema xmlns:xsd="http://www.w3.org/2001/XMLSchema" xmlns:xs="http://www.w3.org/2001/XMLSchema" xmlns:p="http://schemas.microsoft.com/office/2006/metadata/properties" xmlns:ns1="http://schemas.microsoft.com/sharepoint/v3" xmlns:ns2="79ee9245-d882-4ddc-9b39-e6678e7416f0" xmlns:ns3="f8486722-456f-4c86-9af7-b8b16200fae9" targetNamespace="http://schemas.microsoft.com/office/2006/metadata/properties" ma:root="true" ma:fieldsID="459ccba2d6293dcf1e0a9da6c9e5570e" ns1:_="" ns2:_="" ns3:_="">
    <xsd:import namespace="http://schemas.microsoft.com/sharepoint/v3"/>
    <xsd:import namespace="79ee9245-d882-4ddc-9b39-e6678e7416f0"/>
    <xsd:import namespace="f8486722-456f-4c86-9af7-b8b16200fae9"/>
    <xsd:element name="properties">
      <xsd:complexType>
        <xsd:sequence>
          <xsd:element name="documentManagement">
            <xsd:complexType>
              <xsd:all>
                <xsd:element ref="ns2:_x30ea__x30f3__x30af_" minOccurs="0"/>
                <xsd:element ref="ns2:_x8907__x6570__x884c__x30c6__x30ad__x30b9__x30c8_" minOccurs="0"/>
                <xsd:element ref="ns2:_x65e5__x4ed8__x3068__x6642__x523b_" minOccurs="0"/>
                <xsd:element ref="ns2:_Flow_SignoffStatus" minOccurs="0"/>
                <xsd:element ref="ns2:_x006c_nu1"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1:_dlc_Exempt"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_x7ba1__x7406__x756a__x53f7_" minOccurs="0"/>
                <xsd:element ref="ns2:MediaLengthInSeconds" minOccurs="0"/>
                <xsd:element ref="ns2:_x6570__x5b57_" minOccurs="0"/>
                <xsd:element ref="ns2:_x8ca9__x58f2__x5e97_" minOccurs="0"/>
                <xsd:element ref="ns2:_x9234__x6728__x30c6__x30b9__x30c8_" minOccurs="0"/>
                <xsd:element ref="ns3:TaxCatchAll" minOccurs="0"/>
                <xsd:element ref="ns2:lcf76f155ced4ddcb4097134ff3c332f" minOccurs="0"/>
                <xsd:element ref="ns2:_x6570__x5024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ポリシー適用除外"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ee9245-d882-4ddc-9b39-e6678e7416f0" elementFormDefault="qualified">
    <xsd:import namespace="http://schemas.microsoft.com/office/2006/documentManagement/types"/>
    <xsd:import namespace="http://schemas.microsoft.com/office/infopath/2007/PartnerControls"/>
    <xsd:element name="_x30ea__x30f3__x30af_" ma:index="2" nillable="true" ma:displayName="リンク" ma:format="Hyperlink" ma:internalName="_x30ea__x30f3__x30af_"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x8907__x6570__x884c__x30c6__x30ad__x30b9__x30c8_" ma:index="3" nillable="true" ma:displayName="複数行テキスト" ma:format="Dropdown" ma:internalName="_x8907__x6570__x884c__x30c6__x30ad__x30b9__x30c8_" ma:readOnly="false">
      <xsd:simpleType>
        <xsd:restriction base="dms:Note">
          <xsd:maxLength value="255"/>
        </xsd:restriction>
      </xsd:simpleType>
    </xsd:element>
    <xsd:element name="_x65e5__x4ed8__x3068__x6642__x523b_" ma:index="4" nillable="true" ma:displayName="日付と時刻" ma:format="DateOnly" ma:internalName="_x65e5__x4ed8__x3068__x6642__x523b_" ma:readOnly="false">
      <xsd:simpleType>
        <xsd:restriction base="dms:DateTime"/>
      </xsd:simpleType>
    </xsd:element>
    <xsd:element name="_Flow_SignoffStatus" ma:index="5" nillable="true" ma:displayName="承認の状態" ma:internalName="_x627f__x8a8d__x306e__x72b6__x614b_" ma:readOnly="false">
      <xsd:simpleType>
        <xsd:restriction base="dms:Text"/>
      </xsd:simpleType>
    </xsd:element>
    <xsd:element name="_x006c_nu1" ma:index="6" nillable="true" ma:displayName="ユーザーまたはグループ" ma:list="UserInfo" ma:internalName="_x006c_nu1"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hidden="true" ma:internalName="MediaServiceAutoTags" ma:readOnly="true">
      <xsd:simpleType>
        <xsd:restriction base="dms:Text"/>
      </xsd:simpleType>
    </xsd:element>
    <xsd:element name="MediaServiceOCR" ma:index="14" nillable="true" ma:displayName="MediaServiceOCR" ma:hidden="true" ma:internalName="MediaServiceOCR"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20" nillable="true" ma:displayName="Location" ma:hidden="true"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hidden="true" ma:internalName="MediaServiceKeyPoints" ma:readOnly="true">
      <xsd:simpleType>
        <xsd:restriction base="dms:Note"/>
      </xsd:simpleType>
    </xsd:element>
    <xsd:element name="_x7ba1__x7406__x756a__x53f7_" ma:index="26" nillable="true" ma:displayName="管理番号" ma:default="RC-311" ma:format="Dropdown" ma:hidden="true" ma:internalName="_x7ba1__x7406__x756a__x53f7_" ma:readOnly="false">
      <xsd:simpleType>
        <xsd:restriction base="dms:Text">
          <xsd:maxLength value="255"/>
        </xsd:restriction>
      </xsd:simpleType>
    </xsd:element>
    <xsd:element name="MediaLengthInSeconds" ma:index="27" nillable="true" ma:displayName="Length (seconds)" ma:internalName="MediaLengthInSeconds" ma:readOnly="true">
      <xsd:simpleType>
        <xsd:restriction base="dms:Unknown"/>
      </xsd:simpleType>
    </xsd:element>
    <xsd:element name="_x6570__x5b57_" ma:index="28" nillable="true" ma:displayName="数字" ma:format="Dropdown" ma:internalName="_x6570__x5b57_" ma:percentage="FALSE">
      <xsd:simpleType>
        <xsd:restriction base="dms:Number"/>
      </xsd:simpleType>
    </xsd:element>
    <xsd:element name="_x8ca9__x58f2__x5e97_" ma:index="29" nillable="true" ma:displayName="販売店" ma:description="販売店フラグ" ma:format="Dropdown" ma:internalName="_x8ca9__x58f2__x5e97_">
      <xsd:simpleType>
        <xsd:restriction base="dms:Text">
          <xsd:maxLength value="255"/>
        </xsd:restriction>
      </xsd:simpleType>
    </xsd:element>
    <xsd:element name="_x9234__x6728__x30c6__x30b9__x30c8_" ma:index="30" nillable="true" ma:displayName="鈴木テスト" ma:format="Dropdown" ma:internalName="_x9234__x6728__x30c6__x30b9__x30c8_">
      <xsd:simpleType>
        <xsd:restriction base="dms:Text">
          <xsd:maxLength value="255"/>
        </xsd:restriction>
      </xsd:simpleType>
    </xsd:element>
    <xsd:element name="lcf76f155ced4ddcb4097134ff3c332f" ma:index="33" nillable="true" ma:taxonomy="true" ma:internalName="lcf76f155ced4ddcb4097134ff3c332f" ma:taxonomyFieldName="MediaServiceImageTags" ma:displayName="画像タグ" ma:readOnly="false" ma:fieldId="{5cf76f15-5ced-4ddc-b409-7134ff3c332f}" ma:taxonomyMulti="true" ma:sspId="a6d06bc7-5879-467c-9b3f-73b6e2086efd" ma:termSetId="09814cd3-568e-fe90-9814-8d621ff8fb84" ma:anchorId="fba54fb3-c3e1-fe81-a776-ca4b69148c4d" ma:open="true" ma:isKeyword="false">
      <xsd:complexType>
        <xsd:sequence>
          <xsd:element ref="pc:Terms" minOccurs="0" maxOccurs="1"/>
        </xsd:sequence>
      </xsd:complexType>
    </xsd:element>
    <xsd:element name="_x6570__x5024_" ma:index="34" nillable="true" ma:displayName="数値" ma:format="Dropdown" ma:internalName="_x6570__x5024_"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8486722-456f-4c86-9af7-b8b16200fae9" elementFormDefault="qualified">
    <xsd:import namespace="http://schemas.microsoft.com/office/2006/documentManagement/types"/>
    <xsd:import namespace="http://schemas.microsoft.com/office/infopath/2007/PartnerControls"/>
    <xsd:element name="SharedWithUsers" ma:index="8" nillable="true" ma:displayName="共有相手"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hidden="true" ma:internalName="SharedWithDetails" ma:readOnly="true">
      <xsd:simpleType>
        <xsd:restriction base="dms:Note"/>
      </xsd:simpleType>
    </xsd:element>
    <xsd:element name="TaxCatchAll" ma:index="31" nillable="true" ma:displayName="Taxonomy Catch All Column" ma:hidden="true" ma:list="{72d96897-07c3-42b6-8db8-34333439000d}" ma:internalName="TaxCatchAll" ma:showField="CatchAllData" ma:web="f8486722-456f-4c86-9af7-b8b16200f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コンテンツ タイプ"/>
        <xsd:element ref="dc:title" minOccurs="0" maxOccurs="1" ma:index="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E11D3D-F147-41F9-B519-700BE71C9EA0}">
  <ds:schemaRefs>
    <ds:schemaRef ds:uri="79ee9245-d882-4ddc-9b39-e6678e7416f0"/>
    <ds:schemaRef ds:uri="f8486722-456f-4c86-9af7-b8b16200fae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DE81AB1-A84A-4030-A7DD-07F4EBA3AB3E}">
  <ds:schemaRefs>
    <ds:schemaRef ds:uri="office.server.policy"/>
  </ds:schemaRefs>
</ds:datastoreItem>
</file>

<file path=customXml/itemProps3.xml><?xml version="1.0" encoding="utf-8"?>
<ds:datastoreItem xmlns:ds="http://schemas.openxmlformats.org/officeDocument/2006/customXml" ds:itemID="{E9FC3AC6-FF8E-4B47-9DC1-0EE0E00DE85D}">
  <ds:schemaRefs>
    <ds:schemaRef ds:uri="79ee9245-d882-4ddc-9b39-e6678e7416f0"/>
    <ds:schemaRef ds:uri="f8486722-456f-4c86-9af7-b8b16200fa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2C8D853C-BCCC-4C47-A202-27828329FF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A4 210 x 297 mm</PresentationFormat>
  <Slides>2</Slides>
  <Notes>2</Notes>
  <HiddenSlides>0</HiddenSlide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標準デザイン</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cp:revision>
  <cp:lastPrinted>2017-03-31T05:27:43Z</cp:lastPrinted>
  <dcterms:modified xsi:type="dcterms:W3CDTF">2023-05-26T05:07:38Z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0x010100E6F1B8B26459E1498F4748E521128168</vt:lpwstr>
  </property>
  <property fmtid="{D5CDD505-2E9C-101B-9397-08002B2CF9AE}" pid="3" name="MediaServiceImageTags">
    <vt:lpwstr/>
  </property>
  <property fmtid="{D5CDD505-2E9C-101B-9397-08002B2CF9AE}" pid="4" name="Order">
    <vt:r8>350400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