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 id="2147483760" r:id="rId6"/>
    <p:sldMasterId id="2147483747" r:id="rId7"/>
    <p:sldMasterId id="2147483648" r:id="rId8"/>
  </p:sldMasterIdLst>
  <p:notesMasterIdLst>
    <p:notesMasterId r:id="rId34"/>
  </p:notesMasterIdLst>
  <p:sldIdLst>
    <p:sldId id="2134806141" r:id="rId9"/>
    <p:sldId id="2134806091" r:id="rId10"/>
    <p:sldId id="2134806123" r:id="rId11"/>
    <p:sldId id="2134806102" r:id="rId12"/>
    <p:sldId id="2134806120" r:id="rId13"/>
    <p:sldId id="2134806119" r:id="rId14"/>
    <p:sldId id="2134806100" r:id="rId15"/>
    <p:sldId id="2134806101" r:id="rId16"/>
    <p:sldId id="2134806103" r:id="rId17"/>
    <p:sldId id="2076138900" r:id="rId18"/>
    <p:sldId id="550143172" r:id="rId19"/>
    <p:sldId id="550143175" r:id="rId20"/>
    <p:sldId id="2076138921" r:id="rId21"/>
    <p:sldId id="2076138923" r:id="rId22"/>
    <p:sldId id="2134806122" r:id="rId23"/>
    <p:sldId id="2134806108" r:id="rId24"/>
    <p:sldId id="2134806111" r:id="rId25"/>
    <p:sldId id="2134806115" r:id="rId26"/>
    <p:sldId id="2134806116" r:id="rId27"/>
    <p:sldId id="2134806128" r:id="rId28"/>
    <p:sldId id="2134806118" r:id="rId29"/>
    <p:sldId id="2134806130" r:id="rId30"/>
    <p:sldId id="2134806129" r:id="rId31"/>
    <p:sldId id="2134806131" r:id="rId32"/>
    <p:sldId id="207613892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A8C198-F5E2-A55B-3EEF-EE92DD157474}" name="津田 禎史" initials="津禎" userId="S::yoshinobu.tsuda@motex.co.jp::5ef6b067-bc21-4b56-a452-18532cc1d519" providerId="AD"/>
  <p188:author id="{83C7B1D2-AB90-AFF2-59AE-F0A4CD87DAA2}" name="今井 涼太" initials="今井" userId="S::ryota.imai@motex.co.jp::f69727aa-358d-4e29-8a67-d563a12f2c12" providerId="AD"/>
  <p188:author id="{AC06B0F0-8E1C-4ECE-8BCA-263C62F493A3}" name="中本 琢也" initials="中本" userId="S::nakamoto@motex.co.jp::75817aae-d64e-40c0-8211-862d08fda5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8263"/>
    <a:srgbClr val="D30F0F"/>
    <a:srgbClr val="FED700"/>
    <a:srgbClr val="FFCC06"/>
    <a:srgbClr val="409371"/>
    <a:srgbClr val="F0FCFF"/>
    <a:srgbClr val="479471"/>
    <a:srgbClr val="D2EAFF"/>
    <a:srgbClr val="00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EE6DC4-E745-4BC3-9BAA-5D9FDB56F86A}" v="96" dt="2023-05-17T10:39:05.758"/>
    <p1510:client id="{421AE2D8-03AE-4A42-BA8A-481A8ABC7241}" v="1" dt="2023-05-18T01:08:54.124"/>
    <p1510:client id="{426CB1B4-8FF0-33CF-91EE-BA965FECFB76}" v="2" dt="2023-05-29T08:07:57.925"/>
    <p1510:client id="{44C55B56-D62E-180B-2D9A-A1CB08F478B5}" v="2" dt="2023-05-17T23:59:02.055"/>
    <p1510:client id="{4FB41959-1A28-863C-E132-72A2CAB3670A}" v="18" dt="2023-05-17T08:43:00.319"/>
    <p1510:client id="{C5C5562F-F018-F1CA-DDFD-54331B62EEC3}" v="2" dt="2023-05-18T04:04:50.80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68" d="100"/>
          <a:sy n="68" d="100"/>
        </p:scale>
        <p:origin x="52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6/11/relationships/changesInfo" Target="changesInfos/changesInfo1.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田原 由子" userId="S::yoshiko.tahara@motex.co.jp::cb5c8b80-4771-4004-a5af-0f8874efbcd7" providerId="AD" clId="Web-{426CB1B4-8FF0-33CF-91EE-BA965FECFB76}"/>
    <pc:docChg chg="modSld">
      <pc:chgData name="田原 由子" userId="S::yoshiko.tahara@motex.co.jp::cb5c8b80-4771-4004-a5af-0f8874efbcd7" providerId="AD" clId="Web-{426CB1B4-8FF0-33CF-91EE-BA965FECFB76}" dt="2023-05-29T08:07:57.925" v="1" actId="1076"/>
      <pc:docMkLst>
        <pc:docMk/>
      </pc:docMkLst>
      <pc:sldChg chg="modSp">
        <pc:chgData name="田原 由子" userId="S::yoshiko.tahara@motex.co.jp::cb5c8b80-4771-4004-a5af-0f8874efbcd7" providerId="AD" clId="Web-{426CB1B4-8FF0-33CF-91EE-BA965FECFB76}" dt="2023-05-29T08:07:57.925" v="1" actId="1076"/>
        <pc:sldMkLst>
          <pc:docMk/>
          <pc:sldMk cId="1366202517" sldId="2134806141"/>
        </pc:sldMkLst>
        <pc:picChg chg="mod">
          <ac:chgData name="田原 由子" userId="S::yoshiko.tahara@motex.co.jp::cb5c8b80-4771-4004-a5af-0f8874efbcd7" providerId="AD" clId="Web-{426CB1B4-8FF0-33CF-91EE-BA965FECFB76}" dt="2023-05-29T08:07:57.925" v="1" actId="1076"/>
          <ac:picMkLst>
            <pc:docMk/>
            <pc:sldMk cId="1366202517" sldId="2134806141"/>
            <ac:picMk id="17" creationId="{DADAC10E-0F34-D532-5568-777FFC79C14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02BBA9-8786-A840-8900-96BA5222CA4B}" type="datetimeFigureOut">
              <a:rPr kumimoji="1" lang="ja-JP" altLang="en-US" smtClean="0"/>
              <a:t>2023/5/29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CB2A7-50E1-8B4F-A518-53B84619FF4B}" type="slidenum">
              <a:rPr kumimoji="1" lang="ja-JP" altLang="en-US" smtClean="0"/>
              <a:t>‹#›</a:t>
            </a:fld>
            <a:endParaRPr kumimoji="1" lang="ja-JP" altLang="en-US"/>
          </a:p>
        </p:txBody>
      </p:sp>
    </p:spTree>
    <p:extLst>
      <p:ext uri="{BB962C8B-B14F-4D97-AF65-F5344CB8AC3E}">
        <p14:creationId xmlns:p14="http://schemas.microsoft.com/office/powerpoint/2010/main" val="36148037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latin typeface="游ゴシック"/>
              <a:ea typeface="游ゴシック"/>
              <a:cs typeface="Calibri"/>
            </a:endParaRPr>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13</a:t>
            </a:fld>
            <a:endParaRPr kumimoji="1" lang="ja-JP" altLang="en-US"/>
          </a:p>
        </p:txBody>
      </p:sp>
    </p:spTree>
    <p:extLst>
      <p:ext uri="{BB962C8B-B14F-4D97-AF65-F5344CB8AC3E}">
        <p14:creationId xmlns:p14="http://schemas.microsoft.com/office/powerpoint/2010/main" val="240032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14</a:t>
            </a:fld>
            <a:endParaRPr kumimoji="1" lang="ja-JP" altLang="en-US"/>
          </a:p>
        </p:txBody>
      </p:sp>
    </p:spTree>
    <p:extLst>
      <p:ext uri="{BB962C8B-B14F-4D97-AF65-F5344CB8AC3E}">
        <p14:creationId xmlns:p14="http://schemas.microsoft.com/office/powerpoint/2010/main" val="77398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mailto:sales@motex.co.jp"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mailto:support@motex.co.jp"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NSCOPE">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9579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DI">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253C0BA7-0C58-A842-B2BD-E76F534F9A5B}"/>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7" name="正方形/長方形 6">
            <a:extLst>
              <a:ext uri="{FF2B5EF4-FFF2-40B4-BE49-F238E27FC236}">
                <a16:creationId xmlns:a16="http://schemas.microsoft.com/office/drawing/2014/main" id="{C804C1B3-506D-4871-9231-E0C301F2DFEC}"/>
              </a:ext>
            </a:extLst>
          </p:cNvPr>
          <p:cNvSpPr/>
          <p:nvPr userDrawn="1"/>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79844E1F-BE7B-D60F-302A-256C8F1667BF}"/>
              </a:ext>
            </a:extLst>
          </p:cNvPr>
          <p:cNvSpPr/>
          <p:nvPr userDrawn="1"/>
        </p:nvSpPr>
        <p:spPr>
          <a:xfrm>
            <a:off x="337816" y="183746"/>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862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スライド番号プレースホルダ 4">
            <a:extLst>
              <a:ext uri="{FF2B5EF4-FFF2-40B4-BE49-F238E27FC236}">
                <a16:creationId xmlns:a16="http://schemas.microsoft.com/office/drawing/2014/main" id="{B39C9F90-10A4-6C42-9EC4-08ACBEFF2AA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プレースホルダー 9">
            <a:extLst>
              <a:ext uri="{FF2B5EF4-FFF2-40B4-BE49-F238E27FC236}">
                <a16:creationId xmlns:a16="http://schemas.microsoft.com/office/drawing/2014/main" id="{8B5F1C7E-275D-B244-B1D6-4DF160C1F352}"/>
              </a:ext>
            </a:extLst>
          </p:cNvPr>
          <p:cNvSpPr>
            <a:spLocks noGrp="1"/>
          </p:cNvSpPr>
          <p:nvPr>
            <p:ph type="body" sz="quarter" idx="15"/>
          </p:nvPr>
        </p:nvSpPr>
        <p:spPr>
          <a:xfrm>
            <a:off x="870788" y="229169"/>
            <a:ext cx="11074573" cy="248914"/>
          </a:xfrm>
          <a:prstGeom prst="rect">
            <a:avLst/>
          </a:prstGeom>
        </p:spPr>
        <p:txBody>
          <a:bodyPr wrap="square" anchor="t" anchorCtr="0">
            <a:spAutoFit/>
          </a:bodyPr>
          <a:lstStyle>
            <a:lvl1pPr marL="0" indent="0" algn="r">
              <a:buNone/>
              <a:defRPr sz="1100" b="1" i="0">
                <a:solidFill>
                  <a:schemeClr val="accent3"/>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5" name="テキスト プレースホルダー 5">
            <a:extLst>
              <a:ext uri="{FF2B5EF4-FFF2-40B4-BE49-F238E27FC236}">
                <a16:creationId xmlns:a16="http://schemas.microsoft.com/office/drawing/2014/main" id="{5320C840-75CB-A84D-A743-431E57F46735}"/>
              </a:ext>
            </a:extLst>
          </p:cNvPr>
          <p:cNvSpPr>
            <a:spLocks noGrp="1"/>
          </p:cNvSpPr>
          <p:nvPr>
            <p:ph type="body" sz="quarter" idx="16"/>
          </p:nvPr>
        </p:nvSpPr>
        <p:spPr>
          <a:xfrm>
            <a:off x="366288" y="618017"/>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081920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テキスト プレースホルダー 9">
            <a:extLst>
              <a:ext uri="{FF2B5EF4-FFF2-40B4-BE49-F238E27FC236}">
                <a16:creationId xmlns:a16="http://schemas.microsoft.com/office/drawing/2014/main" id="{C69C27C9-F672-7140-89B1-D500AE94047B}"/>
              </a:ext>
            </a:extLst>
          </p:cNvPr>
          <p:cNvSpPr>
            <a:spLocks noGrp="1"/>
          </p:cNvSpPr>
          <p:nvPr>
            <p:ph type="body" sz="quarter" idx="11"/>
          </p:nvPr>
        </p:nvSpPr>
        <p:spPr>
          <a:xfrm>
            <a:off x="263132" y="446085"/>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5">
            <a:extLst>
              <a:ext uri="{FF2B5EF4-FFF2-40B4-BE49-F238E27FC236}">
                <a16:creationId xmlns:a16="http://schemas.microsoft.com/office/drawing/2014/main" id="{51AB2589-30CA-734F-BBD3-2BB2E027BD8E}"/>
              </a:ext>
            </a:extLst>
          </p:cNvPr>
          <p:cNvSpPr>
            <a:spLocks noGrp="1"/>
          </p:cNvSpPr>
          <p:nvPr>
            <p:ph type="body" sz="quarter" idx="13"/>
          </p:nvPr>
        </p:nvSpPr>
        <p:spPr>
          <a:xfrm>
            <a:off x="263132" y="936814"/>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p:txBody>
      </p:sp>
      <p:sp>
        <p:nvSpPr>
          <p:cNvPr id="6" name="スライド番号プレースホルダ 4">
            <a:extLst>
              <a:ext uri="{FF2B5EF4-FFF2-40B4-BE49-F238E27FC236}">
                <a16:creationId xmlns:a16="http://schemas.microsoft.com/office/drawing/2014/main" id="{3A14AFC1-EEAC-AF46-9C48-7714BCC1A92B}"/>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52638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スライド番号プレースホルダ 4">
            <a:extLst>
              <a:ext uri="{FF2B5EF4-FFF2-40B4-BE49-F238E27FC236}">
                <a16:creationId xmlns:a16="http://schemas.microsoft.com/office/drawing/2014/main" id="{F0677E99-3A0F-2C40-9504-F2A3CCCBCCF4}"/>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72629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３">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9" y="1243861"/>
            <a:ext cx="11074573" cy="312393"/>
          </a:xfrm>
          <a:prstGeom prst="rect">
            <a:avLst/>
          </a:prstGeom>
        </p:spPr>
        <p:txBody>
          <a:bodyPr wrap="square" anchor="t" anchorCtr="0">
            <a:spAutoFit/>
          </a:bodyPr>
          <a:lstStyle>
            <a:lvl1pPr marL="0" indent="0" algn="ctr">
              <a:buNone/>
              <a:defRPr lang="ja-JP" altLang="en-US" sz="11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28568" lvl="0" indent="-228568" algn="ctr">
              <a:lnSpc>
                <a:spcPct val="140000"/>
              </a:lnSpc>
              <a:spcBef>
                <a:spcPts val="0"/>
              </a:spcBef>
            </a:pPr>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413589" y="212584"/>
            <a:ext cx="11074573" cy="372410"/>
          </a:xfrm>
          <a:prstGeom prst="rect">
            <a:avLst/>
          </a:prstGeom>
        </p:spPr>
        <p:txBody>
          <a:bodyPr wrap="square" anchor="t" anchorCtr="0">
            <a:spAutoFit/>
          </a:bodyPr>
          <a:lstStyle>
            <a:lvl1pPr marL="0" indent="0" algn="l">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359197" y="746395"/>
            <a:ext cx="11505576" cy="452432"/>
          </a:xfrm>
          <a:prstGeom prst="rect">
            <a:avLst/>
          </a:prstGeom>
        </p:spPr>
        <p:txBody>
          <a:bodyPr wrap="square" anchor="t" anchorCtr="0">
            <a:spAutoFit/>
          </a:bodyPr>
          <a:lstStyle>
            <a:lvl1pPr marL="0" indent="0" algn="ctr">
              <a:buNone/>
              <a:defRPr lang="ja-JP" altLang="en-US" sz="1800" b="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28568" lvl="0" indent="-228568" algn="ctr">
              <a:lnSpc>
                <a:spcPct val="140000"/>
              </a:lnSpc>
              <a:spcBef>
                <a:spcPts val="0"/>
              </a:spcBef>
            </a:pPr>
            <a:r>
              <a:rPr kumimoji="1" lang="ja-JP" altLang="en-US"/>
              <a:t>マスター テキストの書式設定</a:t>
            </a:r>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a:extLst>
              <a:ext uri="{FF2B5EF4-FFF2-40B4-BE49-F238E27FC236}">
                <a16:creationId xmlns:a16="http://schemas.microsoft.com/office/drawing/2014/main" id="{B5FA616E-B561-448B-BEA3-71B3B34DCB4F}"/>
              </a:ext>
            </a:extLst>
          </p:cNvPr>
          <p:cNvSpPr/>
          <p:nvPr/>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C744D63E-E1E9-94D8-05FA-FCF41D8F4B29}"/>
              </a:ext>
            </a:extLst>
          </p:cNvPr>
          <p:cNvSpPr/>
          <p:nvPr userDrawn="1"/>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2B1B1842-701A-EEC8-2B03-0CF0C189AA42}"/>
              </a:ext>
            </a:extLst>
          </p:cNvPr>
          <p:cNvSpPr/>
          <p:nvPr userDrawn="1"/>
        </p:nvSpPr>
        <p:spPr>
          <a:xfrm>
            <a:off x="337816" y="183746"/>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639488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Pタイトルスライド">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479471"/>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9"/>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2" name="スライド番号プレースホルダ 4">
            <a:extLst>
              <a:ext uri="{FF2B5EF4-FFF2-40B4-BE49-F238E27FC236}">
                <a16:creationId xmlns:a16="http://schemas.microsoft.com/office/drawing/2014/main" id="{1EED12C1-5657-9D41-8238-16D1A5283628}"/>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255545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73A1F8E-1C9B-7344-BDDA-5220A4925C34}"/>
              </a:ext>
            </a:extLst>
          </p:cNvPr>
          <p:cNvSpPr txBox="1"/>
          <p:nvPr userDrawn="1"/>
        </p:nvSpPr>
        <p:spPr>
          <a:xfrm>
            <a:off x="126123" y="6154524"/>
            <a:ext cx="7020910" cy="466281"/>
          </a:xfrm>
          <a:prstGeom prst="rect">
            <a:avLst/>
          </a:prstGeom>
          <a:noFill/>
        </p:spPr>
        <p:txBody>
          <a:bodyPr wrap="square" rtlCol="0">
            <a:spAutoFit/>
          </a:bodyPr>
          <a:lstStyle/>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・記載の会社名および製品名・サービス名は、各社の商標または登録商標です。</a:t>
            </a:r>
            <a:endParaRPr kumimoji="1" lang="en-US" altLang="ja-JP" sz="9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900">
                <a:solidFill>
                  <a:schemeClr val="tx1">
                    <a:lumMod val="75000"/>
                    <a:lumOff val="25000"/>
                  </a:schemeClr>
                </a:solidFill>
                <a:latin typeface="Meiryo" panose="020B0604030504040204" pitchFamily="34" charset="-128"/>
                <a:ea typeface="Meiryo" panose="020B0604030504040204" pitchFamily="34" charset="-128"/>
              </a:rPr>
              <a:t>MOTEX </a:t>
            </a: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はエムオーテックス株式会社の略称です。</a:t>
            </a:r>
          </a:p>
        </p:txBody>
      </p:sp>
      <p:pic>
        <p:nvPicPr>
          <p:cNvPr id="11" name="図 10">
            <a:extLst>
              <a:ext uri="{FF2B5EF4-FFF2-40B4-BE49-F238E27FC236}">
                <a16:creationId xmlns:a16="http://schemas.microsoft.com/office/drawing/2014/main" id="{C30B8CCE-B5BE-304C-B99F-BF6B755380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49490" y="2433464"/>
            <a:ext cx="2693020" cy="904855"/>
          </a:xfrm>
          <a:prstGeom prst="rect">
            <a:avLst/>
          </a:prstGeom>
        </p:spPr>
      </p:pic>
      <p:sp>
        <p:nvSpPr>
          <p:cNvPr id="2" name="正方形/長方形 1">
            <a:extLst>
              <a:ext uri="{FF2B5EF4-FFF2-40B4-BE49-F238E27FC236}">
                <a16:creationId xmlns:a16="http://schemas.microsoft.com/office/drawing/2014/main" id="{CCFDC910-C1E5-E8F1-C8B5-5871EAF87C1C}"/>
              </a:ext>
            </a:extLst>
          </p:cNvPr>
          <p:cNvSpPr/>
          <p:nvPr userDrawn="1"/>
        </p:nvSpPr>
        <p:spPr>
          <a:xfrm>
            <a:off x="1841204" y="3640006"/>
            <a:ext cx="8509592" cy="215450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AutoShape 78">
            <a:extLst>
              <a:ext uri="{FF2B5EF4-FFF2-40B4-BE49-F238E27FC236}">
                <a16:creationId xmlns:a16="http://schemas.microsoft.com/office/drawing/2014/main" id="{6A17988C-471B-CEC5-A2A5-5782930E39DD}"/>
              </a:ext>
            </a:extLst>
          </p:cNvPr>
          <p:cNvSpPr>
            <a:spLocks noChangeArrowheads="1"/>
          </p:cNvSpPr>
          <p:nvPr userDrawn="1"/>
        </p:nvSpPr>
        <p:spPr bwMode="auto">
          <a:xfrm>
            <a:off x="2132681" y="3769829"/>
            <a:ext cx="3132993"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製品に関するお問い合わせ</a:t>
            </a:r>
            <a:endParaRPr lang="en-US" altLang="ja-JP" sz="1200" b="1">
              <a:solidFill>
                <a:schemeClr val="tx1">
                  <a:lumMod val="75000"/>
                  <a:lumOff val="25000"/>
                </a:schemeClr>
              </a:solidFill>
              <a:latin typeface="メイリオ" panose="020B0604030504040204" pitchFamily="50" charset="-128"/>
            </a:endParaRPr>
          </a:p>
        </p:txBody>
      </p:sp>
      <p:graphicFrame>
        <p:nvGraphicFramePr>
          <p:cNvPr id="5" name="表 4">
            <a:extLst>
              <a:ext uri="{FF2B5EF4-FFF2-40B4-BE49-F238E27FC236}">
                <a16:creationId xmlns:a16="http://schemas.microsoft.com/office/drawing/2014/main" id="{C9872F5F-0BED-461A-3539-DBE9EF814D0B}"/>
              </a:ext>
            </a:extLst>
          </p:cNvPr>
          <p:cNvGraphicFramePr>
            <a:graphicFrameLocks noGrp="1"/>
          </p:cNvGraphicFramePr>
          <p:nvPr userDrawn="1">
            <p:extLst>
              <p:ext uri="{D42A27DB-BD31-4B8C-83A1-F6EECF244321}">
                <p14:modId xmlns:p14="http://schemas.microsoft.com/office/powerpoint/2010/main" val="2756754032"/>
              </p:ext>
            </p:extLst>
          </p:nvPr>
        </p:nvGraphicFramePr>
        <p:xfrm>
          <a:off x="2124802" y="4124462"/>
          <a:ext cx="2741482" cy="1554480"/>
        </p:xfrm>
        <a:graphic>
          <a:graphicData uri="http://schemas.openxmlformats.org/drawingml/2006/table">
            <a:tbl>
              <a:tblPr firstRow="1" bandRow="1">
                <a:tableStyleId>{5940675A-B579-460E-94D1-54222C63F5DA}</a:tableStyleId>
              </a:tblPr>
              <a:tblGrid>
                <a:gridCol w="1066647">
                  <a:extLst>
                    <a:ext uri="{9D8B030D-6E8A-4147-A177-3AD203B41FA5}">
                      <a16:colId xmlns:a16="http://schemas.microsoft.com/office/drawing/2014/main" val="1082877658"/>
                    </a:ext>
                  </a:extLst>
                </a:gridCol>
                <a:gridCol w="1674835">
                  <a:extLst>
                    <a:ext uri="{9D8B030D-6E8A-4147-A177-3AD203B41FA5}">
                      <a16:colId xmlns:a16="http://schemas.microsoft.com/office/drawing/2014/main" val="3762983370"/>
                    </a:ext>
                  </a:extLst>
                </a:gridCol>
              </a:tblGrid>
              <a:tr h="137160">
                <a:tc>
                  <a:txBody>
                    <a:bodyPr/>
                    <a:lstStyle/>
                    <a:p>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営業本部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375132"/>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大阪本社</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06-6308-8980</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東京本部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03-3455-1811</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名古屋支店</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052-253-7346</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九州営業所</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092-419-2390</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9528522"/>
                  </a:ext>
                </a:extLst>
              </a:tr>
              <a:tr h="137160">
                <a:tc>
                  <a:txBody>
                    <a:bodyPr/>
                    <a:lstStyle/>
                    <a:p>
                      <a:pPr algn="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3"/>
                        </a:rPr>
                        <a:t>sales@motex.co.jp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3501713"/>
                  </a:ext>
                </a:extLst>
              </a:tr>
            </a:tbl>
          </a:graphicData>
        </a:graphic>
      </p:graphicFrame>
      <p:graphicFrame>
        <p:nvGraphicFramePr>
          <p:cNvPr id="6" name="表 13">
            <a:extLst>
              <a:ext uri="{FF2B5EF4-FFF2-40B4-BE49-F238E27FC236}">
                <a16:creationId xmlns:a16="http://schemas.microsoft.com/office/drawing/2014/main" id="{FA6C6767-2D69-61DE-B3D7-C2DA61C319EE}"/>
              </a:ext>
            </a:extLst>
          </p:cNvPr>
          <p:cNvGraphicFramePr>
            <a:graphicFrameLocks noGrp="1"/>
          </p:cNvGraphicFramePr>
          <p:nvPr userDrawn="1">
            <p:extLst>
              <p:ext uri="{D42A27DB-BD31-4B8C-83A1-F6EECF244321}">
                <p14:modId xmlns:p14="http://schemas.microsoft.com/office/powerpoint/2010/main" val="3107555334"/>
              </p:ext>
            </p:extLst>
          </p:nvPr>
        </p:nvGraphicFramePr>
        <p:xfrm>
          <a:off x="4929350" y="4133818"/>
          <a:ext cx="5213131" cy="777240"/>
        </p:xfrm>
        <a:graphic>
          <a:graphicData uri="http://schemas.openxmlformats.org/drawingml/2006/table">
            <a:tbl>
              <a:tblPr firstRow="1" bandRow="1">
                <a:tableStyleId>{5940675A-B579-460E-94D1-54222C63F5DA}</a:tableStyleId>
              </a:tblPr>
              <a:tblGrid>
                <a:gridCol w="1587062">
                  <a:extLst>
                    <a:ext uri="{9D8B030D-6E8A-4147-A177-3AD203B41FA5}">
                      <a16:colId xmlns:a16="http://schemas.microsoft.com/office/drawing/2014/main" val="1082877658"/>
                    </a:ext>
                  </a:extLst>
                </a:gridCol>
                <a:gridCol w="3626069">
                  <a:extLst>
                    <a:ext uri="{9D8B030D-6E8A-4147-A177-3AD203B41FA5}">
                      <a16:colId xmlns:a16="http://schemas.microsoft.com/office/drawing/2014/main" val="3762983370"/>
                    </a:ext>
                  </a:extLst>
                </a:gridCol>
              </a:tblGrid>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サポートセンター</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0120-968995</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（携帯・</a:t>
                      </a:r>
                      <a:r>
                        <a:rPr kumimoji="1" lang="en" altLang="ja-JP" sz="1000">
                          <a:solidFill>
                            <a:schemeClr val="tx1">
                              <a:lumMod val="75000"/>
                              <a:lumOff val="25000"/>
                            </a:schemeClr>
                          </a:solidFill>
                          <a:latin typeface="Meiryo" panose="020B0604030504040204" pitchFamily="34" charset="-128"/>
                          <a:ea typeface="Meiryo" panose="020B0604030504040204" pitchFamily="34" charset="-128"/>
                        </a:rPr>
                        <a:t>PHS</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からは</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06-6308-8981</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　お電話受付時間</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9:30</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12:00/13:00〜17:30</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（平日、祝祭日除く）</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24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お問い合わせ</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4"/>
                        </a:rPr>
                        <a:t>support@motex.co.jp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bl>
          </a:graphicData>
        </a:graphic>
      </p:graphicFrame>
      <p:sp>
        <p:nvSpPr>
          <p:cNvPr id="7" name="AutoShape 78">
            <a:extLst>
              <a:ext uri="{FF2B5EF4-FFF2-40B4-BE49-F238E27FC236}">
                <a16:creationId xmlns:a16="http://schemas.microsoft.com/office/drawing/2014/main" id="{A776A0F0-3EFA-2C52-B5E7-A2F9E0ADCD2B}"/>
              </a:ext>
            </a:extLst>
          </p:cNvPr>
          <p:cNvSpPr>
            <a:spLocks noChangeArrowheads="1"/>
          </p:cNvSpPr>
          <p:nvPr userDrawn="1"/>
        </p:nvSpPr>
        <p:spPr bwMode="auto">
          <a:xfrm>
            <a:off x="4907141" y="3779185"/>
            <a:ext cx="4236855"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ご導入後の製品利用に関するお問い合わせ</a:t>
            </a:r>
            <a:endParaRPr lang="en-US" altLang="ja-JP" sz="1200" b="1">
              <a:solidFill>
                <a:schemeClr val="tx1">
                  <a:lumMod val="75000"/>
                  <a:lumOff val="25000"/>
                </a:schemeClr>
              </a:solidFill>
              <a:latin typeface="メイリオ" panose="020B0604030504040204" pitchFamily="50" charset="-128"/>
            </a:endParaRPr>
          </a:p>
        </p:txBody>
      </p:sp>
    </p:spTree>
    <p:extLst>
      <p:ext uri="{BB962C8B-B14F-4D97-AF65-F5344CB8AC3E}">
        <p14:creationId xmlns:p14="http://schemas.microsoft.com/office/powerpoint/2010/main" val="2264225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67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46C2A8-74EF-4B1E-BCAC-1DD93FD8459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3E0C19-E458-4D81-A32B-BBCD7736E06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C4BFAB0-AF0D-45D7-B5CA-C299C9791549}"/>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2023/5/29</a:t>
            </a:fld>
            <a:endParaRPr kumimoji="1" lang="ja-JP" altLang="en-US"/>
          </a:p>
        </p:txBody>
      </p:sp>
      <p:sp>
        <p:nvSpPr>
          <p:cNvPr id="5" name="フッター プレースホルダー 4">
            <a:extLst>
              <a:ext uri="{FF2B5EF4-FFF2-40B4-BE49-F238E27FC236}">
                <a16:creationId xmlns:a16="http://schemas.microsoft.com/office/drawing/2014/main" id="{1FC4E027-2D9F-406D-80B6-757A91A1CA7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FF9D30-C387-467F-BCB8-968B27D3A6B6}"/>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3146332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48DB8F-EEA3-4F20-8380-13A4116FC49A}"/>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4087D2B-7996-46F9-8070-8B98BE3764A4}"/>
              </a:ext>
            </a:extLst>
          </p:cNvPr>
          <p:cNvSpPr>
            <a:spLocks noGrp="1"/>
          </p:cNvSpPr>
          <p:nvPr>
            <p:ph idx="1"/>
          </p:nvPr>
        </p:nvSpPr>
        <p:spPr>
          <a:xfrm>
            <a:off x="838200"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2C3538-CDD8-4CB2-ACA2-171A304A929E}"/>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2023/5/29</a:t>
            </a:fld>
            <a:endParaRPr kumimoji="1" lang="ja-JP" altLang="en-US"/>
          </a:p>
        </p:txBody>
      </p:sp>
      <p:sp>
        <p:nvSpPr>
          <p:cNvPr id="5" name="フッター プレースホルダー 4">
            <a:extLst>
              <a:ext uri="{FF2B5EF4-FFF2-40B4-BE49-F238E27FC236}">
                <a16:creationId xmlns:a16="http://schemas.microsoft.com/office/drawing/2014/main" id="{894A4D6A-0812-4ABE-8914-5E22645A022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CC081F-6172-4339-B10C-E546BA9A3079}"/>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1498014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ANSCOPE">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プレースホルダー 5">
            <a:extLst>
              <a:ext uri="{FF2B5EF4-FFF2-40B4-BE49-F238E27FC236}">
                <a16:creationId xmlns:a16="http://schemas.microsoft.com/office/drawing/2014/main" id="{6B886E7A-D055-E945-96ED-66591D0F8D31}"/>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222697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F42D00-D874-4466-A2C8-8846A7C377A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1E263FD-9DCA-4F2E-93B3-DFCA0CF3AEF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1C18FCE-67E9-422E-88E4-7727B67F1E20}"/>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2023/5/29</a:t>
            </a:fld>
            <a:endParaRPr kumimoji="1" lang="ja-JP" altLang="en-US"/>
          </a:p>
        </p:txBody>
      </p:sp>
      <p:sp>
        <p:nvSpPr>
          <p:cNvPr id="5" name="フッター プレースホルダー 4">
            <a:extLst>
              <a:ext uri="{FF2B5EF4-FFF2-40B4-BE49-F238E27FC236}">
                <a16:creationId xmlns:a16="http://schemas.microsoft.com/office/drawing/2014/main" id="{499AF03C-32AE-4280-99A9-74AF5ECF13D8}"/>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826DE0-7382-4334-BB7B-56C0DE7F8C6F}"/>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217499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CFB3D2-F10D-48B7-B186-6B9EBF1FB5CC}"/>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35A03A-7AD7-4BC8-A88B-218898E571D2}"/>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8E4EF5C-DCFC-41D5-B447-0B232EB3115F}"/>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12D9968-C477-402E-9C4E-D236646FC3A7}"/>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2023/5/29</a:t>
            </a:fld>
            <a:endParaRPr kumimoji="1" lang="ja-JP" altLang="en-US"/>
          </a:p>
        </p:txBody>
      </p:sp>
      <p:sp>
        <p:nvSpPr>
          <p:cNvPr id="6" name="フッター プレースホルダー 5">
            <a:extLst>
              <a:ext uri="{FF2B5EF4-FFF2-40B4-BE49-F238E27FC236}">
                <a16:creationId xmlns:a16="http://schemas.microsoft.com/office/drawing/2014/main" id="{7294A89F-924C-44EC-A273-46402E56D3B4}"/>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B1E32A-D850-4B2A-9650-6926F4AE90B9}"/>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1705957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F98A31-F6E6-4F3F-85ED-789064D67EFE}"/>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BBEE1E6-4669-4519-84FF-716A0CBB717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7F4AB02-7606-4870-9788-F270175ED9E3}"/>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56A71DF-DBB4-4089-87EC-08C71D90B9F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8042960-4D50-472D-A64C-8D0B7331D0B6}"/>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1A4D695-F8A0-450A-916F-158E28EE5544}"/>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2023/5/29</a:t>
            </a:fld>
            <a:endParaRPr kumimoji="1" lang="ja-JP" altLang="en-US"/>
          </a:p>
        </p:txBody>
      </p:sp>
      <p:sp>
        <p:nvSpPr>
          <p:cNvPr id="8" name="フッター プレースホルダー 7">
            <a:extLst>
              <a:ext uri="{FF2B5EF4-FFF2-40B4-BE49-F238E27FC236}">
                <a16:creationId xmlns:a16="http://schemas.microsoft.com/office/drawing/2014/main" id="{B17655F9-D4C9-407E-86C8-D099A0455114}"/>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F30DBA7-31AF-44DC-884F-151A81EAA8DA}"/>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2330358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7B2FA1-B5C2-4EB9-B594-9EC49830F7E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82B99D5-A9DA-44B4-BD16-5BF9EAFBD445}"/>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2023/5/29</a:t>
            </a:fld>
            <a:endParaRPr kumimoji="1" lang="ja-JP" altLang="en-US"/>
          </a:p>
        </p:txBody>
      </p:sp>
      <p:sp>
        <p:nvSpPr>
          <p:cNvPr id="4" name="フッター プレースホルダー 3">
            <a:extLst>
              <a:ext uri="{FF2B5EF4-FFF2-40B4-BE49-F238E27FC236}">
                <a16:creationId xmlns:a16="http://schemas.microsoft.com/office/drawing/2014/main" id="{957123DB-F85A-4D5A-83E9-AEF4654BDCCE}"/>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3FECA13-C0B4-424B-91A8-444C5850FB4E}"/>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406161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1BB0DB3-CD33-4BD2-A104-3669E9398DA7}"/>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2023/5/29</a:t>
            </a:fld>
            <a:endParaRPr kumimoji="1" lang="ja-JP" altLang="en-US"/>
          </a:p>
        </p:txBody>
      </p:sp>
      <p:sp>
        <p:nvSpPr>
          <p:cNvPr id="3" name="フッター プレースホルダー 2">
            <a:extLst>
              <a:ext uri="{FF2B5EF4-FFF2-40B4-BE49-F238E27FC236}">
                <a16:creationId xmlns:a16="http://schemas.microsoft.com/office/drawing/2014/main" id="{A5B51303-A299-4490-A8F7-8AE2FC0A16F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B9CB86D-7FEC-403D-8A7D-83CAF659D197}"/>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680530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1C9CE2-7744-4DAD-94F7-1D468BF9957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2A9FAD2-2CF8-4A14-BC9B-C4CC123661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37B1BA7-B6F4-46E3-BA17-8DC42B0091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4458192-FA4C-4F98-BCE6-7DF8076691C1}"/>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2023/5/29</a:t>
            </a:fld>
            <a:endParaRPr kumimoji="1" lang="ja-JP" altLang="en-US"/>
          </a:p>
        </p:txBody>
      </p:sp>
      <p:sp>
        <p:nvSpPr>
          <p:cNvPr id="6" name="フッター プレースホルダー 5">
            <a:extLst>
              <a:ext uri="{FF2B5EF4-FFF2-40B4-BE49-F238E27FC236}">
                <a16:creationId xmlns:a16="http://schemas.microsoft.com/office/drawing/2014/main" id="{826388DC-D21F-4F4A-8D18-424EE776751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9C1341C-3971-4E2D-A51A-409FD2260C7F}"/>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3036959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62180E-3A44-4909-9028-8849F61C5F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6DA23C3-DD86-4745-AE5C-5C2658EF1B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97512F8-4264-4CEF-A685-DB6F16C46E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D5EA1ED-CE27-4C5A-BC64-3B80A472D438}"/>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2023/5/29</a:t>
            </a:fld>
            <a:endParaRPr kumimoji="1" lang="ja-JP" altLang="en-US"/>
          </a:p>
        </p:txBody>
      </p:sp>
      <p:sp>
        <p:nvSpPr>
          <p:cNvPr id="6" name="フッター プレースホルダー 5">
            <a:extLst>
              <a:ext uri="{FF2B5EF4-FFF2-40B4-BE49-F238E27FC236}">
                <a16:creationId xmlns:a16="http://schemas.microsoft.com/office/drawing/2014/main" id="{380E5D66-272D-4CC5-8F2E-8806D87254D4}"/>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08F3450-C12B-42EF-B221-70457D0B3C60}"/>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584154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E88D3D-2E88-419B-94BB-FEB83DEED0EB}"/>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DC87081-0B6F-43B5-963D-FF0133364931}"/>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066FAD-A0A5-4562-9AA2-76142B9E159D}"/>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2023/5/29</a:t>
            </a:fld>
            <a:endParaRPr kumimoji="1" lang="ja-JP" altLang="en-US"/>
          </a:p>
        </p:txBody>
      </p:sp>
      <p:sp>
        <p:nvSpPr>
          <p:cNvPr id="5" name="フッター プレースホルダー 4">
            <a:extLst>
              <a:ext uri="{FF2B5EF4-FFF2-40B4-BE49-F238E27FC236}">
                <a16:creationId xmlns:a16="http://schemas.microsoft.com/office/drawing/2014/main" id="{7B3BB54E-4834-479F-A6C4-620F52ABB99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A8ACE7B-340E-4DF1-81D9-64410E133719}"/>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1398843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CB0FE05-077A-4BCB-A2FF-500794A7E110}"/>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C5B25EE-CE40-4A52-93CC-9E6D221E25C3}"/>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0BC3029-E8F5-4B1E-B0E2-41C6F062083A}"/>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2023/5/29</a:t>
            </a:fld>
            <a:endParaRPr kumimoji="1" lang="ja-JP" altLang="en-US"/>
          </a:p>
        </p:txBody>
      </p:sp>
      <p:sp>
        <p:nvSpPr>
          <p:cNvPr id="5" name="フッター プレースホルダー 4">
            <a:extLst>
              <a:ext uri="{FF2B5EF4-FFF2-40B4-BE49-F238E27FC236}">
                <a16:creationId xmlns:a16="http://schemas.microsoft.com/office/drawing/2014/main" id="{F6E0388A-5A1B-47D3-8242-967C4567678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6539D63-8262-4CE0-A432-798CEC3341D5}"/>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4062599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2023/5/29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4910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YNCPIT">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5819D501-8CCA-EA47-A79F-6C275595410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C892A22E-3004-B642-B824-D0BE4D18C00B}"/>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594574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2023/5/29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0515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2023/5/29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4083904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2023/5/29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395402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E02A643-9BB0-4E02-80B2-2C0A5E5D738E}" type="datetimeFigureOut">
              <a:rPr kumimoji="1" lang="ja-JP" altLang="en-US" smtClean="0"/>
              <a:t>2023/5/29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797884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E02A643-9BB0-4E02-80B2-2C0A5E5D738E}" type="datetimeFigureOut">
              <a:rPr kumimoji="1" lang="ja-JP" altLang="en-US" smtClean="0"/>
              <a:t>2023/5/29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539588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E02A643-9BB0-4E02-80B2-2C0A5E5D738E}" type="datetimeFigureOut">
              <a:rPr kumimoji="1" lang="ja-JP" altLang="en-US" smtClean="0"/>
              <a:t>2023/5/29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28608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2023/5/29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88451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2023/5/29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189387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2023/5/29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575747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2023/5/29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50866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YNCPIT">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09961625-C8BD-C948-9226-1F11F08B4739}"/>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289132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MOCON">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AF1E4FB9-AD86-FE41-AFA4-FFF89229A09A}"/>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52908261-20C0-C84D-B3D9-8A56DCBB5AEF}"/>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5">
            <a:extLst>
              <a:ext uri="{FF2B5EF4-FFF2-40B4-BE49-F238E27FC236}">
                <a16:creationId xmlns:a16="http://schemas.microsoft.com/office/drawing/2014/main" id="{3F3F7852-D51A-F142-8A2D-EDB574B4AE03}"/>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39170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YNCPIT">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E6D75B93-4FB0-A946-ACB8-7AA1BFC3C4EE}"/>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130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PMS">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CFF53E31-7472-8942-AD1A-D20A950AAA16}"/>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9B2A2278-FC11-2545-9394-263FA94491AC}"/>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29677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PMS">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253C0BA7-0C58-A842-B2BD-E76F534F9A5B}"/>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16125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CFF53E31-7472-8942-AD1A-D20A950AAA16}"/>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9B2A2278-FC11-2545-9394-263FA94491AC}"/>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10" name="正方形/長方形 9">
            <a:extLst>
              <a:ext uri="{FF2B5EF4-FFF2-40B4-BE49-F238E27FC236}">
                <a16:creationId xmlns:a16="http://schemas.microsoft.com/office/drawing/2014/main" id="{3197704F-7494-42B6-B283-FFEA7D32A3F7}"/>
              </a:ext>
            </a:extLst>
          </p:cNvPr>
          <p:cNvSpPr/>
          <p:nvPr userDrawn="1"/>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80B36192-EA40-278C-E14E-5CD253C74265}"/>
              </a:ext>
            </a:extLst>
          </p:cNvPr>
          <p:cNvSpPr/>
          <p:nvPr userDrawn="1"/>
        </p:nvSpPr>
        <p:spPr>
          <a:xfrm>
            <a:off x="337816" y="183746"/>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11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93FF6D9-DFAD-9445-ACDE-009B203F6397}"/>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メイリオ" panose="020B0604030504040204" pitchFamily="50" charset="-128"/>
                <a:ea typeface="メイリオ" panose="020B0604030504040204" pitchFamily="50" charset="-128"/>
                <a:cs typeface="メイリオ" panose="020B0604030504040204" pitchFamily="50" charset="-128"/>
              </a:rPr>
              <a:t>© MOTEX Inc.</a:t>
            </a:r>
          </a:p>
        </p:txBody>
      </p:sp>
    </p:spTree>
    <p:extLst>
      <p:ext uri="{BB962C8B-B14F-4D97-AF65-F5344CB8AC3E}">
        <p14:creationId xmlns:p14="http://schemas.microsoft.com/office/powerpoint/2010/main" val="3616587049"/>
      </p:ext>
    </p:extLst>
  </p:cSld>
  <p:clrMap bg1="lt1" tx1="dk1" bg2="lt2" tx2="dk2" accent1="accent1" accent2="accent2" accent3="accent3" accent4="accent4" accent5="accent5" accent6="accent6" hlink="hlink" folHlink="folHlink"/>
  <p:sldLayoutIdLst>
    <p:sldLayoutId id="2147483666" r:id="rId1"/>
    <p:sldLayoutId id="2147483733" r:id="rId2"/>
    <p:sldLayoutId id="2147483726" r:id="rId3"/>
    <p:sldLayoutId id="2147483734" r:id="rId4"/>
    <p:sldLayoutId id="2147483727" r:id="rId5"/>
    <p:sldLayoutId id="2147483735" r:id="rId6"/>
    <p:sldLayoutId id="2147483728" r:id="rId7"/>
    <p:sldLayoutId id="2147483736" r:id="rId8"/>
    <p:sldLayoutId id="2147483741" r:id="rId9"/>
    <p:sldLayoutId id="2147483742" r:id="rId10"/>
    <p:sldLayoutId id="2147483737" r:id="rId11"/>
    <p:sldLayoutId id="2147483665" r:id="rId12"/>
    <p:sldLayoutId id="2147483667" r:id="rId13"/>
    <p:sldLayoutId id="2147483745" r:id="rId14"/>
    <p:sldLayoutId id="2147483763" r:id="rId15"/>
    <p:sldLayoutId id="2147483762" r:id="rId1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67E41690-7345-57B5-DF82-086DD6777123}"/>
              </a:ext>
            </a:extLst>
          </p:cNvPr>
          <p:cNvSpPr/>
          <p:nvPr userDrawn="1"/>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8807621"/>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図 9" descr="背景パターン&#10;&#10;低い精度で自動的に生成された説明">
            <a:extLst>
              <a:ext uri="{FF2B5EF4-FFF2-40B4-BE49-F238E27FC236}">
                <a16:creationId xmlns:a16="http://schemas.microsoft.com/office/drawing/2014/main" id="{6CED0488-7E9C-41CE-B95D-2085E3DA3A4B}"/>
              </a:ext>
            </a:extLst>
          </p:cNvPr>
          <p:cNvPicPr>
            <a:picLocks noChangeAspect="1"/>
          </p:cNvPicPr>
          <p:nvPr userDrawn="1"/>
        </p:nvPicPr>
        <p:blipFill rotWithShape="1">
          <a:blip r:embed="rId13"/>
          <a:srcRect r="1896" b="19490"/>
          <a:stretch/>
        </p:blipFill>
        <p:spPr>
          <a:xfrm>
            <a:off x="0" y="0"/>
            <a:ext cx="12192000" cy="6858000"/>
          </a:xfrm>
          <a:prstGeom prst="rect">
            <a:avLst/>
          </a:prstGeom>
        </p:spPr>
      </p:pic>
    </p:spTree>
    <p:extLst>
      <p:ext uri="{BB962C8B-B14F-4D97-AF65-F5344CB8AC3E}">
        <p14:creationId xmlns:p14="http://schemas.microsoft.com/office/powerpoint/2010/main" val="235613471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2A643-9BB0-4E02-80B2-2C0A5E5D738E}" type="datetimeFigureOut">
              <a:rPr kumimoji="1" lang="ja-JP" altLang="en-US" smtClean="0"/>
              <a:t>2023/5/29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07289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ipa.go.jp/security/security-alert/2022/1202.html"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ipa.go.jp/security/security-alert/2022/1202.html" TargetMode="External"/><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19.png"/><Relationship Id="rId12"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24.png"/><Relationship Id="rId11" Type="http://schemas.openxmlformats.org/officeDocument/2006/relationships/image" Target="../media/image28.sv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svg"/><Relationship Id="rId9" Type="http://schemas.openxmlformats.org/officeDocument/2006/relationships/image" Target="../media/image26.sv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8.png"/><Relationship Id="rId4" Type="http://schemas.openxmlformats.org/officeDocument/2006/relationships/image" Target="../media/image32.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3843323A-1708-477C-7B77-9D585E5BF35A}"/>
              </a:ext>
            </a:extLst>
          </p:cNvPr>
          <p:cNvSpPr/>
          <p:nvPr/>
        </p:nvSpPr>
        <p:spPr>
          <a:xfrm>
            <a:off x="6093600" y="0"/>
            <a:ext cx="6098400"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DADAC10E-0F34-D532-5568-777FFC79C14A}"/>
              </a:ext>
            </a:extLst>
          </p:cNvPr>
          <p:cNvPicPr>
            <a:picLocks noChangeAspect="1"/>
          </p:cNvPicPr>
          <p:nvPr/>
        </p:nvPicPr>
        <p:blipFill>
          <a:blip r:embed="rId2"/>
          <a:srcRect l="1963" r="1963"/>
          <a:stretch/>
        </p:blipFill>
        <p:spPr>
          <a:xfrm>
            <a:off x="6093600" y="283165"/>
            <a:ext cx="6098400" cy="6237514"/>
          </a:xfrm>
          <a:prstGeom prst="rect">
            <a:avLst/>
          </a:prstGeom>
        </p:spPr>
      </p:pic>
      <p:sp>
        <p:nvSpPr>
          <p:cNvPr id="4" name="テキスト プレースホルダー 3">
            <a:extLst>
              <a:ext uri="{FF2B5EF4-FFF2-40B4-BE49-F238E27FC236}">
                <a16:creationId xmlns:a16="http://schemas.microsoft.com/office/drawing/2014/main" id="{272BEE03-4A64-644D-D7AC-3A2A56C19307}"/>
              </a:ext>
            </a:extLst>
          </p:cNvPr>
          <p:cNvSpPr txBox="1">
            <a:spLocks/>
          </p:cNvSpPr>
          <p:nvPr/>
        </p:nvSpPr>
        <p:spPr>
          <a:xfrm>
            <a:off x="186478" y="6536390"/>
            <a:ext cx="1673043" cy="242243"/>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nSpc>
                <a:spcPct val="100000"/>
              </a:lnSpc>
              <a:spcBef>
                <a:spcPts val="0"/>
              </a:spcBef>
              <a:buNone/>
            </a:pPr>
            <a:r>
              <a:rPr lang="en-US" altLang="ja-JP" sz="800">
                <a:solidFill>
                  <a:schemeClr val="bg1">
                    <a:lumMod val="65000"/>
                  </a:schemeClr>
                </a:solidFill>
                <a:latin typeface="Arial"/>
                <a:ea typeface="游ゴシック"/>
                <a:cs typeface="Arial"/>
              </a:rPr>
              <a:t>© MOTEX Inc.</a:t>
            </a:r>
            <a:endParaRPr lang="ja-JP" altLang="en-US" sz="800">
              <a:solidFill>
                <a:schemeClr val="bg1">
                  <a:lumMod val="65000"/>
                </a:schemeClr>
              </a:solidFill>
              <a:latin typeface="Arial"/>
              <a:ea typeface="游ゴシック"/>
              <a:cs typeface="Arial"/>
            </a:endParaRPr>
          </a:p>
        </p:txBody>
      </p:sp>
      <p:sp>
        <p:nvSpPr>
          <p:cNvPr id="13" name="正方形/長方形 12">
            <a:extLst>
              <a:ext uri="{FF2B5EF4-FFF2-40B4-BE49-F238E27FC236}">
                <a16:creationId xmlns:a16="http://schemas.microsoft.com/office/drawing/2014/main" id="{A434191E-1F8E-9E42-98B7-E76375A3CD36}"/>
              </a:ext>
            </a:extLst>
          </p:cNvPr>
          <p:cNvSpPr/>
          <p:nvPr/>
        </p:nvSpPr>
        <p:spPr>
          <a:xfrm>
            <a:off x="380966" y="3086336"/>
            <a:ext cx="5448339" cy="2068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spcAft>
                <a:spcPts val="300"/>
              </a:spcAft>
            </a:pPr>
            <a:r>
              <a:rPr lang="ja-JP" altLang="ja-JP" sz="4000" b="1" kern="100">
                <a:solidFill>
                  <a:schemeClr val="tx1"/>
                </a:solidFill>
                <a:effectLst/>
                <a:latin typeface="Hiragino Kaku Gothic Pro W6" panose="020B0300000000000000" pitchFamily="34" charset="-128"/>
                <a:ea typeface="Hiragino Kaku Gothic Pro W6" panose="020B0300000000000000" pitchFamily="34" charset="-128"/>
                <a:cs typeface="Times New Roman" panose="02020603050405020304" pitchFamily="18" charset="0"/>
              </a:rPr>
              <a:t>情シス</a:t>
            </a:r>
            <a:r>
              <a:rPr lang="ja-JP" altLang="en-US" sz="4000" b="1" kern="100">
                <a:solidFill>
                  <a:schemeClr val="tx1"/>
                </a:solidFill>
                <a:effectLst/>
                <a:latin typeface="Hiragino Kaku Gothic Pro W6" panose="020B0300000000000000" pitchFamily="34" charset="-128"/>
                <a:ea typeface="Hiragino Kaku Gothic Pro W6" panose="020B0300000000000000" pitchFamily="34" charset="-128"/>
                <a:cs typeface="Times New Roman" panose="02020603050405020304" pitchFamily="18" charset="0"/>
              </a:rPr>
              <a:t>で</a:t>
            </a:r>
            <a:r>
              <a:rPr lang="ja-JP" altLang="ja-JP" sz="4000" b="1" kern="100">
                <a:solidFill>
                  <a:schemeClr val="tx1"/>
                </a:solidFill>
                <a:effectLst/>
                <a:latin typeface="Hiragino Kaku Gothic Pro W6" panose="020B0300000000000000" pitchFamily="34" charset="-128"/>
                <a:ea typeface="Hiragino Kaku Gothic Pro W6" panose="020B0300000000000000" pitchFamily="34" charset="-128"/>
                <a:cs typeface="Times New Roman" panose="02020603050405020304" pitchFamily="18" charset="0"/>
              </a:rPr>
              <a:t>も</a:t>
            </a:r>
            <a:r>
              <a:rPr lang="ja-JP" altLang="en-US" sz="4000" b="1" kern="100">
                <a:solidFill>
                  <a:schemeClr val="tx1"/>
                </a:solidFill>
                <a:effectLst/>
                <a:latin typeface="Hiragino Kaku Gothic Pro W6" panose="020B0300000000000000" pitchFamily="34" charset="-128"/>
                <a:ea typeface="Hiragino Kaku Gothic Pro W6" panose="020B0300000000000000" pitchFamily="34" charset="-128"/>
                <a:cs typeface="Times New Roman" panose="02020603050405020304" pitchFamily="18" charset="0"/>
              </a:rPr>
              <a:t>騙される</a:t>
            </a:r>
            <a:endParaRPr lang="en-US" altLang="ja-JP" sz="4000" b="1" kern="100">
              <a:solidFill>
                <a:schemeClr val="tx1"/>
              </a:solidFill>
              <a:effectLst/>
              <a:latin typeface="Hiragino Kaku Gothic Pro W6" panose="020B0300000000000000" pitchFamily="34" charset="-128"/>
              <a:ea typeface="Hiragino Kaku Gothic Pro W6" panose="020B0300000000000000" pitchFamily="34" charset="-128"/>
              <a:cs typeface="Times New Roman" panose="02020603050405020304" pitchFamily="18" charset="0"/>
            </a:endParaRPr>
          </a:p>
          <a:p>
            <a:pPr algn="just">
              <a:spcAft>
                <a:spcPts val="300"/>
              </a:spcAft>
            </a:pPr>
            <a:r>
              <a:rPr lang="ja-JP" altLang="en-US" sz="4000" b="1" kern="100">
                <a:solidFill>
                  <a:schemeClr val="tx1"/>
                </a:solidFill>
                <a:latin typeface="Hiragino Kaku Gothic Pro W6"/>
                <a:ea typeface="Hiragino Kaku Gothic Pro W6"/>
                <a:cs typeface="Times New Roman"/>
              </a:rPr>
              <a:t>近年の</a:t>
            </a:r>
            <a:r>
              <a:rPr lang="ja-JP" altLang="ja-JP" sz="4000" b="1" kern="100">
                <a:solidFill>
                  <a:schemeClr val="tx1"/>
                </a:solidFill>
                <a:effectLst/>
                <a:latin typeface="Hiragino Kaku Gothic Pro W6"/>
                <a:ea typeface="Hiragino Kaku Gothic Pro W6"/>
                <a:cs typeface="Times New Roman"/>
              </a:rPr>
              <a:t>マルウェア</a:t>
            </a:r>
            <a:endParaRPr lang="en-US" altLang="ja-JP" sz="4000" b="1" kern="100">
              <a:solidFill>
                <a:schemeClr val="tx1"/>
              </a:solidFill>
              <a:latin typeface="Hiragino Kaku Gothic Pro W6"/>
              <a:ea typeface="Hiragino Kaku Gothic Pro W6"/>
              <a:cs typeface="Times New Roman"/>
            </a:endParaRPr>
          </a:p>
          <a:p>
            <a:pPr algn="just">
              <a:spcAft>
                <a:spcPts val="300"/>
              </a:spcAft>
            </a:pPr>
            <a:r>
              <a:rPr lang="ja-JP" altLang="ja-JP" sz="4000" b="1" kern="100">
                <a:solidFill>
                  <a:schemeClr val="tx1"/>
                </a:solidFill>
                <a:effectLst/>
                <a:latin typeface="Hiragino Kaku Gothic Pro W6"/>
                <a:ea typeface="Hiragino Kaku Gothic Pro W6"/>
                <a:cs typeface="Times New Roman"/>
              </a:rPr>
              <a:t>感染</a:t>
            </a:r>
            <a:r>
              <a:rPr lang="ja-JP" altLang="ja-JP" sz="4000" b="1" kern="100">
                <a:solidFill>
                  <a:schemeClr val="tx1"/>
                </a:solidFill>
                <a:effectLst/>
                <a:latin typeface="Hiragino Kaku Gothic Pro W6" panose="020B0300000000000000" pitchFamily="34" charset="-128"/>
                <a:ea typeface="Hiragino Kaku Gothic Pro W6"/>
                <a:cs typeface="Times New Roman"/>
              </a:rPr>
              <a:t>手口５選</a:t>
            </a:r>
            <a:endParaRPr lang="en-US" altLang="ja-JP" sz="4000" b="1" kern="100">
              <a:solidFill>
                <a:schemeClr val="tx1"/>
              </a:solidFill>
              <a:effectLst/>
              <a:latin typeface="Hiragino Kaku Gothic Pro W6" panose="020B0300000000000000" pitchFamily="34" charset="-128"/>
              <a:ea typeface="Hiragino Kaku Gothic Pro W6"/>
              <a:cs typeface="Times New Roman"/>
            </a:endParaRPr>
          </a:p>
        </p:txBody>
      </p:sp>
      <p:grpSp>
        <p:nvGrpSpPr>
          <p:cNvPr id="15" name="グループ化 14">
            <a:extLst>
              <a:ext uri="{FF2B5EF4-FFF2-40B4-BE49-F238E27FC236}">
                <a16:creationId xmlns:a16="http://schemas.microsoft.com/office/drawing/2014/main" id="{DFEDDDA6-C89B-75C8-A906-F52C5891ED1C}"/>
              </a:ext>
            </a:extLst>
          </p:cNvPr>
          <p:cNvGrpSpPr/>
          <p:nvPr/>
        </p:nvGrpSpPr>
        <p:grpSpPr>
          <a:xfrm>
            <a:off x="422888" y="2079746"/>
            <a:ext cx="4425248" cy="878009"/>
            <a:chOff x="394312" y="1836861"/>
            <a:chExt cx="4425248" cy="878009"/>
          </a:xfrm>
        </p:grpSpPr>
        <p:sp>
          <p:nvSpPr>
            <p:cNvPr id="6" name="角丸四角形 5">
              <a:extLst>
                <a:ext uri="{FF2B5EF4-FFF2-40B4-BE49-F238E27FC236}">
                  <a16:creationId xmlns:a16="http://schemas.microsoft.com/office/drawing/2014/main" id="{C0E99E89-FB9C-1A02-DC88-0C846BC0A7A2}"/>
                </a:ext>
              </a:extLst>
            </p:cNvPr>
            <p:cNvSpPr/>
            <p:nvPr/>
          </p:nvSpPr>
          <p:spPr>
            <a:xfrm>
              <a:off x="394312" y="1836861"/>
              <a:ext cx="4382384" cy="619850"/>
            </a:xfrm>
            <a:prstGeom prst="roundRect">
              <a:avLst>
                <a:gd name="adj" fmla="val 50000"/>
              </a:avLst>
            </a:prstGeom>
            <a:solidFill>
              <a:srgbClr val="409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三角形 6">
              <a:extLst>
                <a:ext uri="{FF2B5EF4-FFF2-40B4-BE49-F238E27FC236}">
                  <a16:creationId xmlns:a16="http://schemas.microsoft.com/office/drawing/2014/main" id="{85B11340-45BA-4A46-0DAB-A93D08E66108}"/>
                </a:ext>
              </a:extLst>
            </p:cNvPr>
            <p:cNvSpPr/>
            <p:nvPr/>
          </p:nvSpPr>
          <p:spPr>
            <a:xfrm rot="10800000">
              <a:off x="1504857" y="2364710"/>
              <a:ext cx="242888" cy="350160"/>
            </a:xfrm>
            <a:prstGeom prst="triangle">
              <a:avLst>
                <a:gd name="adj" fmla="val 0"/>
              </a:avLst>
            </a:prstGeom>
            <a:solidFill>
              <a:srgbClr val="409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AE1490D4-CA9C-EF18-6B65-938EA25EA870}"/>
                </a:ext>
              </a:extLst>
            </p:cNvPr>
            <p:cNvSpPr/>
            <p:nvPr/>
          </p:nvSpPr>
          <p:spPr>
            <a:xfrm>
              <a:off x="437176" y="1836862"/>
              <a:ext cx="4382384" cy="617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000" b="1" kern="100" spc="100">
                  <a:solidFill>
                    <a:schemeClr val="bg1"/>
                  </a:solidFill>
                  <a:effectLst/>
                  <a:latin typeface="Hiragino Kaku Gothic Pro W6" panose="020B0300000000000000" pitchFamily="34" charset="-128"/>
                  <a:ea typeface="Hiragino Kaku Gothic Pro W6" panose="020B0300000000000000" pitchFamily="34" charset="-128"/>
                  <a:cs typeface="Times New Roman" panose="02020603050405020304" pitchFamily="18" charset="0"/>
                </a:rPr>
                <a:t>今すぐ社内</a:t>
              </a:r>
              <a:r>
                <a:rPr lang="ja-JP" altLang="ja-JP" sz="2000" b="1" kern="100" spc="100">
                  <a:solidFill>
                    <a:schemeClr val="bg1"/>
                  </a:solidFill>
                  <a:latin typeface="Hiragino Kaku Gothic Pro W6" panose="020B0300000000000000" pitchFamily="34" charset="-128"/>
                  <a:ea typeface="Hiragino Kaku Gothic Pro W6" panose="020B0300000000000000" pitchFamily="34" charset="-128"/>
                  <a:cs typeface="Times New Roman" panose="02020603050405020304" pitchFamily="18" charset="0"/>
                </a:rPr>
                <a:t>に注意喚起したい！</a:t>
              </a:r>
              <a:endParaRPr lang="en-US" altLang="ja-JP" sz="2000" b="1" kern="100" spc="100">
                <a:solidFill>
                  <a:schemeClr val="bg1"/>
                </a:solidFill>
                <a:effectLst/>
                <a:latin typeface="Hiragino Kaku Gothic Pro W6" panose="020B0300000000000000" pitchFamily="34" charset="-128"/>
                <a:ea typeface="Hiragino Kaku Gothic Pro W6" panose="020B0300000000000000" pitchFamily="34" charset="-128"/>
                <a:cs typeface="Times New Roman" panose="02020603050405020304" pitchFamily="18" charset="0"/>
              </a:endParaRPr>
            </a:p>
          </p:txBody>
        </p:sp>
      </p:grpSp>
      <p:pic>
        <p:nvPicPr>
          <p:cNvPr id="10" name="図 9" descr="図形&#10;&#10;中程度の精度で自動的に生成された説明">
            <a:extLst>
              <a:ext uri="{FF2B5EF4-FFF2-40B4-BE49-F238E27FC236}">
                <a16:creationId xmlns:a16="http://schemas.microsoft.com/office/drawing/2014/main" id="{FB86ADFB-6D04-0501-E50F-7BFA8BAB1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42" y="697887"/>
            <a:ext cx="2096041" cy="446790"/>
          </a:xfrm>
          <a:prstGeom prst="rect">
            <a:avLst/>
          </a:prstGeom>
        </p:spPr>
      </p:pic>
    </p:spTree>
    <p:extLst>
      <p:ext uri="{BB962C8B-B14F-4D97-AF65-F5344CB8AC3E}">
        <p14:creationId xmlns:p14="http://schemas.microsoft.com/office/powerpoint/2010/main" val="1366202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691A096-F7B0-4405-81A6-8225A8B83BBF}"/>
              </a:ext>
            </a:extLst>
          </p:cNvPr>
          <p:cNvSpPr txBox="1"/>
          <p:nvPr/>
        </p:nvSpPr>
        <p:spPr>
          <a:xfrm>
            <a:off x="1119383" y="2852936"/>
            <a:ext cx="10096109" cy="3176833"/>
          </a:xfrm>
          <a:prstGeom prst="rect">
            <a:avLst/>
          </a:prstGeom>
          <a:noFill/>
          <a:ln>
            <a:solidFill>
              <a:schemeClr val="tx1"/>
            </a:solidFill>
            <a:prstDash val="solid"/>
          </a:ln>
        </p:spPr>
        <p:txBody>
          <a:bodyPr wrap="square" rtlCol="0">
            <a:spAutoFit/>
          </a:bodyPr>
          <a:lstStyle/>
          <a:p>
            <a:endParaRPr kumimoji="1" lang="ja-JP" altLang="en-US"/>
          </a:p>
        </p:txBody>
      </p:sp>
      <p:sp>
        <p:nvSpPr>
          <p:cNvPr id="5" name="テキスト プレースホルダー 5">
            <a:extLst>
              <a:ext uri="{FF2B5EF4-FFF2-40B4-BE49-F238E27FC236}">
                <a16:creationId xmlns:a16="http://schemas.microsoft.com/office/drawing/2014/main" id="{02F96AE2-5936-4664-8A4C-F53E51E074C3}"/>
              </a:ext>
            </a:extLst>
          </p:cNvPr>
          <p:cNvSpPr>
            <a:spLocks noGrp="1"/>
          </p:cNvSpPr>
          <p:nvPr>
            <p:ph type="body" sz="quarter" idx="11"/>
          </p:nvPr>
        </p:nvSpPr>
        <p:spPr>
          <a:xfrm>
            <a:off x="0" y="871277"/>
            <a:ext cx="12192000" cy="840230"/>
          </a:xfrm>
        </p:spPr>
        <p:txBody>
          <a:bodyPr/>
          <a:lstStyle/>
          <a:p>
            <a:r>
              <a:rPr lang="ja-JP" altLang="en-US"/>
              <a:t>未知・亜種のマルウェアを </a:t>
            </a:r>
            <a:r>
              <a:rPr lang="en-US" altLang="ja-JP"/>
              <a:t>99%</a:t>
            </a:r>
            <a:r>
              <a:rPr lang="en-US" altLang="ja-JP" sz="1400"/>
              <a:t>※</a:t>
            </a:r>
            <a:r>
              <a:rPr lang="en-US" altLang="ja-JP"/>
              <a:t> </a:t>
            </a:r>
            <a:r>
              <a:rPr lang="ja-JP" altLang="en-US"/>
              <a:t>防御</a:t>
            </a:r>
            <a:endParaRPr lang="en-US" altLang="ja-JP"/>
          </a:p>
          <a:p>
            <a:r>
              <a:rPr lang="en-US" altLang="ja-JP"/>
              <a:t>AI</a:t>
            </a:r>
            <a:r>
              <a:rPr lang="ja-JP" altLang="en-US"/>
              <a:t> を活用した高精度のウイルス対策ソフトを </a:t>
            </a:r>
            <a:r>
              <a:rPr lang="en-US" altLang="ja-JP"/>
              <a:t>2</a:t>
            </a:r>
            <a:r>
              <a:rPr lang="ja-JP" altLang="en-US"/>
              <a:t>種類ご用意しています</a:t>
            </a:r>
          </a:p>
        </p:txBody>
      </p:sp>
      <p:grpSp>
        <p:nvGrpSpPr>
          <p:cNvPr id="7" name="グループ化 6">
            <a:extLst>
              <a:ext uri="{FF2B5EF4-FFF2-40B4-BE49-F238E27FC236}">
                <a16:creationId xmlns:a16="http://schemas.microsoft.com/office/drawing/2014/main" id="{F60F2265-9815-4241-898D-8FEB579807BD}"/>
              </a:ext>
            </a:extLst>
          </p:cNvPr>
          <p:cNvGrpSpPr/>
          <p:nvPr/>
        </p:nvGrpSpPr>
        <p:grpSpPr>
          <a:xfrm>
            <a:off x="1243342" y="5139426"/>
            <a:ext cx="9587060" cy="537084"/>
            <a:chOff x="1310326" y="5916036"/>
            <a:chExt cx="9587060" cy="537084"/>
          </a:xfrm>
        </p:grpSpPr>
        <p:sp>
          <p:nvSpPr>
            <p:cNvPr id="8" name="四角形: 角を丸くする 7">
              <a:extLst>
                <a:ext uri="{FF2B5EF4-FFF2-40B4-BE49-F238E27FC236}">
                  <a16:creationId xmlns:a16="http://schemas.microsoft.com/office/drawing/2014/main" id="{C950A25C-CB5E-44D6-8147-C15DC1A55FB4}"/>
                </a:ext>
              </a:extLst>
            </p:cNvPr>
            <p:cNvSpPr/>
            <p:nvPr/>
          </p:nvSpPr>
          <p:spPr>
            <a:xfrm>
              <a:off x="1438167" y="5916036"/>
              <a:ext cx="3186760" cy="537084"/>
            </a:xfrm>
            <a:prstGeom prst="roundRect">
              <a:avLst>
                <a:gd name="adj" fmla="val 10000"/>
              </a:avLst>
            </a:prstGeom>
            <a:solidFill>
              <a:srgbClr val="2B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プレースホルダー 4">
              <a:extLst>
                <a:ext uri="{FF2B5EF4-FFF2-40B4-BE49-F238E27FC236}">
                  <a16:creationId xmlns:a16="http://schemas.microsoft.com/office/drawing/2014/main" id="{880B53EF-1146-4609-8BE8-2405CCA4A710}"/>
                </a:ext>
              </a:extLst>
            </p:cNvPr>
            <p:cNvSpPr txBox="1">
              <a:spLocks/>
            </p:cNvSpPr>
            <p:nvPr/>
          </p:nvSpPr>
          <p:spPr>
            <a:xfrm>
              <a:off x="1310326" y="6073857"/>
              <a:ext cx="3577728" cy="289778"/>
            </a:xfrm>
            <a:prstGeom prst="rect">
              <a:avLst/>
            </a:prstGeom>
          </p:spPr>
          <p:txBody>
            <a:bodyPr lIns="91428" tIns="45714" rIns="91428" bIns="45714"/>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257131"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51426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77139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02852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1285651" algn="l" defTabSz="514262" rtl="0" eaLnBrk="1" latinLnBrk="0" hangingPunct="1">
                <a:defRPr kumimoji="1" kern="1200">
                  <a:solidFill>
                    <a:schemeClr val="tx1"/>
                  </a:solidFill>
                  <a:latin typeface="Arial" charset="0"/>
                  <a:ea typeface="ＭＳ Ｐゴシック" pitchFamily="50" charset="-128"/>
                  <a:cs typeface="+mn-cs"/>
                </a:defRPr>
              </a:lvl6pPr>
              <a:lvl7pPr marL="1542782" algn="l" defTabSz="514262" rtl="0" eaLnBrk="1" latinLnBrk="0" hangingPunct="1">
                <a:defRPr kumimoji="1" kern="1200">
                  <a:solidFill>
                    <a:schemeClr val="tx1"/>
                  </a:solidFill>
                  <a:latin typeface="Arial" charset="0"/>
                  <a:ea typeface="ＭＳ Ｐゴシック" pitchFamily="50" charset="-128"/>
                  <a:cs typeface="+mn-cs"/>
                </a:defRPr>
              </a:lvl7pPr>
              <a:lvl8pPr marL="1799910" algn="l" defTabSz="514262" rtl="0" eaLnBrk="1" latinLnBrk="0" hangingPunct="1">
                <a:defRPr kumimoji="1" kern="1200">
                  <a:solidFill>
                    <a:schemeClr val="tx1"/>
                  </a:solidFill>
                  <a:latin typeface="Arial" charset="0"/>
                  <a:ea typeface="ＭＳ Ｐゴシック" pitchFamily="50" charset="-128"/>
                  <a:cs typeface="+mn-cs"/>
                </a:defRPr>
              </a:lvl8pPr>
              <a:lvl9pPr marL="2057040" algn="l" defTabSz="514262" rtl="0" eaLnBrk="1" latinLnBrk="0" hangingPunct="1">
                <a:defRPr kumimoji="1" kern="1200">
                  <a:solidFill>
                    <a:schemeClr val="tx1"/>
                  </a:solidFill>
                  <a:latin typeface="Arial" charset="0"/>
                  <a:ea typeface="ＭＳ Ｐゴシック" pitchFamily="50" charset="-128"/>
                  <a:cs typeface="+mn-cs"/>
                </a:defRPr>
              </a:lvl9pPr>
            </a:lstStyle>
            <a:p>
              <a:pPr marL="0" indent="0" algn="ctr" fontAlgn="auto">
                <a:spcAft>
                  <a:spcPts val="0"/>
                </a:spcAft>
                <a:buNone/>
              </a:pPr>
              <a:r>
                <a:rPr lang="en-US" altLang="ja-JP" sz="1200">
                  <a:solidFill>
                    <a:schemeClr val="bg1"/>
                  </a:solidFill>
                  <a:latin typeface="メイリオ" panose="020B0604030504040204" pitchFamily="50" charset="-128"/>
                  <a:ea typeface="メイリオ" panose="020B0604030504040204" pitchFamily="50" charset="-128"/>
                </a:rPr>
                <a:t>AI </a:t>
              </a:r>
              <a:r>
                <a:rPr lang="ja-JP" altLang="en-US" sz="1200">
                  <a:solidFill>
                    <a:schemeClr val="bg1"/>
                  </a:solidFill>
                  <a:latin typeface="メイリオ" panose="020B0604030504040204" pitchFamily="50" charset="-128"/>
                  <a:ea typeface="メイリオ" panose="020B0604030504040204" pitchFamily="50" charset="-128"/>
                </a:rPr>
                <a:t>による予測検知</a:t>
              </a:r>
              <a:endParaRPr lang="en-US" altLang="ja-JP" sz="1200">
                <a:solidFill>
                  <a:schemeClr val="bg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D0C900EC-F34E-407F-B13A-C75939AF1D0D}"/>
                </a:ext>
              </a:extLst>
            </p:cNvPr>
            <p:cNvSpPr/>
            <p:nvPr/>
          </p:nvSpPr>
          <p:spPr>
            <a:xfrm>
              <a:off x="4771622" y="5916036"/>
              <a:ext cx="3186759" cy="537084"/>
            </a:xfrm>
            <a:prstGeom prst="roundRect">
              <a:avLst>
                <a:gd name="adj" fmla="val 10000"/>
              </a:avLst>
            </a:prstGeom>
            <a:solidFill>
              <a:srgbClr val="2B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プレースホルダー 4">
              <a:extLst>
                <a:ext uri="{FF2B5EF4-FFF2-40B4-BE49-F238E27FC236}">
                  <a16:creationId xmlns:a16="http://schemas.microsoft.com/office/drawing/2014/main" id="{3D1BC2C7-60B9-434B-853A-E8FD29371F1A}"/>
                </a:ext>
              </a:extLst>
            </p:cNvPr>
            <p:cNvSpPr txBox="1">
              <a:spLocks/>
            </p:cNvSpPr>
            <p:nvPr/>
          </p:nvSpPr>
          <p:spPr>
            <a:xfrm>
              <a:off x="4700002" y="6073857"/>
              <a:ext cx="3258380" cy="289778"/>
            </a:xfrm>
            <a:prstGeom prst="rect">
              <a:avLst/>
            </a:prstGeom>
          </p:spPr>
          <p:txBody>
            <a:bodyPr lIns="91428" tIns="45714" rIns="91428" bIns="45714"/>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257131"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51426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77139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02852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1285651" algn="l" defTabSz="514262" rtl="0" eaLnBrk="1" latinLnBrk="0" hangingPunct="1">
                <a:defRPr kumimoji="1" kern="1200">
                  <a:solidFill>
                    <a:schemeClr val="tx1"/>
                  </a:solidFill>
                  <a:latin typeface="Arial" charset="0"/>
                  <a:ea typeface="ＭＳ Ｐゴシック" pitchFamily="50" charset="-128"/>
                  <a:cs typeface="+mn-cs"/>
                </a:defRPr>
              </a:lvl6pPr>
              <a:lvl7pPr marL="1542782" algn="l" defTabSz="514262" rtl="0" eaLnBrk="1" latinLnBrk="0" hangingPunct="1">
                <a:defRPr kumimoji="1" kern="1200">
                  <a:solidFill>
                    <a:schemeClr val="tx1"/>
                  </a:solidFill>
                  <a:latin typeface="Arial" charset="0"/>
                  <a:ea typeface="ＭＳ Ｐゴシック" pitchFamily="50" charset="-128"/>
                  <a:cs typeface="+mn-cs"/>
                </a:defRPr>
              </a:lvl7pPr>
              <a:lvl8pPr marL="1799910" algn="l" defTabSz="514262" rtl="0" eaLnBrk="1" latinLnBrk="0" hangingPunct="1">
                <a:defRPr kumimoji="1" kern="1200">
                  <a:solidFill>
                    <a:schemeClr val="tx1"/>
                  </a:solidFill>
                  <a:latin typeface="Arial" charset="0"/>
                  <a:ea typeface="ＭＳ Ｐゴシック" pitchFamily="50" charset="-128"/>
                  <a:cs typeface="+mn-cs"/>
                </a:defRPr>
              </a:lvl8pPr>
              <a:lvl9pPr marL="2057040" algn="l" defTabSz="514262" rtl="0" eaLnBrk="1" latinLnBrk="0" hangingPunct="1">
                <a:defRPr kumimoji="1" kern="1200">
                  <a:solidFill>
                    <a:schemeClr val="tx1"/>
                  </a:solidFill>
                  <a:latin typeface="Arial" charset="0"/>
                  <a:ea typeface="ＭＳ Ｐゴシック" pitchFamily="50" charset="-128"/>
                  <a:cs typeface="+mn-cs"/>
                </a:defRPr>
              </a:lvl9pPr>
            </a:lstStyle>
            <a:p>
              <a:pPr algn="ctr" fontAlgn="auto">
                <a:spcAft>
                  <a:spcPts val="0"/>
                </a:spcAft>
              </a:pPr>
              <a:r>
                <a:rPr lang="ja-JP" altLang="en-US" sz="1200">
                  <a:solidFill>
                    <a:schemeClr val="bg1"/>
                  </a:solidFill>
                  <a:latin typeface="メイリオ" panose="020B0604030504040204" pitchFamily="50" charset="-128"/>
                  <a:ea typeface="メイリオ" panose="020B0604030504040204" pitchFamily="50" charset="-128"/>
                </a:rPr>
                <a:t>オフラインでも変わらない高い検知率</a:t>
              </a:r>
            </a:p>
          </p:txBody>
        </p:sp>
        <p:sp>
          <p:nvSpPr>
            <p:cNvPr id="12" name="四角形: 角を丸くする 11">
              <a:extLst>
                <a:ext uri="{FF2B5EF4-FFF2-40B4-BE49-F238E27FC236}">
                  <a16:creationId xmlns:a16="http://schemas.microsoft.com/office/drawing/2014/main" id="{F2FDF9CA-3F47-4517-9C8B-DDD080B8FFE1}"/>
                </a:ext>
              </a:extLst>
            </p:cNvPr>
            <p:cNvSpPr/>
            <p:nvPr/>
          </p:nvSpPr>
          <p:spPr>
            <a:xfrm>
              <a:off x="8124924" y="5916036"/>
              <a:ext cx="2772462" cy="537084"/>
            </a:xfrm>
            <a:prstGeom prst="roundRect">
              <a:avLst>
                <a:gd name="adj" fmla="val 10000"/>
              </a:avLst>
            </a:prstGeom>
            <a:solidFill>
              <a:srgbClr val="2B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プレースホルダー 4">
              <a:extLst>
                <a:ext uri="{FF2B5EF4-FFF2-40B4-BE49-F238E27FC236}">
                  <a16:creationId xmlns:a16="http://schemas.microsoft.com/office/drawing/2014/main" id="{A00D97D8-C4C3-4958-B616-073A0F9D5AB3}"/>
                </a:ext>
              </a:extLst>
            </p:cNvPr>
            <p:cNvSpPr txBox="1">
              <a:spLocks/>
            </p:cNvSpPr>
            <p:nvPr/>
          </p:nvSpPr>
          <p:spPr>
            <a:xfrm>
              <a:off x="8067367" y="6051118"/>
              <a:ext cx="2772462" cy="289778"/>
            </a:xfrm>
            <a:prstGeom prst="rect">
              <a:avLst/>
            </a:prstGeom>
          </p:spPr>
          <p:txBody>
            <a:bodyPr lIns="91428" tIns="45714" rIns="91428" bIns="45714"/>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257131"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51426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77139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02852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1285651" algn="l" defTabSz="514262" rtl="0" eaLnBrk="1" latinLnBrk="0" hangingPunct="1">
                <a:defRPr kumimoji="1" kern="1200">
                  <a:solidFill>
                    <a:schemeClr val="tx1"/>
                  </a:solidFill>
                  <a:latin typeface="Arial" charset="0"/>
                  <a:ea typeface="ＭＳ Ｐゴシック" pitchFamily="50" charset="-128"/>
                  <a:cs typeface="+mn-cs"/>
                </a:defRPr>
              </a:lvl6pPr>
              <a:lvl7pPr marL="1542782" algn="l" defTabSz="514262" rtl="0" eaLnBrk="1" latinLnBrk="0" hangingPunct="1">
                <a:defRPr kumimoji="1" kern="1200">
                  <a:solidFill>
                    <a:schemeClr val="tx1"/>
                  </a:solidFill>
                  <a:latin typeface="Arial" charset="0"/>
                  <a:ea typeface="ＭＳ Ｐゴシック" pitchFamily="50" charset="-128"/>
                  <a:cs typeface="+mn-cs"/>
                </a:defRPr>
              </a:lvl7pPr>
              <a:lvl8pPr marL="1799910" algn="l" defTabSz="514262" rtl="0" eaLnBrk="1" latinLnBrk="0" hangingPunct="1">
                <a:defRPr kumimoji="1" kern="1200">
                  <a:solidFill>
                    <a:schemeClr val="tx1"/>
                  </a:solidFill>
                  <a:latin typeface="Arial" charset="0"/>
                  <a:ea typeface="ＭＳ Ｐゴシック" pitchFamily="50" charset="-128"/>
                  <a:cs typeface="+mn-cs"/>
                </a:defRPr>
              </a:lvl8pPr>
              <a:lvl9pPr marL="2057040" algn="l" defTabSz="514262" rtl="0" eaLnBrk="1" latinLnBrk="0" hangingPunct="1">
                <a:defRPr kumimoji="1" kern="1200">
                  <a:solidFill>
                    <a:schemeClr val="tx1"/>
                  </a:solidFill>
                  <a:latin typeface="Arial" charset="0"/>
                  <a:ea typeface="ＭＳ Ｐゴシック" pitchFamily="50" charset="-128"/>
                  <a:cs typeface="+mn-cs"/>
                </a:defRPr>
              </a:lvl9pPr>
            </a:lstStyle>
            <a:p>
              <a:pPr marL="0" indent="0" algn="ctr" fontAlgn="auto">
                <a:spcAft>
                  <a:spcPts val="0"/>
                </a:spcAft>
                <a:buNone/>
              </a:pPr>
              <a:r>
                <a:rPr lang="ja-JP" altLang="en-US" sz="1200">
                  <a:solidFill>
                    <a:schemeClr val="bg1"/>
                  </a:solidFill>
                  <a:latin typeface="メイリオ" panose="020B0604030504040204" pitchFamily="50" charset="-128"/>
                  <a:ea typeface="メイリオ" panose="020B0604030504040204" pitchFamily="50" charset="-128"/>
                </a:rPr>
                <a:t>誤検知が少ない</a:t>
              </a:r>
              <a:endParaRPr lang="en-US" altLang="ja-JP" sz="1200">
                <a:solidFill>
                  <a:schemeClr val="bg1"/>
                </a:solidFill>
                <a:latin typeface="メイリオ" panose="020B0604030504040204" pitchFamily="50" charset="-128"/>
                <a:ea typeface="メイリオ" panose="020B0604030504040204" pitchFamily="50" charset="-128"/>
              </a:endParaRPr>
            </a:p>
          </p:txBody>
        </p:sp>
      </p:grpSp>
      <p:sp>
        <p:nvSpPr>
          <p:cNvPr id="15" name="正方形/長方形 14">
            <a:extLst>
              <a:ext uri="{FF2B5EF4-FFF2-40B4-BE49-F238E27FC236}">
                <a16:creationId xmlns:a16="http://schemas.microsoft.com/office/drawing/2014/main" id="{75C2FFAB-7F84-40EE-9B74-19C6986FDDE2}"/>
              </a:ext>
            </a:extLst>
          </p:cNvPr>
          <p:cNvSpPr/>
          <p:nvPr/>
        </p:nvSpPr>
        <p:spPr>
          <a:xfrm>
            <a:off x="1576901" y="3104257"/>
            <a:ext cx="4943306" cy="304699"/>
          </a:xfrm>
          <a:prstGeom prst="rect">
            <a:avLst/>
          </a:prstGeom>
        </p:spPr>
        <p:txBody>
          <a:bodyPr wrap="square">
            <a:spAutoFit/>
          </a:bodyPr>
          <a:lstStyle/>
          <a:p>
            <a:pPr algn="ctr" latinLnBrk="1">
              <a:lnSpc>
                <a:spcPct val="120000"/>
              </a:lnSpc>
            </a:pPr>
            <a:r>
              <a:rPr lang="ja-JP" altLang="en-US" sz="1200" b="1" i="1">
                <a:solidFill>
                  <a:schemeClr val="tx1">
                    <a:lumMod val="75000"/>
                    <a:lumOff val="25000"/>
                  </a:schemeClr>
                </a:solidFill>
                <a:latin typeface="メイリオ" panose="020B0604030504040204" pitchFamily="50" charset="-128"/>
                <a:ea typeface="メイリオ" panose="020B0604030504040204" pitchFamily="50" charset="-128"/>
              </a:rPr>
              <a:t>ー　</a:t>
            </a:r>
            <a:r>
              <a:rPr lang="en-US" altLang="ja-JP" sz="1200" b="1" i="1">
                <a:solidFill>
                  <a:schemeClr val="tx1">
                    <a:lumMod val="75000"/>
                    <a:lumOff val="25000"/>
                  </a:schemeClr>
                </a:solidFill>
                <a:latin typeface="メイリオ" panose="020B0604030504040204" pitchFamily="50" charset="-128"/>
                <a:ea typeface="メイリオ" panose="020B0604030504040204" pitchFamily="50" charset="-128"/>
              </a:rPr>
              <a:t>Product 1</a:t>
            </a:r>
            <a:r>
              <a:rPr lang="ja-JP" altLang="en-US" sz="1200" b="1" i="1">
                <a:solidFill>
                  <a:schemeClr val="tx1">
                    <a:lumMod val="75000"/>
                    <a:lumOff val="25000"/>
                  </a:schemeClr>
                </a:solidFill>
                <a:latin typeface="メイリオ" panose="020B0604030504040204" pitchFamily="50" charset="-128"/>
                <a:ea typeface="メイリオ" panose="020B0604030504040204" pitchFamily="50" charset="-128"/>
              </a:rPr>
              <a:t>　ー</a:t>
            </a:r>
            <a:endParaRPr lang="en-US" altLang="ja-JP" sz="1200" b="1" i="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65EAD704-A930-4F3C-9E64-861B4FE83D30}"/>
              </a:ext>
            </a:extLst>
          </p:cNvPr>
          <p:cNvSpPr/>
          <p:nvPr/>
        </p:nvSpPr>
        <p:spPr>
          <a:xfrm>
            <a:off x="5486728" y="3104257"/>
            <a:ext cx="4943306" cy="304699"/>
          </a:xfrm>
          <a:prstGeom prst="rect">
            <a:avLst/>
          </a:prstGeom>
        </p:spPr>
        <p:txBody>
          <a:bodyPr wrap="square">
            <a:spAutoFit/>
          </a:bodyPr>
          <a:lstStyle/>
          <a:p>
            <a:pPr algn="ctr" latinLnBrk="1">
              <a:lnSpc>
                <a:spcPct val="120000"/>
              </a:lnSpc>
            </a:pPr>
            <a:r>
              <a:rPr lang="ja-JP" altLang="en-US" sz="1200" b="1" i="1">
                <a:solidFill>
                  <a:schemeClr val="tx1">
                    <a:lumMod val="75000"/>
                    <a:lumOff val="25000"/>
                  </a:schemeClr>
                </a:solidFill>
                <a:latin typeface="メイリオ" panose="020B0604030504040204" pitchFamily="50" charset="-128"/>
                <a:ea typeface="メイリオ" panose="020B0604030504040204" pitchFamily="50" charset="-128"/>
              </a:rPr>
              <a:t>ー　</a:t>
            </a:r>
            <a:r>
              <a:rPr lang="en-US" altLang="ja-JP" sz="1200" b="1" i="1">
                <a:solidFill>
                  <a:schemeClr val="tx1">
                    <a:lumMod val="75000"/>
                    <a:lumOff val="25000"/>
                  </a:schemeClr>
                </a:solidFill>
                <a:latin typeface="メイリオ" panose="020B0604030504040204" pitchFamily="50" charset="-128"/>
                <a:ea typeface="メイリオ" panose="020B0604030504040204" pitchFamily="50" charset="-128"/>
              </a:rPr>
              <a:t>Product </a:t>
            </a:r>
            <a:r>
              <a:rPr lang="ja-JP" altLang="en-US" sz="1200" b="1" i="1">
                <a:solidFill>
                  <a:schemeClr val="tx1">
                    <a:lumMod val="75000"/>
                    <a:lumOff val="25000"/>
                  </a:schemeClr>
                </a:solidFill>
                <a:latin typeface="メイリオ" panose="020B0604030504040204" pitchFamily="50" charset="-128"/>
                <a:ea typeface="メイリオ" panose="020B0604030504040204" pitchFamily="50" charset="-128"/>
              </a:rPr>
              <a:t>２　ー</a:t>
            </a:r>
            <a:endParaRPr lang="en-US" altLang="ja-JP" sz="1200" b="1" i="1">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0" name="図 4" descr="ロゴ&#10;&#10;説明は自動で生成されたものです">
            <a:extLst>
              <a:ext uri="{FF2B5EF4-FFF2-40B4-BE49-F238E27FC236}">
                <a16:creationId xmlns:a16="http://schemas.microsoft.com/office/drawing/2014/main" id="{00BE354F-3133-49CC-8D84-0A28A3E83716}"/>
              </a:ext>
            </a:extLst>
          </p:cNvPr>
          <p:cNvPicPr>
            <a:picLocks noChangeAspect="1"/>
          </p:cNvPicPr>
          <p:nvPr/>
        </p:nvPicPr>
        <p:blipFill>
          <a:blip r:embed="rId2"/>
          <a:stretch>
            <a:fillRect/>
          </a:stretch>
        </p:blipFill>
        <p:spPr>
          <a:xfrm>
            <a:off x="6928184" y="3544451"/>
            <a:ext cx="2816581" cy="1331186"/>
          </a:xfrm>
          <a:prstGeom prst="rect">
            <a:avLst/>
          </a:prstGeom>
        </p:spPr>
      </p:pic>
      <p:sp>
        <p:nvSpPr>
          <p:cNvPr id="3" name="正方形/長方形 2">
            <a:extLst>
              <a:ext uri="{FF2B5EF4-FFF2-40B4-BE49-F238E27FC236}">
                <a16:creationId xmlns:a16="http://schemas.microsoft.com/office/drawing/2014/main" id="{3DBC578B-EF56-4D0F-95AA-33E1E1070CF8}"/>
              </a:ext>
            </a:extLst>
          </p:cNvPr>
          <p:cNvSpPr/>
          <p:nvPr/>
        </p:nvSpPr>
        <p:spPr>
          <a:xfrm>
            <a:off x="3215679" y="2456837"/>
            <a:ext cx="5328593" cy="522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1">
            <a:extLst>
              <a:ext uri="{FF2B5EF4-FFF2-40B4-BE49-F238E27FC236}">
                <a16:creationId xmlns:a16="http://schemas.microsoft.com/office/drawing/2014/main" id="{07D91064-BE93-4F25-B23B-B8F6FE67F090}"/>
              </a:ext>
            </a:extLst>
          </p:cNvPr>
          <p:cNvSpPr txBox="1">
            <a:spLocks/>
          </p:cNvSpPr>
          <p:nvPr/>
        </p:nvSpPr>
        <p:spPr>
          <a:xfrm>
            <a:off x="413589" y="212584"/>
            <a:ext cx="11074573" cy="372410"/>
          </a:xfrm>
          <a:prstGeom prst="rect">
            <a:avLst/>
          </a:prstGeom>
        </p:spPr>
        <p:txBody>
          <a:bodyPr wrap="square" anchor="t" anchorCtr="0">
            <a:spAutoFit/>
          </a:bodyPr>
          <a:lstStyle>
            <a:lvl1pPr marL="0" indent="0" algn="l" defTabSz="914269"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セキュリティ教育だけでは限界！と思ったら</a:t>
            </a:r>
            <a:r>
              <a:rPr lang="en-US" altLang="ja-JP"/>
              <a:t>…</a:t>
            </a:r>
            <a:r>
              <a:rPr lang="ja-JP" altLang="en-US"/>
              <a:t>「</a:t>
            </a:r>
            <a:r>
              <a:rPr lang="en-US" altLang="ja-JP"/>
              <a:t>LANSCOPE </a:t>
            </a:r>
            <a:r>
              <a:rPr lang="ja-JP" altLang="en-US"/>
              <a:t>サイバープロテクション」がオススメ</a:t>
            </a:r>
            <a:endParaRPr lang="en-US" altLang="ja-JP"/>
          </a:p>
        </p:txBody>
      </p:sp>
      <p:sp>
        <p:nvSpPr>
          <p:cNvPr id="22" name="テキスト ボックス 21">
            <a:extLst>
              <a:ext uri="{FF2B5EF4-FFF2-40B4-BE49-F238E27FC236}">
                <a16:creationId xmlns:a16="http://schemas.microsoft.com/office/drawing/2014/main" id="{03A9D2ED-399D-96AF-5A63-EC6F89ADD86F}"/>
              </a:ext>
            </a:extLst>
          </p:cNvPr>
          <p:cNvSpPr txBox="1"/>
          <p:nvPr/>
        </p:nvSpPr>
        <p:spPr>
          <a:xfrm>
            <a:off x="5936528" y="6017722"/>
            <a:ext cx="5281370" cy="534762"/>
          </a:xfrm>
          <a:prstGeom prst="rect">
            <a:avLst/>
          </a:prstGeom>
          <a:noFill/>
        </p:spPr>
        <p:txBody>
          <a:bodyPr wrap="square">
            <a:spAutoFit/>
          </a:bodyPr>
          <a:lstStyle/>
          <a:p>
            <a:pPr>
              <a:lnSpc>
                <a:spcPct val="150000"/>
              </a:lnSpc>
            </a:pPr>
            <a:r>
              <a:rPr kumimoji="1" lang="en-US" altLang="ja-JP" sz="100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00" err="1">
                <a:solidFill>
                  <a:schemeClr val="tx1">
                    <a:lumMod val="75000"/>
                    <a:lumOff val="25000"/>
                  </a:schemeClr>
                </a:solidFill>
                <a:latin typeface="メイリオ" panose="020B0604030504040204" pitchFamily="50" charset="-128"/>
                <a:ea typeface="メイリオ" panose="020B0604030504040204" pitchFamily="50" charset="-128"/>
              </a:rPr>
              <a:t>CylancePROTECT</a:t>
            </a:r>
            <a:r>
              <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00">
                <a:solidFill>
                  <a:schemeClr val="tx1">
                    <a:lumMod val="75000"/>
                    <a:lumOff val="25000"/>
                  </a:schemeClr>
                </a:solidFill>
                <a:latin typeface="メイリオ" panose="020B0604030504040204" pitchFamily="50" charset="-128"/>
                <a:ea typeface="メイリオ" panose="020B0604030504040204" pitchFamily="50" charset="-128"/>
              </a:rPr>
              <a:t>2018 NSS Labs Advanced Endpoint Protection Test</a:t>
            </a:r>
            <a:r>
              <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rPr>
              <a:t>結果より</a:t>
            </a:r>
            <a:endParaRPr kumimoji="1" lang="en-US" altLang="ja-JP" sz="10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50000"/>
              </a:lnSpc>
            </a:pPr>
            <a:r>
              <a:rPr kumimoji="1" lang="en-US" altLang="ja-JP" sz="1000">
                <a:solidFill>
                  <a:schemeClr val="tx1">
                    <a:lumMod val="75000"/>
                    <a:lumOff val="25000"/>
                  </a:schemeClr>
                </a:solidFill>
                <a:latin typeface="メイリオ" panose="020B0604030504040204" pitchFamily="50" charset="-128"/>
                <a:ea typeface="メイリオ" panose="020B0604030504040204" pitchFamily="50" charset="-128"/>
              </a:rPr>
              <a:t>※Deep Instinct</a:t>
            </a:r>
            <a:r>
              <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00">
                <a:solidFill>
                  <a:schemeClr val="tx1">
                    <a:lumMod val="75000"/>
                    <a:lumOff val="25000"/>
                  </a:schemeClr>
                </a:solidFill>
                <a:latin typeface="メイリオ" panose="020B0604030504040204" pitchFamily="50" charset="-128"/>
                <a:ea typeface="メイリオ" panose="020B0604030504040204" pitchFamily="50" charset="-128"/>
              </a:rPr>
              <a:t>Unit221B </a:t>
            </a:r>
            <a:r>
              <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rPr>
              <a:t>社調べ</a:t>
            </a:r>
            <a:endParaRPr kumimoji="1" lang="en-US" altLang="ja-JP" sz="100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4173E098-AED0-EA72-351D-9158135AE0C8}"/>
              </a:ext>
            </a:extLst>
          </p:cNvPr>
          <p:cNvPicPr>
            <a:picLocks noChangeAspect="1"/>
          </p:cNvPicPr>
          <p:nvPr/>
        </p:nvPicPr>
        <p:blipFill>
          <a:blip r:embed="rId3"/>
          <a:stretch>
            <a:fillRect/>
          </a:stretch>
        </p:blipFill>
        <p:spPr>
          <a:xfrm>
            <a:off x="3575720" y="2060848"/>
            <a:ext cx="4464947" cy="958518"/>
          </a:xfrm>
          <a:prstGeom prst="rect">
            <a:avLst/>
          </a:prstGeom>
        </p:spPr>
      </p:pic>
      <p:pic>
        <p:nvPicPr>
          <p:cNvPr id="24" name="Picture 4">
            <a:extLst>
              <a:ext uri="{FF2B5EF4-FFF2-40B4-BE49-F238E27FC236}">
                <a16:creationId xmlns:a16="http://schemas.microsoft.com/office/drawing/2014/main" id="{25F2A73E-BA73-09C5-CFC1-743751DA4DE9}"/>
              </a:ext>
            </a:extLst>
          </p:cNvPr>
          <p:cNvPicPr>
            <a:picLocks noChangeAspect="1" noChangeArrowheads="1"/>
          </p:cNvPicPr>
          <p:nvPr/>
        </p:nvPicPr>
        <p:blipFill>
          <a:blip r:embed="rId4"/>
          <a:srcRect/>
          <a:stretch/>
        </p:blipFill>
        <p:spPr bwMode="auto">
          <a:xfrm>
            <a:off x="2351584" y="3573016"/>
            <a:ext cx="2927083" cy="612645"/>
          </a:xfrm>
          <a:prstGeom prst="rect">
            <a:avLst/>
          </a:prstGeom>
          <a:noFill/>
          <a:extLst>
            <a:ext uri="{909E8E84-426E-40DD-AFC4-6F175D3DCCD1}">
              <a14:hiddenFill xmlns:a14="http://schemas.microsoft.com/office/drawing/2010/main">
                <a:solidFill>
                  <a:srgbClr val="FFFFFF"/>
                </a:solidFill>
              </a14:hiddenFill>
            </a:ext>
          </a:extLst>
        </p:spPr>
      </p:pic>
      <p:pic>
        <p:nvPicPr>
          <p:cNvPr id="26" name="図 25">
            <a:extLst>
              <a:ext uri="{FF2B5EF4-FFF2-40B4-BE49-F238E27FC236}">
                <a16:creationId xmlns:a16="http://schemas.microsoft.com/office/drawing/2014/main" id="{96042803-287E-3ECA-2343-56F6375572F2}"/>
              </a:ext>
            </a:extLst>
          </p:cNvPr>
          <p:cNvPicPr>
            <a:picLocks noChangeAspect="1"/>
          </p:cNvPicPr>
          <p:nvPr/>
        </p:nvPicPr>
        <p:blipFill>
          <a:blip r:embed="rId5"/>
          <a:srcRect/>
          <a:stretch/>
        </p:blipFill>
        <p:spPr>
          <a:xfrm>
            <a:off x="2351584" y="4360359"/>
            <a:ext cx="2788370" cy="616956"/>
          </a:xfrm>
          <a:prstGeom prst="rect">
            <a:avLst/>
          </a:prstGeom>
        </p:spPr>
      </p:pic>
    </p:spTree>
    <p:extLst>
      <p:ext uri="{BB962C8B-B14F-4D97-AF65-F5344CB8AC3E}">
        <p14:creationId xmlns:p14="http://schemas.microsoft.com/office/powerpoint/2010/main" val="185540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プレースホルダー 1">
            <a:extLst>
              <a:ext uri="{FF2B5EF4-FFF2-40B4-BE49-F238E27FC236}">
                <a16:creationId xmlns:a16="http://schemas.microsoft.com/office/drawing/2014/main" id="{C5B5BB4A-5280-48B0-998E-3F34BE19DE59}"/>
              </a:ext>
            </a:extLst>
          </p:cNvPr>
          <p:cNvSpPr txBox="1">
            <a:spLocks/>
          </p:cNvSpPr>
          <p:nvPr/>
        </p:nvSpPr>
        <p:spPr>
          <a:xfrm>
            <a:off x="413589" y="212584"/>
            <a:ext cx="11074573" cy="372410"/>
          </a:xfrm>
          <a:prstGeom prst="rect">
            <a:avLst/>
          </a:prstGeom>
        </p:spPr>
        <p:txBody>
          <a:bodyPr wrap="square" anchor="t" anchorCtr="0">
            <a:spAutoFit/>
          </a:bodyPr>
          <a:lstStyle>
            <a:lvl1pPr marL="0" indent="0" algn="l" defTabSz="914269"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t>AI </a:t>
            </a:r>
            <a:r>
              <a:rPr lang="ja-JP" altLang="en-US"/>
              <a:t>アンチウイルス「</a:t>
            </a:r>
            <a:r>
              <a:rPr lang="en-US" altLang="ja-JP"/>
              <a:t>LANSCOPE </a:t>
            </a:r>
            <a:r>
              <a:rPr lang="ja-JP" altLang="en-US"/>
              <a:t>サイバープロテクション」とは</a:t>
            </a:r>
          </a:p>
        </p:txBody>
      </p:sp>
      <p:sp>
        <p:nvSpPr>
          <p:cNvPr id="36" name="TextBox 13">
            <a:extLst>
              <a:ext uri="{FF2B5EF4-FFF2-40B4-BE49-F238E27FC236}">
                <a16:creationId xmlns:a16="http://schemas.microsoft.com/office/drawing/2014/main" id="{BAC28374-ED50-E476-3A65-D375335C8B41}"/>
              </a:ext>
            </a:extLst>
          </p:cNvPr>
          <p:cNvSpPr txBox="1"/>
          <p:nvPr/>
        </p:nvSpPr>
        <p:spPr>
          <a:xfrm>
            <a:off x="3227784" y="3067758"/>
            <a:ext cx="2935445" cy="430887"/>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mn-cs"/>
              </a:rPr>
              <a:t>毎日のアップデート不要</a:t>
            </a:r>
            <a:endPar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cs typeface="+mn-cs"/>
            </a:endParaRPr>
          </a:p>
        </p:txBody>
      </p:sp>
      <p:sp>
        <p:nvSpPr>
          <p:cNvPr id="38" name="TextBox 13">
            <a:extLst>
              <a:ext uri="{FF2B5EF4-FFF2-40B4-BE49-F238E27FC236}">
                <a16:creationId xmlns:a16="http://schemas.microsoft.com/office/drawing/2014/main" id="{3E504A5D-30DA-E4FE-A493-AB24A7372085}"/>
              </a:ext>
            </a:extLst>
          </p:cNvPr>
          <p:cNvSpPr txBox="1"/>
          <p:nvPr/>
        </p:nvSpPr>
        <p:spPr>
          <a:xfrm>
            <a:off x="6240565" y="3067758"/>
            <a:ext cx="2935445" cy="430887"/>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cs typeface="+mn-cs"/>
              </a:rPr>
              <a:t>PC </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mn-cs"/>
              </a:rPr>
              <a:t>負荷が少ない</a:t>
            </a:r>
          </a:p>
        </p:txBody>
      </p:sp>
      <p:sp>
        <p:nvSpPr>
          <p:cNvPr id="39" name="TextBox 13">
            <a:extLst>
              <a:ext uri="{FF2B5EF4-FFF2-40B4-BE49-F238E27FC236}">
                <a16:creationId xmlns:a16="http://schemas.microsoft.com/office/drawing/2014/main" id="{6AD4E861-BC17-1363-5182-1AEE4C9F7428}"/>
              </a:ext>
            </a:extLst>
          </p:cNvPr>
          <p:cNvSpPr txBox="1"/>
          <p:nvPr/>
        </p:nvSpPr>
        <p:spPr>
          <a:xfrm>
            <a:off x="9043320" y="3067758"/>
            <a:ext cx="2685741" cy="430887"/>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algn="ctr">
              <a:lnSpc>
                <a:spcPct val="150000"/>
              </a:lnSpc>
              <a:defRPr/>
            </a:pP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mn-cs"/>
              </a:rPr>
              <a:t>誤検知が少ない</a:t>
            </a:r>
          </a:p>
        </p:txBody>
      </p:sp>
      <p:sp>
        <p:nvSpPr>
          <p:cNvPr id="41" name="TextBox 13">
            <a:extLst>
              <a:ext uri="{FF2B5EF4-FFF2-40B4-BE49-F238E27FC236}">
                <a16:creationId xmlns:a16="http://schemas.microsoft.com/office/drawing/2014/main" id="{D252DA1B-0765-B7A7-69E2-5E8C5FF916F5}"/>
              </a:ext>
            </a:extLst>
          </p:cNvPr>
          <p:cNvSpPr txBox="1"/>
          <p:nvPr/>
        </p:nvSpPr>
        <p:spPr>
          <a:xfrm>
            <a:off x="6413877" y="5156975"/>
            <a:ext cx="2697466"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エージェントサイズは </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150MB </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ほど</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CPU </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負荷 </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1% </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以下</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2" name="正方形/長方形 41">
            <a:extLst>
              <a:ext uri="{FF2B5EF4-FFF2-40B4-BE49-F238E27FC236}">
                <a16:creationId xmlns:a16="http://schemas.microsoft.com/office/drawing/2014/main" id="{823BCDBC-EFE8-8C5D-DFC9-2EBAD6FF7F71}"/>
              </a:ext>
            </a:extLst>
          </p:cNvPr>
          <p:cNvSpPr/>
          <p:nvPr/>
        </p:nvSpPr>
        <p:spPr>
          <a:xfrm>
            <a:off x="624467" y="3079188"/>
            <a:ext cx="2613216" cy="430887"/>
          </a:xfrm>
          <a:prstGeom prst="rect">
            <a:avLst/>
          </a:prstGeom>
        </p:spPr>
        <p:txBody>
          <a:bodyPr wrap="none">
            <a:spAutoFit/>
          </a:bodyPr>
          <a:lstStyle/>
          <a:p>
            <a:pPr lvl="0" algn="ctr">
              <a:lnSpc>
                <a:spcPct val="150000"/>
              </a:lnSpc>
              <a:defRPr/>
            </a:pP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rPr>
              <a:t>マルウェア検知率 </a:t>
            </a:r>
            <a:r>
              <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rPr>
              <a:t>99%</a:t>
            </a:r>
            <a:r>
              <a:rPr lang="en-US" altLang="ja-JP" sz="1100" b="1" u="sng">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43" name="グループ化 42">
            <a:extLst>
              <a:ext uri="{FF2B5EF4-FFF2-40B4-BE49-F238E27FC236}">
                <a16:creationId xmlns:a16="http://schemas.microsoft.com/office/drawing/2014/main" id="{489C0558-54D3-C2C9-F2F7-9F57F9C88BF4}"/>
              </a:ext>
            </a:extLst>
          </p:cNvPr>
          <p:cNvGrpSpPr/>
          <p:nvPr/>
        </p:nvGrpSpPr>
        <p:grpSpPr>
          <a:xfrm>
            <a:off x="9578939" y="3693606"/>
            <a:ext cx="1408565" cy="1357443"/>
            <a:chOff x="981688" y="3683435"/>
            <a:chExt cx="1408565" cy="1357443"/>
          </a:xfrm>
        </p:grpSpPr>
        <p:pic>
          <p:nvPicPr>
            <p:cNvPr id="44" name="図 43">
              <a:extLst>
                <a:ext uri="{FF2B5EF4-FFF2-40B4-BE49-F238E27FC236}">
                  <a16:creationId xmlns:a16="http://schemas.microsoft.com/office/drawing/2014/main" id="{80253D02-AD31-202A-D494-CD64A8106FDF}"/>
                </a:ext>
              </a:extLst>
            </p:cNvPr>
            <p:cNvPicPr>
              <a:picLocks noChangeAspect="1"/>
            </p:cNvPicPr>
            <p:nvPr/>
          </p:nvPicPr>
          <p:blipFill>
            <a:blip r:embed="rId2"/>
            <a:srcRect/>
            <a:stretch/>
          </p:blipFill>
          <p:spPr>
            <a:xfrm>
              <a:off x="981688" y="3683435"/>
              <a:ext cx="1357443" cy="1357443"/>
            </a:xfrm>
            <a:prstGeom prst="rect">
              <a:avLst/>
            </a:prstGeom>
          </p:spPr>
        </p:pic>
        <p:grpSp>
          <p:nvGrpSpPr>
            <p:cNvPr id="45" name="グループ化 44">
              <a:extLst>
                <a:ext uri="{FF2B5EF4-FFF2-40B4-BE49-F238E27FC236}">
                  <a16:creationId xmlns:a16="http://schemas.microsoft.com/office/drawing/2014/main" id="{0FCB528B-46A8-1951-0EC4-A32050F71DCB}"/>
                </a:ext>
              </a:extLst>
            </p:cNvPr>
            <p:cNvGrpSpPr/>
            <p:nvPr/>
          </p:nvGrpSpPr>
          <p:grpSpPr>
            <a:xfrm>
              <a:off x="1804229" y="3683435"/>
              <a:ext cx="586024" cy="586021"/>
              <a:chOff x="2037741" y="3313817"/>
              <a:chExt cx="586024" cy="586021"/>
            </a:xfrm>
          </p:grpSpPr>
          <p:sp>
            <p:nvSpPr>
              <p:cNvPr id="46" name="楕円 45">
                <a:extLst>
                  <a:ext uri="{FF2B5EF4-FFF2-40B4-BE49-F238E27FC236}">
                    <a16:creationId xmlns:a16="http://schemas.microsoft.com/office/drawing/2014/main" id="{8267356A-9FD2-4250-C85E-46C980E146EA}"/>
                  </a:ext>
                </a:extLst>
              </p:cNvPr>
              <p:cNvSpPr/>
              <p:nvPr/>
            </p:nvSpPr>
            <p:spPr>
              <a:xfrm>
                <a:off x="2118700" y="3394778"/>
                <a:ext cx="424100" cy="42409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91D378B4-17B4-FD6E-9F31-B402ADA46121}"/>
                  </a:ext>
                </a:extLst>
              </p:cNvPr>
              <p:cNvSpPr/>
              <p:nvPr/>
            </p:nvSpPr>
            <p:spPr>
              <a:xfrm>
                <a:off x="2037741" y="3313817"/>
                <a:ext cx="586024" cy="586021"/>
              </a:xfrm>
              <a:prstGeom prst="ellipse">
                <a:avLst/>
              </a:prstGeom>
              <a:solidFill>
                <a:schemeClr val="accent6">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8" name="TextBox 13">
            <a:extLst>
              <a:ext uri="{FF2B5EF4-FFF2-40B4-BE49-F238E27FC236}">
                <a16:creationId xmlns:a16="http://schemas.microsoft.com/office/drawing/2014/main" id="{3408A34B-2E42-7E46-EB84-56C12BF5AEB3}"/>
              </a:ext>
            </a:extLst>
          </p:cNvPr>
          <p:cNvSpPr txBox="1"/>
          <p:nvPr/>
        </p:nvSpPr>
        <p:spPr>
          <a:xfrm>
            <a:off x="9254246" y="5156975"/>
            <a:ext cx="2133336"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従来製品と比較しても</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誤検知は数十～数百分の１</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9" name="TextBox 13">
            <a:extLst>
              <a:ext uri="{FF2B5EF4-FFF2-40B4-BE49-F238E27FC236}">
                <a16:creationId xmlns:a16="http://schemas.microsoft.com/office/drawing/2014/main" id="{63640FAE-8BD1-A6E5-3390-B4754AC82BA5}"/>
              </a:ext>
            </a:extLst>
          </p:cNvPr>
          <p:cNvSpPr txBox="1"/>
          <p:nvPr/>
        </p:nvSpPr>
        <p:spPr>
          <a:xfrm>
            <a:off x="733139" y="5156975"/>
            <a:ext cx="2395869"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高性能な </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AI </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により</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未知・既知問わず検知可能</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0" name="TextBox 13">
            <a:extLst>
              <a:ext uri="{FF2B5EF4-FFF2-40B4-BE49-F238E27FC236}">
                <a16:creationId xmlns:a16="http://schemas.microsoft.com/office/drawing/2014/main" id="{637E59FC-AFDC-07BE-2076-0ABE2005D454}"/>
              </a:ext>
            </a:extLst>
          </p:cNvPr>
          <p:cNvSpPr txBox="1"/>
          <p:nvPr/>
        </p:nvSpPr>
        <p:spPr>
          <a:xfrm>
            <a:off x="3573508" y="5156975"/>
            <a:ext cx="2395869"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定義ファイルを使用しないため</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毎日のアップデート不要</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51" name="図 50">
            <a:extLst>
              <a:ext uri="{FF2B5EF4-FFF2-40B4-BE49-F238E27FC236}">
                <a16:creationId xmlns:a16="http://schemas.microsoft.com/office/drawing/2014/main" id="{18B4921A-6EA0-4948-164E-BDFB62975F03}"/>
              </a:ext>
            </a:extLst>
          </p:cNvPr>
          <p:cNvPicPr>
            <a:picLocks noChangeAspect="1"/>
          </p:cNvPicPr>
          <p:nvPr/>
        </p:nvPicPr>
        <p:blipFill>
          <a:blip r:embed="rId3"/>
          <a:srcRect/>
          <a:stretch/>
        </p:blipFill>
        <p:spPr>
          <a:xfrm>
            <a:off x="4058110" y="3827375"/>
            <a:ext cx="1223674" cy="1223674"/>
          </a:xfrm>
          <a:prstGeom prst="rect">
            <a:avLst/>
          </a:prstGeom>
        </p:spPr>
      </p:pic>
      <p:grpSp>
        <p:nvGrpSpPr>
          <p:cNvPr id="52" name="グループ化 51">
            <a:extLst>
              <a:ext uri="{FF2B5EF4-FFF2-40B4-BE49-F238E27FC236}">
                <a16:creationId xmlns:a16="http://schemas.microsoft.com/office/drawing/2014/main" id="{66ED888B-C573-2D9F-BEC9-437D4D8187BA}"/>
              </a:ext>
            </a:extLst>
          </p:cNvPr>
          <p:cNvGrpSpPr/>
          <p:nvPr/>
        </p:nvGrpSpPr>
        <p:grpSpPr>
          <a:xfrm>
            <a:off x="4737449" y="3693606"/>
            <a:ext cx="586024" cy="586021"/>
            <a:chOff x="2028308" y="3313817"/>
            <a:chExt cx="586024" cy="586021"/>
          </a:xfrm>
        </p:grpSpPr>
        <p:sp>
          <p:nvSpPr>
            <p:cNvPr id="53" name="楕円 52">
              <a:extLst>
                <a:ext uri="{FF2B5EF4-FFF2-40B4-BE49-F238E27FC236}">
                  <a16:creationId xmlns:a16="http://schemas.microsoft.com/office/drawing/2014/main" id="{83D9B472-05B4-303F-199B-8A8FBA7140DF}"/>
                </a:ext>
              </a:extLst>
            </p:cNvPr>
            <p:cNvSpPr/>
            <p:nvPr/>
          </p:nvSpPr>
          <p:spPr>
            <a:xfrm>
              <a:off x="2118700" y="3394778"/>
              <a:ext cx="424100" cy="42409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7267DFA7-B55F-FA1F-E5D6-F7EB72865522}"/>
                </a:ext>
              </a:extLst>
            </p:cNvPr>
            <p:cNvSpPr/>
            <p:nvPr/>
          </p:nvSpPr>
          <p:spPr>
            <a:xfrm>
              <a:off x="2028308" y="3313817"/>
              <a:ext cx="586024" cy="586021"/>
            </a:xfrm>
            <a:prstGeom prst="ellipse">
              <a:avLst/>
            </a:prstGeom>
            <a:solidFill>
              <a:schemeClr val="accent6">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5" name="グループ化 54">
            <a:extLst>
              <a:ext uri="{FF2B5EF4-FFF2-40B4-BE49-F238E27FC236}">
                <a16:creationId xmlns:a16="http://schemas.microsoft.com/office/drawing/2014/main" id="{CEA08A46-DB5B-A52D-B814-8D70445B8DDE}"/>
              </a:ext>
            </a:extLst>
          </p:cNvPr>
          <p:cNvGrpSpPr/>
          <p:nvPr/>
        </p:nvGrpSpPr>
        <p:grpSpPr>
          <a:xfrm>
            <a:off x="7129474" y="3981108"/>
            <a:ext cx="1157629" cy="916207"/>
            <a:chOff x="6785419" y="3898367"/>
            <a:chExt cx="1157629" cy="916207"/>
          </a:xfrm>
        </p:grpSpPr>
        <p:pic>
          <p:nvPicPr>
            <p:cNvPr id="56" name="図 55">
              <a:extLst>
                <a:ext uri="{FF2B5EF4-FFF2-40B4-BE49-F238E27FC236}">
                  <a16:creationId xmlns:a16="http://schemas.microsoft.com/office/drawing/2014/main" id="{0FF2D2F7-9996-36F2-718E-71A82F4C25BB}"/>
                </a:ext>
              </a:extLst>
            </p:cNvPr>
            <p:cNvPicPr>
              <a:picLocks noChangeAspect="1"/>
            </p:cNvPicPr>
            <p:nvPr/>
          </p:nvPicPr>
          <p:blipFill>
            <a:blip r:embed="rId4"/>
            <a:srcRect/>
            <a:stretch/>
          </p:blipFill>
          <p:spPr>
            <a:xfrm>
              <a:off x="7027310" y="3898836"/>
              <a:ext cx="915738" cy="915738"/>
            </a:xfrm>
            <a:prstGeom prst="rect">
              <a:avLst/>
            </a:prstGeom>
          </p:spPr>
        </p:pic>
        <p:grpSp>
          <p:nvGrpSpPr>
            <p:cNvPr id="57" name="グループ化 56">
              <a:extLst>
                <a:ext uri="{FF2B5EF4-FFF2-40B4-BE49-F238E27FC236}">
                  <a16:creationId xmlns:a16="http://schemas.microsoft.com/office/drawing/2014/main" id="{A160763C-3175-05F9-2B26-9494EA8769A4}"/>
                </a:ext>
              </a:extLst>
            </p:cNvPr>
            <p:cNvGrpSpPr/>
            <p:nvPr/>
          </p:nvGrpSpPr>
          <p:grpSpPr>
            <a:xfrm>
              <a:off x="6785419" y="3898367"/>
              <a:ext cx="586024" cy="586021"/>
              <a:chOff x="2037740" y="3313817"/>
              <a:chExt cx="586024" cy="586021"/>
            </a:xfrm>
          </p:grpSpPr>
          <p:sp>
            <p:nvSpPr>
              <p:cNvPr id="58" name="楕円 57">
                <a:extLst>
                  <a:ext uri="{FF2B5EF4-FFF2-40B4-BE49-F238E27FC236}">
                    <a16:creationId xmlns:a16="http://schemas.microsoft.com/office/drawing/2014/main" id="{49761CD7-B351-4538-ABCA-EB2FAF9FEA20}"/>
                  </a:ext>
                </a:extLst>
              </p:cNvPr>
              <p:cNvSpPr/>
              <p:nvPr/>
            </p:nvSpPr>
            <p:spPr>
              <a:xfrm>
                <a:off x="2118700" y="3394778"/>
                <a:ext cx="424100" cy="42409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FD5443E3-A90E-B1BA-317B-98F00827B694}"/>
                  </a:ext>
                </a:extLst>
              </p:cNvPr>
              <p:cNvSpPr/>
              <p:nvPr/>
            </p:nvSpPr>
            <p:spPr>
              <a:xfrm>
                <a:off x="2037740" y="3313817"/>
                <a:ext cx="586024" cy="586021"/>
              </a:xfrm>
              <a:prstGeom prst="ellipse">
                <a:avLst/>
              </a:prstGeom>
              <a:solidFill>
                <a:schemeClr val="accent6">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60" name="テキスト プレースホルダー 3">
            <a:extLst>
              <a:ext uri="{FF2B5EF4-FFF2-40B4-BE49-F238E27FC236}">
                <a16:creationId xmlns:a16="http://schemas.microsoft.com/office/drawing/2014/main" id="{86165600-1AF6-FD8C-7410-1B97B1D1CFE2}"/>
              </a:ext>
            </a:extLst>
          </p:cNvPr>
          <p:cNvSpPr txBox="1">
            <a:spLocks/>
          </p:cNvSpPr>
          <p:nvPr/>
        </p:nvSpPr>
        <p:spPr>
          <a:xfrm>
            <a:off x="0" y="1002291"/>
            <a:ext cx="12192000" cy="726096"/>
          </a:xfrm>
          <a:prstGeom prst="rect">
            <a:avLst/>
          </a:prstGeom>
        </p:spPr>
        <p:txBody>
          <a:bodyPr wrap="square" anchor="t" anchorCtr="0">
            <a:spAutoFit/>
          </a:bodyPr>
          <a:lstStyle>
            <a:lvl1pPr marL="0" indent="0" algn="ctr" defTabSz="914269"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t>AI </a:t>
            </a:r>
            <a:r>
              <a:rPr lang="ja-JP" altLang="en-US"/>
              <a:t>が未知・既知問わずマルウェアを隔離します</a:t>
            </a:r>
            <a:endParaRPr lang="en-US" altLang="ja-JP"/>
          </a:p>
          <a:p>
            <a:r>
              <a:rPr lang="ja-JP" altLang="en-US"/>
              <a:t>定義ファイルを使わないため、シグネチャ更新管理からも解放されます</a:t>
            </a:r>
            <a:endParaRPr lang="en-US" altLang="ja-JP"/>
          </a:p>
        </p:txBody>
      </p:sp>
      <p:grpSp>
        <p:nvGrpSpPr>
          <p:cNvPr id="62" name="グループ化 61">
            <a:extLst>
              <a:ext uri="{FF2B5EF4-FFF2-40B4-BE49-F238E27FC236}">
                <a16:creationId xmlns:a16="http://schemas.microsoft.com/office/drawing/2014/main" id="{0F7CF65F-27A2-4C73-EFAC-ACD0C33510A7}"/>
              </a:ext>
            </a:extLst>
          </p:cNvPr>
          <p:cNvGrpSpPr/>
          <p:nvPr/>
        </p:nvGrpSpPr>
        <p:grpSpPr>
          <a:xfrm>
            <a:off x="1199431" y="3604268"/>
            <a:ext cx="1606814" cy="1389192"/>
            <a:chOff x="1199431" y="3756672"/>
            <a:chExt cx="1606814" cy="1389192"/>
          </a:xfrm>
        </p:grpSpPr>
        <p:pic>
          <p:nvPicPr>
            <p:cNvPr id="63" name="図 62">
              <a:extLst>
                <a:ext uri="{FF2B5EF4-FFF2-40B4-BE49-F238E27FC236}">
                  <a16:creationId xmlns:a16="http://schemas.microsoft.com/office/drawing/2014/main" id="{6E2F9359-22C9-46B7-0C8B-2DA070C11791}"/>
                </a:ext>
              </a:extLst>
            </p:cNvPr>
            <p:cNvPicPr>
              <a:picLocks noChangeAspect="1"/>
            </p:cNvPicPr>
            <p:nvPr/>
          </p:nvPicPr>
          <p:blipFill>
            <a:blip r:embed="rId5">
              <a:clrChange>
                <a:clrFrom>
                  <a:srgbClr val="FFFFFF"/>
                </a:clrFrom>
                <a:clrTo>
                  <a:srgbClr val="FFFFFF">
                    <a:alpha val="0"/>
                  </a:srgbClr>
                </a:clrTo>
              </a:clrChange>
              <a:duotone>
                <a:prstClr val="black"/>
                <a:srgbClr val="E7E6E6">
                  <a:lumMod val="25000"/>
                  <a:tint val="45000"/>
                  <a:satMod val="400000"/>
                </a:srgbClr>
              </a:duotone>
              <a:extLst>
                <a:ext uri="{BEBA8EAE-BF5A-486C-A8C5-ECC9F3942E4B}">
                  <a14:imgProps xmlns:a14="http://schemas.microsoft.com/office/drawing/2010/main">
                    <a14:imgLayer r:embed="rId6">
                      <a14:imgEffect>
                        <a14:backgroundRemoval t="2885" b="98558" l="2513" r="98995">
                          <a14:foregroundMark x1="68844" y1="31250" x2="68844" y2="31250"/>
                          <a14:foregroundMark x1="95477" y1="37500" x2="95477" y2="37500"/>
                          <a14:foregroundMark x1="99497" y1="24519" x2="99497" y2="24519"/>
                          <a14:foregroundMark x1="48241" y1="3365" x2="48241" y2="3365"/>
                          <a14:foregroundMark x1="53769" y1="98558" x2="53769" y2="98558"/>
                          <a14:foregroundMark x1="19598" y1="74038" x2="19598" y2="74038"/>
                          <a14:foregroundMark x1="7538" y1="31731" x2="7538" y2="31731"/>
                          <a14:foregroundMark x1="2513" y1="37500" x2="2513" y2="37500"/>
                          <a14:foregroundMark x1="22111" y1="71635" x2="22111" y2="71635"/>
                          <a14:foregroundMark x1="23116" y1="71154" x2="23116" y2="71154"/>
                          <a14:foregroundMark x1="23618" y1="72596" x2="23618" y2="72596"/>
                          <a14:foregroundMark x1="23116" y1="72596" x2="23116" y2="72596"/>
                        </a14:backgroundRemoval>
                      </a14:imgEffect>
                    </a14:imgLayer>
                  </a14:imgProps>
                </a:ext>
              </a:extLst>
            </a:blip>
            <a:stretch>
              <a:fillRect/>
            </a:stretch>
          </p:blipFill>
          <p:spPr>
            <a:xfrm>
              <a:off x="1199431" y="3856972"/>
              <a:ext cx="1233123" cy="1288892"/>
            </a:xfrm>
            <a:prstGeom prst="rect">
              <a:avLst/>
            </a:prstGeom>
            <a:solidFill>
              <a:schemeClr val="bg1"/>
            </a:solidFill>
          </p:spPr>
        </p:pic>
        <p:grpSp>
          <p:nvGrpSpPr>
            <p:cNvPr id="64" name="グループ化 63">
              <a:extLst>
                <a:ext uri="{FF2B5EF4-FFF2-40B4-BE49-F238E27FC236}">
                  <a16:creationId xmlns:a16="http://schemas.microsoft.com/office/drawing/2014/main" id="{6B648CDF-8148-D98B-B999-AFE67EED915A}"/>
                </a:ext>
              </a:extLst>
            </p:cNvPr>
            <p:cNvGrpSpPr/>
            <p:nvPr/>
          </p:nvGrpSpPr>
          <p:grpSpPr>
            <a:xfrm>
              <a:off x="2220221" y="3756672"/>
              <a:ext cx="586024" cy="586021"/>
              <a:chOff x="2028308" y="3313817"/>
              <a:chExt cx="586024" cy="586021"/>
            </a:xfrm>
          </p:grpSpPr>
          <p:sp>
            <p:nvSpPr>
              <p:cNvPr id="65" name="楕円 64">
                <a:extLst>
                  <a:ext uri="{FF2B5EF4-FFF2-40B4-BE49-F238E27FC236}">
                    <a16:creationId xmlns:a16="http://schemas.microsoft.com/office/drawing/2014/main" id="{29402431-56CF-9BE4-19B7-8256C448F143}"/>
                  </a:ext>
                </a:extLst>
              </p:cNvPr>
              <p:cNvSpPr/>
              <p:nvPr/>
            </p:nvSpPr>
            <p:spPr>
              <a:xfrm>
                <a:off x="2118700" y="3394778"/>
                <a:ext cx="424100" cy="42409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楕円 65">
                <a:extLst>
                  <a:ext uri="{FF2B5EF4-FFF2-40B4-BE49-F238E27FC236}">
                    <a16:creationId xmlns:a16="http://schemas.microsoft.com/office/drawing/2014/main" id="{748258FB-FCC5-9DB2-7C37-7D56370F0309}"/>
                  </a:ext>
                </a:extLst>
              </p:cNvPr>
              <p:cNvSpPr/>
              <p:nvPr/>
            </p:nvSpPr>
            <p:spPr>
              <a:xfrm>
                <a:off x="2028308" y="3313817"/>
                <a:ext cx="586024" cy="586021"/>
              </a:xfrm>
              <a:prstGeom prst="ellipse">
                <a:avLst/>
              </a:prstGeom>
              <a:solidFill>
                <a:schemeClr val="accent6">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3" name="図 2">
            <a:extLst>
              <a:ext uri="{FF2B5EF4-FFF2-40B4-BE49-F238E27FC236}">
                <a16:creationId xmlns:a16="http://schemas.microsoft.com/office/drawing/2014/main" id="{F189C324-9585-2B5D-06E5-5AE7D38B46C9}"/>
              </a:ext>
            </a:extLst>
          </p:cNvPr>
          <p:cNvPicPr>
            <a:picLocks noChangeAspect="1"/>
          </p:cNvPicPr>
          <p:nvPr/>
        </p:nvPicPr>
        <p:blipFill>
          <a:blip r:embed="rId7"/>
          <a:stretch>
            <a:fillRect/>
          </a:stretch>
        </p:blipFill>
        <p:spPr>
          <a:xfrm>
            <a:off x="3503712" y="1908444"/>
            <a:ext cx="4464947" cy="958518"/>
          </a:xfrm>
          <a:prstGeom prst="rect">
            <a:avLst/>
          </a:prstGeom>
        </p:spPr>
      </p:pic>
      <p:sp>
        <p:nvSpPr>
          <p:cNvPr id="2" name="テキスト ボックス 1">
            <a:extLst>
              <a:ext uri="{FF2B5EF4-FFF2-40B4-BE49-F238E27FC236}">
                <a16:creationId xmlns:a16="http://schemas.microsoft.com/office/drawing/2014/main" id="{50C63505-3216-1383-6A6B-95EBD4622A27}"/>
              </a:ext>
            </a:extLst>
          </p:cNvPr>
          <p:cNvSpPr txBox="1"/>
          <p:nvPr/>
        </p:nvSpPr>
        <p:spPr>
          <a:xfrm>
            <a:off x="598714" y="5791938"/>
            <a:ext cx="5464629" cy="556884"/>
          </a:xfrm>
          <a:prstGeom prst="rect">
            <a:avLst/>
          </a:prstGeom>
          <a:noFill/>
        </p:spPr>
        <p:txBody>
          <a:bodyPr wrap="square">
            <a:spAutoFit/>
          </a:bodyPr>
          <a:lstStyle/>
          <a:p>
            <a:pPr>
              <a:lnSpc>
                <a:spcPct val="150000"/>
              </a:lnSpc>
            </a:pP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50" err="1">
                <a:solidFill>
                  <a:schemeClr val="tx1">
                    <a:lumMod val="75000"/>
                    <a:lumOff val="25000"/>
                  </a:schemeClr>
                </a:solidFill>
                <a:latin typeface="メイリオ" panose="020B0604030504040204" pitchFamily="50" charset="-128"/>
                <a:ea typeface="メイリオ" panose="020B0604030504040204" pitchFamily="50" charset="-128"/>
              </a:rPr>
              <a:t>CylancePROTECT</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2018 NSS Labs Advanced Endpoint Protection Test </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結果より</a:t>
            </a:r>
            <a:endPar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50000"/>
              </a:lnSpc>
            </a:pP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※Deep Instinct</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Unit221B </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社調べ</a:t>
            </a:r>
            <a:endPar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97515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F57234A3-78C3-41F5-8111-32475FBF86D9}"/>
              </a:ext>
            </a:extLst>
          </p:cNvPr>
          <p:cNvSpPr/>
          <p:nvPr/>
        </p:nvSpPr>
        <p:spPr>
          <a:xfrm>
            <a:off x="-430470" y="5210017"/>
            <a:ext cx="6096000" cy="1100301"/>
          </a:xfrm>
          <a:prstGeom prst="rect">
            <a:avLst/>
          </a:prstGeom>
        </p:spPr>
        <p:txBody>
          <a:bodyPr>
            <a:spAutoFit/>
          </a:bodyPr>
          <a:lstStyle/>
          <a:p>
            <a:pPr algn="ctr">
              <a:lnSpc>
                <a:spcPts val="2000"/>
              </a:lnSpc>
            </a:pP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マルウェアのモデル</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過去に発見されたマルウェアなど</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ありとあらゆる危険なファイルの</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特徴を分析・数理モデル化</a:t>
            </a:r>
          </a:p>
        </p:txBody>
      </p:sp>
      <p:sp>
        <p:nvSpPr>
          <p:cNvPr id="6" name="正方形/長方形 5">
            <a:extLst>
              <a:ext uri="{FF2B5EF4-FFF2-40B4-BE49-F238E27FC236}">
                <a16:creationId xmlns:a16="http://schemas.microsoft.com/office/drawing/2014/main" id="{2984DCDC-EDC4-45F5-9050-716902E5EC34}"/>
              </a:ext>
            </a:extLst>
          </p:cNvPr>
          <p:cNvSpPr/>
          <p:nvPr/>
        </p:nvSpPr>
        <p:spPr>
          <a:xfrm>
            <a:off x="5781478" y="5228871"/>
            <a:ext cx="6096000" cy="1100301"/>
          </a:xfrm>
          <a:prstGeom prst="rect">
            <a:avLst/>
          </a:prstGeom>
        </p:spPr>
        <p:txBody>
          <a:bodyPr>
            <a:spAutoFit/>
          </a:bodyPr>
          <a:lstStyle/>
          <a:p>
            <a:pPr algn="ctr">
              <a:lnSpc>
                <a:spcPts val="2000"/>
              </a:lnSpc>
            </a:pPr>
            <a:r>
              <a:rPr lang="ja-JP" altLang="en-US" sz="1600" b="1">
                <a:solidFill>
                  <a:srgbClr val="FF0000"/>
                </a:solidFill>
                <a:latin typeface="メイリオ" panose="020B0604030504040204" pitchFamily="50" charset="-128"/>
                <a:ea typeface="メイリオ" panose="020B0604030504040204" pitchFamily="50" charset="-128"/>
              </a:rPr>
              <a:t>検査対象のファイル</a:t>
            </a:r>
            <a:endParaRPr lang="en-US" altLang="ja-JP" sz="1600" b="1">
              <a:solidFill>
                <a:srgbClr val="FF0000"/>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マルウェアのモデルと比較することで</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過去に発見されたマルウェアと全く同じでなくとも</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その特徴からマルウェアであると特定できる</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00FD8CB8-E8EC-4FB3-9142-AE6A97A87B7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50584" y="2276886"/>
            <a:ext cx="2590172" cy="2707314"/>
          </a:xfrm>
          <a:prstGeom prst="rect">
            <a:avLst/>
          </a:prstGeom>
        </p:spPr>
      </p:pic>
      <p:pic>
        <p:nvPicPr>
          <p:cNvPr id="8" name="図 7">
            <a:extLst>
              <a:ext uri="{FF2B5EF4-FFF2-40B4-BE49-F238E27FC236}">
                <a16:creationId xmlns:a16="http://schemas.microsoft.com/office/drawing/2014/main" id="{8D245C7C-325E-4356-B524-13BF8147A888}"/>
              </a:ext>
            </a:extLst>
          </p:cNvPr>
          <p:cNvPicPr>
            <a:picLocks noChangeAspect="1"/>
          </p:cNvPicPr>
          <p:nvPr/>
        </p:nvPicPr>
        <p:blipFill rotWithShape="1">
          <a:blip r:embed="rId2">
            <a:clrChange>
              <a:clrFrom>
                <a:srgbClr val="FFFFFF"/>
              </a:clrFrom>
              <a:clrTo>
                <a:srgbClr val="FFFFFF">
                  <a:alpha val="0"/>
                </a:srgbClr>
              </a:clrTo>
            </a:clrChange>
            <a:duotone>
              <a:schemeClr val="accent2">
                <a:shade val="45000"/>
                <a:satMod val="135000"/>
              </a:schemeClr>
              <a:prstClr val="white"/>
            </a:duotone>
          </a:blip>
          <a:srcRect l="458"/>
          <a:stretch/>
        </p:blipFill>
        <p:spPr>
          <a:xfrm>
            <a:off x="7406628" y="2276886"/>
            <a:ext cx="2578292" cy="2707314"/>
          </a:xfrm>
          <a:prstGeom prst="rect">
            <a:avLst/>
          </a:prstGeom>
          <a:effectLst>
            <a:outerShdw blurRad="63500" sx="102000" sy="102000" algn="ctr" rotWithShape="0">
              <a:prstClr val="black">
                <a:alpha val="40000"/>
              </a:prstClr>
            </a:outerShdw>
          </a:effectLst>
        </p:spPr>
      </p:pic>
      <p:grpSp>
        <p:nvGrpSpPr>
          <p:cNvPr id="9" name="グループ化 8">
            <a:extLst>
              <a:ext uri="{FF2B5EF4-FFF2-40B4-BE49-F238E27FC236}">
                <a16:creationId xmlns:a16="http://schemas.microsoft.com/office/drawing/2014/main" id="{9CAD7BF3-BCA0-4520-AA7D-C1175AB1AB14}"/>
              </a:ext>
            </a:extLst>
          </p:cNvPr>
          <p:cNvGrpSpPr/>
          <p:nvPr/>
        </p:nvGrpSpPr>
        <p:grpSpPr>
          <a:xfrm>
            <a:off x="9655537" y="1659118"/>
            <a:ext cx="1765795" cy="1582678"/>
            <a:chOff x="10613423" y="1761305"/>
            <a:chExt cx="1765795" cy="1582678"/>
          </a:xfrm>
        </p:grpSpPr>
        <p:sp>
          <p:nvSpPr>
            <p:cNvPr id="10" name="楕円 9">
              <a:extLst>
                <a:ext uri="{FF2B5EF4-FFF2-40B4-BE49-F238E27FC236}">
                  <a16:creationId xmlns:a16="http://schemas.microsoft.com/office/drawing/2014/main" id="{1473AC88-E142-4FAC-BD16-E1F965E26CFB}"/>
                </a:ext>
              </a:extLst>
            </p:cNvPr>
            <p:cNvSpPr/>
            <p:nvPr/>
          </p:nvSpPr>
          <p:spPr>
            <a:xfrm>
              <a:off x="10677255" y="1761305"/>
              <a:ext cx="1611650" cy="15826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a:extLst>
                <a:ext uri="{FF2B5EF4-FFF2-40B4-BE49-F238E27FC236}">
                  <a16:creationId xmlns:a16="http://schemas.microsoft.com/office/drawing/2014/main" id="{377A0237-1E7C-4FD8-9DE6-0FEF88DCC0BA}"/>
                </a:ext>
              </a:extLst>
            </p:cNvPr>
            <p:cNvSpPr/>
            <p:nvPr/>
          </p:nvSpPr>
          <p:spPr>
            <a:xfrm>
              <a:off x="10613423" y="2221493"/>
              <a:ext cx="1765795" cy="892552"/>
            </a:xfrm>
            <a:prstGeom prst="rect">
              <a:avLst/>
            </a:prstGeom>
          </p:spPr>
          <p:txBody>
            <a:bodyPr>
              <a:spAutoFit/>
            </a:bodyPr>
            <a:lstStyle/>
            <a:p>
              <a:pPr algn="ctr"/>
              <a:r>
                <a:rPr kumimoji="1"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ランサムウェアの</a:t>
              </a:r>
              <a:endParaRPr kumimoji="1" lang="en-US" altLang="ja-JP"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可能性</a:t>
              </a:r>
            </a:p>
            <a:p>
              <a:pPr algn="ctr"/>
              <a:r>
                <a:rPr kumimoji="1" lang="en-US" altLang="ja-JP" sz="2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99%</a:t>
              </a:r>
            </a:p>
          </p:txBody>
        </p:sp>
      </p:grpSp>
      <p:sp>
        <p:nvSpPr>
          <p:cNvPr id="12" name="正方形/長方形 11">
            <a:extLst>
              <a:ext uri="{FF2B5EF4-FFF2-40B4-BE49-F238E27FC236}">
                <a16:creationId xmlns:a16="http://schemas.microsoft.com/office/drawing/2014/main" id="{6D4DCDE4-0152-4122-A0AC-6852F7E6BAAB}"/>
              </a:ext>
            </a:extLst>
          </p:cNvPr>
          <p:cNvSpPr/>
          <p:nvPr/>
        </p:nvSpPr>
        <p:spPr>
          <a:xfrm>
            <a:off x="4718108" y="1913642"/>
            <a:ext cx="1902603" cy="439289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a:extLst>
              <a:ext uri="{FF2B5EF4-FFF2-40B4-BE49-F238E27FC236}">
                <a16:creationId xmlns:a16="http://schemas.microsoft.com/office/drawing/2014/main" id="{4BCC8030-E674-4C85-BEFE-9E0DB4D716C6}"/>
              </a:ext>
            </a:extLst>
          </p:cNvPr>
          <p:cNvSpPr txBox="1"/>
          <p:nvPr/>
        </p:nvSpPr>
        <p:spPr>
          <a:xfrm>
            <a:off x="4637989" y="2539479"/>
            <a:ext cx="2026763" cy="3970318"/>
          </a:xfrm>
          <a:prstGeom prst="rect">
            <a:avLst/>
          </a:prstGeom>
          <a:noFill/>
        </p:spPr>
        <p:txBody>
          <a:bodyPr wrap="square" rtlCol="0">
            <a:spAutoFit/>
          </a:bodyPr>
          <a:lstStyle/>
          <a:p>
            <a:pPr algn="ctr"/>
            <a:r>
              <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ファイルサイズ</a:t>
            </a: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アイコン</a:t>
            </a: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セクションヘッダー</a:t>
            </a: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セクションデータ</a:t>
            </a: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文字列</a:t>
            </a: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1" err="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etc</a:t>
            </a:r>
            <a:r>
              <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pPr algn="ct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膨大な特徴点</a:t>
            </a:r>
            <a:endParaRPr kumimoji="1" lang="en-US" altLang="ja-JP"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から総合的に判断</a:t>
            </a:r>
            <a:endParaRPr kumimoji="1" lang="en-US" altLang="ja-JP"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519B0B92-640C-4084-8710-3E206A107710}"/>
              </a:ext>
            </a:extLst>
          </p:cNvPr>
          <p:cNvSpPr txBox="1"/>
          <p:nvPr/>
        </p:nvSpPr>
        <p:spPr>
          <a:xfrm>
            <a:off x="4611378" y="2067069"/>
            <a:ext cx="2108304" cy="338554"/>
          </a:xfrm>
          <a:prstGeom prst="rect">
            <a:avLst/>
          </a:prstGeom>
          <a:noFill/>
        </p:spPr>
        <p:txBody>
          <a:bodyPr wrap="square" rtlCol="0">
            <a:spAutoFit/>
          </a:bodyPr>
          <a:lstStyle/>
          <a:p>
            <a:pPr algn="ctr"/>
            <a:r>
              <a:rPr kumimoji="1" lang="en-US" altLang="ja-JP" sz="16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特徴点</a:t>
            </a:r>
            <a:r>
              <a:rPr kumimoji="1" lang="en-US" altLang="ja-JP" sz="16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矢印: 左右 14">
            <a:extLst>
              <a:ext uri="{FF2B5EF4-FFF2-40B4-BE49-F238E27FC236}">
                <a16:creationId xmlns:a16="http://schemas.microsoft.com/office/drawing/2014/main" id="{102BD726-7906-4E92-BD39-DAD2BEA1214A}"/>
              </a:ext>
            </a:extLst>
          </p:cNvPr>
          <p:cNvSpPr/>
          <p:nvPr/>
        </p:nvSpPr>
        <p:spPr>
          <a:xfrm>
            <a:off x="3979852" y="3059172"/>
            <a:ext cx="3367361" cy="1035248"/>
          </a:xfrm>
          <a:prstGeom prst="leftRightArrow">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kumimoji="1" lang="ja-JP" altLang="en-US" sz="3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a:extLst>
              <a:ext uri="{FF2B5EF4-FFF2-40B4-BE49-F238E27FC236}">
                <a16:creationId xmlns:a16="http://schemas.microsoft.com/office/drawing/2014/main" id="{9080EC2C-A800-47EE-8256-3B89D07DE565}"/>
              </a:ext>
            </a:extLst>
          </p:cNvPr>
          <p:cNvSpPr/>
          <p:nvPr/>
        </p:nvSpPr>
        <p:spPr>
          <a:xfrm>
            <a:off x="5162828" y="3338155"/>
            <a:ext cx="1005404" cy="584775"/>
          </a:xfrm>
          <a:prstGeom prst="rect">
            <a:avLst/>
          </a:prstGeom>
        </p:spPr>
        <p:txBody>
          <a:bodyPr wrap="none">
            <a:spAutoFit/>
          </a:bodyPr>
          <a:lstStyle/>
          <a:p>
            <a:pPr algn="ctr"/>
            <a:r>
              <a:rPr kumimoji="1" lang="ja-JP" altLang="en-US" sz="3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比較</a:t>
            </a:r>
          </a:p>
        </p:txBody>
      </p:sp>
      <p:sp>
        <p:nvSpPr>
          <p:cNvPr id="17" name="テキスト プレースホルダー 1">
            <a:extLst>
              <a:ext uri="{FF2B5EF4-FFF2-40B4-BE49-F238E27FC236}">
                <a16:creationId xmlns:a16="http://schemas.microsoft.com/office/drawing/2014/main" id="{CBF08D74-E9BB-40D1-8993-40FE426073BA}"/>
              </a:ext>
            </a:extLst>
          </p:cNvPr>
          <p:cNvSpPr txBox="1">
            <a:spLocks/>
          </p:cNvSpPr>
          <p:nvPr/>
        </p:nvSpPr>
        <p:spPr>
          <a:xfrm>
            <a:off x="413589" y="212584"/>
            <a:ext cx="11074573" cy="372410"/>
          </a:xfrm>
          <a:prstGeom prst="rect">
            <a:avLst/>
          </a:prstGeom>
        </p:spPr>
        <p:txBody>
          <a:bodyPr wrap="square" anchor="t" anchorCtr="0">
            <a:spAutoFit/>
          </a:bodyPr>
          <a:lstStyle>
            <a:lvl1pPr marL="0" indent="0" algn="l" defTabSz="914269"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t>AI </a:t>
            </a:r>
            <a:r>
              <a:rPr lang="ja-JP" altLang="en-US"/>
              <a:t>型ウイルス対策ソフトは、なぜ検知精度が高いのか？</a:t>
            </a:r>
          </a:p>
        </p:txBody>
      </p:sp>
      <p:sp>
        <p:nvSpPr>
          <p:cNvPr id="18" name="テキスト プレースホルダー 2">
            <a:extLst>
              <a:ext uri="{FF2B5EF4-FFF2-40B4-BE49-F238E27FC236}">
                <a16:creationId xmlns:a16="http://schemas.microsoft.com/office/drawing/2014/main" id="{7B159A00-50B7-44DB-84A7-8F1CEC9ADD40}"/>
              </a:ext>
            </a:extLst>
          </p:cNvPr>
          <p:cNvSpPr txBox="1">
            <a:spLocks/>
          </p:cNvSpPr>
          <p:nvPr/>
        </p:nvSpPr>
        <p:spPr>
          <a:xfrm>
            <a:off x="0" y="905615"/>
            <a:ext cx="12192000" cy="726096"/>
          </a:xfrm>
          <a:prstGeom prst="rect">
            <a:avLst/>
          </a:prstGeom>
        </p:spPr>
        <p:txBody>
          <a:bodyPr wrap="square" anchor="t" anchorCtr="0">
            <a:spAutoFit/>
          </a:bodyPr>
          <a:lstStyle>
            <a:lvl1pPr marL="0" indent="0" algn="ctr" defTabSz="914269"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事前に膨大な情報を </a:t>
            </a:r>
            <a:r>
              <a:rPr lang="en-US" altLang="ja-JP"/>
              <a:t>AI </a:t>
            </a:r>
            <a:r>
              <a:rPr lang="ja-JP" altLang="en-US"/>
              <a:t>に与え、マルウェアの特徴を徹底学習</a:t>
            </a:r>
            <a:endParaRPr lang="en-US" altLang="ja-JP"/>
          </a:p>
          <a:p>
            <a:r>
              <a:rPr lang="en-US" altLang="ja-JP"/>
              <a:t>AI </a:t>
            </a:r>
            <a:r>
              <a:rPr lang="ja-JP" altLang="en-US"/>
              <a:t>が「未知のマルウェア」を判定し、</a:t>
            </a:r>
            <a:r>
              <a:rPr lang="ja-JP" altLang="en-US">
                <a:solidFill>
                  <a:srgbClr val="C00000"/>
                </a:solidFill>
              </a:rPr>
              <a:t>マルウェアが動く前に</a:t>
            </a:r>
            <a:r>
              <a:rPr lang="ja-JP" altLang="en-US"/>
              <a:t>隔離を実施</a:t>
            </a:r>
            <a:endParaRPr lang="en-US" altLang="ja-JP"/>
          </a:p>
        </p:txBody>
      </p:sp>
    </p:spTree>
    <p:extLst>
      <p:ext uri="{BB962C8B-B14F-4D97-AF65-F5344CB8AC3E}">
        <p14:creationId xmlns:p14="http://schemas.microsoft.com/office/powerpoint/2010/main" val="357806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FF1EE08E-6390-4AE6-860C-803144086C9B}"/>
              </a:ext>
            </a:extLst>
          </p:cNvPr>
          <p:cNvSpPr/>
          <p:nvPr/>
        </p:nvSpPr>
        <p:spPr>
          <a:xfrm>
            <a:off x="695400" y="3861048"/>
            <a:ext cx="5331667" cy="1323439"/>
          </a:xfrm>
          <a:prstGeom prst="rect">
            <a:avLst/>
          </a:prstGeom>
        </p:spPr>
        <p:txBody>
          <a:bodyPr wrap="square">
            <a:spAutoFit/>
          </a:bodyPr>
          <a:lstStyle/>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国内の導入実績を重視</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されるお客様​</a:t>
            </a:r>
          </a:p>
          <a:p>
            <a:endPar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endParaRPr>
          </a:p>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インターネット非接続環境</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での運用をお考えのお客様​</a:t>
            </a:r>
          </a:p>
          <a:p>
            <a:endPar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endParaRPr>
          </a:p>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a:t>
            </a:r>
            <a:r>
              <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EDR </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要件</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への対応をお求めのお客様</a:t>
            </a:r>
          </a:p>
        </p:txBody>
      </p:sp>
      <p:sp>
        <p:nvSpPr>
          <p:cNvPr id="4" name="正方形/長方形 3">
            <a:extLst>
              <a:ext uri="{FF2B5EF4-FFF2-40B4-BE49-F238E27FC236}">
                <a16:creationId xmlns:a16="http://schemas.microsoft.com/office/drawing/2014/main" id="{367AF941-21E8-4E47-965D-AB7A49A9CA63}"/>
              </a:ext>
            </a:extLst>
          </p:cNvPr>
          <p:cNvSpPr/>
          <p:nvPr/>
        </p:nvSpPr>
        <p:spPr>
          <a:xfrm>
            <a:off x="6166513" y="3845366"/>
            <a:ext cx="5834143" cy="1815882"/>
          </a:xfrm>
          <a:prstGeom prst="rect">
            <a:avLst/>
          </a:prstGeom>
        </p:spPr>
        <p:txBody>
          <a:bodyPr wrap="square">
            <a:spAutoFit/>
          </a:bodyPr>
          <a:lstStyle/>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a:t>
            </a:r>
            <a:r>
              <a:rPr lang="ja-JP" altLang="ja-JP" sz="1600" b="1" u="sng">
                <a:solidFill>
                  <a:schemeClr val="tx1">
                    <a:lumMod val="75000"/>
                    <a:lumOff val="25000"/>
                  </a:schemeClr>
                </a:solidFill>
                <a:latin typeface="メイリオ" panose="020B0604030504040204" pitchFamily="50" charset="-128"/>
                <a:ea typeface="メイリオ" panose="020B0604030504040204" pitchFamily="50" charset="-128"/>
              </a:rPr>
              <a:t>コストを重</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rPr>
              <a:t>視</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rPr>
              <a:t>される</a:t>
            </a:r>
            <a:r>
              <a:rPr lang="ja-JP" altLang="ja-JP" sz="1600">
                <a:solidFill>
                  <a:schemeClr val="tx1">
                    <a:lumMod val="75000"/>
                    <a:lumOff val="25000"/>
                  </a:schemeClr>
                </a:solidFill>
                <a:latin typeface="メイリオ" panose="020B0604030504040204" pitchFamily="50" charset="-128"/>
                <a:ea typeface="メイリオ" panose="020B0604030504040204" pitchFamily="50" charset="-128"/>
              </a:rPr>
              <a:t>お客様</a:t>
            </a:r>
            <a:endParaRPr lang="en-US" altLang="ja-JP"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endParaRPr>
          </a:p>
          <a:p>
            <a:endParaRPr lang="en-US" altLang="ja-JP"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endParaRPr>
          </a:p>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a:t>
            </a:r>
            <a:r>
              <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PC </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とスマホに</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ウイルス対策ソフトを導入したいお客様</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rPr>
              <a:t> </a:t>
            </a:r>
            <a:endPar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endParaRPr>
          </a:p>
          <a:p>
            <a:endPar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endParaRPr>
          </a:p>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a:t>
            </a:r>
            <a:r>
              <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rPr>
              <a:t>EXE </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rPr>
              <a:t>ファイルだけ</a:t>
            </a:r>
            <a:r>
              <a:rPr lang="ja-JP" altLang="ja-JP" sz="1600" b="1" u="sng">
                <a:solidFill>
                  <a:schemeClr val="tx1">
                    <a:lumMod val="75000"/>
                    <a:lumOff val="25000"/>
                  </a:schemeClr>
                </a:solidFill>
                <a:latin typeface="メイリオ" panose="020B0604030504040204" pitchFamily="50" charset="-128"/>
                <a:ea typeface="メイリオ" panose="020B0604030504040204" pitchFamily="50" charset="-128"/>
              </a:rPr>
              <a:t>で</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rPr>
              <a:t>なく </a:t>
            </a:r>
            <a:r>
              <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rPr>
              <a:t>Word </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rPr>
              <a:t>や </a:t>
            </a:r>
            <a:r>
              <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rPr>
              <a:t>Excel </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rPr>
              <a:t>など</a:t>
            </a:r>
            <a:endPar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rPr>
              <a:t>多くのファイルタイプ</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rPr>
              <a:t>へ</a:t>
            </a:r>
            <a:r>
              <a:rPr lang="ja-JP" altLang="ja-JP" sz="1600">
                <a:solidFill>
                  <a:schemeClr val="tx1">
                    <a:lumMod val="75000"/>
                    <a:lumOff val="25000"/>
                  </a:schemeClr>
                </a:solidFill>
                <a:latin typeface="メイリオ" panose="020B0604030504040204" pitchFamily="50" charset="-128"/>
                <a:ea typeface="メイリオ" panose="020B0604030504040204" pitchFamily="50" charset="-128"/>
              </a:rPr>
              <a:t>の</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rPr>
              <a:t>対応</a:t>
            </a:r>
            <a:r>
              <a:rPr lang="ja-JP" altLang="ja-JP" sz="1600">
                <a:solidFill>
                  <a:schemeClr val="tx1">
                    <a:lumMod val="75000"/>
                    <a:lumOff val="25000"/>
                  </a:schemeClr>
                </a:solidFill>
                <a:latin typeface="メイリオ" panose="020B0604030504040204" pitchFamily="50" charset="-128"/>
                <a:ea typeface="メイリオ" panose="020B0604030504040204" pitchFamily="50" charset="-128"/>
              </a:rPr>
              <a:t>を</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rPr>
              <a:t>ご要望</a:t>
            </a:r>
            <a:r>
              <a:rPr lang="ja-JP" altLang="ja-JP" sz="1600">
                <a:solidFill>
                  <a:schemeClr val="tx1">
                    <a:lumMod val="75000"/>
                    <a:lumOff val="25000"/>
                  </a:schemeClr>
                </a:solidFill>
                <a:latin typeface="メイリオ" panose="020B0604030504040204" pitchFamily="50" charset="-128"/>
                <a:ea typeface="メイリオ" panose="020B0604030504040204" pitchFamily="50" charset="-128"/>
              </a:rPr>
              <a:t>のお客様</a:t>
            </a:r>
            <a:endParaRPr lang="en-US" altLang="ja-JP" sz="1600">
              <a:solidFill>
                <a:schemeClr val="tx1">
                  <a:lumMod val="75000"/>
                  <a:lumOff val="25000"/>
                </a:schemeClr>
              </a:solidFill>
              <a:latin typeface="メイリオ" panose="020B0604030504040204" pitchFamily="50" charset="-128"/>
              <a:ea typeface="メイリオ" panose="020B0604030504040204" pitchFamily="50" charset="-128"/>
            </a:endParaRPr>
          </a:p>
          <a:p>
            <a:endParaRPr lang="en-US" altLang="ja-JP"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endParaRPr>
          </a:p>
        </p:txBody>
      </p:sp>
      <p:sp>
        <p:nvSpPr>
          <p:cNvPr id="5" name="四角形: 角を丸くする 4">
            <a:extLst>
              <a:ext uri="{FF2B5EF4-FFF2-40B4-BE49-F238E27FC236}">
                <a16:creationId xmlns:a16="http://schemas.microsoft.com/office/drawing/2014/main" id="{3F4AAEB2-551F-435A-974C-D1F45ADFF39B}"/>
              </a:ext>
            </a:extLst>
          </p:cNvPr>
          <p:cNvSpPr/>
          <p:nvPr/>
        </p:nvSpPr>
        <p:spPr>
          <a:xfrm>
            <a:off x="683429" y="1924621"/>
            <a:ext cx="5335960" cy="375788"/>
          </a:xfrm>
          <a:prstGeom prst="roundRect">
            <a:avLst/>
          </a:prstGeom>
          <a:solidFill>
            <a:srgbClr val="00B050"/>
          </a:solidFill>
          <a:ln w="9525">
            <a:noFill/>
            <a:round/>
            <a:headEnd/>
            <a:tailEnd/>
          </a:ln>
          <a:effectLst/>
        </p:spPr>
        <p:txBody>
          <a:bodyPr rtlCol="0" anchor="ctr" anchorCtr="1"/>
          <a:lstStyle/>
          <a:p>
            <a:pPr marL="342900" marR="0" lvl="0" indent="-342900" algn="ct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ja-JP" altLang="en-US" sz="7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7" name="テキスト ボックス 6">
            <a:extLst>
              <a:ext uri="{FF2B5EF4-FFF2-40B4-BE49-F238E27FC236}">
                <a16:creationId xmlns:a16="http://schemas.microsoft.com/office/drawing/2014/main" id="{51BEA62B-867B-4B9F-AE41-22ED3505CFD5}"/>
              </a:ext>
            </a:extLst>
          </p:cNvPr>
          <p:cNvSpPr txBox="1"/>
          <p:nvPr/>
        </p:nvSpPr>
        <p:spPr>
          <a:xfrm>
            <a:off x="695552" y="1929963"/>
            <a:ext cx="5016315" cy="346249"/>
          </a:xfrm>
          <a:prstGeom prst="rect">
            <a:avLst/>
          </a:prstGeom>
          <a:noFill/>
        </p:spPr>
        <p:txBody>
          <a:bodyPr wrap="square" rtlCol="0">
            <a:spAutoFit/>
          </a:bodyPr>
          <a:lstStyle/>
          <a:p>
            <a:pPr marL="0" marR="0" lvl="0" indent="0" algn="ctr" defTabSz="914400" rtl="0" eaLnBrk="1" fontAlgn="base" latinLnBrk="0" hangingPunct="1">
              <a:lnSpc>
                <a:spcPct val="150000"/>
              </a:lnSpc>
              <a:spcBef>
                <a:spcPts val="0"/>
              </a:spcBef>
              <a:spcAft>
                <a:spcPts val="0"/>
              </a:spcAft>
              <a:buClrTx/>
              <a:buSzTx/>
              <a:buFontTx/>
              <a:buNone/>
              <a:tabLst/>
              <a:defRPr/>
            </a:pPr>
            <a:r>
              <a:rPr kumimoji="1" lang="ja-JP" altLang="en-US" sz="1200" b="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多くの導入</a:t>
            </a:r>
            <a:r>
              <a:rPr kumimoji="1" lang="ja-JP" altLang="en-US"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実績と </a:t>
            </a:r>
            <a:r>
              <a:rPr kumimoji="1" lang="en-US" altLang="ja-JP"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EDR</a:t>
            </a:r>
            <a:r>
              <a:rPr kumimoji="1" lang="ja-JP" altLang="en-US"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（有償オプション）が利用可能</a:t>
            </a:r>
            <a:endParaRPr kumimoji="1" lang="en-US" altLang="ja-JP"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四角形: 角を丸くする 7">
            <a:extLst>
              <a:ext uri="{FF2B5EF4-FFF2-40B4-BE49-F238E27FC236}">
                <a16:creationId xmlns:a16="http://schemas.microsoft.com/office/drawing/2014/main" id="{E68AD01E-A7E9-48E8-A86B-221BD330034C}"/>
              </a:ext>
            </a:extLst>
          </p:cNvPr>
          <p:cNvSpPr/>
          <p:nvPr/>
        </p:nvSpPr>
        <p:spPr>
          <a:xfrm>
            <a:off x="6273523" y="1924620"/>
            <a:ext cx="5293163" cy="375789"/>
          </a:xfrm>
          <a:prstGeom prst="roundRect">
            <a:avLst/>
          </a:prstGeom>
          <a:solidFill>
            <a:srgbClr val="0060AE"/>
          </a:solidFill>
          <a:ln w="9525">
            <a:noFill/>
            <a:round/>
            <a:headEnd/>
            <a:tailEnd/>
          </a:ln>
          <a:effectLst/>
        </p:spPr>
        <p:txBody>
          <a:bodyPr rtlCol="0" anchor="ctr" anchorCtr="1"/>
          <a:lstStyle/>
          <a:p>
            <a:pPr marL="342900" marR="0" lvl="0" indent="-342900" algn="ct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ja-JP" altLang="en-US" sz="7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9" name="テキスト ボックス 8">
            <a:extLst>
              <a:ext uri="{FF2B5EF4-FFF2-40B4-BE49-F238E27FC236}">
                <a16:creationId xmlns:a16="http://schemas.microsoft.com/office/drawing/2014/main" id="{5A09F7E1-E163-4D18-A7A4-3CCEBB525102}"/>
              </a:ext>
            </a:extLst>
          </p:cNvPr>
          <p:cNvSpPr txBox="1"/>
          <p:nvPr/>
        </p:nvSpPr>
        <p:spPr>
          <a:xfrm>
            <a:off x="6285647" y="1929963"/>
            <a:ext cx="5016315" cy="346249"/>
          </a:xfrm>
          <a:prstGeom prst="rect">
            <a:avLst/>
          </a:prstGeom>
          <a:noFill/>
        </p:spPr>
        <p:txBody>
          <a:bodyPr wrap="square" rtlCol="0">
            <a:spAutoFit/>
          </a:bodyPr>
          <a:lstStyle/>
          <a:p>
            <a:pPr marL="0" marR="0" lvl="0" indent="0" algn="ctr" defTabSz="914400" rtl="0" eaLnBrk="1" fontAlgn="base" latinLnBrk="0" hangingPunct="1">
              <a:lnSpc>
                <a:spcPct val="150000"/>
              </a:lnSpc>
              <a:spcBef>
                <a:spcPts val="0"/>
              </a:spcBef>
              <a:spcAft>
                <a:spcPts val="0"/>
              </a:spcAft>
              <a:buClrTx/>
              <a:buSzTx/>
              <a:buFontTx/>
              <a:buNone/>
              <a:tabLst/>
              <a:defRPr/>
            </a:pPr>
            <a:r>
              <a:rPr kumimoji="1" lang="ja-JP" altLang="en-US" sz="1200" b="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幅広い </a:t>
            </a:r>
            <a:r>
              <a:rPr kumimoji="1" lang="en-US" altLang="ja-JP" sz="1200" b="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OS </a:t>
            </a:r>
            <a:r>
              <a:rPr kumimoji="1" lang="ja-JP" altLang="en-US" sz="1200" b="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やファイルタイプに対応</a:t>
            </a:r>
            <a:endParaRPr kumimoji="1" lang="en-US" altLang="ja-JP"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4" descr="ロゴ&#10;&#10;説明は自動で生成されたものです">
            <a:extLst>
              <a:ext uri="{FF2B5EF4-FFF2-40B4-BE49-F238E27FC236}">
                <a16:creationId xmlns:a16="http://schemas.microsoft.com/office/drawing/2014/main" id="{134F0516-79EF-4085-A597-15095D2ADB0A}"/>
              </a:ext>
            </a:extLst>
          </p:cNvPr>
          <p:cNvPicPr>
            <a:picLocks noChangeAspect="1"/>
          </p:cNvPicPr>
          <p:nvPr/>
        </p:nvPicPr>
        <p:blipFill>
          <a:blip r:embed="rId3"/>
          <a:stretch>
            <a:fillRect/>
          </a:stretch>
        </p:blipFill>
        <p:spPr>
          <a:xfrm>
            <a:off x="7602304" y="2496095"/>
            <a:ext cx="2445921" cy="1156003"/>
          </a:xfrm>
          <a:prstGeom prst="rect">
            <a:avLst/>
          </a:prstGeom>
        </p:spPr>
      </p:pic>
      <p:sp>
        <p:nvSpPr>
          <p:cNvPr id="13" name="テキスト プレースホルダー 3">
            <a:extLst>
              <a:ext uri="{FF2B5EF4-FFF2-40B4-BE49-F238E27FC236}">
                <a16:creationId xmlns:a16="http://schemas.microsoft.com/office/drawing/2014/main" id="{0B5AC7C5-1EA3-4C7E-BE38-A2FF7C451884}"/>
              </a:ext>
            </a:extLst>
          </p:cNvPr>
          <p:cNvSpPr txBox="1">
            <a:spLocks/>
          </p:cNvSpPr>
          <p:nvPr/>
        </p:nvSpPr>
        <p:spPr>
          <a:xfrm>
            <a:off x="0" y="889164"/>
            <a:ext cx="12192000" cy="348557"/>
          </a:xfrm>
          <a:prstGeom prst="rect">
            <a:avLst/>
          </a:prstGeom>
        </p:spPr>
        <p:txBody>
          <a:bodyPr wrap="square" anchor="t" anchorCtr="0">
            <a:spAutoFit/>
          </a:bodyPr>
          <a:lstStyle>
            <a:lvl1pPr marL="0" indent="0" algn="ctr" defTabSz="914269"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t>LANSCOPE </a:t>
            </a:r>
            <a:r>
              <a:rPr lang="ja-JP" altLang="en-US"/>
              <a:t>サイバープロテクションは</a:t>
            </a:r>
            <a:r>
              <a:rPr lang="en-US" altLang="ja-JP"/>
              <a:t>2</a:t>
            </a:r>
            <a:r>
              <a:rPr lang="ja-JP" altLang="en-US"/>
              <a:t>種類のウイルス対策ソフトから、用途に応じて選択いただけます</a:t>
            </a:r>
            <a:endParaRPr lang="en-US" altLang="ja-JP"/>
          </a:p>
        </p:txBody>
      </p:sp>
      <p:sp>
        <p:nvSpPr>
          <p:cNvPr id="15" name="テキスト プレースホルダー 1">
            <a:extLst>
              <a:ext uri="{FF2B5EF4-FFF2-40B4-BE49-F238E27FC236}">
                <a16:creationId xmlns:a16="http://schemas.microsoft.com/office/drawing/2014/main" id="{5958FCDA-650A-4DB8-99B2-6C114968F300}"/>
              </a:ext>
            </a:extLst>
          </p:cNvPr>
          <p:cNvSpPr txBox="1">
            <a:spLocks/>
          </p:cNvSpPr>
          <p:nvPr/>
        </p:nvSpPr>
        <p:spPr>
          <a:xfrm>
            <a:off x="413589" y="174876"/>
            <a:ext cx="11074573" cy="372410"/>
          </a:xfrm>
          <a:prstGeom prst="rect">
            <a:avLst/>
          </a:prstGeom>
        </p:spPr>
        <p:txBody>
          <a:bodyPr wrap="square" anchor="t" anchorCtr="0">
            <a:spAutoFit/>
          </a:bodyPr>
          <a:lstStyle>
            <a:lvl1pPr marL="0" indent="0" algn="l" defTabSz="914269"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t>LANSCOPE </a:t>
            </a:r>
            <a:r>
              <a:rPr lang="ja-JP" altLang="en-US"/>
              <a:t>サイバープロテクションのラインナップ</a:t>
            </a:r>
          </a:p>
        </p:txBody>
      </p:sp>
      <p:pic>
        <p:nvPicPr>
          <p:cNvPr id="6" name="Picture 4">
            <a:extLst>
              <a:ext uri="{FF2B5EF4-FFF2-40B4-BE49-F238E27FC236}">
                <a16:creationId xmlns:a16="http://schemas.microsoft.com/office/drawing/2014/main" id="{AC7A1479-F77E-8324-9783-7A2C5B21895E}"/>
              </a:ext>
            </a:extLst>
          </p:cNvPr>
          <p:cNvPicPr>
            <a:picLocks noChangeAspect="1" noChangeArrowheads="1"/>
          </p:cNvPicPr>
          <p:nvPr/>
        </p:nvPicPr>
        <p:blipFill>
          <a:blip r:embed="rId4"/>
          <a:srcRect/>
          <a:stretch/>
        </p:blipFill>
        <p:spPr bwMode="auto">
          <a:xfrm>
            <a:off x="714773" y="2741080"/>
            <a:ext cx="2594035" cy="542937"/>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1E11E494-2A17-0D4A-3151-F7AA7CCC2345}"/>
              </a:ext>
            </a:extLst>
          </p:cNvPr>
          <p:cNvPicPr>
            <a:picLocks noChangeAspect="1"/>
          </p:cNvPicPr>
          <p:nvPr/>
        </p:nvPicPr>
        <p:blipFill>
          <a:blip r:embed="rId5"/>
          <a:srcRect/>
          <a:stretch/>
        </p:blipFill>
        <p:spPr>
          <a:xfrm>
            <a:off x="3482090" y="2723226"/>
            <a:ext cx="2390940" cy="529021"/>
          </a:xfrm>
          <a:prstGeom prst="rect">
            <a:avLst/>
          </a:prstGeom>
        </p:spPr>
      </p:pic>
    </p:spTree>
    <p:extLst>
      <p:ext uri="{BB962C8B-B14F-4D97-AF65-F5344CB8AC3E}">
        <p14:creationId xmlns:p14="http://schemas.microsoft.com/office/powerpoint/2010/main" val="2322094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4" descr="ロゴ&#10;&#10;説明は自動で生成されたものです">
            <a:extLst>
              <a:ext uri="{FF2B5EF4-FFF2-40B4-BE49-F238E27FC236}">
                <a16:creationId xmlns:a16="http://schemas.microsoft.com/office/drawing/2014/main" id="{C722FB71-1193-4B5C-8BF6-7922CFEA5FE3}"/>
              </a:ext>
            </a:extLst>
          </p:cNvPr>
          <p:cNvPicPr>
            <a:picLocks noChangeAspect="1"/>
          </p:cNvPicPr>
          <p:nvPr/>
        </p:nvPicPr>
        <p:blipFill>
          <a:blip r:embed="rId3"/>
          <a:stretch>
            <a:fillRect/>
          </a:stretch>
        </p:blipFill>
        <p:spPr>
          <a:xfrm>
            <a:off x="7051804" y="1912115"/>
            <a:ext cx="2536823" cy="1198965"/>
          </a:xfrm>
          <a:prstGeom prst="rect">
            <a:avLst/>
          </a:prstGeom>
        </p:spPr>
      </p:pic>
      <p:graphicFrame>
        <p:nvGraphicFramePr>
          <p:cNvPr id="12" name="表 11">
            <a:extLst>
              <a:ext uri="{FF2B5EF4-FFF2-40B4-BE49-F238E27FC236}">
                <a16:creationId xmlns:a16="http://schemas.microsoft.com/office/drawing/2014/main" id="{A78CF1F7-3325-4CDB-B1F9-A0764E0874F4}"/>
              </a:ext>
            </a:extLst>
          </p:cNvPr>
          <p:cNvGraphicFramePr>
            <a:graphicFrameLocks noGrp="1"/>
          </p:cNvGraphicFramePr>
          <p:nvPr>
            <p:extLst>
              <p:ext uri="{D42A27DB-BD31-4B8C-83A1-F6EECF244321}">
                <p14:modId xmlns:p14="http://schemas.microsoft.com/office/powerpoint/2010/main" val="143682641"/>
              </p:ext>
            </p:extLst>
          </p:nvPr>
        </p:nvGraphicFramePr>
        <p:xfrm>
          <a:off x="377737" y="3407077"/>
          <a:ext cx="5655418" cy="2732191"/>
        </p:xfrm>
        <a:graphic>
          <a:graphicData uri="http://schemas.openxmlformats.org/drawingml/2006/table">
            <a:tbl>
              <a:tblPr firstRow="1">
                <a:tableStyleId>{912C8C85-51F0-491E-9774-3900AFEF0FD7}</a:tableStyleId>
              </a:tblPr>
              <a:tblGrid>
                <a:gridCol w="906801">
                  <a:extLst>
                    <a:ext uri="{9D8B030D-6E8A-4147-A177-3AD203B41FA5}">
                      <a16:colId xmlns:a16="http://schemas.microsoft.com/office/drawing/2014/main" val="3030868009"/>
                    </a:ext>
                  </a:extLst>
                </a:gridCol>
                <a:gridCol w="4748617">
                  <a:extLst>
                    <a:ext uri="{9D8B030D-6E8A-4147-A177-3AD203B41FA5}">
                      <a16:colId xmlns:a16="http://schemas.microsoft.com/office/drawing/2014/main" val="991732923"/>
                    </a:ext>
                  </a:extLst>
                </a:gridCol>
              </a:tblGrid>
              <a:tr h="818653">
                <a:tc>
                  <a:txBody>
                    <a:bodyPr/>
                    <a:lstStyle/>
                    <a:p>
                      <a:pPr algn="dist" fontAlgn="base"/>
                      <a:r>
                        <a:rPr lang="ja-JP" altLang="en-US" sz="1100" b="1" i="0">
                          <a:solidFill>
                            <a:schemeClr val="bg1"/>
                          </a:solidFill>
                          <a:effectLst/>
                          <a:latin typeface="メイリオ" panose="020B0604030504040204" pitchFamily="50" charset="-128"/>
                          <a:ea typeface="メイリオ" panose="020B0604030504040204" pitchFamily="50" charset="-128"/>
                        </a:rPr>
                        <a:t>概要</a:t>
                      </a:r>
                      <a:endParaRPr lang="en-US" altLang="ja-JP"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0AD47"/>
                    </a:solidFill>
                  </a:tcPr>
                </a:tc>
                <a:tc>
                  <a:txBody>
                    <a:bodyPr/>
                    <a:lstStyle/>
                    <a:p>
                      <a:pPr algn="l" fontAlgn="base">
                        <a:lnSpc>
                          <a:spcPct val="120000"/>
                        </a:lnSpc>
                      </a:pPr>
                      <a:r>
                        <a:rPr lang="ja-JP" altLang="en-US" sz="1100" b="0">
                          <a:solidFill>
                            <a:schemeClr val="tx1">
                              <a:lumMod val="75000"/>
                              <a:lumOff val="25000"/>
                            </a:schemeClr>
                          </a:solidFill>
                          <a:effectLst/>
                          <a:latin typeface="メイリオ"/>
                          <a:ea typeface="メイリオ"/>
                        </a:rPr>
                        <a:t>キャンペーン期間中、</a:t>
                      </a:r>
                      <a:r>
                        <a:rPr lang="en-US" altLang="ja-JP" sz="1100" b="0" err="1">
                          <a:solidFill>
                            <a:schemeClr val="tx1">
                              <a:lumMod val="75000"/>
                              <a:lumOff val="25000"/>
                            </a:schemeClr>
                          </a:solidFill>
                          <a:effectLst/>
                          <a:latin typeface="メイリオ"/>
                          <a:ea typeface="メイリオ"/>
                        </a:rPr>
                        <a:t>CylancePROTECT</a:t>
                      </a:r>
                      <a:r>
                        <a:rPr lang="en-US" altLang="ja-JP" sz="1100" b="0">
                          <a:solidFill>
                            <a:schemeClr val="tx1">
                              <a:lumMod val="75000"/>
                              <a:lumOff val="25000"/>
                            </a:schemeClr>
                          </a:solidFill>
                          <a:effectLst/>
                          <a:latin typeface="メイリオ"/>
                          <a:ea typeface="メイリオ"/>
                        </a:rPr>
                        <a:t> </a:t>
                      </a:r>
                      <a:r>
                        <a:rPr lang="ja-JP" altLang="en-US" sz="1100" b="0">
                          <a:solidFill>
                            <a:schemeClr val="tx1">
                              <a:lumMod val="75000"/>
                              <a:lumOff val="25000"/>
                            </a:schemeClr>
                          </a:solidFill>
                          <a:effectLst/>
                          <a:latin typeface="メイリオ"/>
                          <a:ea typeface="メイリオ"/>
                        </a:rPr>
                        <a:t>がライセンス数無制限でお試しいただけます。また、検知したファイルについて希望者の方にサマリーレポートを作成させていただきます。さらに、専任スタッフによる導入時の支援付きで、負担なく</a:t>
                      </a:r>
                      <a:r>
                        <a:rPr lang="ja-JP" altLang="en-US" sz="1100" b="0">
                          <a:solidFill>
                            <a:schemeClr val="tx1">
                              <a:lumMod val="75000"/>
                              <a:lumOff val="25000"/>
                            </a:schemeClr>
                          </a:solidFill>
                          <a:effectLst/>
                          <a:latin typeface="メイリオ" panose="020B0604030504040204" pitchFamily="50" charset="-128"/>
                          <a:ea typeface="メイリオ" panose="020B0604030504040204" pitchFamily="50" charset="-128"/>
                        </a:rPr>
                        <a:t>使い始められます。</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44250252"/>
                  </a:ext>
                </a:extLst>
              </a:tr>
              <a:tr h="472509">
                <a:tc>
                  <a:txBody>
                    <a:bodyPr/>
                    <a:lstStyle/>
                    <a:p>
                      <a:pPr algn="dist" fontAlgn="base"/>
                      <a:r>
                        <a:rPr lang="ja-JP" altLang="en-US" sz="1100" b="1">
                          <a:solidFill>
                            <a:schemeClr val="bg1"/>
                          </a:solidFill>
                          <a:effectLst/>
                          <a:latin typeface="メイリオ" panose="020B0604030504040204" pitchFamily="50" charset="-128"/>
                          <a:ea typeface="メイリオ" panose="020B0604030504040204" pitchFamily="50" charset="-128"/>
                        </a:rPr>
                        <a:t>対象</a:t>
                      </a:r>
                      <a:endParaRPr lang="ja-JP" altLang="en-US"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0AD47"/>
                    </a:solidFill>
                  </a:tcPr>
                </a:tc>
                <a:tc>
                  <a:txBody>
                    <a:bodyPr/>
                    <a:lstStyle/>
                    <a:p>
                      <a:pPr algn="l" fontAlgn="base"/>
                      <a:r>
                        <a:rPr lang="en-US" altLang="ja-JP" sz="1100" err="1">
                          <a:solidFill>
                            <a:schemeClr val="tx1">
                              <a:lumMod val="75000"/>
                              <a:lumOff val="25000"/>
                            </a:schemeClr>
                          </a:solidFill>
                          <a:effectLst/>
                          <a:latin typeface="メイリオ"/>
                          <a:ea typeface="メイリオ"/>
                        </a:rPr>
                        <a:t>CylancePROTECT</a:t>
                      </a:r>
                      <a:r>
                        <a:rPr lang="en-US" altLang="ja-JP" sz="1100">
                          <a:solidFill>
                            <a:schemeClr val="tx1">
                              <a:lumMod val="75000"/>
                              <a:lumOff val="25000"/>
                            </a:schemeClr>
                          </a:solidFill>
                          <a:effectLst/>
                          <a:latin typeface="メイリオ"/>
                          <a:ea typeface="メイリオ"/>
                        </a:rPr>
                        <a:t> </a:t>
                      </a:r>
                      <a:r>
                        <a:rPr lang="ja-JP" altLang="en-US" sz="1100">
                          <a:solidFill>
                            <a:schemeClr val="tx1">
                              <a:lumMod val="75000"/>
                              <a:lumOff val="25000"/>
                            </a:schemeClr>
                          </a:solidFill>
                          <a:effectLst/>
                          <a:latin typeface="メイリオ"/>
                          <a:ea typeface="メイリオ"/>
                        </a:rPr>
                        <a:t>を初めて導入するユーザー様</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78364394"/>
                  </a:ext>
                </a:extLst>
              </a:tr>
              <a:tr h="458520">
                <a:tc>
                  <a:txBody>
                    <a:bodyPr/>
                    <a:lstStyle/>
                    <a:p>
                      <a:pPr algn="dist" fontAlgn="base"/>
                      <a:r>
                        <a:rPr lang="ja-JP" altLang="en-US" sz="1100" b="1">
                          <a:solidFill>
                            <a:schemeClr val="bg1"/>
                          </a:solidFill>
                          <a:effectLst/>
                          <a:latin typeface="メイリオ" panose="020B0604030504040204" pitchFamily="50" charset="-128"/>
                          <a:ea typeface="メイリオ" panose="020B0604030504040204" pitchFamily="50" charset="-128"/>
                        </a:rPr>
                        <a:t>ご利用期間</a:t>
                      </a:r>
                      <a:endParaRPr lang="en-US" altLang="ja-JP"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0AD47"/>
                    </a:solidFill>
                  </a:tcPr>
                </a:tc>
                <a:tc>
                  <a:txBody>
                    <a:bodyPr/>
                    <a:lstStyle/>
                    <a:p>
                      <a:pPr algn="l" fontAlgn="base"/>
                      <a:r>
                        <a:rPr lang="en-US" altLang="ja-JP" sz="1100">
                          <a:solidFill>
                            <a:schemeClr val="tx1">
                              <a:lumMod val="75000"/>
                              <a:lumOff val="25000"/>
                            </a:schemeClr>
                          </a:solidFill>
                          <a:effectLst/>
                          <a:latin typeface="メイリオ"/>
                          <a:ea typeface="メイリオ"/>
                        </a:rPr>
                        <a:t>1</a:t>
                      </a:r>
                      <a:r>
                        <a:rPr lang="ja-JP" altLang="en-US" sz="1100">
                          <a:solidFill>
                            <a:schemeClr val="tx1">
                              <a:lumMod val="75000"/>
                              <a:lumOff val="25000"/>
                            </a:schemeClr>
                          </a:solidFill>
                          <a:effectLst/>
                          <a:latin typeface="メイリオ"/>
                          <a:ea typeface="メイリオ"/>
                        </a:rPr>
                        <a:t>ヶ月間</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42171127"/>
                  </a:ext>
                </a:extLst>
              </a:tr>
              <a:tr h="458520">
                <a:tc>
                  <a:txBody>
                    <a:bodyPr/>
                    <a:lstStyle/>
                    <a:p>
                      <a:pPr algn="dist" fontAlgn="base"/>
                      <a:r>
                        <a:rPr lang="ja-JP" altLang="en-US" sz="1100" b="1" i="0">
                          <a:solidFill>
                            <a:schemeClr val="bg1"/>
                          </a:solidFill>
                          <a:effectLst/>
                          <a:latin typeface="メイリオ" panose="020B0604030504040204" pitchFamily="50" charset="-128"/>
                          <a:ea typeface="メイリオ" panose="020B0604030504040204" pitchFamily="50" charset="-128"/>
                        </a:rPr>
                        <a:t>申し込み</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0AD47"/>
                    </a:solidFill>
                  </a:tcPr>
                </a:tc>
                <a:tc>
                  <a:txBody>
                    <a:bodyPr/>
                    <a:lstStyle/>
                    <a:p>
                      <a:pPr marL="0" marR="0" lvl="0" indent="0" algn="l" defTabSz="914269" rtl="0" eaLnBrk="1" fontAlgn="base" latinLnBrk="0" hangingPunct="1">
                        <a:lnSpc>
                          <a:spcPct val="100000"/>
                        </a:lnSpc>
                        <a:spcBef>
                          <a:spcPts val="0"/>
                        </a:spcBef>
                        <a:spcAft>
                          <a:spcPts val="0"/>
                        </a:spcAft>
                        <a:buClrTx/>
                        <a:buSzTx/>
                        <a:buFontTx/>
                        <a:buNone/>
                        <a:tabLst/>
                        <a:defRPr/>
                      </a:pPr>
                      <a:r>
                        <a:rPr lang="ja-JP" altLang="en-US" sz="1100">
                          <a:solidFill>
                            <a:schemeClr val="tx1">
                              <a:lumMod val="75000"/>
                              <a:lumOff val="25000"/>
                            </a:schemeClr>
                          </a:solidFill>
                          <a:effectLst/>
                          <a:latin typeface="メイリオ"/>
                          <a:ea typeface="メイリオ"/>
                        </a:rPr>
                        <a:t>上記キャンペーンサイトからエントリー</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87737531"/>
                  </a:ext>
                </a:extLst>
              </a:tr>
              <a:tr h="458520">
                <a:tc>
                  <a:txBody>
                    <a:bodyPr/>
                    <a:lstStyle/>
                    <a:p>
                      <a:pPr algn="dist" fontAlgn="base"/>
                      <a:r>
                        <a:rPr lang="ja-JP" altLang="en-US" sz="1100" b="1">
                          <a:solidFill>
                            <a:schemeClr val="bg1"/>
                          </a:solidFill>
                          <a:effectLst/>
                          <a:latin typeface="メイリオ" panose="020B0604030504040204" pitchFamily="50" charset="-128"/>
                          <a:ea typeface="メイリオ" panose="020B0604030504040204" pitchFamily="50" charset="-128"/>
                        </a:rPr>
                        <a:t>申込期間​</a:t>
                      </a:r>
                      <a:endParaRPr lang="ja-JP" altLang="en-US"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0AD47"/>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常時受付</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204258848"/>
                  </a:ext>
                </a:extLst>
              </a:tr>
            </a:tbl>
          </a:graphicData>
        </a:graphic>
      </p:graphicFrame>
      <p:graphicFrame>
        <p:nvGraphicFramePr>
          <p:cNvPr id="13" name="表 12">
            <a:extLst>
              <a:ext uri="{FF2B5EF4-FFF2-40B4-BE49-F238E27FC236}">
                <a16:creationId xmlns:a16="http://schemas.microsoft.com/office/drawing/2014/main" id="{634F1DEC-2DFC-4882-989B-33EE0F3B8C15}"/>
              </a:ext>
            </a:extLst>
          </p:cNvPr>
          <p:cNvGraphicFramePr>
            <a:graphicFrameLocks noGrp="1"/>
          </p:cNvGraphicFramePr>
          <p:nvPr/>
        </p:nvGraphicFramePr>
        <p:xfrm>
          <a:off x="6137512" y="3402964"/>
          <a:ext cx="5608286" cy="2732190"/>
        </p:xfrm>
        <a:graphic>
          <a:graphicData uri="http://schemas.openxmlformats.org/drawingml/2006/table">
            <a:tbl>
              <a:tblPr firstRow="1">
                <a:tableStyleId>{912C8C85-51F0-491E-9774-3900AFEF0FD7}</a:tableStyleId>
              </a:tblPr>
              <a:tblGrid>
                <a:gridCol w="899244">
                  <a:extLst>
                    <a:ext uri="{9D8B030D-6E8A-4147-A177-3AD203B41FA5}">
                      <a16:colId xmlns:a16="http://schemas.microsoft.com/office/drawing/2014/main" val="3030868009"/>
                    </a:ext>
                  </a:extLst>
                </a:gridCol>
                <a:gridCol w="4709042">
                  <a:extLst>
                    <a:ext uri="{9D8B030D-6E8A-4147-A177-3AD203B41FA5}">
                      <a16:colId xmlns:a16="http://schemas.microsoft.com/office/drawing/2014/main" val="991732923"/>
                    </a:ext>
                  </a:extLst>
                </a:gridCol>
              </a:tblGrid>
              <a:tr h="818653">
                <a:tc>
                  <a:txBody>
                    <a:bodyPr/>
                    <a:lstStyle/>
                    <a:p>
                      <a:pPr algn="dist" fontAlgn="base"/>
                      <a:r>
                        <a:rPr lang="ja-JP" altLang="en-US" sz="1100" b="1" i="0">
                          <a:solidFill>
                            <a:schemeClr val="bg1"/>
                          </a:solidFill>
                          <a:effectLst/>
                          <a:latin typeface="メイリオ" panose="020B0604030504040204" pitchFamily="50" charset="-128"/>
                          <a:ea typeface="メイリオ" panose="020B0604030504040204" pitchFamily="50" charset="-128"/>
                        </a:rPr>
                        <a:t>概要</a:t>
                      </a:r>
                      <a:endParaRPr lang="en-US" altLang="ja-JP"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6ED2"/>
                    </a:solidFill>
                  </a:tcPr>
                </a:tc>
                <a:tc>
                  <a:txBody>
                    <a:bodyPr/>
                    <a:lstStyle/>
                    <a:p>
                      <a:pPr algn="l" fontAlgn="base">
                        <a:lnSpc>
                          <a:spcPct val="120000"/>
                        </a:lnSpc>
                      </a:pPr>
                      <a:r>
                        <a:rPr lang="en-US" altLang="ja-JP" sz="1100" b="0">
                          <a:solidFill>
                            <a:schemeClr val="tx1">
                              <a:lumMod val="75000"/>
                              <a:lumOff val="25000"/>
                            </a:schemeClr>
                          </a:solidFill>
                          <a:effectLst/>
                          <a:latin typeface="メイリオ"/>
                          <a:ea typeface="メイリオ"/>
                        </a:rPr>
                        <a:t>Deep Instinct </a:t>
                      </a:r>
                      <a:r>
                        <a:rPr lang="ja-JP" altLang="en-US" sz="1100" b="0">
                          <a:solidFill>
                            <a:schemeClr val="tx1">
                              <a:lumMod val="75000"/>
                              <a:lumOff val="25000"/>
                            </a:schemeClr>
                          </a:solidFill>
                          <a:effectLst/>
                          <a:latin typeface="メイリオ"/>
                          <a:ea typeface="メイリオ"/>
                        </a:rPr>
                        <a:t>が </a:t>
                      </a:r>
                      <a:r>
                        <a:rPr lang="en-US" altLang="ja-JP" sz="1100" b="0">
                          <a:solidFill>
                            <a:schemeClr val="tx1">
                              <a:lumMod val="75000"/>
                              <a:lumOff val="25000"/>
                            </a:schemeClr>
                          </a:solidFill>
                          <a:effectLst/>
                          <a:latin typeface="メイリオ"/>
                          <a:ea typeface="メイリオ"/>
                        </a:rPr>
                        <a:t>100</a:t>
                      </a:r>
                      <a:r>
                        <a:rPr lang="ja-JP" altLang="en-US" sz="1100" b="0">
                          <a:solidFill>
                            <a:schemeClr val="tx1">
                              <a:lumMod val="75000"/>
                              <a:lumOff val="25000"/>
                            </a:schemeClr>
                          </a:solidFill>
                          <a:effectLst/>
                          <a:latin typeface="メイリオ"/>
                          <a:ea typeface="メイリオ"/>
                        </a:rPr>
                        <a:t>ライセンスまで、</a:t>
                      </a:r>
                      <a:r>
                        <a:rPr lang="en-US" altLang="ja-JP" sz="1100" b="0">
                          <a:solidFill>
                            <a:schemeClr val="tx1">
                              <a:lumMod val="75000"/>
                              <a:lumOff val="25000"/>
                            </a:schemeClr>
                          </a:solidFill>
                          <a:effectLst/>
                          <a:latin typeface="メイリオ"/>
                          <a:ea typeface="メイリオ"/>
                        </a:rPr>
                        <a:t>1</a:t>
                      </a:r>
                      <a:r>
                        <a:rPr lang="ja-JP" altLang="en-US" sz="1100" b="0">
                          <a:solidFill>
                            <a:schemeClr val="tx1">
                              <a:lumMod val="75000"/>
                              <a:lumOff val="25000"/>
                            </a:schemeClr>
                          </a:solidFill>
                          <a:effectLst/>
                          <a:latin typeface="メイリオ"/>
                          <a:ea typeface="メイリオ"/>
                        </a:rPr>
                        <a:t>ヶ月間無料でお試しいただけます。</a:t>
                      </a:r>
                      <a:r>
                        <a:rPr lang="ja-JP" altLang="en-US" sz="1100" b="0">
                          <a:solidFill>
                            <a:schemeClr val="tx1">
                              <a:lumMod val="75000"/>
                              <a:lumOff val="25000"/>
                            </a:schemeClr>
                          </a:solidFill>
                          <a:effectLst/>
                          <a:latin typeface="メイリオ" panose="020B0604030504040204" pitchFamily="50" charset="-128"/>
                          <a:ea typeface="メイリオ" panose="020B0604030504040204" pitchFamily="50" charset="-128"/>
                        </a:rPr>
                        <a:t>さらに、専任スタッフによる導入時の支援付きで、負担なく使い始められます。体験中のお問い合わせにも対応しますので、じっくりしっかり体験が可能です。</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44250252"/>
                  </a:ext>
                </a:extLst>
              </a:tr>
              <a:tr h="472508">
                <a:tc>
                  <a:txBody>
                    <a:bodyPr/>
                    <a:lstStyle/>
                    <a:p>
                      <a:pPr algn="dist" fontAlgn="base"/>
                      <a:r>
                        <a:rPr lang="ja-JP" altLang="en-US" sz="1100" b="1">
                          <a:solidFill>
                            <a:schemeClr val="bg1"/>
                          </a:solidFill>
                          <a:effectLst/>
                          <a:latin typeface="メイリオ" panose="020B0604030504040204" pitchFamily="50" charset="-128"/>
                          <a:ea typeface="メイリオ" panose="020B0604030504040204" pitchFamily="50" charset="-128"/>
                        </a:rPr>
                        <a:t>対象</a:t>
                      </a:r>
                      <a:endParaRPr lang="ja-JP" altLang="en-US"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6ED2"/>
                    </a:solidFill>
                  </a:tcPr>
                </a:tc>
                <a:tc>
                  <a:txBody>
                    <a:bodyPr/>
                    <a:lstStyle/>
                    <a:p>
                      <a:pPr algn="l" fontAlgn="base"/>
                      <a:r>
                        <a:rPr lang="en-US" altLang="ja-JP" sz="1100">
                          <a:solidFill>
                            <a:schemeClr val="tx1">
                              <a:lumMod val="75000"/>
                              <a:lumOff val="25000"/>
                            </a:schemeClr>
                          </a:solidFill>
                          <a:effectLst/>
                          <a:latin typeface="メイリオ"/>
                          <a:ea typeface="メイリオ"/>
                        </a:rPr>
                        <a:t>Deep Instinct </a:t>
                      </a:r>
                      <a:r>
                        <a:rPr lang="ja-JP" altLang="en-US" sz="1100">
                          <a:solidFill>
                            <a:schemeClr val="tx1">
                              <a:lumMod val="75000"/>
                              <a:lumOff val="25000"/>
                            </a:schemeClr>
                          </a:solidFill>
                          <a:effectLst/>
                          <a:latin typeface="メイリオ"/>
                          <a:ea typeface="メイリオ"/>
                        </a:rPr>
                        <a:t>を初めて導入するユーザー様</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78364394"/>
                  </a:ext>
                </a:extLst>
              </a:tr>
              <a:tr h="458520">
                <a:tc>
                  <a:txBody>
                    <a:bodyPr/>
                    <a:lstStyle/>
                    <a:p>
                      <a:pPr algn="dist" fontAlgn="base"/>
                      <a:r>
                        <a:rPr lang="ja-JP" altLang="en-US" sz="1100" b="1">
                          <a:solidFill>
                            <a:schemeClr val="bg1"/>
                          </a:solidFill>
                          <a:effectLst/>
                          <a:latin typeface="メイリオ" panose="020B0604030504040204" pitchFamily="50" charset="-128"/>
                          <a:ea typeface="メイリオ" panose="020B0604030504040204" pitchFamily="50" charset="-128"/>
                        </a:rPr>
                        <a:t>ご利用期間</a:t>
                      </a:r>
                      <a:endParaRPr lang="en-US" altLang="ja-JP"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6ED2"/>
                    </a:solidFill>
                  </a:tcPr>
                </a:tc>
                <a:tc>
                  <a:txBody>
                    <a:bodyPr/>
                    <a:lstStyle/>
                    <a:p>
                      <a:pPr algn="l" fontAlgn="base"/>
                      <a:r>
                        <a:rPr lang="en-US" altLang="zh-TW" sz="1100">
                          <a:solidFill>
                            <a:schemeClr val="tx1">
                              <a:lumMod val="75000"/>
                              <a:lumOff val="25000"/>
                            </a:schemeClr>
                          </a:solidFill>
                          <a:effectLst/>
                          <a:latin typeface="メイリオ"/>
                          <a:ea typeface="メイリオ"/>
                        </a:rPr>
                        <a:t>1</a:t>
                      </a:r>
                      <a:r>
                        <a:rPr lang="ja-JP" altLang="en-US" sz="1100">
                          <a:solidFill>
                            <a:schemeClr val="tx1">
                              <a:lumMod val="75000"/>
                              <a:lumOff val="25000"/>
                            </a:schemeClr>
                          </a:solidFill>
                          <a:effectLst/>
                          <a:latin typeface="メイリオ"/>
                          <a:ea typeface="メイリオ"/>
                        </a:rPr>
                        <a:t>ヶ月間</a:t>
                      </a:r>
                      <a:endParaRPr lang="zh-TW" altLang="en-US" sz="1100">
                        <a:solidFill>
                          <a:schemeClr val="tx1">
                            <a:lumMod val="75000"/>
                            <a:lumOff val="25000"/>
                          </a:schemeClr>
                        </a:solidFill>
                        <a:effectLst/>
                        <a:latin typeface="メイリオ"/>
                        <a:ea typeface="メイリオ"/>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42171127"/>
                  </a:ext>
                </a:extLst>
              </a:tr>
              <a:tr h="458520">
                <a:tc>
                  <a:txBody>
                    <a:bodyPr/>
                    <a:lstStyle/>
                    <a:p>
                      <a:pPr algn="dist" fontAlgn="base"/>
                      <a:r>
                        <a:rPr lang="ja-JP" altLang="en-US" sz="1100" b="1" i="0">
                          <a:solidFill>
                            <a:schemeClr val="bg1"/>
                          </a:solidFill>
                          <a:effectLst/>
                          <a:latin typeface="メイリオ" panose="020B0604030504040204" pitchFamily="50" charset="-128"/>
                          <a:ea typeface="メイリオ" panose="020B0604030504040204" pitchFamily="50" charset="-128"/>
                        </a:rPr>
                        <a:t>申し込み</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6ED2"/>
                    </a:solidFill>
                  </a:tcPr>
                </a:tc>
                <a:tc>
                  <a:txBody>
                    <a:bodyPr/>
                    <a:lstStyle/>
                    <a:p>
                      <a:pPr algn="l" fontAlgn="base"/>
                      <a:r>
                        <a:rPr lang="ja-JP" altLang="en-US" sz="1100">
                          <a:solidFill>
                            <a:schemeClr val="tx1">
                              <a:lumMod val="75000"/>
                              <a:lumOff val="25000"/>
                            </a:schemeClr>
                          </a:solidFill>
                          <a:effectLst/>
                          <a:latin typeface="メイリオ"/>
                          <a:ea typeface="メイリオ"/>
                        </a:rPr>
                        <a:t>上記キャンペーンサイトからエントリー</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87737531"/>
                  </a:ext>
                </a:extLst>
              </a:tr>
              <a:tr h="458520">
                <a:tc>
                  <a:txBody>
                    <a:bodyPr/>
                    <a:lstStyle/>
                    <a:p>
                      <a:pPr algn="dist" fontAlgn="base"/>
                      <a:r>
                        <a:rPr lang="ja-JP" altLang="en-US" sz="1100" b="1">
                          <a:solidFill>
                            <a:schemeClr val="bg1"/>
                          </a:solidFill>
                          <a:effectLst/>
                          <a:latin typeface="メイリオ" panose="020B0604030504040204" pitchFamily="50" charset="-128"/>
                          <a:ea typeface="メイリオ" panose="020B0604030504040204" pitchFamily="50" charset="-128"/>
                        </a:rPr>
                        <a:t>申込期間​</a:t>
                      </a:r>
                      <a:endParaRPr lang="ja-JP" altLang="en-US"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6ED2"/>
                    </a:solidFill>
                  </a:tcPr>
                </a:tc>
                <a:tc>
                  <a:txBody>
                    <a:bodyPr/>
                    <a:lstStyle/>
                    <a:p>
                      <a:pPr algn="l" fontAlgn="base"/>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常時受付</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204258848"/>
                  </a:ext>
                </a:extLst>
              </a:tr>
            </a:tbl>
          </a:graphicData>
        </a:graphic>
      </p:graphicFrame>
      <p:sp>
        <p:nvSpPr>
          <p:cNvPr id="14" name="テキスト プレースホルダー 1">
            <a:extLst>
              <a:ext uri="{FF2B5EF4-FFF2-40B4-BE49-F238E27FC236}">
                <a16:creationId xmlns:a16="http://schemas.microsoft.com/office/drawing/2014/main" id="{CBA71A94-2BCC-4F8E-B7C3-8C2465B6645B}"/>
              </a:ext>
            </a:extLst>
          </p:cNvPr>
          <p:cNvSpPr txBox="1">
            <a:spLocks/>
          </p:cNvSpPr>
          <p:nvPr/>
        </p:nvSpPr>
        <p:spPr>
          <a:xfrm>
            <a:off x="413589" y="212584"/>
            <a:ext cx="11074573" cy="372410"/>
          </a:xfrm>
          <a:prstGeom prst="rect">
            <a:avLst/>
          </a:prstGeom>
        </p:spPr>
        <p:txBody>
          <a:bodyPr wrap="square" anchor="t" anchorCtr="0">
            <a:spAutoFit/>
          </a:bodyPr>
          <a:lstStyle>
            <a:lvl1pPr marL="0" indent="0" algn="l" defTabSz="914269"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体験版のご案内</a:t>
            </a:r>
          </a:p>
        </p:txBody>
      </p:sp>
      <p:sp>
        <p:nvSpPr>
          <p:cNvPr id="16" name="テキスト プレースホルダー 3">
            <a:extLst>
              <a:ext uri="{FF2B5EF4-FFF2-40B4-BE49-F238E27FC236}">
                <a16:creationId xmlns:a16="http://schemas.microsoft.com/office/drawing/2014/main" id="{7BE75CC9-58BA-438A-BA24-1345BE29AE09}"/>
              </a:ext>
            </a:extLst>
          </p:cNvPr>
          <p:cNvSpPr txBox="1">
            <a:spLocks/>
          </p:cNvSpPr>
          <p:nvPr/>
        </p:nvSpPr>
        <p:spPr>
          <a:xfrm>
            <a:off x="407368" y="888596"/>
            <a:ext cx="11665736" cy="677621"/>
          </a:xfrm>
          <a:prstGeom prst="rect">
            <a:avLst/>
          </a:prstGeom>
        </p:spPr>
        <p:txBody>
          <a:bodyPr wrap="square" anchor="t" anchorCtr="0">
            <a:spAutoFit/>
          </a:bodyPr>
          <a:lstStyle>
            <a:lvl1pPr marL="0" indent="0" algn="ctr" defTabSz="914269"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80000"/>
              </a:lnSpc>
            </a:pPr>
            <a:r>
              <a:rPr lang="ja-JP" altLang="en-US"/>
              <a:t>両製品とも無料体験版をご用意しています！</a:t>
            </a:r>
            <a:endParaRPr lang="en-US" altLang="ja-JP"/>
          </a:p>
          <a:p>
            <a:pPr>
              <a:lnSpc>
                <a:spcPct val="80000"/>
              </a:lnSpc>
            </a:pPr>
            <a:r>
              <a:rPr lang="ja-JP" altLang="en-US"/>
              <a:t>無償で操作方法のレクチャーや疑問点にお答えしますので、ぜひお試しください</a:t>
            </a:r>
            <a:endParaRPr lang="en-US" altLang="ja-JP"/>
          </a:p>
        </p:txBody>
      </p:sp>
      <p:sp>
        <p:nvSpPr>
          <p:cNvPr id="15" name="テキスト ボックス 14">
            <a:extLst>
              <a:ext uri="{FF2B5EF4-FFF2-40B4-BE49-F238E27FC236}">
                <a16:creationId xmlns:a16="http://schemas.microsoft.com/office/drawing/2014/main" id="{30C6F4BA-A21D-4E8E-BD65-0B1278D679DE}"/>
              </a:ext>
            </a:extLst>
          </p:cNvPr>
          <p:cNvSpPr txBox="1"/>
          <p:nvPr/>
        </p:nvSpPr>
        <p:spPr>
          <a:xfrm>
            <a:off x="4099503" y="1903977"/>
            <a:ext cx="2113425" cy="269304"/>
          </a:xfrm>
          <a:prstGeom prst="rect">
            <a:avLst/>
          </a:prstGeom>
          <a:noFill/>
        </p:spPr>
        <p:txBody>
          <a:bodyPr wrap="square" lIns="91440" tIns="45720" rIns="91440" bIns="45720" anchor="t">
            <a:spAutoFit/>
          </a:bodyPr>
          <a:lstStyle/>
          <a:p>
            <a:pPr algn="ctr">
              <a:lnSpc>
                <a:spcPct val="120000"/>
              </a:lnSpc>
            </a:pPr>
            <a:r>
              <a:rPr lang="ja-JP" altLang="en-US" sz="1000" b="1" u="sng">
                <a:latin typeface="メイリオ"/>
                <a:ea typeface="メイリオ"/>
              </a:rPr>
              <a:t>▼体験版のお申し込みはこちら</a:t>
            </a:r>
            <a:endParaRPr lang="en-US" altLang="ja-JP" sz="1000" b="1" u="sng">
              <a:latin typeface="メイリオ"/>
              <a:ea typeface="メイリオ"/>
            </a:endParaRPr>
          </a:p>
        </p:txBody>
      </p:sp>
      <p:pic>
        <p:nvPicPr>
          <p:cNvPr id="3" name="図 2" descr="QR コード&#10;&#10;自動的に生成された説明">
            <a:extLst>
              <a:ext uri="{FF2B5EF4-FFF2-40B4-BE49-F238E27FC236}">
                <a16:creationId xmlns:a16="http://schemas.microsoft.com/office/drawing/2014/main" id="{4317C3B4-77A0-4F67-92D8-698099DD5F5B}"/>
              </a:ext>
            </a:extLst>
          </p:cNvPr>
          <p:cNvPicPr>
            <a:picLocks noChangeAspect="1"/>
          </p:cNvPicPr>
          <p:nvPr/>
        </p:nvPicPr>
        <p:blipFill rotWithShape="1">
          <a:blip r:embed="rId4"/>
          <a:srcRect l="7602" t="7597" r="7923" b="8185"/>
          <a:stretch/>
        </p:blipFill>
        <p:spPr>
          <a:xfrm>
            <a:off x="4632782" y="2173282"/>
            <a:ext cx="1022145" cy="1019046"/>
          </a:xfrm>
          <a:prstGeom prst="rect">
            <a:avLst/>
          </a:prstGeom>
        </p:spPr>
      </p:pic>
      <p:pic>
        <p:nvPicPr>
          <p:cNvPr id="7" name="図 6" descr="QR コード&#10;&#10;自動的に生成された説明">
            <a:extLst>
              <a:ext uri="{FF2B5EF4-FFF2-40B4-BE49-F238E27FC236}">
                <a16:creationId xmlns:a16="http://schemas.microsoft.com/office/drawing/2014/main" id="{D542CE45-8AD2-49CC-B913-8107DAC26F92}"/>
              </a:ext>
            </a:extLst>
          </p:cNvPr>
          <p:cNvPicPr>
            <a:picLocks noChangeAspect="1"/>
          </p:cNvPicPr>
          <p:nvPr/>
        </p:nvPicPr>
        <p:blipFill rotWithShape="1">
          <a:blip r:embed="rId5"/>
          <a:srcRect l="6878" t="7597" r="8166" b="7944"/>
          <a:stretch/>
        </p:blipFill>
        <p:spPr>
          <a:xfrm>
            <a:off x="10303910" y="2173283"/>
            <a:ext cx="1026859" cy="1020847"/>
          </a:xfrm>
          <a:prstGeom prst="rect">
            <a:avLst/>
          </a:prstGeom>
        </p:spPr>
      </p:pic>
      <p:sp>
        <p:nvSpPr>
          <p:cNvPr id="17" name="テキスト ボックス 16">
            <a:extLst>
              <a:ext uri="{FF2B5EF4-FFF2-40B4-BE49-F238E27FC236}">
                <a16:creationId xmlns:a16="http://schemas.microsoft.com/office/drawing/2014/main" id="{44553BBE-686A-40A0-AFBD-C0383F06306D}"/>
              </a:ext>
            </a:extLst>
          </p:cNvPr>
          <p:cNvSpPr txBox="1"/>
          <p:nvPr/>
        </p:nvSpPr>
        <p:spPr>
          <a:xfrm>
            <a:off x="9719450" y="1903977"/>
            <a:ext cx="2113425" cy="269304"/>
          </a:xfrm>
          <a:prstGeom prst="rect">
            <a:avLst/>
          </a:prstGeom>
          <a:noFill/>
        </p:spPr>
        <p:txBody>
          <a:bodyPr wrap="square" lIns="91440" tIns="45720" rIns="91440" bIns="45720" anchor="t">
            <a:spAutoFit/>
          </a:bodyPr>
          <a:lstStyle/>
          <a:p>
            <a:pPr algn="ctr">
              <a:lnSpc>
                <a:spcPct val="120000"/>
              </a:lnSpc>
            </a:pPr>
            <a:r>
              <a:rPr lang="ja-JP" altLang="en-US" sz="1000" b="1" u="sng">
                <a:latin typeface="メイリオ"/>
                <a:ea typeface="メイリオ"/>
              </a:rPr>
              <a:t>▼体験版のお申し込みはこちら</a:t>
            </a:r>
            <a:endParaRPr lang="en-US" altLang="ja-JP" sz="1000" b="1" u="sng">
              <a:latin typeface="メイリオ"/>
              <a:ea typeface="メイリオ"/>
            </a:endParaRPr>
          </a:p>
        </p:txBody>
      </p:sp>
      <p:pic>
        <p:nvPicPr>
          <p:cNvPr id="4" name="Picture 4">
            <a:extLst>
              <a:ext uri="{FF2B5EF4-FFF2-40B4-BE49-F238E27FC236}">
                <a16:creationId xmlns:a16="http://schemas.microsoft.com/office/drawing/2014/main" id="{388AC52E-13CC-C12C-C7B1-DCA21759475D}"/>
              </a:ext>
            </a:extLst>
          </p:cNvPr>
          <p:cNvPicPr>
            <a:picLocks noChangeAspect="1" noChangeArrowheads="1"/>
          </p:cNvPicPr>
          <p:nvPr/>
        </p:nvPicPr>
        <p:blipFill>
          <a:blip r:embed="rId6"/>
          <a:srcRect/>
          <a:stretch/>
        </p:blipFill>
        <p:spPr bwMode="auto">
          <a:xfrm>
            <a:off x="1199456" y="2276872"/>
            <a:ext cx="3034272" cy="635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828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FB8A8B9-6017-4B8F-C95C-F6F2D944C450}"/>
              </a:ext>
            </a:extLst>
          </p:cNvPr>
          <p:cNvSpPr>
            <a:spLocks noGrp="1"/>
          </p:cNvSpPr>
          <p:nvPr>
            <p:ph type="body" sz="quarter" idx="14"/>
          </p:nvPr>
        </p:nvSpPr>
        <p:spPr/>
        <p:txBody>
          <a:bodyPr/>
          <a:lstStyle/>
          <a:p>
            <a:r>
              <a:rPr kumimoji="1" lang="en-US" altLang="ja-JP"/>
              <a:t>【</a:t>
            </a:r>
            <a:r>
              <a:rPr kumimoji="1" lang="ja-JP" altLang="en-US"/>
              <a:t>付録</a:t>
            </a:r>
            <a:r>
              <a:rPr kumimoji="1" lang="en-US" altLang="ja-JP"/>
              <a:t>】</a:t>
            </a:r>
            <a:r>
              <a:rPr lang="ja-JP" altLang="en-US"/>
              <a:t>社員</a:t>
            </a:r>
            <a:r>
              <a:rPr kumimoji="1" lang="ja-JP" altLang="en-US"/>
              <a:t>向けセキュリティ教育テスト</a:t>
            </a:r>
          </a:p>
        </p:txBody>
      </p:sp>
      <p:sp>
        <p:nvSpPr>
          <p:cNvPr id="3" name="テキスト プレースホルダー 2">
            <a:extLst>
              <a:ext uri="{FF2B5EF4-FFF2-40B4-BE49-F238E27FC236}">
                <a16:creationId xmlns:a16="http://schemas.microsoft.com/office/drawing/2014/main" id="{3C691BAD-49F4-3A0D-EF97-FF734B5B8A27}"/>
              </a:ext>
            </a:extLst>
          </p:cNvPr>
          <p:cNvSpPr>
            <a:spLocks noGrp="1"/>
          </p:cNvSpPr>
          <p:nvPr>
            <p:ph type="body" sz="quarter" idx="15"/>
          </p:nvPr>
        </p:nvSpPr>
        <p:spPr/>
        <p:txBody>
          <a:bodyPr/>
          <a:lstStyle/>
          <a:p>
            <a:endParaRPr kumimoji="1" lang="ja-JP" altLang="en-US"/>
          </a:p>
        </p:txBody>
      </p:sp>
    </p:spTree>
    <p:extLst>
      <p:ext uri="{BB962C8B-B14F-4D97-AF65-F5344CB8AC3E}">
        <p14:creationId xmlns:p14="http://schemas.microsoft.com/office/powerpoint/2010/main" val="3493253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0B169B3-4C34-F37B-586D-CE30BCCFC1F2}"/>
              </a:ext>
            </a:extLst>
          </p:cNvPr>
          <p:cNvSpPr>
            <a:spLocks noGrp="1"/>
          </p:cNvSpPr>
          <p:nvPr>
            <p:ph type="body" sz="quarter" idx="15"/>
          </p:nvPr>
        </p:nvSpPr>
        <p:spPr/>
        <p:txBody>
          <a:bodyPr/>
          <a:lstStyle/>
          <a:p>
            <a:r>
              <a:rPr kumimoji="1" lang="ja-JP" altLang="en-US"/>
              <a:t>セキュリティ教育</a:t>
            </a:r>
          </a:p>
        </p:txBody>
      </p:sp>
      <p:sp>
        <p:nvSpPr>
          <p:cNvPr id="5" name="正方形/長方形 4">
            <a:extLst>
              <a:ext uri="{FF2B5EF4-FFF2-40B4-BE49-F238E27FC236}">
                <a16:creationId xmlns:a16="http://schemas.microsoft.com/office/drawing/2014/main" id="{B7F21352-1724-588A-9EF8-0278254C9DA9}"/>
              </a:ext>
            </a:extLst>
          </p:cNvPr>
          <p:cNvSpPr/>
          <p:nvPr/>
        </p:nvSpPr>
        <p:spPr>
          <a:xfrm>
            <a:off x="603682" y="887764"/>
            <a:ext cx="10972800" cy="4172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a:latin typeface="メイリオ" panose="020B0604030504040204" pitchFamily="50" charset="-128"/>
                <a:ea typeface="メイリオ" panose="020B0604030504040204" pitchFamily="50" charset="-128"/>
              </a:rPr>
              <a:t>Q1.</a:t>
            </a:r>
            <a:r>
              <a:rPr kumimoji="1" lang="ja-JP" altLang="en-US">
                <a:latin typeface="メイリオ" panose="020B0604030504040204" pitchFamily="50" charset="-128"/>
                <a:ea typeface="メイリオ" panose="020B0604030504040204" pitchFamily="50" charset="-128"/>
              </a:rPr>
              <a:t>以下のようなメールが届いた場合、適切な対応を選択してください</a:t>
            </a:r>
            <a:endParaRPr kumimoji="1" lang="en-US" altLang="ja-JP">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54C1DFB0-CA15-50EB-03A9-66FEB26F6ED4}"/>
              </a:ext>
            </a:extLst>
          </p:cNvPr>
          <p:cNvSpPr txBox="1"/>
          <p:nvPr/>
        </p:nvSpPr>
        <p:spPr>
          <a:xfrm>
            <a:off x="5726095" y="2183907"/>
            <a:ext cx="6219828" cy="1277273"/>
          </a:xfrm>
          <a:prstGeom prst="rect">
            <a:avLst/>
          </a:prstGeom>
          <a:noFill/>
        </p:spPr>
        <p:txBody>
          <a:bodyPr wrap="square" rtlCol="0">
            <a:spAutoFit/>
          </a:bodyPr>
          <a:lstStyle/>
          <a:p>
            <a:pPr>
              <a:lnSpc>
                <a:spcPct val="140000"/>
              </a:lnSpc>
            </a:pP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＜選択肢＞</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1.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急ぎの連絡なので、すぐにメールを開封して内容を確認する</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2. A</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さんのいつものメール文面と明らかに異なる。</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　 本当に </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A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さんから送信されたメールなのか、念のため電話で確認する。</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17" name="グループ化 16">
            <a:extLst>
              <a:ext uri="{FF2B5EF4-FFF2-40B4-BE49-F238E27FC236}">
                <a16:creationId xmlns:a16="http://schemas.microsoft.com/office/drawing/2014/main" id="{EC6A7239-66DF-2862-ED54-5CAED46195C4}"/>
              </a:ext>
            </a:extLst>
          </p:cNvPr>
          <p:cNvGrpSpPr/>
          <p:nvPr/>
        </p:nvGrpSpPr>
        <p:grpSpPr>
          <a:xfrm>
            <a:off x="8662156" y="5218439"/>
            <a:ext cx="2796466" cy="896644"/>
            <a:chOff x="8697667" y="5431502"/>
            <a:chExt cx="2796466" cy="896644"/>
          </a:xfrm>
        </p:grpSpPr>
        <p:sp>
          <p:nvSpPr>
            <p:cNvPr id="15" name="正方形/長方形 14">
              <a:extLst>
                <a:ext uri="{FF2B5EF4-FFF2-40B4-BE49-F238E27FC236}">
                  <a16:creationId xmlns:a16="http://schemas.microsoft.com/office/drawing/2014/main" id="{D2C97C21-0911-03F0-9A8C-68A8E82A4AAC}"/>
                </a:ext>
              </a:extLst>
            </p:cNvPr>
            <p:cNvSpPr/>
            <p:nvPr/>
          </p:nvSpPr>
          <p:spPr>
            <a:xfrm>
              <a:off x="8697667" y="5431502"/>
              <a:ext cx="2796466" cy="896644"/>
            </a:xfrm>
            <a:prstGeom prst="rect">
              <a:avLst/>
            </a:prstGeom>
            <a:solidFill>
              <a:schemeClr val="bg1"/>
            </a:solidFill>
            <a:ln w="698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E682B1D-4A63-36F5-7CF6-07268596E38E}"/>
                </a:ext>
              </a:extLst>
            </p:cNvPr>
            <p:cNvSpPr txBox="1"/>
            <p:nvPr/>
          </p:nvSpPr>
          <p:spPr>
            <a:xfrm>
              <a:off x="8713076" y="5570482"/>
              <a:ext cx="1450427" cy="307777"/>
            </a:xfrm>
            <a:prstGeom prst="rect">
              <a:avLst/>
            </a:prstGeom>
            <a:noFill/>
          </p:spPr>
          <p:txBody>
            <a:bodyPr wrap="square" rtlCol="0">
              <a:spAutoFit/>
            </a:bodyPr>
            <a:lstStyle/>
            <a:p>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＜解答欄＞</a:t>
              </a:r>
            </a:p>
          </p:txBody>
        </p:sp>
      </p:grpSp>
      <p:pic>
        <p:nvPicPr>
          <p:cNvPr id="4" name="図 3">
            <a:extLst>
              <a:ext uri="{FF2B5EF4-FFF2-40B4-BE49-F238E27FC236}">
                <a16:creationId xmlns:a16="http://schemas.microsoft.com/office/drawing/2014/main" id="{CD2F89C0-BE5B-14AF-D217-9E0CD68B28C6}"/>
              </a:ext>
            </a:extLst>
          </p:cNvPr>
          <p:cNvPicPr>
            <a:picLocks noChangeAspect="1"/>
          </p:cNvPicPr>
          <p:nvPr/>
        </p:nvPicPr>
        <p:blipFill>
          <a:blip r:embed="rId2"/>
          <a:stretch>
            <a:fillRect/>
          </a:stretch>
        </p:blipFill>
        <p:spPr>
          <a:xfrm>
            <a:off x="681498" y="2265718"/>
            <a:ext cx="4982455" cy="3522519"/>
          </a:xfrm>
          <a:prstGeom prst="rect">
            <a:avLst/>
          </a:prstGeom>
          <a:ln w="3175">
            <a:solidFill>
              <a:schemeClr val="tx1">
                <a:lumMod val="75000"/>
                <a:lumOff val="25000"/>
              </a:schemeClr>
            </a:solidFill>
          </a:ln>
        </p:spPr>
      </p:pic>
      <p:sp>
        <p:nvSpPr>
          <p:cNvPr id="7" name="テキスト ボックス 6">
            <a:extLst>
              <a:ext uri="{FF2B5EF4-FFF2-40B4-BE49-F238E27FC236}">
                <a16:creationId xmlns:a16="http://schemas.microsoft.com/office/drawing/2014/main" id="{652ABC2A-C8B3-D71D-3982-2E4C888B9B79}"/>
              </a:ext>
            </a:extLst>
          </p:cNvPr>
          <p:cNvSpPr txBox="1"/>
          <p:nvPr/>
        </p:nvSpPr>
        <p:spPr>
          <a:xfrm>
            <a:off x="579267" y="1375994"/>
            <a:ext cx="9976281" cy="674031"/>
          </a:xfrm>
          <a:prstGeom prst="rect">
            <a:avLst/>
          </a:prstGeom>
          <a:noFill/>
        </p:spPr>
        <p:txBody>
          <a:bodyPr wrap="square">
            <a:spAutoFit/>
          </a:bodyPr>
          <a:lstStyle/>
          <a:p>
            <a:pPr>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＜メール受信時の状況＞</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取引先の </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A</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さんからメールを受信した。ちょうど</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A</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さんとやり取りしている案件があるため関連する内容と思われる。</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59437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8BDC20D8-8DB3-638F-514D-C69E43175142}"/>
              </a:ext>
            </a:extLst>
          </p:cNvPr>
          <p:cNvSpPr txBox="1"/>
          <p:nvPr/>
        </p:nvSpPr>
        <p:spPr>
          <a:xfrm>
            <a:off x="600722" y="4600107"/>
            <a:ext cx="10990556" cy="1880515"/>
          </a:xfrm>
          <a:prstGeom prst="rect">
            <a:avLst/>
          </a:prstGeom>
          <a:noFill/>
        </p:spPr>
        <p:txBody>
          <a:bodyPr wrap="square" rtlCol="0">
            <a:spAutoFit/>
          </a:bodyPr>
          <a:lstStyle/>
          <a:p>
            <a:pPr>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外出時のメール送信や社内システムにログインするために公衆無線 </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LAN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を利用しようとしている</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a:t>
            </a:r>
          </a:p>
          <a:p>
            <a:pPr>
              <a:lnSpc>
                <a:spcPct val="140000"/>
              </a:lnSpc>
            </a:pP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＜選択肢＞</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1.</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 公衆無線 </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LAN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に接続してメール送信や社内システムにログインして問題ない。</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2.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公衆無線 </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LAN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の使用を避け、会社から支給されているポケット</a:t>
            </a:r>
            <a:r>
              <a:rPr kumimoji="1" lang="en-US" altLang="ja-JP" sz="1400" err="1">
                <a:solidFill>
                  <a:schemeClr val="tx1">
                    <a:lumMod val="75000"/>
                    <a:lumOff val="25000"/>
                  </a:schemeClr>
                </a:solidFill>
                <a:latin typeface="メイリオ" panose="020B0604030504040204" pitchFamily="50" charset="-128"/>
                <a:ea typeface="メイリオ" panose="020B0604030504040204" pitchFamily="50" charset="-128"/>
              </a:rPr>
              <a:t>Wifi</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と </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VPN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を利用して</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　 メール送信や社内システムにログインする</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 name="テキスト プレースホルダー 1">
            <a:extLst>
              <a:ext uri="{FF2B5EF4-FFF2-40B4-BE49-F238E27FC236}">
                <a16:creationId xmlns:a16="http://schemas.microsoft.com/office/drawing/2014/main" id="{1BD1B370-193F-E797-0987-3A51456A7711}"/>
              </a:ext>
            </a:extLst>
          </p:cNvPr>
          <p:cNvSpPr>
            <a:spLocks noGrp="1"/>
          </p:cNvSpPr>
          <p:nvPr>
            <p:ph type="body" sz="quarter" idx="15"/>
          </p:nvPr>
        </p:nvSpPr>
        <p:spPr/>
        <p:txBody>
          <a:bodyPr/>
          <a:lstStyle/>
          <a:p>
            <a:r>
              <a:rPr kumimoji="1" lang="ja-JP" altLang="en-US"/>
              <a:t>従業員教育に使えるセキュリティテスト</a:t>
            </a:r>
          </a:p>
        </p:txBody>
      </p:sp>
      <p:sp>
        <p:nvSpPr>
          <p:cNvPr id="4" name="正方形/長方形 3">
            <a:extLst>
              <a:ext uri="{FF2B5EF4-FFF2-40B4-BE49-F238E27FC236}">
                <a16:creationId xmlns:a16="http://schemas.microsoft.com/office/drawing/2014/main" id="{1423D685-B0F4-C1B9-5780-48C594A11DE8}"/>
              </a:ext>
            </a:extLst>
          </p:cNvPr>
          <p:cNvSpPr/>
          <p:nvPr/>
        </p:nvSpPr>
        <p:spPr>
          <a:xfrm>
            <a:off x="622917" y="738323"/>
            <a:ext cx="10980198" cy="4172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a:latin typeface="メイリオ" panose="020B0604030504040204" pitchFamily="50" charset="-128"/>
                <a:ea typeface="メイリオ" panose="020B0604030504040204" pitchFamily="50" charset="-128"/>
              </a:rPr>
              <a:t>Q2.</a:t>
            </a:r>
            <a:r>
              <a:rPr kumimoji="1" lang="ja-JP" altLang="en-US">
                <a:latin typeface="メイリオ" panose="020B0604030504040204" pitchFamily="50" charset="-128"/>
                <a:ea typeface="メイリオ" panose="020B0604030504040204" pitchFamily="50" charset="-128"/>
              </a:rPr>
              <a:t>以下の状況において適切な対応を選択してください</a:t>
            </a:r>
            <a:endParaRPr kumimoji="1" lang="en-US" altLang="ja-JP">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4530F53A-75C2-0066-466D-0D646BD52A28}"/>
              </a:ext>
            </a:extLst>
          </p:cNvPr>
          <p:cNvSpPr txBox="1"/>
          <p:nvPr/>
        </p:nvSpPr>
        <p:spPr>
          <a:xfrm>
            <a:off x="594804" y="1260625"/>
            <a:ext cx="10990556" cy="2182136"/>
          </a:xfrm>
          <a:prstGeom prst="rect">
            <a:avLst/>
          </a:prstGeom>
          <a:noFill/>
        </p:spPr>
        <p:txBody>
          <a:bodyPr wrap="square" rtlCol="0">
            <a:spAutoFit/>
          </a:bodyPr>
          <a:lstStyle/>
          <a:p>
            <a:pPr>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自分自身が日頃から利用しているオンラインショッピングサイトの運営企業から、豪華なギフトボックスが郵送されてきました。箱の中には </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USB</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メモリと手紙、</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1</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万円分のギフトカードが同梱されていました。手紙には“日頃の感謝の言葉”と“</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USB</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メモリに商品リストが保存されているので好きなものを選んで注文してほしい”旨が書かれていました。</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a:t>
            </a:r>
          </a:p>
          <a:p>
            <a:pPr>
              <a:lnSpc>
                <a:spcPct val="140000"/>
              </a:lnSpc>
            </a:pP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＜選択肢＞</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1.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念のため運営企業に確認して、安全だと判明したら </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USB</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メモリを確認する</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2.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運営企業に確認せず、</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USB</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メモリのデータを確認する</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10" name="グループ化 9">
            <a:extLst>
              <a:ext uri="{FF2B5EF4-FFF2-40B4-BE49-F238E27FC236}">
                <a16:creationId xmlns:a16="http://schemas.microsoft.com/office/drawing/2014/main" id="{37F03F87-3B2E-622E-A1AF-54132BFD00AC}"/>
              </a:ext>
            </a:extLst>
          </p:cNvPr>
          <p:cNvGrpSpPr/>
          <p:nvPr/>
        </p:nvGrpSpPr>
        <p:grpSpPr>
          <a:xfrm>
            <a:off x="8768689" y="3007893"/>
            <a:ext cx="2796466" cy="896644"/>
            <a:chOff x="8697667" y="5431502"/>
            <a:chExt cx="2796466" cy="896644"/>
          </a:xfrm>
        </p:grpSpPr>
        <p:sp>
          <p:nvSpPr>
            <p:cNvPr id="11" name="正方形/長方形 10">
              <a:extLst>
                <a:ext uri="{FF2B5EF4-FFF2-40B4-BE49-F238E27FC236}">
                  <a16:creationId xmlns:a16="http://schemas.microsoft.com/office/drawing/2014/main" id="{9A8955E2-97CA-ECAA-A5EF-4DFE2FA9C44D}"/>
                </a:ext>
              </a:extLst>
            </p:cNvPr>
            <p:cNvSpPr/>
            <p:nvPr/>
          </p:nvSpPr>
          <p:spPr>
            <a:xfrm>
              <a:off x="8697667" y="5431502"/>
              <a:ext cx="2796466" cy="896644"/>
            </a:xfrm>
            <a:prstGeom prst="rect">
              <a:avLst/>
            </a:prstGeom>
            <a:solidFill>
              <a:schemeClr val="bg1"/>
            </a:solidFill>
            <a:ln w="698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FCDD27A5-B29F-E667-A609-EB0B7293DEAD}"/>
                </a:ext>
              </a:extLst>
            </p:cNvPr>
            <p:cNvSpPr txBox="1"/>
            <p:nvPr/>
          </p:nvSpPr>
          <p:spPr>
            <a:xfrm>
              <a:off x="8713076" y="5570482"/>
              <a:ext cx="1450427" cy="307777"/>
            </a:xfrm>
            <a:prstGeom prst="rect">
              <a:avLst/>
            </a:prstGeom>
            <a:noFill/>
          </p:spPr>
          <p:txBody>
            <a:bodyPr wrap="square" rtlCol="0">
              <a:spAutoFit/>
            </a:bodyPr>
            <a:lstStyle/>
            <a:p>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＜解答欄＞</a:t>
              </a:r>
            </a:p>
          </p:txBody>
        </p:sp>
      </p:grpSp>
      <p:sp>
        <p:nvSpPr>
          <p:cNvPr id="13" name="正方形/長方形 12">
            <a:extLst>
              <a:ext uri="{FF2B5EF4-FFF2-40B4-BE49-F238E27FC236}">
                <a16:creationId xmlns:a16="http://schemas.microsoft.com/office/drawing/2014/main" id="{6B2E42CB-ED0D-2CA9-03F9-409F73B5FF16}"/>
              </a:ext>
            </a:extLst>
          </p:cNvPr>
          <p:cNvSpPr/>
          <p:nvPr/>
        </p:nvSpPr>
        <p:spPr>
          <a:xfrm>
            <a:off x="605901" y="4060050"/>
            <a:ext cx="10980198" cy="4172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a:latin typeface="メイリオ" panose="020B0604030504040204" pitchFamily="50" charset="-128"/>
                <a:ea typeface="メイリオ" panose="020B0604030504040204" pitchFamily="50" charset="-128"/>
              </a:rPr>
              <a:t>Q3.</a:t>
            </a:r>
            <a:r>
              <a:rPr kumimoji="1" lang="ja-JP" altLang="en-US">
                <a:latin typeface="メイリオ" panose="020B0604030504040204" pitchFamily="50" charset="-128"/>
                <a:ea typeface="メイリオ" panose="020B0604030504040204" pitchFamily="50" charset="-128"/>
              </a:rPr>
              <a:t>以下の状況において適切な対応を選択してください</a:t>
            </a:r>
            <a:endParaRPr kumimoji="1" lang="en-US" altLang="ja-JP">
              <a:latin typeface="メイリオ" panose="020B0604030504040204" pitchFamily="50" charset="-128"/>
              <a:ea typeface="メイリオ" panose="020B0604030504040204" pitchFamily="50" charset="-128"/>
            </a:endParaRPr>
          </a:p>
        </p:txBody>
      </p:sp>
      <p:grpSp>
        <p:nvGrpSpPr>
          <p:cNvPr id="14" name="グループ化 13">
            <a:extLst>
              <a:ext uri="{FF2B5EF4-FFF2-40B4-BE49-F238E27FC236}">
                <a16:creationId xmlns:a16="http://schemas.microsoft.com/office/drawing/2014/main" id="{B1445574-5199-C565-280D-4A972A163311}"/>
              </a:ext>
            </a:extLst>
          </p:cNvPr>
          <p:cNvGrpSpPr/>
          <p:nvPr/>
        </p:nvGrpSpPr>
        <p:grpSpPr>
          <a:xfrm>
            <a:off x="8743536" y="5415224"/>
            <a:ext cx="2796466" cy="896644"/>
            <a:chOff x="8697667" y="5431502"/>
            <a:chExt cx="2796466" cy="896644"/>
          </a:xfrm>
        </p:grpSpPr>
        <p:sp>
          <p:nvSpPr>
            <p:cNvPr id="15" name="正方形/長方形 14">
              <a:extLst>
                <a:ext uri="{FF2B5EF4-FFF2-40B4-BE49-F238E27FC236}">
                  <a16:creationId xmlns:a16="http://schemas.microsoft.com/office/drawing/2014/main" id="{6B0B0C04-5433-DAC8-9473-884B71093489}"/>
                </a:ext>
              </a:extLst>
            </p:cNvPr>
            <p:cNvSpPr/>
            <p:nvPr/>
          </p:nvSpPr>
          <p:spPr>
            <a:xfrm>
              <a:off x="8697667" y="5431502"/>
              <a:ext cx="2796466" cy="896644"/>
            </a:xfrm>
            <a:prstGeom prst="rect">
              <a:avLst/>
            </a:prstGeom>
            <a:solidFill>
              <a:schemeClr val="bg1"/>
            </a:solidFill>
            <a:ln w="698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82904C3-CE5F-665C-8E89-FBAA92142383}"/>
                </a:ext>
              </a:extLst>
            </p:cNvPr>
            <p:cNvSpPr txBox="1"/>
            <p:nvPr/>
          </p:nvSpPr>
          <p:spPr>
            <a:xfrm>
              <a:off x="8713076" y="5570482"/>
              <a:ext cx="1450427" cy="307777"/>
            </a:xfrm>
            <a:prstGeom prst="rect">
              <a:avLst/>
            </a:prstGeom>
            <a:noFill/>
          </p:spPr>
          <p:txBody>
            <a:bodyPr wrap="square" rtlCol="0">
              <a:spAutoFit/>
            </a:bodyPr>
            <a:lstStyle/>
            <a:p>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＜解答欄＞</a:t>
              </a:r>
            </a:p>
          </p:txBody>
        </p:sp>
      </p:grpSp>
    </p:spTree>
    <p:extLst>
      <p:ext uri="{BB962C8B-B14F-4D97-AF65-F5344CB8AC3E}">
        <p14:creationId xmlns:p14="http://schemas.microsoft.com/office/powerpoint/2010/main" val="4088167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8BDC20D8-8DB3-638F-514D-C69E43175142}"/>
              </a:ext>
            </a:extLst>
          </p:cNvPr>
          <p:cNvSpPr txBox="1"/>
          <p:nvPr/>
        </p:nvSpPr>
        <p:spPr>
          <a:xfrm>
            <a:off x="600722" y="4395919"/>
            <a:ext cx="10990556" cy="1578894"/>
          </a:xfrm>
          <a:prstGeom prst="rect">
            <a:avLst/>
          </a:prstGeom>
          <a:noFill/>
        </p:spPr>
        <p:txBody>
          <a:bodyPr wrap="square" rtlCol="0">
            <a:spAutoFit/>
          </a:bodyPr>
          <a:lstStyle/>
          <a:p>
            <a:pPr>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社内の情報システム部門からアプリをアップデートするように依頼があった。</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a:t>
            </a:r>
          </a:p>
          <a:p>
            <a:pPr>
              <a:lnSpc>
                <a:spcPct val="140000"/>
              </a:lnSpc>
            </a:pP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＜選択肢＞</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1.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利用頻度が少ないアプリなのでアップデートしなくて問題ない</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2.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すぐにアップデートを行う</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 name="テキスト プレースホルダー 1">
            <a:extLst>
              <a:ext uri="{FF2B5EF4-FFF2-40B4-BE49-F238E27FC236}">
                <a16:creationId xmlns:a16="http://schemas.microsoft.com/office/drawing/2014/main" id="{1BD1B370-193F-E797-0987-3A51456A7711}"/>
              </a:ext>
            </a:extLst>
          </p:cNvPr>
          <p:cNvSpPr>
            <a:spLocks noGrp="1"/>
          </p:cNvSpPr>
          <p:nvPr>
            <p:ph type="body" sz="quarter" idx="15"/>
          </p:nvPr>
        </p:nvSpPr>
        <p:spPr/>
        <p:txBody>
          <a:bodyPr/>
          <a:lstStyle/>
          <a:p>
            <a:r>
              <a:rPr kumimoji="1" lang="ja-JP" altLang="en-US"/>
              <a:t>従業員教育に使えるセキュリティテスト</a:t>
            </a:r>
          </a:p>
        </p:txBody>
      </p:sp>
      <p:sp>
        <p:nvSpPr>
          <p:cNvPr id="4" name="正方形/長方形 3">
            <a:extLst>
              <a:ext uri="{FF2B5EF4-FFF2-40B4-BE49-F238E27FC236}">
                <a16:creationId xmlns:a16="http://schemas.microsoft.com/office/drawing/2014/main" id="{1423D685-B0F4-C1B9-5780-48C594A11DE8}"/>
              </a:ext>
            </a:extLst>
          </p:cNvPr>
          <p:cNvSpPr/>
          <p:nvPr/>
        </p:nvSpPr>
        <p:spPr>
          <a:xfrm>
            <a:off x="622917" y="738323"/>
            <a:ext cx="10980198" cy="4172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a:latin typeface="メイリオ" panose="020B0604030504040204" pitchFamily="50" charset="-128"/>
                <a:ea typeface="メイリオ" panose="020B0604030504040204" pitchFamily="50" charset="-128"/>
              </a:rPr>
              <a:t>Q4.</a:t>
            </a:r>
            <a:r>
              <a:rPr kumimoji="1" lang="ja-JP" altLang="en-US">
                <a:latin typeface="メイリオ" panose="020B0604030504040204" pitchFamily="50" charset="-128"/>
                <a:ea typeface="メイリオ" panose="020B0604030504040204" pitchFamily="50" charset="-128"/>
              </a:rPr>
              <a:t>以下の状況において適切な対応を選択してください</a:t>
            </a:r>
            <a:endParaRPr kumimoji="1" lang="en-US" altLang="ja-JP">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4530F53A-75C2-0066-466D-0D646BD52A28}"/>
              </a:ext>
            </a:extLst>
          </p:cNvPr>
          <p:cNvSpPr txBox="1"/>
          <p:nvPr/>
        </p:nvSpPr>
        <p:spPr>
          <a:xfrm>
            <a:off x="594804" y="1260625"/>
            <a:ext cx="10990556" cy="1880515"/>
          </a:xfrm>
          <a:prstGeom prst="rect">
            <a:avLst/>
          </a:prstGeom>
          <a:noFill/>
        </p:spPr>
        <p:txBody>
          <a:bodyPr wrap="square" rtlCol="0">
            <a:spAutoFit/>
          </a:bodyPr>
          <a:lstStyle/>
          <a:p>
            <a:pPr>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いつも利用している宅配業者から不在通知の </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SMS</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（ショートメール）が届きました。メールには </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URL</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リンクが貼られており「</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Web</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サイトからアプリをインストールして内容を確認してほしい」と案内がありました。</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a:t>
            </a:r>
          </a:p>
          <a:p>
            <a:pPr>
              <a:lnSpc>
                <a:spcPct val="140000"/>
              </a:lnSpc>
            </a:pP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＜選択肢＞</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1.</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 今すぐアプリをインストールする</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2.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すぐにアプリをインストールせず、宅配業者に電話して正規の内容かを確認する</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10" name="グループ化 9">
            <a:extLst>
              <a:ext uri="{FF2B5EF4-FFF2-40B4-BE49-F238E27FC236}">
                <a16:creationId xmlns:a16="http://schemas.microsoft.com/office/drawing/2014/main" id="{37F03F87-3B2E-622E-A1AF-54132BFD00AC}"/>
              </a:ext>
            </a:extLst>
          </p:cNvPr>
          <p:cNvGrpSpPr/>
          <p:nvPr/>
        </p:nvGrpSpPr>
        <p:grpSpPr>
          <a:xfrm>
            <a:off x="8768689" y="2723805"/>
            <a:ext cx="2796466" cy="896644"/>
            <a:chOff x="8697667" y="5431502"/>
            <a:chExt cx="2796466" cy="896644"/>
          </a:xfrm>
        </p:grpSpPr>
        <p:sp>
          <p:nvSpPr>
            <p:cNvPr id="11" name="正方形/長方形 10">
              <a:extLst>
                <a:ext uri="{FF2B5EF4-FFF2-40B4-BE49-F238E27FC236}">
                  <a16:creationId xmlns:a16="http://schemas.microsoft.com/office/drawing/2014/main" id="{9A8955E2-97CA-ECAA-A5EF-4DFE2FA9C44D}"/>
                </a:ext>
              </a:extLst>
            </p:cNvPr>
            <p:cNvSpPr/>
            <p:nvPr/>
          </p:nvSpPr>
          <p:spPr>
            <a:xfrm>
              <a:off x="8697667" y="5431502"/>
              <a:ext cx="2796466" cy="896644"/>
            </a:xfrm>
            <a:prstGeom prst="rect">
              <a:avLst/>
            </a:prstGeom>
            <a:solidFill>
              <a:schemeClr val="bg1"/>
            </a:solidFill>
            <a:ln w="698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FCDD27A5-B29F-E667-A609-EB0B7293DEAD}"/>
                </a:ext>
              </a:extLst>
            </p:cNvPr>
            <p:cNvSpPr txBox="1"/>
            <p:nvPr/>
          </p:nvSpPr>
          <p:spPr>
            <a:xfrm>
              <a:off x="8713076" y="5570482"/>
              <a:ext cx="1450427" cy="307777"/>
            </a:xfrm>
            <a:prstGeom prst="rect">
              <a:avLst/>
            </a:prstGeom>
            <a:noFill/>
          </p:spPr>
          <p:txBody>
            <a:bodyPr wrap="square" rtlCol="0">
              <a:spAutoFit/>
            </a:bodyPr>
            <a:lstStyle/>
            <a:p>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＜解答欄＞</a:t>
              </a:r>
            </a:p>
          </p:txBody>
        </p:sp>
      </p:grpSp>
      <p:sp>
        <p:nvSpPr>
          <p:cNvPr id="13" name="正方形/長方形 12">
            <a:extLst>
              <a:ext uri="{FF2B5EF4-FFF2-40B4-BE49-F238E27FC236}">
                <a16:creationId xmlns:a16="http://schemas.microsoft.com/office/drawing/2014/main" id="{6B2E42CB-ED0D-2CA9-03F9-409F73B5FF16}"/>
              </a:ext>
            </a:extLst>
          </p:cNvPr>
          <p:cNvSpPr/>
          <p:nvPr/>
        </p:nvSpPr>
        <p:spPr>
          <a:xfrm>
            <a:off x="605901" y="3855862"/>
            <a:ext cx="10980198" cy="4172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a:latin typeface="メイリオ" panose="020B0604030504040204" pitchFamily="50" charset="-128"/>
                <a:ea typeface="メイリオ" panose="020B0604030504040204" pitchFamily="50" charset="-128"/>
              </a:rPr>
              <a:t>Q5.</a:t>
            </a:r>
            <a:r>
              <a:rPr kumimoji="1" lang="ja-JP" altLang="en-US">
                <a:latin typeface="メイリオ" panose="020B0604030504040204" pitchFamily="50" charset="-128"/>
                <a:ea typeface="メイリオ" panose="020B0604030504040204" pitchFamily="50" charset="-128"/>
              </a:rPr>
              <a:t>以下の状況において適切な対応を選択してください</a:t>
            </a:r>
            <a:endParaRPr kumimoji="1" lang="en-US" altLang="ja-JP">
              <a:latin typeface="メイリオ" panose="020B0604030504040204" pitchFamily="50" charset="-128"/>
              <a:ea typeface="メイリオ" panose="020B0604030504040204" pitchFamily="50" charset="-128"/>
            </a:endParaRPr>
          </a:p>
        </p:txBody>
      </p:sp>
      <p:grpSp>
        <p:nvGrpSpPr>
          <p:cNvPr id="14" name="グループ化 13">
            <a:extLst>
              <a:ext uri="{FF2B5EF4-FFF2-40B4-BE49-F238E27FC236}">
                <a16:creationId xmlns:a16="http://schemas.microsoft.com/office/drawing/2014/main" id="{B1445574-5199-C565-280D-4A972A163311}"/>
              </a:ext>
            </a:extLst>
          </p:cNvPr>
          <p:cNvGrpSpPr/>
          <p:nvPr/>
        </p:nvGrpSpPr>
        <p:grpSpPr>
          <a:xfrm>
            <a:off x="8743536" y="5051240"/>
            <a:ext cx="2796466" cy="896644"/>
            <a:chOff x="8697667" y="5431502"/>
            <a:chExt cx="2796466" cy="896644"/>
          </a:xfrm>
        </p:grpSpPr>
        <p:sp>
          <p:nvSpPr>
            <p:cNvPr id="15" name="正方形/長方形 14">
              <a:extLst>
                <a:ext uri="{FF2B5EF4-FFF2-40B4-BE49-F238E27FC236}">
                  <a16:creationId xmlns:a16="http://schemas.microsoft.com/office/drawing/2014/main" id="{6B0B0C04-5433-DAC8-9473-884B71093489}"/>
                </a:ext>
              </a:extLst>
            </p:cNvPr>
            <p:cNvSpPr/>
            <p:nvPr/>
          </p:nvSpPr>
          <p:spPr>
            <a:xfrm>
              <a:off x="8697667" y="5431502"/>
              <a:ext cx="2796466" cy="896644"/>
            </a:xfrm>
            <a:prstGeom prst="rect">
              <a:avLst/>
            </a:prstGeom>
            <a:solidFill>
              <a:schemeClr val="bg1"/>
            </a:solidFill>
            <a:ln w="698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82904C3-CE5F-665C-8E89-FBAA92142383}"/>
                </a:ext>
              </a:extLst>
            </p:cNvPr>
            <p:cNvSpPr txBox="1"/>
            <p:nvPr/>
          </p:nvSpPr>
          <p:spPr>
            <a:xfrm>
              <a:off x="8713076" y="5570482"/>
              <a:ext cx="1450427" cy="307777"/>
            </a:xfrm>
            <a:prstGeom prst="rect">
              <a:avLst/>
            </a:prstGeom>
            <a:noFill/>
          </p:spPr>
          <p:txBody>
            <a:bodyPr wrap="square" rtlCol="0">
              <a:spAutoFit/>
            </a:bodyPr>
            <a:lstStyle/>
            <a:p>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＜解答欄＞</a:t>
              </a:r>
            </a:p>
          </p:txBody>
        </p:sp>
      </p:grpSp>
    </p:spTree>
    <p:extLst>
      <p:ext uri="{BB962C8B-B14F-4D97-AF65-F5344CB8AC3E}">
        <p14:creationId xmlns:p14="http://schemas.microsoft.com/office/powerpoint/2010/main" val="3596178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8BDC20D8-8DB3-638F-514D-C69E43175142}"/>
              </a:ext>
            </a:extLst>
          </p:cNvPr>
          <p:cNvSpPr txBox="1"/>
          <p:nvPr/>
        </p:nvSpPr>
        <p:spPr>
          <a:xfrm>
            <a:off x="600722" y="4209483"/>
            <a:ext cx="10990556" cy="1880515"/>
          </a:xfrm>
          <a:prstGeom prst="rect">
            <a:avLst/>
          </a:prstGeom>
          <a:noFill/>
        </p:spPr>
        <p:txBody>
          <a:bodyPr wrap="square" rtlCol="0">
            <a:spAutoFit/>
          </a:bodyPr>
          <a:lstStyle/>
          <a:p>
            <a:pPr>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スマホでインターネットを閲覧中、動画再生アプリのダウンロードを促され、公式マーケットではないところからアプリを</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ダウンロードしようとしている</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a:t>
            </a:r>
          </a:p>
          <a:p>
            <a:pPr>
              <a:lnSpc>
                <a:spcPct val="140000"/>
              </a:lnSpc>
            </a:pP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＜選択肢＞</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1.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公式マーケット以外からのアプリは利用しないほうがよい</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2.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特に問題はない</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 name="テキスト プレースホルダー 1">
            <a:extLst>
              <a:ext uri="{FF2B5EF4-FFF2-40B4-BE49-F238E27FC236}">
                <a16:creationId xmlns:a16="http://schemas.microsoft.com/office/drawing/2014/main" id="{1BD1B370-193F-E797-0987-3A51456A7711}"/>
              </a:ext>
            </a:extLst>
          </p:cNvPr>
          <p:cNvSpPr>
            <a:spLocks noGrp="1"/>
          </p:cNvSpPr>
          <p:nvPr>
            <p:ph type="body" sz="quarter" idx="15"/>
          </p:nvPr>
        </p:nvSpPr>
        <p:spPr/>
        <p:txBody>
          <a:bodyPr/>
          <a:lstStyle/>
          <a:p>
            <a:r>
              <a:rPr kumimoji="1" lang="ja-JP" altLang="en-US"/>
              <a:t>従業員教育に使えるセキュリティテスト</a:t>
            </a:r>
          </a:p>
        </p:txBody>
      </p:sp>
      <p:sp>
        <p:nvSpPr>
          <p:cNvPr id="4" name="正方形/長方形 3">
            <a:extLst>
              <a:ext uri="{FF2B5EF4-FFF2-40B4-BE49-F238E27FC236}">
                <a16:creationId xmlns:a16="http://schemas.microsoft.com/office/drawing/2014/main" id="{1423D685-B0F4-C1B9-5780-48C594A11DE8}"/>
              </a:ext>
            </a:extLst>
          </p:cNvPr>
          <p:cNvSpPr/>
          <p:nvPr/>
        </p:nvSpPr>
        <p:spPr>
          <a:xfrm>
            <a:off x="622917" y="738323"/>
            <a:ext cx="10980198" cy="4172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a:latin typeface="メイリオ" panose="020B0604030504040204" pitchFamily="50" charset="-128"/>
                <a:ea typeface="メイリオ" panose="020B0604030504040204" pitchFamily="50" charset="-128"/>
              </a:rPr>
              <a:t>Q6.</a:t>
            </a:r>
            <a:r>
              <a:rPr kumimoji="1" lang="ja-JP" altLang="en-US">
                <a:latin typeface="メイリオ" panose="020B0604030504040204" pitchFamily="50" charset="-128"/>
                <a:ea typeface="メイリオ" panose="020B0604030504040204" pitchFamily="50" charset="-128"/>
              </a:rPr>
              <a:t>以下の状況において適切な対応を選択してください</a:t>
            </a:r>
            <a:endParaRPr kumimoji="1" lang="en-US" altLang="ja-JP">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4530F53A-75C2-0066-466D-0D646BD52A28}"/>
              </a:ext>
            </a:extLst>
          </p:cNvPr>
          <p:cNvSpPr txBox="1"/>
          <p:nvPr/>
        </p:nvSpPr>
        <p:spPr>
          <a:xfrm>
            <a:off x="594804" y="1260625"/>
            <a:ext cx="10990556" cy="1880515"/>
          </a:xfrm>
          <a:prstGeom prst="rect">
            <a:avLst/>
          </a:prstGeom>
          <a:noFill/>
        </p:spPr>
        <p:txBody>
          <a:bodyPr wrap="square" rtlCol="0">
            <a:spAutoFit/>
          </a:bodyPr>
          <a:lstStyle/>
          <a:p>
            <a:pPr>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新入社員が不要になった社内資料をそのまま廃棄しようとしている。</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a:t>
            </a:r>
          </a:p>
          <a:p>
            <a:pPr>
              <a:lnSpc>
                <a:spcPct val="140000"/>
              </a:lnSpc>
            </a:pP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＜選択肢＞</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1.</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 資料の中身が見えないように丸めて捨てようとしているので問題ない</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2.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そのまま捨てても問題ない</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3.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情報漏えいに繋がる恐れがあるため、シュレッダーにかけて廃棄するよう指示した</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10" name="グループ化 9">
            <a:extLst>
              <a:ext uri="{FF2B5EF4-FFF2-40B4-BE49-F238E27FC236}">
                <a16:creationId xmlns:a16="http://schemas.microsoft.com/office/drawing/2014/main" id="{37F03F87-3B2E-622E-A1AF-54132BFD00AC}"/>
              </a:ext>
            </a:extLst>
          </p:cNvPr>
          <p:cNvGrpSpPr/>
          <p:nvPr/>
        </p:nvGrpSpPr>
        <p:grpSpPr>
          <a:xfrm>
            <a:off x="8768689" y="2608393"/>
            <a:ext cx="2796466" cy="896644"/>
            <a:chOff x="8697667" y="5431502"/>
            <a:chExt cx="2796466" cy="896644"/>
          </a:xfrm>
        </p:grpSpPr>
        <p:sp>
          <p:nvSpPr>
            <p:cNvPr id="11" name="正方形/長方形 10">
              <a:extLst>
                <a:ext uri="{FF2B5EF4-FFF2-40B4-BE49-F238E27FC236}">
                  <a16:creationId xmlns:a16="http://schemas.microsoft.com/office/drawing/2014/main" id="{9A8955E2-97CA-ECAA-A5EF-4DFE2FA9C44D}"/>
                </a:ext>
              </a:extLst>
            </p:cNvPr>
            <p:cNvSpPr/>
            <p:nvPr/>
          </p:nvSpPr>
          <p:spPr>
            <a:xfrm>
              <a:off x="8697667" y="5431502"/>
              <a:ext cx="2796466" cy="896644"/>
            </a:xfrm>
            <a:prstGeom prst="rect">
              <a:avLst/>
            </a:prstGeom>
            <a:solidFill>
              <a:schemeClr val="bg1"/>
            </a:solidFill>
            <a:ln w="698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FCDD27A5-B29F-E667-A609-EB0B7293DEAD}"/>
                </a:ext>
              </a:extLst>
            </p:cNvPr>
            <p:cNvSpPr txBox="1"/>
            <p:nvPr/>
          </p:nvSpPr>
          <p:spPr>
            <a:xfrm>
              <a:off x="8713076" y="5570482"/>
              <a:ext cx="1450427" cy="307777"/>
            </a:xfrm>
            <a:prstGeom prst="rect">
              <a:avLst/>
            </a:prstGeom>
            <a:noFill/>
          </p:spPr>
          <p:txBody>
            <a:bodyPr wrap="square" rtlCol="0">
              <a:spAutoFit/>
            </a:bodyPr>
            <a:lstStyle/>
            <a:p>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＜解答欄＞</a:t>
              </a:r>
            </a:p>
          </p:txBody>
        </p:sp>
      </p:grpSp>
      <p:sp>
        <p:nvSpPr>
          <p:cNvPr id="13" name="正方形/長方形 12">
            <a:extLst>
              <a:ext uri="{FF2B5EF4-FFF2-40B4-BE49-F238E27FC236}">
                <a16:creationId xmlns:a16="http://schemas.microsoft.com/office/drawing/2014/main" id="{6B2E42CB-ED0D-2CA9-03F9-409F73B5FF16}"/>
              </a:ext>
            </a:extLst>
          </p:cNvPr>
          <p:cNvSpPr/>
          <p:nvPr/>
        </p:nvSpPr>
        <p:spPr>
          <a:xfrm>
            <a:off x="605901" y="3669426"/>
            <a:ext cx="10980198" cy="4172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a:latin typeface="メイリオ" panose="020B0604030504040204" pitchFamily="50" charset="-128"/>
                <a:ea typeface="メイリオ" panose="020B0604030504040204" pitchFamily="50" charset="-128"/>
              </a:rPr>
              <a:t>Q7.</a:t>
            </a:r>
            <a:r>
              <a:rPr kumimoji="1" lang="ja-JP" altLang="en-US">
                <a:latin typeface="メイリオ" panose="020B0604030504040204" pitchFamily="50" charset="-128"/>
                <a:ea typeface="メイリオ" panose="020B0604030504040204" pitchFamily="50" charset="-128"/>
              </a:rPr>
              <a:t>以下の状況において適切な対応を選択してください</a:t>
            </a:r>
            <a:endParaRPr kumimoji="1" lang="en-US" altLang="ja-JP">
              <a:latin typeface="メイリオ" panose="020B0604030504040204" pitchFamily="50" charset="-128"/>
              <a:ea typeface="メイリオ" panose="020B0604030504040204" pitchFamily="50" charset="-128"/>
            </a:endParaRPr>
          </a:p>
        </p:txBody>
      </p:sp>
      <p:grpSp>
        <p:nvGrpSpPr>
          <p:cNvPr id="14" name="グループ化 13">
            <a:extLst>
              <a:ext uri="{FF2B5EF4-FFF2-40B4-BE49-F238E27FC236}">
                <a16:creationId xmlns:a16="http://schemas.microsoft.com/office/drawing/2014/main" id="{B1445574-5199-C565-280D-4A972A163311}"/>
              </a:ext>
            </a:extLst>
          </p:cNvPr>
          <p:cNvGrpSpPr/>
          <p:nvPr/>
        </p:nvGrpSpPr>
        <p:grpSpPr>
          <a:xfrm>
            <a:off x="8743536" y="5246548"/>
            <a:ext cx="2796466" cy="896644"/>
            <a:chOff x="8697667" y="5431502"/>
            <a:chExt cx="2796466" cy="896644"/>
          </a:xfrm>
        </p:grpSpPr>
        <p:sp>
          <p:nvSpPr>
            <p:cNvPr id="15" name="正方形/長方形 14">
              <a:extLst>
                <a:ext uri="{FF2B5EF4-FFF2-40B4-BE49-F238E27FC236}">
                  <a16:creationId xmlns:a16="http://schemas.microsoft.com/office/drawing/2014/main" id="{6B0B0C04-5433-DAC8-9473-884B71093489}"/>
                </a:ext>
              </a:extLst>
            </p:cNvPr>
            <p:cNvSpPr/>
            <p:nvPr/>
          </p:nvSpPr>
          <p:spPr>
            <a:xfrm>
              <a:off x="8697667" y="5431502"/>
              <a:ext cx="2796466" cy="896644"/>
            </a:xfrm>
            <a:prstGeom prst="rect">
              <a:avLst/>
            </a:prstGeom>
            <a:solidFill>
              <a:schemeClr val="bg1"/>
            </a:solidFill>
            <a:ln w="698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82904C3-CE5F-665C-8E89-FBAA92142383}"/>
                </a:ext>
              </a:extLst>
            </p:cNvPr>
            <p:cNvSpPr txBox="1"/>
            <p:nvPr/>
          </p:nvSpPr>
          <p:spPr>
            <a:xfrm>
              <a:off x="8713076" y="5570482"/>
              <a:ext cx="1450427" cy="307777"/>
            </a:xfrm>
            <a:prstGeom prst="rect">
              <a:avLst/>
            </a:prstGeom>
            <a:noFill/>
          </p:spPr>
          <p:txBody>
            <a:bodyPr wrap="square" rtlCol="0">
              <a:spAutoFit/>
            </a:bodyPr>
            <a:lstStyle/>
            <a:p>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＜解答欄＞</a:t>
              </a:r>
            </a:p>
          </p:txBody>
        </p:sp>
      </p:grpSp>
    </p:spTree>
    <p:extLst>
      <p:ext uri="{BB962C8B-B14F-4D97-AF65-F5344CB8AC3E}">
        <p14:creationId xmlns:p14="http://schemas.microsoft.com/office/powerpoint/2010/main" val="797342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E399F5E5-CD31-0511-1F23-F16343F8111E}"/>
              </a:ext>
            </a:extLst>
          </p:cNvPr>
          <p:cNvSpPr>
            <a:spLocks noGrp="1"/>
          </p:cNvSpPr>
          <p:nvPr>
            <p:ph type="body" sz="quarter" idx="15"/>
          </p:nvPr>
        </p:nvSpPr>
        <p:spPr/>
        <p:txBody>
          <a:bodyPr/>
          <a:lstStyle/>
          <a:p>
            <a:r>
              <a:rPr kumimoji="1" lang="ja-JP" altLang="en-US"/>
              <a:t>はじめに</a:t>
            </a:r>
          </a:p>
        </p:txBody>
      </p:sp>
      <p:sp>
        <p:nvSpPr>
          <p:cNvPr id="6" name="テキスト ボックス 5">
            <a:extLst>
              <a:ext uri="{FF2B5EF4-FFF2-40B4-BE49-F238E27FC236}">
                <a16:creationId xmlns:a16="http://schemas.microsoft.com/office/drawing/2014/main" id="{90994FE6-B8DA-812D-E738-E2821CCD37EA}"/>
              </a:ext>
            </a:extLst>
          </p:cNvPr>
          <p:cNvSpPr txBox="1"/>
          <p:nvPr/>
        </p:nvSpPr>
        <p:spPr>
          <a:xfrm>
            <a:off x="308546" y="678088"/>
            <a:ext cx="11631919" cy="1578894"/>
          </a:xfrm>
          <a:prstGeom prst="rect">
            <a:avLst/>
          </a:prstGeom>
          <a:noFill/>
        </p:spPr>
        <p:txBody>
          <a:bodyPr wrap="square" rtlCol="0">
            <a:spAutoFit/>
          </a:bodyPr>
          <a:lstStyle/>
          <a:p>
            <a:pPr>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昨今、企業のマルウェア感染被害が増加しており、その理由の</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1</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つとして「手口の巧妙化」が挙げられます。攻撃者は企業をマルウェア感染させるために様々な感染手口を考案しています。一方、企業側からすると従業員が</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1</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人でもマルウェアに感染すると、会社全体に悪影響を及ぼしかねません。攻撃者は</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1</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人でもマルウェア感染させれば攻撃が成功するのに対し、企業側は</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1</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人でも感染すると被害を受けてしまう、ここがマルウェア対策の難しいところだと考えています。情シスの皆様におかれましては、セキュリティ強化の一環で従業員の方へセキュリティ教育を実施されているかと思います。本資料には、近年の感染手口を反映したセキュリティ教育テストも掲載していますのでお役に立てば幸いです。</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53240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8BDC20D8-8DB3-638F-514D-C69E43175142}"/>
              </a:ext>
            </a:extLst>
          </p:cNvPr>
          <p:cNvSpPr txBox="1"/>
          <p:nvPr/>
        </p:nvSpPr>
        <p:spPr>
          <a:xfrm>
            <a:off x="600722" y="4262752"/>
            <a:ext cx="10990556" cy="1880515"/>
          </a:xfrm>
          <a:prstGeom prst="rect">
            <a:avLst/>
          </a:prstGeom>
          <a:noFill/>
        </p:spPr>
        <p:txBody>
          <a:bodyPr wrap="square" rtlCol="0">
            <a:spAutoFit/>
          </a:bodyPr>
          <a:lstStyle/>
          <a:p>
            <a:pPr>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メール送信時、急いでいたのでメールの宛先入力を自動入力（オートコンプリート機能）に任せて送信した</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a:t>
            </a:r>
          </a:p>
          <a:p>
            <a:pPr>
              <a:lnSpc>
                <a:spcPct val="140000"/>
              </a:lnSpc>
            </a:pP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＜選択肢＞</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1.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オートコンプリート機能なら正しい宛先だと思うので確認する必要はない</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2.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限られたメンバー宛なら使用して問題ない</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3.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送信前に宛先が正しいか確認したほうがよい</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 name="テキスト プレースホルダー 1">
            <a:extLst>
              <a:ext uri="{FF2B5EF4-FFF2-40B4-BE49-F238E27FC236}">
                <a16:creationId xmlns:a16="http://schemas.microsoft.com/office/drawing/2014/main" id="{1BD1B370-193F-E797-0987-3A51456A7711}"/>
              </a:ext>
            </a:extLst>
          </p:cNvPr>
          <p:cNvSpPr>
            <a:spLocks noGrp="1"/>
          </p:cNvSpPr>
          <p:nvPr>
            <p:ph type="body" sz="quarter" idx="15"/>
          </p:nvPr>
        </p:nvSpPr>
        <p:spPr/>
        <p:txBody>
          <a:bodyPr/>
          <a:lstStyle/>
          <a:p>
            <a:r>
              <a:rPr kumimoji="1" lang="ja-JP" altLang="en-US"/>
              <a:t>従業員教育に使えるセキュリティテスト</a:t>
            </a:r>
          </a:p>
        </p:txBody>
      </p:sp>
      <p:sp>
        <p:nvSpPr>
          <p:cNvPr id="4" name="正方形/長方形 3">
            <a:extLst>
              <a:ext uri="{FF2B5EF4-FFF2-40B4-BE49-F238E27FC236}">
                <a16:creationId xmlns:a16="http://schemas.microsoft.com/office/drawing/2014/main" id="{1423D685-B0F4-C1B9-5780-48C594A11DE8}"/>
              </a:ext>
            </a:extLst>
          </p:cNvPr>
          <p:cNvSpPr/>
          <p:nvPr/>
        </p:nvSpPr>
        <p:spPr>
          <a:xfrm>
            <a:off x="622917" y="738323"/>
            <a:ext cx="10980198" cy="4172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a:latin typeface="メイリオ" panose="020B0604030504040204" pitchFamily="50" charset="-128"/>
                <a:ea typeface="メイリオ" panose="020B0604030504040204" pitchFamily="50" charset="-128"/>
              </a:rPr>
              <a:t>Q8.</a:t>
            </a:r>
            <a:r>
              <a:rPr kumimoji="1" lang="ja-JP" altLang="en-US">
                <a:latin typeface="メイリオ" panose="020B0604030504040204" pitchFamily="50" charset="-128"/>
                <a:ea typeface="メイリオ" panose="020B0604030504040204" pitchFamily="50" charset="-128"/>
              </a:rPr>
              <a:t>以下の状況において適切な対応を選択してください</a:t>
            </a:r>
            <a:endParaRPr kumimoji="1" lang="en-US" altLang="ja-JP">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4530F53A-75C2-0066-466D-0D646BD52A28}"/>
              </a:ext>
            </a:extLst>
          </p:cNvPr>
          <p:cNvSpPr txBox="1"/>
          <p:nvPr/>
        </p:nvSpPr>
        <p:spPr>
          <a:xfrm>
            <a:off x="594804" y="1260625"/>
            <a:ext cx="10990556" cy="1578894"/>
          </a:xfrm>
          <a:prstGeom prst="rect">
            <a:avLst/>
          </a:prstGeom>
          <a:noFill/>
        </p:spPr>
        <p:txBody>
          <a:bodyPr wrap="square" rtlCol="0">
            <a:spAutoFit/>
          </a:bodyPr>
          <a:lstStyle/>
          <a:p>
            <a:pPr>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外出時、人通りの激しい場所でノートパソコンから業務システムにログインをした</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a:t>
            </a:r>
          </a:p>
          <a:p>
            <a:pPr>
              <a:lnSpc>
                <a:spcPct val="140000"/>
              </a:lnSpc>
            </a:pP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＜選択肢＞</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1.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機密情報が漏れる可能性があるので、</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PC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画面に覗き見防止フィルターを貼って対策している</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2.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仕事なので問題ない</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10" name="グループ化 9">
            <a:extLst>
              <a:ext uri="{FF2B5EF4-FFF2-40B4-BE49-F238E27FC236}">
                <a16:creationId xmlns:a16="http://schemas.microsoft.com/office/drawing/2014/main" id="{37F03F87-3B2E-622E-A1AF-54132BFD00AC}"/>
              </a:ext>
            </a:extLst>
          </p:cNvPr>
          <p:cNvGrpSpPr/>
          <p:nvPr/>
        </p:nvGrpSpPr>
        <p:grpSpPr>
          <a:xfrm>
            <a:off x="8768689" y="2599521"/>
            <a:ext cx="2796466" cy="896644"/>
            <a:chOff x="8697667" y="5431502"/>
            <a:chExt cx="2796466" cy="896644"/>
          </a:xfrm>
        </p:grpSpPr>
        <p:sp>
          <p:nvSpPr>
            <p:cNvPr id="11" name="正方形/長方形 10">
              <a:extLst>
                <a:ext uri="{FF2B5EF4-FFF2-40B4-BE49-F238E27FC236}">
                  <a16:creationId xmlns:a16="http://schemas.microsoft.com/office/drawing/2014/main" id="{9A8955E2-97CA-ECAA-A5EF-4DFE2FA9C44D}"/>
                </a:ext>
              </a:extLst>
            </p:cNvPr>
            <p:cNvSpPr/>
            <p:nvPr/>
          </p:nvSpPr>
          <p:spPr>
            <a:xfrm>
              <a:off x="8697667" y="5431502"/>
              <a:ext cx="2796466" cy="896644"/>
            </a:xfrm>
            <a:prstGeom prst="rect">
              <a:avLst/>
            </a:prstGeom>
            <a:solidFill>
              <a:schemeClr val="bg1"/>
            </a:solidFill>
            <a:ln w="698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FCDD27A5-B29F-E667-A609-EB0B7293DEAD}"/>
                </a:ext>
              </a:extLst>
            </p:cNvPr>
            <p:cNvSpPr txBox="1"/>
            <p:nvPr/>
          </p:nvSpPr>
          <p:spPr>
            <a:xfrm>
              <a:off x="8713076" y="5570482"/>
              <a:ext cx="1450427" cy="307777"/>
            </a:xfrm>
            <a:prstGeom prst="rect">
              <a:avLst/>
            </a:prstGeom>
            <a:noFill/>
          </p:spPr>
          <p:txBody>
            <a:bodyPr wrap="square" rtlCol="0">
              <a:spAutoFit/>
            </a:bodyPr>
            <a:lstStyle/>
            <a:p>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＜解答欄＞</a:t>
              </a:r>
            </a:p>
          </p:txBody>
        </p:sp>
      </p:grpSp>
      <p:sp>
        <p:nvSpPr>
          <p:cNvPr id="13" name="正方形/長方形 12">
            <a:extLst>
              <a:ext uri="{FF2B5EF4-FFF2-40B4-BE49-F238E27FC236}">
                <a16:creationId xmlns:a16="http://schemas.microsoft.com/office/drawing/2014/main" id="{6B2E42CB-ED0D-2CA9-03F9-409F73B5FF16}"/>
              </a:ext>
            </a:extLst>
          </p:cNvPr>
          <p:cNvSpPr/>
          <p:nvPr/>
        </p:nvSpPr>
        <p:spPr>
          <a:xfrm>
            <a:off x="605901" y="3722695"/>
            <a:ext cx="10980198" cy="4172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a:latin typeface="メイリオ" panose="020B0604030504040204" pitchFamily="50" charset="-128"/>
                <a:ea typeface="メイリオ" panose="020B0604030504040204" pitchFamily="50" charset="-128"/>
              </a:rPr>
              <a:t>Q9.</a:t>
            </a:r>
            <a:r>
              <a:rPr kumimoji="1" lang="ja-JP" altLang="en-US">
                <a:latin typeface="メイリオ" panose="020B0604030504040204" pitchFamily="50" charset="-128"/>
                <a:ea typeface="メイリオ" panose="020B0604030504040204" pitchFamily="50" charset="-128"/>
              </a:rPr>
              <a:t>以下の状況において適切な対応を選択してください</a:t>
            </a:r>
            <a:endParaRPr kumimoji="1" lang="en-US" altLang="ja-JP">
              <a:latin typeface="メイリオ" panose="020B0604030504040204" pitchFamily="50" charset="-128"/>
              <a:ea typeface="メイリオ" panose="020B0604030504040204" pitchFamily="50" charset="-128"/>
            </a:endParaRPr>
          </a:p>
        </p:txBody>
      </p:sp>
      <p:grpSp>
        <p:nvGrpSpPr>
          <p:cNvPr id="14" name="グループ化 13">
            <a:extLst>
              <a:ext uri="{FF2B5EF4-FFF2-40B4-BE49-F238E27FC236}">
                <a16:creationId xmlns:a16="http://schemas.microsoft.com/office/drawing/2014/main" id="{B1445574-5199-C565-280D-4A972A163311}"/>
              </a:ext>
            </a:extLst>
          </p:cNvPr>
          <p:cNvGrpSpPr/>
          <p:nvPr/>
        </p:nvGrpSpPr>
        <p:grpSpPr>
          <a:xfrm>
            <a:off x="8743536" y="5415225"/>
            <a:ext cx="2796466" cy="896644"/>
            <a:chOff x="8697667" y="5431502"/>
            <a:chExt cx="2796466" cy="896644"/>
          </a:xfrm>
        </p:grpSpPr>
        <p:sp>
          <p:nvSpPr>
            <p:cNvPr id="15" name="正方形/長方形 14">
              <a:extLst>
                <a:ext uri="{FF2B5EF4-FFF2-40B4-BE49-F238E27FC236}">
                  <a16:creationId xmlns:a16="http://schemas.microsoft.com/office/drawing/2014/main" id="{6B0B0C04-5433-DAC8-9473-884B71093489}"/>
                </a:ext>
              </a:extLst>
            </p:cNvPr>
            <p:cNvSpPr/>
            <p:nvPr/>
          </p:nvSpPr>
          <p:spPr>
            <a:xfrm>
              <a:off x="8697667" y="5431502"/>
              <a:ext cx="2796466" cy="896644"/>
            </a:xfrm>
            <a:prstGeom prst="rect">
              <a:avLst/>
            </a:prstGeom>
            <a:solidFill>
              <a:schemeClr val="bg1"/>
            </a:solidFill>
            <a:ln w="698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82904C3-CE5F-665C-8E89-FBAA92142383}"/>
                </a:ext>
              </a:extLst>
            </p:cNvPr>
            <p:cNvSpPr txBox="1"/>
            <p:nvPr/>
          </p:nvSpPr>
          <p:spPr>
            <a:xfrm>
              <a:off x="8713076" y="5570482"/>
              <a:ext cx="1450427" cy="307777"/>
            </a:xfrm>
            <a:prstGeom prst="rect">
              <a:avLst/>
            </a:prstGeom>
            <a:noFill/>
          </p:spPr>
          <p:txBody>
            <a:bodyPr wrap="square" rtlCol="0">
              <a:spAutoFit/>
            </a:bodyPr>
            <a:lstStyle/>
            <a:p>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＜解答欄＞</a:t>
              </a:r>
            </a:p>
          </p:txBody>
        </p:sp>
      </p:grpSp>
    </p:spTree>
    <p:extLst>
      <p:ext uri="{BB962C8B-B14F-4D97-AF65-F5344CB8AC3E}">
        <p14:creationId xmlns:p14="http://schemas.microsoft.com/office/powerpoint/2010/main" val="1119244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1BD1B370-193F-E797-0987-3A51456A7711}"/>
              </a:ext>
            </a:extLst>
          </p:cNvPr>
          <p:cNvSpPr>
            <a:spLocks noGrp="1"/>
          </p:cNvSpPr>
          <p:nvPr>
            <p:ph type="body" sz="quarter" idx="15"/>
          </p:nvPr>
        </p:nvSpPr>
        <p:spPr/>
        <p:txBody>
          <a:bodyPr/>
          <a:lstStyle/>
          <a:p>
            <a:r>
              <a:rPr kumimoji="1" lang="ja-JP" altLang="en-US"/>
              <a:t>従業員教育に使えるセキュリティテスト</a:t>
            </a:r>
          </a:p>
        </p:txBody>
      </p:sp>
      <p:sp>
        <p:nvSpPr>
          <p:cNvPr id="4" name="正方形/長方形 3">
            <a:extLst>
              <a:ext uri="{FF2B5EF4-FFF2-40B4-BE49-F238E27FC236}">
                <a16:creationId xmlns:a16="http://schemas.microsoft.com/office/drawing/2014/main" id="{1423D685-B0F4-C1B9-5780-48C594A11DE8}"/>
              </a:ext>
            </a:extLst>
          </p:cNvPr>
          <p:cNvSpPr/>
          <p:nvPr/>
        </p:nvSpPr>
        <p:spPr>
          <a:xfrm>
            <a:off x="622917" y="738323"/>
            <a:ext cx="10980198" cy="4172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a:latin typeface="メイリオ" panose="020B0604030504040204" pitchFamily="50" charset="-128"/>
                <a:ea typeface="メイリオ" panose="020B0604030504040204" pitchFamily="50" charset="-128"/>
              </a:rPr>
              <a:t>Q10.</a:t>
            </a:r>
            <a:r>
              <a:rPr kumimoji="1" lang="ja-JP" altLang="en-US">
                <a:latin typeface="メイリオ" panose="020B0604030504040204" pitchFamily="50" charset="-128"/>
                <a:ea typeface="メイリオ" panose="020B0604030504040204" pitchFamily="50" charset="-128"/>
              </a:rPr>
              <a:t>以下の状況において適切な対応を選択してください</a:t>
            </a:r>
            <a:endParaRPr kumimoji="1" lang="en-US" altLang="ja-JP">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4530F53A-75C2-0066-466D-0D646BD52A28}"/>
              </a:ext>
            </a:extLst>
          </p:cNvPr>
          <p:cNvSpPr txBox="1"/>
          <p:nvPr/>
        </p:nvSpPr>
        <p:spPr>
          <a:xfrm>
            <a:off x="594804" y="1260625"/>
            <a:ext cx="10990556" cy="1880515"/>
          </a:xfrm>
          <a:prstGeom prst="rect">
            <a:avLst/>
          </a:prstGeom>
          <a:noFill/>
        </p:spPr>
        <p:txBody>
          <a:bodyPr wrap="square" rtlCol="0">
            <a:spAutoFit/>
          </a:bodyPr>
          <a:lstStyle/>
          <a:p>
            <a:pPr>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カフェにてノートパソコンで仕事中、トイレのためにそのまま席を立った</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a:t>
            </a:r>
          </a:p>
          <a:p>
            <a:pPr>
              <a:lnSpc>
                <a:spcPct val="140000"/>
              </a:lnSpc>
            </a:pP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＜選択肢＞</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1.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少しの時間ならノートパソコンを放置して席を外して問題ない</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2.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少しの時間でも盗難の恐れがあるため、ノートパソコンを肌身離さず持っておく必要がある</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3.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ログアウトしていれば問題ない</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10" name="グループ化 9">
            <a:extLst>
              <a:ext uri="{FF2B5EF4-FFF2-40B4-BE49-F238E27FC236}">
                <a16:creationId xmlns:a16="http://schemas.microsoft.com/office/drawing/2014/main" id="{37F03F87-3B2E-622E-A1AF-54132BFD00AC}"/>
              </a:ext>
            </a:extLst>
          </p:cNvPr>
          <p:cNvGrpSpPr/>
          <p:nvPr/>
        </p:nvGrpSpPr>
        <p:grpSpPr>
          <a:xfrm>
            <a:off x="8768689" y="3007894"/>
            <a:ext cx="2796466" cy="896644"/>
            <a:chOff x="8697667" y="5431502"/>
            <a:chExt cx="2796466" cy="896644"/>
          </a:xfrm>
        </p:grpSpPr>
        <p:sp>
          <p:nvSpPr>
            <p:cNvPr id="11" name="正方形/長方形 10">
              <a:extLst>
                <a:ext uri="{FF2B5EF4-FFF2-40B4-BE49-F238E27FC236}">
                  <a16:creationId xmlns:a16="http://schemas.microsoft.com/office/drawing/2014/main" id="{9A8955E2-97CA-ECAA-A5EF-4DFE2FA9C44D}"/>
                </a:ext>
              </a:extLst>
            </p:cNvPr>
            <p:cNvSpPr/>
            <p:nvPr/>
          </p:nvSpPr>
          <p:spPr>
            <a:xfrm>
              <a:off x="8697667" y="5431502"/>
              <a:ext cx="2796466" cy="896644"/>
            </a:xfrm>
            <a:prstGeom prst="rect">
              <a:avLst/>
            </a:prstGeom>
            <a:solidFill>
              <a:schemeClr val="bg1"/>
            </a:solidFill>
            <a:ln w="698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FCDD27A5-B29F-E667-A609-EB0B7293DEAD}"/>
                </a:ext>
              </a:extLst>
            </p:cNvPr>
            <p:cNvSpPr txBox="1"/>
            <p:nvPr/>
          </p:nvSpPr>
          <p:spPr>
            <a:xfrm>
              <a:off x="8713076" y="5570482"/>
              <a:ext cx="1450427" cy="307777"/>
            </a:xfrm>
            <a:prstGeom prst="rect">
              <a:avLst/>
            </a:prstGeom>
            <a:noFill/>
          </p:spPr>
          <p:txBody>
            <a:bodyPr wrap="square" rtlCol="0">
              <a:spAutoFit/>
            </a:bodyPr>
            <a:lstStyle/>
            <a:p>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＜解答欄＞</a:t>
              </a:r>
            </a:p>
          </p:txBody>
        </p:sp>
      </p:grpSp>
    </p:spTree>
    <p:extLst>
      <p:ext uri="{BB962C8B-B14F-4D97-AF65-F5344CB8AC3E}">
        <p14:creationId xmlns:p14="http://schemas.microsoft.com/office/powerpoint/2010/main" val="1622454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BD31904-3D24-4139-91BC-1011B043F080}"/>
              </a:ext>
            </a:extLst>
          </p:cNvPr>
          <p:cNvSpPr>
            <a:spLocks noGrp="1"/>
          </p:cNvSpPr>
          <p:nvPr>
            <p:ph type="body" sz="quarter" idx="14"/>
          </p:nvPr>
        </p:nvSpPr>
        <p:spPr/>
        <p:txBody>
          <a:bodyPr/>
          <a:lstStyle/>
          <a:p>
            <a:r>
              <a:rPr lang="ja-JP" altLang="en-US"/>
              <a:t>セキュリティ教育テストの回答と解説</a:t>
            </a:r>
            <a:endParaRPr kumimoji="1" lang="ja-JP" altLang="en-US"/>
          </a:p>
        </p:txBody>
      </p:sp>
      <p:sp>
        <p:nvSpPr>
          <p:cNvPr id="3" name="テキスト プレースホルダー 2">
            <a:extLst>
              <a:ext uri="{FF2B5EF4-FFF2-40B4-BE49-F238E27FC236}">
                <a16:creationId xmlns:a16="http://schemas.microsoft.com/office/drawing/2014/main" id="{971F6E53-E005-0E73-4E34-22C0DE5165FC}"/>
              </a:ext>
            </a:extLst>
          </p:cNvPr>
          <p:cNvSpPr>
            <a:spLocks noGrp="1"/>
          </p:cNvSpPr>
          <p:nvPr>
            <p:ph type="body" sz="quarter" idx="15"/>
          </p:nvPr>
        </p:nvSpPr>
        <p:spPr/>
        <p:txBody>
          <a:bodyPr/>
          <a:lstStyle/>
          <a:p>
            <a:endParaRPr kumimoji="1" lang="ja-JP" altLang="en-US"/>
          </a:p>
        </p:txBody>
      </p:sp>
    </p:spTree>
    <p:extLst>
      <p:ext uri="{BB962C8B-B14F-4D97-AF65-F5344CB8AC3E}">
        <p14:creationId xmlns:p14="http://schemas.microsoft.com/office/powerpoint/2010/main" val="888881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2A508D7-8981-B57B-8AE1-95D02240045D}"/>
              </a:ext>
            </a:extLst>
          </p:cNvPr>
          <p:cNvSpPr>
            <a:spLocks noGrp="1"/>
          </p:cNvSpPr>
          <p:nvPr>
            <p:ph type="body" sz="quarter" idx="15"/>
          </p:nvPr>
        </p:nvSpPr>
        <p:spPr/>
        <p:txBody>
          <a:bodyPr/>
          <a:lstStyle/>
          <a:p>
            <a:r>
              <a:rPr kumimoji="1" lang="ja-JP" altLang="en-US"/>
              <a:t>回答一覧と解説 ①</a:t>
            </a:r>
          </a:p>
        </p:txBody>
      </p:sp>
      <p:graphicFrame>
        <p:nvGraphicFramePr>
          <p:cNvPr id="5" name="表 5">
            <a:extLst>
              <a:ext uri="{FF2B5EF4-FFF2-40B4-BE49-F238E27FC236}">
                <a16:creationId xmlns:a16="http://schemas.microsoft.com/office/drawing/2014/main" id="{4BDEBDBB-E688-0114-723B-B0B924E3F064}"/>
              </a:ext>
            </a:extLst>
          </p:cNvPr>
          <p:cNvGraphicFramePr>
            <a:graphicFrameLocks noGrp="1"/>
          </p:cNvGraphicFramePr>
          <p:nvPr>
            <p:extLst>
              <p:ext uri="{D42A27DB-BD31-4B8C-83A1-F6EECF244321}">
                <p14:modId xmlns:p14="http://schemas.microsoft.com/office/powerpoint/2010/main" val="648989617"/>
              </p:ext>
            </p:extLst>
          </p:nvPr>
        </p:nvGraphicFramePr>
        <p:xfrm>
          <a:off x="594803" y="790113"/>
          <a:ext cx="10972799" cy="5362113"/>
        </p:xfrm>
        <a:graphic>
          <a:graphicData uri="http://schemas.openxmlformats.org/drawingml/2006/table">
            <a:tbl>
              <a:tblPr firstRow="1" bandRow="1">
                <a:tableStyleId>{93296810-A885-4BE3-A3E7-6D5BEEA58F35}</a:tableStyleId>
              </a:tblPr>
              <a:tblGrid>
                <a:gridCol w="725599">
                  <a:extLst>
                    <a:ext uri="{9D8B030D-6E8A-4147-A177-3AD203B41FA5}">
                      <a16:colId xmlns:a16="http://schemas.microsoft.com/office/drawing/2014/main" val="2252685982"/>
                    </a:ext>
                  </a:extLst>
                </a:gridCol>
                <a:gridCol w="771599">
                  <a:extLst>
                    <a:ext uri="{9D8B030D-6E8A-4147-A177-3AD203B41FA5}">
                      <a16:colId xmlns:a16="http://schemas.microsoft.com/office/drawing/2014/main" val="1001525397"/>
                    </a:ext>
                  </a:extLst>
                </a:gridCol>
                <a:gridCol w="9475601">
                  <a:extLst>
                    <a:ext uri="{9D8B030D-6E8A-4147-A177-3AD203B41FA5}">
                      <a16:colId xmlns:a16="http://schemas.microsoft.com/office/drawing/2014/main" val="1540152321"/>
                    </a:ext>
                  </a:extLst>
                </a:gridCol>
              </a:tblGrid>
              <a:tr h="563439">
                <a:tc>
                  <a:txBody>
                    <a:bodyPr/>
                    <a:lstStyle/>
                    <a:p>
                      <a:pPr algn="ctr"/>
                      <a:r>
                        <a:rPr kumimoji="1" lang="ja-JP" altLang="en-US" sz="1400">
                          <a:solidFill>
                            <a:schemeClr val="bg1"/>
                          </a:solidFill>
                          <a:latin typeface="メイリオ" panose="020B0604030504040204" pitchFamily="50" charset="-128"/>
                          <a:ea typeface="メイリオ" panose="020B0604030504040204" pitchFamily="50" charset="-128"/>
                        </a:rPr>
                        <a:t>項番</a:t>
                      </a:r>
                    </a:p>
                  </a:txBody>
                  <a:tcPr anchor="ctr"/>
                </a:tc>
                <a:tc>
                  <a:txBody>
                    <a:bodyPr/>
                    <a:lstStyle/>
                    <a:p>
                      <a:pPr algn="ctr"/>
                      <a:r>
                        <a:rPr kumimoji="1" lang="ja-JP" altLang="en-US" sz="1400">
                          <a:solidFill>
                            <a:schemeClr val="bg1"/>
                          </a:solidFill>
                          <a:latin typeface="メイリオ" panose="020B0604030504040204" pitchFamily="50" charset="-128"/>
                          <a:ea typeface="メイリオ" panose="020B0604030504040204" pitchFamily="50" charset="-128"/>
                        </a:rPr>
                        <a:t>回答</a:t>
                      </a:r>
                    </a:p>
                  </a:txBody>
                  <a:tcPr anchor="ctr"/>
                </a:tc>
                <a:tc>
                  <a:txBody>
                    <a:bodyPr/>
                    <a:lstStyle/>
                    <a:p>
                      <a:pPr algn="ctr"/>
                      <a:r>
                        <a:rPr kumimoji="1" lang="ja-JP" altLang="en-US" sz="1400">
                          <a:solidFill>
                            <a:schemeClr val="bg1"/>
                          </a:solidFill>
                          <a:latin typeface="メイリオ" panose="020B0604030504040204" pitchFamily="50" charset="-128"/>
                          <a:ea typeface="メイリオ" panose="020B0604030504040204" pitchFamily="50" charset="-128"/>
                        </a:rPr>
                        <a:t>解説</a:t>
                      </a:r>
                    </a:p>
                  </a:txBody>
                  <a:tcPr anchor="ctr"/>
                </a:tc>
                <a:extLst>
                  <a:ext uri="{0D108BD9-81ED-4DB2-BD59-A6C34878D82A}">
                    <a16:rowId xmlns:a16="http://schemas.microsoft.com/office/drawing/2014/main" val="147869683"/>
                  </a:ext>
                </a:extLst>
              </a:tr>
              <a:tr h="1005294">
                <a:tc>
                  <a:txBody>
                    <a:bodyPr/>
                    <a:lstStyle/>
                    <a:p>
                      <a:pPr algn="ct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Q1</a:t>
                      </a:r>
                      <a:endPar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2</a:t>
                      </a:r>
                      <a:endPar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tc>
                  <a:txBody>
                    <a:bodyPr/>
                    <a:lstStyle/>
                    <a:p>
                      <a:pPr algn="l">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近年のマルウェア感染はビジネスメールを装って攻撃を仕掛けてきます。また、感染するとメールアドレスなどの個人情報が抜かれてしまい、その個人情報を活用して攻撃メールを作成し送信します。</a:t>
                      </a:r>
                    </a:p>
                  </a:txBody>
                  <a:tcPr anchor="ctr"/>
                </a:tc>
                <a:extLst>
                  <a:ext uri="{0D108BD9-81ED-4DB2-BD59-A6C34878D82A}">
                    <a16:rowId xmlns:a16="http://schemas.microsoft.com/office/drawing/2014/main" val="3821288574"/>
                  </a:ext>
                </a:extLst>
              </a:tr>
              <a:tr h="985418">
                <a:tc>
                  <a:txBody>
                    <a:bodyPr/>
                    <a:lstStyle/>
                    <a:p>
                      <a:pPr algn="ct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Q2</a:t>
                      </a:r>
                      <a:endPar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1</a:t>
                      </a:r>
                      <a:endPar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tc>
                  <a:txBody>
                    <a:bodyPr/>
                    <a:lstStyle/>
                    <a:p>
                      <a:pPr algn="l">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最近の感染手口として有名企業を騙り、</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USB</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メモリと手紙、高額なギフトカードが同梱された豪華なギフトボックスを郵送するケースが確認されています。</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USB</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メモリにはマルウェアが仕組まれているため接続しないようにしましょう。</a:t>
                      </a:r>
                    </a:p>
                  </a:txBody>
                  <a:tcPr anchor="ctr"/>
                </a:tc>
                <a:extLst>
                  <a:ext uri="{0D108BD9-81ED-4DB2-BD59-A6C34878D82A}">
                    <a16:rowId xmlns:a16="http://schemas.microsoft.com/office/drawing/2014/main" val="3916318939"/>
                  </a:ext>
                </a:extLst>
              </a:tr>
              <a:tr h="985418">
                <a:tc>
                  <a:txBody>
                    <a:bodyPr/>
                    <a:lstStyle/>
                    <a:p>
                      <a:pPr algn="ct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Q3</a:t>
                      </a:r>
                    </a:p>
                  </a:txBody>
                  <a:tcPr anchor="ctr"/>
                </a:tc>
                <a:tc>
                  <a:txBody>
                    <a:bodyPr/>
                    <a:lstStyle/>
                    <a:p>
                      <a:pPr algn="ct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2</a:t>
                      </a:r>
                      <a:endPar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tc>
                  <a:txBody>
                    <a:bodyPr/>
                    <a:lstStyle/>
                    <a:p>
                      <a:pPr>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パスワード無しの公衆無線 </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LAN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の場合、攻撃者の盗聴や不正アクセスに利用しているケースも確認されています。外出先で業務をする場合は会社支給のポケット </a:t>
                      </a:r>
                      <a:r>
                        <a:rPr kumimoji="1" lang="en-US" altLang="ja-JP" sz="1400" err="1">
                          <a:solidFill>
                            <a:schemeClr val="tx1">
                              <a:lumMod val="75000"/>
                              <a:lumOff val="25000"/>
                            </a:schemeClr>
                          </a:solidFill>
                          <a:latin typeface="メイリオ" panose="020B0604030504040204" pitchFamily="50" charset="-128"/>
                          <a:ea typeface="メイリオ" panose="020B0604030504040204" pitchFamily="50" charset="-128"/>
                        </a:rPr>
                        <a:t>Wifi</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と </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VPN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を利用し通信を暗号化して業務をしましょう。</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553544914"/>
                  </a:ext>
                </a:extLst>
              </a:tr>
              <a:tr h="837126">
                <a:tc>
                  <a:txBody>
                    <a:bodyPr/>
                    <a:lstStyle/>
                    <a:p>
                      <a:pPr algn="ct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Q4</a:t>
                      </a:r>
                      <a:endPar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2</a:t>
                      </a:r>
                      <a:endPar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tc>
                  <a:txBody>
                    <a:bodyPr/>
                    <a:lstStyle/>
                    <a:p>
                      <a:pPr algn="l">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有名企業を騙って </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SMS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が通知されるケースも確認されています。不審な点があればカスタマーセンターなどに問い合わせて確認しましょう。</a:t>
                      </a:r>
                    </a:p>
                  </a:txBody>
                  <a:tcPr anchor="ctr"/>
                </a:tc>
                <a:extLst>
                  <a:ext uri="{0D108BD9-81ED-4DB2-BD59-A6C34878D82A}">
                    <a16:rowId xmlns:a16="http://schemas.microsoft.com/office/drawing/2014/main" val="225087783"/>
                  </a:ext>
                </a:extLst>
              </a:tr>
              <a:tr h="985418">
                <a:tc>
                  <a:txBody>
                    <a:bodyPr/>
                    <a:lstStyle/>
                    <a:p>
                      <a:pPr algn="ct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Q5</a:t>
                      </a:r>
                      <a:endPar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2</a:t>
                      </a:r>
                      <a:endPar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tc>
                  <a:txBody>
                    <a:bodyPr/>
                    <a:lstStyle/>
                    <a:p>
                      <a:pPr algn="l">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たとえ使用頻度が少ない場合でも情シスから依頼があればアップデートを行いましょう。アップデート未実施が原因でマルウェアに感染する事例も確認されています。</a:t>
                      </a:r>
                    </a:p>
                  </a:txBody>
                  <a:tcPr anchor="ctr"/>
                </a:tc>
                <a:extLst>
                  <a:ext uri="{0D108BD9-81ED-4DB2-BD59-A6C34878D82A}">
                    <a16:rowId xmlns:a16="http://schemas.microsoft.com/office/drawing/2014/main" val="310102604"/>
                  </a:ext>
                </a:extLst>
              </a:tr>
            </a:tbl>
          </a:graphicData>
        </a:graphic>
      </p:graphicFrame>
    </p:spTree>
    <p:extLst>
      <p:ext uri="{BB962C8B-B14F-4D97-AF65-F5344CB8AC3E}">
        <p14:creationId xmlns:p14="http://schemas.microsoft.com/office/powerpoint/2010/main" val="1428934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824131C-35C2-EDF8-9BEA-5091989668E3}"/>
              </a:ext>
            </a:extLst>
          </p:cNvPr>
          <p:cNvSpPr>
            <a:spLocks noGrp="1"/>
          </p:cNvSpPr>
          <p:nvPr>
            <p:ph type="body" sz="quarter" idx="15"/>
          </p:nvPr>
        </p:nvSpPr>
        <p:spPr>
          <a:xfrm>
            <a:off x="413588" y="269809"/>
            <a:ext cx="11074573" cy="291618"/>
          </a:xfrm>
        </p:spPr>
        <p:txBody>
          <a:bodyPr/>
          <a:lstStyle/>
          <a:p>
            <a:r>
              <a:rPr kumimoji="1" lang="ja-JP" altLang="en-US"/>
              <a:t>回答一覧と解説 ②</a:t>
            </a:r>
          </a:p>
        </p:txBody>
      </p:sp>
      <p:graphicFrame>
        <p:nvGraphicFramePr>
          <p:cNvPr id="5" name="表 5">
            <a:extLst>
              <a:ext uri="{FF2B5EF4-FFF2-40B4-BE49-F238E27FC236}">
                <a16:creationId xmlns:a16="http://schemas.microsoft.com/office/drawing/2014/main" id="{C0165869-E880-395C-968D-646756302FA8}"/>
              </a:ext>
            </a:extLst>
          </p:cNvPr>
          <p:cNvGraphicFramePr>
            <a:graphicFrameLocks noGrp="1"/>
          </p:cNvGraphicFramePr>
          <p:nvPr>
            <p:extLst>
              <p:ext uri="{D42A27DB-BD31-4B8C-83A1-F6EECF244321}">
                <p14:modId xmlns:p14="http://schemas.microsoft.com/office/powerpoint/2010/main" val="2968724300"/>
              </p:ext>
            </p:extLst>
          </p:nvPr>
        </p:nvGraphicFramePr>
        <p:xfrm>
          <a:off x="594803" y="790113"/>
          <a:ext cx="10972799" cy="5362113"/>
        </p:xfrm>
        <a:graphic>
          <a:graphicData uri="http://schemas.openxmlformats.org/drawingml/2006/table">
            <a:tbl>
              <a:tblPr firstRow="1" bandRow="1">
                <a:tableStyleId>{93296810-A885-4BE3-A3E7-6D5BEEA58F35}</a:tableStyleId>
              </a:tblPr>
              <a:tblGrid>
                <a:gridCol w="725599">
                  <a:extLst>
                    <a:ext uri="{9D8B030D-6E8A-4147-A177-3AD203B41FA5}">
                      <a16:colId xmlns:a16="http://schemas.microsoft.com/office/drawing/2014/main" val="2252685982"/>
                    </a:ext>
                  </a:extLst>
                </a:gridCol>
                <a:gridCol w="771599">
                  <a:extLst>
                    <a:ext uri="{9D8B030D-6E8A-4147-A177-3AD203B41FA5}">
                      <a16:colId xmlns:a16="http://schemas.microsoft.com/office/drawing/2014/main" val="1001525397"/>
                    </a:ext>
                  </a:extLst>
                </a:gridCol>
                <a:gridCol w="9475601">
                  <a:extLst>
                    <a:ext uri="{9D8B030D-6E8A-4147-A177-3AD203B41FA5}">
                      <a16:colId xmlns:a16="http://schemas.microsoft.com/office/drawing/2014/main" val="1540152321"/>
                    </a:ext>
                  </a:extLst>
                </a:gridCol>
              </a:tblGrid>
              <a:tr h="563439">
                <a:tc>
                  <a:txBody>
                    <a:bodyPr/>
                    <a:lstStyle/>
                    <a:p>
                      <a:pPr algn="ctr"/>
                      <a:r>
                        <a:rPr kumimoji="1" lang="ja-JP" altLang="en-US" sz="1400">
                          <a:solidFill>
                            <a:schemeClr val="bg1"/>
                          </a:solidFill>
                          <a:latin typeface="メイリオ" panose="020B0604030504040204" pitchFamily="50" charset="-128"/>
                          <a:ea typeface="メイリオ" panose="020B0604030504040204" pitchFamily="50" charset="-128"/>
                        </a:rPr>
                        <a:t>項番</a:t>
                      </a:r>
                    </a:p>
                  </a:txBody>
                  <a:tcPr anchor="ctr"/>
                </a:tc>
                <a:tc>
                  <a:txBody>
                    <a:bodyPr/>
                    <a:lstStyle/>
                    <a:p>
                      <a:pPr algn="ctr"/>
                      <a:r>
                        <a:rPr kumimoji="1" lang="ja-JP" altLang="en-US" sz="1400">
                          <a:solidFill>
                            <a:schemeClr val="bg1"/>
                          </a:solidFill>
                          <a:latin typeface="メイリオ" panose="020B0604030504040204" pitchFamily="50" charset="-128"/>
                          <a:ea typeface="メイリオ" panose="020B0604030504040204" pitchFamily="50" charset="-128"/>
                        </a:rPr>
                        <a:t>回答</a:t>
                      </a:r>
                    </a:p>
                  </a:txBody>
                  <a:tcPr anchor="ctr"/>
                </a:tc>
                <a:tc>
                  <a:txBody>
                    <a:bodyPr/>
                    <a:lstStyle/>
                    <a:p>
                      <a:pPr algn="ctr"/>
                      <a:r>
                        <a:rPr kumimoji="1" lang="ja-JP" altLang="en-US" sz="1400">
                          <a:solidFill>
                            <a:schemeClr val="bg1"/>
                          </a:solidFill>
                          <a:latin typeface="メイリオ" panose="020B0604030504040204" pitchFamily="50" charset="-128"/>
                          <a:ea typeface="メイリオ" panose="020B0604030504040204" pitchFamily="50" charset="-128"/>
                        </a:rPr>
                        <a:t>解説</a:t>
                      </a:r>
                    </a:p>
                  </a:txBody>
                  <a:tcPr anchor="ctr"/>
                </a:tc>
                <a:extLst>
                  <a:ext uri="{0D108BD9-81ED-4DB2-BD59-A6C34878D82A}">
                    <a16:rowId xmlns:a16="http://schemas.microsoft.com/office/drawing/2014/main" val="147869683"/>
                  </a:ext>
                </a:extLst>
              </a:tr>
              <a:tr h="1005294">
                <a:tc>
                  <a:txBody>
                    <a:bodyPr/>
                    <a:lstStyle/>
                    <a:p>
                      <a:pPr algn="ct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Q6</a:t>
                      </a:r>
                      <a:endPar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3</a:t>
                      </a:r>
                      <a:endPar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tc>
                  <a:txBody>
                    <a:bodyPr/>
                    <a:lstStyle/>
                    <a:p>
                      <a:pPr algn="l"/>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情報漏えいの恐れがあります。必ずシュレッダーにかけてから廃棄するようにしてください。</a:t>
                      </a:r>
                    </a:p>
                  </a:txBody>
                  <a:tcPr anchor="ctr"/>
                </a:tc>
                <a:extLst>
                  <a:ext uri="{0D108BD9-81ED-4DB2-BD59-A6C34878D82A}">
                    <a16:rowId xmlns:a16="http://schemas.microsoft.com/office/drawing/2014/main" val="3821288574"/>
                  </a:ext>
                </a:extLst>
              </a:tr>
              <a:tr h="985418">
                <a:tc>
                  <a:txBody>
                    <a:bodyPr/>
                    <a:lstStyle/>
                    <a:p>
                      <a:pPr algn="ct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Q7</a:t>
                      </a:r>
                      <a:endPar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1</a:t>
                      </a:r>
                      <a:endPar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tc>
                  <a:txBody>
                    <a:bodyPr/>
                    <a:lstStyle/>
                    <a:p>
                      <a:pPr algn="l">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公式マーケット以外のアプリは、端末の個人情報を抜き出すなど不正な挙動を取ることがあるため利用しないようにしましょう。</a:t>
                      </a:r>
                    </a:p>
                  </a:txBody>
                  <a:tcPr anchor="ctr"/>
                </a:tc>
                <a:extLst>
                  <a:ext uri="{0D108BD9-81ED-4DB2-BD59-A6C34878D82A}">
                    <a16:rowId xmlns:a16="http://schemas.microsoft.com/office/drawing/2014/main" val="3916318939"/>
                  </a:ext>
                </a:extLst>
              </a:tr>
              <a:tr h="985418">
                <a:tc>
                  <a:txBody>
                    <a:bodyPr/>
                    <a:lstStyle/>
                    <a:p>
                      <a:pPr algn="ct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Q8</a:t>
                      </a:r>
                    </a:p>
                  </a:txBody>
                  <a:tcPr anchor="ctr"/>
                </a:tc>
                <a:tc>
                  <a:txBody>
                    <a:bodyPr/>
                    <a:lstStyle/>
                    <a:p>
                      <a:pPr algn="ct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1</a:t>
                      </a:r>
                      <a:endPar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tc>
                  <a:txBody>
                    <a:bodyPr/>
                    <a:lstStyle/>
                    <a:p>
                      <a:pPr algn="l"/>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PC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画面を覗き見される可能性があるため、覗き見防止フィルターなどで対策を行いましょう。</a:t>
                      </a:r>
                    </a:p>
                  </a:txBody>
                  <a:tcPr anchor="ctr"/>
                </a:tc>
                <a:extLst>
                  <a:ext uri="{0D108BD9-81ED-4DB2-BD59-A6C34878D82A}">
                    <a16:rowId xmlns:a16="http://schemas.microsoft.com/office/drawing/2014/main" val="2553544914"/>
                  </a:ext>
                </a:extLst>
              </a:tr>
              <a:tr h="837126">
                <a:tc>
                  <a:txBody>
                    <a:bodyPr/>
                    <a:lstStyle/>
                    <a:p>
                      <a:pPr algn="ct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Q9</a:t>
                      </a:r>
                      <a:endPar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3</a:t>
                      </a:r>
                      <a:endPar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tc>
                  <a:txBody>
                    <a:bodyPr/>
                    <a:lstStyle/>
                    <a:p>
                      <a:pPr algn="l"/>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オートコンプリート機能は便利な反面、誤送信の恐れがあります。必ず宛先が合っているか確認をしましょう。</a:t>
                      </a:r>
                    </a:p>
                  </a:txBody>
                  <a:tcPr anchor="ctr"/>
                </a:tc>
                <a:extLst>
                  <a:ext uri="{0D108BD9-81ED-4DB2-BD59-A6C34878D82A}">
                    <a16:rowId xmlns:a16="http://schemas.microsoft.com/office/drawing/2014/main" val="225087783"/>
                  </a:ext>
                </a:extLst>
              </a:tr>
              <a:tr h="985418">
                <a:tc>
                  <a:txBody>
                    <a:bodyPr/>
                    <a:lstStyle/>
                    <a:p>
                      <a:pPr algn="ct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Q10</a:t>
                      </a:r>
                      <a:endPar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2</a:t>
                      </a:r>
                      <a:endPar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tc>
                <a:tc>
                  <a:txBody>
                    <a:bodyPr/>
                    <a:lstStyle/>
                    <a:p>
                      <a:pPr algn="l">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トイレに行っている途中に </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PC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が盗難されたり、</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PC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画面を覗かれて情報が漏えいする恐れがあります。例えば、</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PC</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を鞄にしまいトイレに持っていくなど、肌身から離さないようにしましょう。</a:t>
                      </a:r>
                    </a:p>
                  </a:txBody>
                  <a:tcPr anchor="ctr"/>
                </a:tc>
                <a:extLst>
                  <a:ext uri="{0D108BD9-81ED-4DB2-BD59-A6C34878D82A}">
                    <a16:rowId xmlns:a16="http://schemas.microsoft.com/office/drawing/2014/main" val="310102604"/>
                  </a:ext>
                </a:extLst>
              </a:tr>
            </a:tbl>
          </a:graphicData>
        </a:graphic>
      </p:graphicFrame>
    </p:spTree>
    <p:extLst>
      <p:ext uri="{BB962C8B-B14F-4D97-AF65-F5344CB8AC3E}">
        <p14:creationId xmlns:p14="http://schemas.microsoft.com/office/powerpoint/2010/main" val="628895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56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FFC6027-4D23-1B7D-F48C-69F4922204C7}"/>
              </a:ext>
            </a:extLst>
          </p:cNvPr>
          <p:cNvSpPr>
            <a:spLocks noGrp="1"/>
          </p:cNvSpPr>
          <p:nvPr>
            <p:ph type="body" sz="quarter" idx="14"/>
          </p:nvPr>
        </p:nvSpPr>
        <p:spPr/>
        <p:txBody>
          <a:bodyPr/>
          <a:lstStyle/>
          <a:p>
            <a:r>
              <a:rPr lang="ja-JP" altLang="en-US"/>
              <a:t>近年のマルウェア感染手口 </a:t>
            </a:r>
            <a:r>
              <a:rPr lang="en-US" altLang="ja-JP"/>
              <a:t>5</a:t>
            </a:r>
            <a:r>
              <a:rPr lang="ja-JP" altLang="en-US"/>
              <a:t>選</a:t>
            </a:r>
            <a:endParaRPr kumimoji="1" lang="ja-JP" altLang="en-US"/>
          </a:p>
        </p:txBody>
      </p:sp>
      <p:sp>
        <p:nvSpPr>
          <p:cNvPr id="3" name="テキスト プレースホルダー 2">
            <a:extLst>
              <a:ext uri="{FF2B5EF4-FFF2-40B4-BE49-F238E27FC236}">
                <a16:creationId xmlns:a16="http://schemas.microsoft.com/office/drawing/2014/main" id="{4D902A35-9942-5E38-ADDA-D1F26ED24422}"/>
              </a:ext>
            </a:extLst>
          </p:cNvPr>
          <p:cNvSpPr>
            <a:spLocks noGrp="1"/>
          </p:cNvSpPr>
          <p:nvPr>
            <p:ph type="body" sz="quarter" idx="15"/>
          </p:nvPr>
        </p:nvSpPr>
        <p:spPr/>
        <p:txBody>
          <a:bodyPr/>
          <a:lstStyle/>
          <a:p>
            <a:endParaRPr kumimoji="1" lang="ja-JP" altLang="en-US"/>
          </a:p>
        </p:txBody>
      </p:sp>
    </p:spTree>
    <p:extLst>
      <p:ext uri="{BB962C8B-B14F-4D97-AF65-F5344CB8AC3E}">
        <p14:creationId xmlns:p14="http://schemas.microsoft.com/office/powerpoint/2010/main" val="2162360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87DADC9-5B9B-96C4-8F8E-3C8BC2D2ECAC}"/>
              </a:ext>
            </a:extLst>
          </p:cNvPr>
          <p:cNvSpPr>
            <a:spLocks noGrp="1"/>
          </p:cNvSpPr>
          <p:nvPr>
            <p:ph type="body" sz="quarter" idx="15"/>
          </p:nvPr>
        </p:nvSpPr>
        <p:spPr/>
        <p:txBody>
          <a:bodyPr/>
          <a:lstStyle/>
          <a:p>
            <a:r>
              <a:rPr kumimoji="1" lang="ja-JP" altLang="en-US"/>
              <a:t>感染手口①：取引先</a:t>
            </a:r>
            <a:r>
              <a:rPr lang="ja-JP" altLang="en-US"/>
              <a:t>を装ったメールの添付ファイルを開き感染</a:t>
            </a:r>
            <a:endParaRPr kumimoji="1" lang="ja-JP" altLang="en-US"/>
          </a:p>
        </p:txBody>
      </p:sp>
      <p:sp>
        <p:nvSpPr>
          <p:cNvPr id="5" name="テキスト ボックス 4">
            <a:extLst>
              <a:ext uri="{FF2B5EF4-FFF2-40B4-BE49-F238E27FC236}">
                <a16:creationId xmlns:a16="http://schemas.microsoft.com/office/drawing/2014/main" id="{8EF24DDE-FCBC-BE12-6745-A18D9DDC27D7}"/>
              </a:ext>
            </a:extLst>
          </p:cNvPr>
          <p:cNvSpPr txBox="1"/>
          <p:nvPr/>
        </p:nvSpPr>
        <p:spPr>
          <a:xfrm>
            <a:off x="5362291" y="4433151"/>
            <a:ext cx="5797296" cy="472052"/>
          </a:xfrm>
          <a:prstGeom prst="rect">
            <a:avLst/>
          </a:prstGeom>
          <a:noFill/>
        </p:spPr>
        <p:txBody>
          <a:bodyPr wrap="square" rtlCol="0">
            <a:spAutoFit/>
          </a:bodyPr>
          <a:lstStyle/>
          <a:p>
            <a:pPr>
              <a:lnSpc>
                <a:spcPct val="120000"/>
              </a:lnSpc>
            </a:pPr>
            <a:r>
              <a:rPr lang="ja-JP" altLang="en-US" sz="1050">
                <a:solidFill>
                  <a:srgbClr val="333333"/>
                </a:solidFill>
                <a:latin typeface="メイリオ" panose="020B0604030504040204" pitchFamily="50" charset="-128"/>
                <a:ea typeface="メイリオ" panose="020B0604030504040204" pitchFamily="50" charset="-128"/>
              </a:rPr>
              <a:t>出典：</a:t>
            </a:r>
            <a:r>
              <a:rPr lang="en-US" altLang="ja-JP" sz="1050">
                <a:solidFill>
                  <a:srgbClr val="333333"/>
                </a:solidFill>
                <a:latin typeface="メイリオ" panose="020B0604030504040204" pitchFamily="50" charset="-128"/>
                <a:ea typeface="メイリオ" panose="020B0604030504040204" pitchFamily="50" charset="-128"/>
              </a:rPr>
              <a:t>IPA </a:t>
            </a:r>
            <a:r>
              <a:rPr lang="en-US" altLang="ja-JP" sz="1050" i="0" err="1">
                <a:solidFill>
                  <a:srgbClr val="333333"/>
                </a:solidFill>
                <a:effectLst/>
                <a:latin typeface="メイリオ" panose="020B0604030504040204" pitchFamily="50" charset="-128"/>
                <a:ea typeface="メイリオ" panose="020B0604030504040204" pitchFamily="50" charset="-128"/>
              </a:rPr>
              <a:t>Emotet</a:t>
            </a:r>
            <a:r>
              <a:rPr lang="ja-JP" altLang="en-US" sz="1050" i="0">
                <a:solidFill>
                  <a:srgbClr val="333333"/>
                </a:solidFill>
                <a:effectLst/>
                <a:latin typeface="メイリオ" panose="020B0604030504040204" pitchFamily="50" charset="-128"/>
                <a:ea typeface="メイリオ" panose="020B0604030504040204" pitchFamily="50" charset="-128"/>
              </a:rPr>
              <a:t>（エモテット）と呼ばれるウイルスへの感染を狙うメールについて</a:t>
            </a:r>
          </a:p>
          <a:p>
            <a:pPr>
              <a:lnSpc>
                <a:spcPct val="120000"/>
              </a:lnSpc>
            </a:pPr>
            <a:r>
              <a:rPr kumimoji="1" lang="en-US" altLang="ja-JP" sz="1050">
                <a:latin typeface="メイリオ" panose="020B0604030504040204" pitchFamily="50" charset="-128"/>
                <a:ea typeface="メイリオ" panose="020B0604030504040204" pitchFamily="50" charset="-128"/>
                <a:hlinkClick r:id="rId2"/>
              </a:rPr>
              <a:t>https://www.ipa.go.jp/security/security-alert/2022/1202.html</a:t>
            </a:r>
            <a:endParaRPr kumimoji="1" lang="en-US" altLang="ja-JP" sz="105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0463472E-D17F-C9AB-4752-0401C5CB1DBC}"/>
              </a:ext>
            </a:extLst>
          </p:cNvPr>
          <p:cNvSpPr/>
          <p:nvPr/>
        </p:nvSpPr>
        <p:spPr>
          <a:xfrm>
            <a:off x="622169" y="5015883"/>
            <a:ext cx="10982227" cy="1340529"/>
          </a:xfrm>
          <a:prstGeom prst="rec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A4AF1F01-B890-BED3-4281-C1C3D5EC6FB4}"/>
              </a:ext>
            </a:extLst>
          </p:cNvPr>
          <p:cNvGrpSpPr/>
          <p:nvPr/>
        </p:nvGrpSpPr>
        <p:grpSpPr>
          <a:xfrm>
            <a:off x="100482" y="4788389"/>
            <a:ext cx="1224137" cy="720081"/>
            <a:chOff x="263352" y="5157192"/>
            <a:chExt cx="1097500" cy="648072"/>
          </a:xfrm>
        </p:grpSpPr>
        <p:sp>
          <p:nvSpPr>
            <p:cNvPr id="12" name="楕円 11">
              <a:extLst>
                <a:ext uri="{FF2B5EF4-FFF2-40B4-BE49-F238E27FC236}">
                  <a16:creationId xmlns:a16="http://schemas.microsoft.com/office/drawing/2014/main" id="{15DC4BD6-6239-894F-40C1-4917F5591BCF}"/>
                </a:ext>
              </a:extLst>
            </p:cNvPr>
            <p:cNvSpPr/>
            <p:nvPr/>
          </p:nvSpPr>
          <p:spPr>
            <a:xfrm>
              <a:off x="479376" y="5157192"/>
              <a:ext cx="648072" cy="64807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a:solidFill>
                  <a:schemeClr val="bg1"/>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26229BB-E2AC-1240-A644-0226141B2699}"/>
                </a:ext>
              </a:extLst>
            </p:cNvPr>
            <p:cNvSpPr txBox="1"/>
            <p:nvPr/>
          </p:nvSpPr>
          <p:spPr>
            <a:xfrm>
              <a:off x="263352" y="5373216"/>
              <a:ext cx="1097500" cy="276999"/>
            </a:xfrm>
            <a:prstGeom prst="rect">
              <a:avLst/>
            </a:prstGeom>
            <a:noFill/>
          </p:spPr>
          <p:txBody>
            <a:bodyPr wrap="square">
              <a:spAutoFit/>
            </a:bodyPr>
            <a:lstStyle/>
            <a:p>
              <a:pPr algn="ctr"/>
              <a:r>
                <a:rPr kumimoji="1" lang="en-US" altLang="ja-JP" sz="1200" b="1">
                  <a:solidFill>
                    <a:schemeClr val="bg1"/>
                  </a:solidFill>
                  <a:latin typeface="メイリオ" panose="020B0604030504040204" pitchFamily="50" charset="-128"/>
                  <a:ea typeface="メイリオ" panose="020B0604030504040204" pitchFamily="50" charset="-128"/>
                </a:rPr>
                <a:t>Point!</a:t>
              </a:r>
            </a:p>
          </p:txBody>
        </p:sp>
      </p:grpSp>
      <p:sp>
        <p:nvSpPr>
          <p:cNvPr id="14" name="テキスト ボックス 13">
            <a:extLst>
              <a:ext uri="{FF2B5EF4-FFF2-40B4-BE49-F238E27FC236}">
                <a16:creationId xmlns:a16="http://schemas.microsoft.com/office/drawing/2014/main" id="{A11067FE-B7F8-07A1-5F3F-F64EC03C179A}"/>
              </a:ext>
            </a:extLst>
          </p:cNvPr>
          <p:cNvSpPr txBox="1"/>
          <p:nvPr/>
        </p:nvSpPr>
        <p:spPr>
          <a:xfrm>
            <a:off x="1034323" y="5033436"/>
            <a:ext cx="10514813" cy="1277273"/>
          </a:xfrm>
          <a:prstGeom prst="rect">
            <a:avLst/>
          </a:prstGeom>
          <a:noFill/>
        </p:spPr>
        <p:txBody>
          <a:bodyPr wrap="square">
            <a:spAutoFit/>
          </a:bodyPr>
          <a:lstStyle/>
          <a:p>
            <a:pPr algn="l">
              <a:lnSpc>
                <a:spcPct val="140000"/>
              </a:lnSpc>
            </a:pPr>
            <a:r>
              <a:rPr lang="ja-JP" altLang="en-US" sz="1400" b="0" i="0">
                <a:solidFill>
                  <a:schemeClr val="tx1">
                    <a:lumMod val="75000"/>
                    <a:lumOff val="25000"/>
                  </a:schemeClr>
                </a:solidFill>
                <a:effectLst/>
                <a:latin typeface="メイリオ" panose="020B0604030504040204" pitchFamily="50" charset="-128"/>
                <a:ea typeface="メイリオ" panose="020B0604030504040204" pitchFamily="50" charset="-128"/>
              </a:rPr>
              <a:t>上記は </a:t>
            </a:r>
            <a:r>
              <a:rPr lang="en-US" altLang="ja-JP" sz="1400" b="0" i="0">
                <a:solidFill>
                  <a:schemeClr val="tx1">
                    <a:lumMod val="75000"/>
                    <a:lumOff val="25000"/>
                  </a:schemeClr>
                </a:solidFill>
                <a:effectLst/>
                <a:latin typeface="メイリオ" panose="020B0604030504040204" pitchFamily="50" charset="-128"/>
                <a:ea typeface="メイリオ" panose="020B0604030504040204" pitchFamily="50" charset="-128"/>
              </a:rPr>
              <a:t>IPA </a:t>
            </a:r>
            <a:r>
              <a:rPr lang="ja-JP" altLang="en-US" sz="1400" b="0" i="0">
                <a:solidFill>
                  <a:schemeClr val="tx1">
                    <a:lumMod val="75000"/>
                    <a:lumOff val="25000"/>
                  </a:schemeClr>
                </a:solidFill>
                <a:effectLst/>
                <a:latin typeface="メイリオ" panose="020B0604030504040204" pitchFamily="50" charset="-128"/>
                <a:ea typeface="メイリオ" panose="020B0604030504040204" pitchFamily="50" charset="-128"/>
              </a:rPr>
              <a:t>が公開しているマルウェア「</a:t>
            </a:r>
            <a:r>
              <a:rPr lang="en-US" altLang="ja-JP" sz="1400" b="0" i="0" err="1">
                <a:solidFill>
                  <a:schemeClr val="tx1">
                    <a:lumMod val="75000"/>
                    <a:lumOff val="25000"/>
                  </a:schemeClr>
                </a:solidFill>
                <a:effectLst/>
                <a:latin typeface="メイリオ" panose="020B0604030504040204" pitchFamily="50" charset="-128"/>
                <a:ea typeface="メイリオ" panose="020B0604030504040204" pitchFamily="50" charset="-128"/>
              </a:rPr>
              <a:t>Emotet</a:t>
            </a:r>
            <a:r>
              <a:rPr lang="ja-JP" altLang="en-US" sz="1400" b="0" i="0">
                <a:solidFill>
                  <a:schemeClr val="tx1">
                    <a:lumMod val="75000"/>
                    <a:lumOff val="25000"/>
                  </a:schemeClr>
                </a:solidFill>
                <a:effectLst/>
                <a:latin typeface="メイリオ" panose="020B0604030504040204" pitchFamily="50" charset="-128"/>
                <a:ea typeface="メイリオ" panose="020B0604030504040204" pitchFamily="50" charset="-128"/>
              </a:rPr>
              <a:t>」の攻撃メールサンプルです。一見すると普通のビジネスメールのように見えます。日本語も不自然なところが少なく、多少誤字・脱字が</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ありますが</a:t>
            </a:r>
            <a:r>
              <a:rPr lang="ja-JP" altLang="en-US" sz="1400" b="0" i="0">
                <a:solidFill>
                  <a:schemeClr val="tx1">
                    <a:lumMod val="75000"/>
                    <a:lumOff val="25000"/>
                  </a:schemeClr>
                </a:solidFill>
                <a:effectLst/>
                <a:latin typeface="メイリオ" panose="020B0604030504040204" pitchFamily="50" charset="-128"/>
                <a:ea typeface="メイリオ" panose="020B0604030504040204" pitchFamily="50" charset="-128"/>
              </a:rPr>
              <a:t>、それほど気にならないと思います。</a:t>
            </a:r>
            <a:r>
              <a:rPr lang="ja-JP" altLang="en-US" sz="1400" b="1" i="0">
                <a:solidFill>
                  <a:srgbClr val="C00000"/>
                </a:solidFill>
                <a:effectLst/>
                <a:latin typeface="メイリオ" panose="020B0604030504040204" pitchFamily="50" charset="-128"/>
                <a:ea typeface="メイリオ" panose="020B0604030504040204" pitchFamily="50" charset="-128"/>
              </a:rPr>
              <a:t>近年</a:t>
            </a:r>
            <a:r>
              <a:rPr lang="ja-JP" altLang="en-US" sz="1400" b="1">
                <a:solidFill>
                  <a:srgbClr val="C00000"/>
                </a:solidFill>
                <a:latin typeface="メイリオ" panose="020B0604030504040204" pitchFamily="50" charset="-128"/>
                <a:ea typeface="メイリオ" panose="020B0604030504040204" pitchFamily="50" charset="-128"/>
              </a:rPr>
              <a:t>、</a:t>
            </a:r>
            <a:r>
              <a:rPr lang="en-US" altLang="ja-JP" sz="1400" b="1" i="0" err="1">
                <a:solidFill>
                  <a:srgbClr val="C00000"/>
                </a:solidFill>
                <a:effectLst/>
                <a:latin typeface="メイリオ" panose="020B0604030504040204" pitchFamily="50" charset="-128"/>
                <a:ea typeface="メイリオ" panose="020B0604030504040204" pitchFamily="50" charset="-128"/>
              </a:rPr>
              <a:t>ChatGPT</a:t>
            </a:r>
            <a:r>
              <a:rPr lang="en-US" altLang="ja-JP" sz="1400" b="1" i="0">
                <a:solidFill>
                  <a:srgbClr val="C00000"/>
                </a:solidFill>
                <a:effectLst/>
                <a:latin typeface="メイリオ" panose="020B0604030504040204" pitchFamily="50" charset="-128"/>
                <a:ea typeface="メイリオ" panose="020B0604030504040204" pitchFamily="50" charset="-128"/>
              </a:rPr>
              <a:t> </a:t>
            </a:r>
            <a:r>
              <a:rPr lang="ja-JP" altLang="en-US" sz="1400" b="1" i="0">
                <a:solidFill>
                  <a:srgbClr val="C00000"/>
                </a:solidFill>
                <a:effectLst/>
                <a:latin typeface="メイリオ" panose="020B0604030504040204" pitchFamily="50" charset="-128"/>
                <a:ea typeface="メイリオ" panose="020B0604030504040204" pitchFamily="50" charset="-128"/>
              </a:rPr>
              <a:t>などの </a:t>
            </a:r>
            <a:r>
              <a:rPr lang="en-US" altLang="ja-JP" sz="1400" b="1" i="0">
                <a:solidFill>
                  <a:srgbClr val="C00000"/>
                </a:solidFill>
                <a:effectLst/>
                <a:latin typeface="メイリオ" panose="020B0604030504040204" pitchFamily="50" charset="-128"/>
                <a:ea typeface="メイリオ" panose="020B0604030504040204" pitchFamily="50" charset="-128"/>
              </a:rPr>
              <a:t>AI </a:t>
            </a:r>
            <a:r>
              <a:rPr lang="ja-JP" altLang="en-US" sz="1400" b="1" i="0">
                <a:solidFill>
                  <a:srgbClr val="C00000"/>
                </a:solidFill>
                <a:effectLst/>
                <a:latin typeface="メイリオ" panose="020B0604030504040204" pitchFamily="50" charset="-128"/>
                <a:ea typeface="メイリオ" panose="020B0604030504040204" pitchFamily="50" charset="-128"/>
              </a:rPr>
              <a:t>ツールが世に出回っているためか、日本語メールの作成自体も容易</a:t>
            </a:r>
            <a:r>
              <a:rPr lang="ja-JP" altLang="en-US" sz="1400" b="1">
                <a:solidFill>
                  <a:srgbClr val="C00000"/>
                </a:solidFill>
                <a:latin typeface="メイリオ" panose="020B0604030504040204" pitchFamily="50" charset="-128"/>
                <a:ea typeface="メイリオ" panose="020B0604030504040204" pitchFamily="50" charset="-128"/>
              </a:rPr>
              <a:t>になっており</a:t>
            </a:r>
            <a:r>
              <a:rPr lang="ja-JP" altLang="en-US" sz="1400" b="1" i="0">
                <a:solidFill>
                  <a:srgbClr val="C00000"/>
                </a:solidFill>
                <a:effectLst/>
                <a:latin typeface="メイリオ" panose="020B0604030504040204" pitchFamily="50" charset="-128"/>
                <a:ea typeface="メイリオ" panose="020B0604030504040204" pitchFamily="50" charset="-128"/>
              </a:rPr>
              <a:t>、</a:t>
            </a:r>
            <a:r>
              <a:rPr lang="ja-JP" altLang="en-US" sz="1400" b="1">
                <a:solidFill>
                  <a:srgbClr val="C00000"/>
                </a:solidFill>
                <a:latin typeface="メイリオ" panose="020B0604030504040204" pitchFamily="50" charset="-128"/>
                <a:ea typeface="メイリオ" panose="020B0604030504040204" pitchFamily="50" charset="-128"/>
              </a:rPr>
              <a:t>文章</a:t>
            </a:r>
            <a:r>
              <a:rPr lang="ja-JP" altLang="en-US" sz="1400" b="1" i="0">
                <a:solidFill>
                  <a:srgbClr val="C00000"/>
                </a:solidFill>
                <a:effectLst/>
                <a:latin typeface="メイリオ" panose="020B0604030504040204" pitchFamily="50" charset="-128"/>
                <a:ea typeface="メイリオ" panose="020B0604030504040204" pitchFamily="50" charset="-128"/>
              </a:rPr>
              <a:t>も</a:t>
            </a:r>
            <a:r>
              <a:rPr lang="ja-JP" altLang="en-US" sz="1400" b="1">
                <a:solidFill>
                  <a:srgbClr val="C00000"/>
                </a:solidFill>
                <a:latin typeface="メイリオ" panose="020B0604030504040204" pitchFamily="50" charset="-128"/>
                <a:ea typeface="メイリオ" panose="020B0604030504040204" pitchFamily="50" charset="-128"/>
              </a:rPr>
              <a:t>様々な</a:t>
            </a:r>
            <a:r>
              <a:rPr lang="ja-JP" altLang="en-US" sz="1400" b="1" i="0">
                <a:solidFill>
                  <a:srgbClr val="C00000"/>
                </a:solidFill>
                <a:effectLst/>
                <a:latin typeface="メイリオ" panose="020B0604030504040204" pitchFamily="50" charset="-128"/>
                <a:ea typeface="メイリオ" panose="020B0604030504040204" pitchFamily="50" charset="-128"/>
              </a:rPr>
              <a:t>バリエーションが確認されています。</a:t>
            </a:r>
            <a:endParaRPr lang="en-US" altLang="ja-JP" sz="1400" b="1" i="0">
              <a:solidFill>
                <a:srgbClr val="C00000"/>
              </a:solidFill>
              <a:effectLst/>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FCB9DB5-30D4-93D8-80EF-B8BD3D8B1ECF}"/>
              </a:ext>
            </a:extLst>
          </p:cNvPr>
          <p:cNvSpPr txBox="1"/>
          <p:nvPr/>
        </p:nvSpPr>
        <p:spPr>
          <a:xfrm>
            <a:off x="0" y="714088"/>
            <a:ext cx="12192000" cy="446276"/>
          </a:xfrm>
          <a:prstGeom prst="rect">
            <a:avLst/>
          </a:prstGeom>
          <a:noFill/>
        </p:spPr>
        <p:txBody>
          <a:bodyPr wrap="square">
            <a:spAutoFit/>
          </a:bodyPr>
          <a:lstStyle/>
          <a:p>
            <a:pPr algn="ctr">
              <a:lnSpc>
                <a:spcPct val="120000"/>
              </a:lnSpc>
            </a:pPr>
            <a:r>
              <a:rPr kumimoji="1" lang="ja-JP" altLang="en-US" sz="2000" b="1">
                <a:solidFill>
                  <a:schemeClr val="tx1">
                    <a:lumMod val="75000"/>
                    <a:lumOff val="25000"/>
                  </a:schemeClr>
                </a:solidFill>
                <a:latin typeface="メイリオ" panose="020B0604030504040204" pitchFamily="50" charset="-128"/>
                <a:ea typeface="メイリオ" panose="020B0604030504040204" pitchFamily="50" charset="-128"/>
              </a:rPr>
              <a:t>取引先のメールに偽装して、マルウェア付き添付ファイルを開かせる</a:t>
            </a:r>
            <a:endParaRPr kumimoji="1" lang="en-US" altLang="ja-JP" sz="20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C9B5BDC8-A140-9970-2595-EA7476FF015E}"/>
              </a:ext>
            </a:extLst>
          </p:cNvPr>
          <p:cNvSpPr txBox="1"/>
          <p:nvPr/>
        </p:nvSpPr>
        <p:spPr>
          <a:xfrm>
            <a:off x="0" y="1155875"/>
            <a:ext cx="12191999" cy="340093"/>
          </a:xfrm>
          <a:prstGeom prst="rect">
            <a:avLst/>
          </a:prstGeom>
          <a:noFill/>
        </p:spPr>
        <p:txBody>
          <a:bodyPr wrap="square">
            <a:spAutoFit/>
          </a:bodyPr>
          <a:lstStyle/>
          <a:p>
            <a:pPr algn="ctr">
              <a:lnSpc>
                <a:spcPct val="12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添付ファイルを開き、マクロが実行するとマルウェアに感染してしまう</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0" name="図 19">
            <a:extLst>
              <a:ext uri="{FF2B5EF4-FFF2-40B4-BE49-F238E27FC236}">
                <a16:creationId xmlns:a16="http://schemas.microsoft.com/office/drawing/2014/main" id="{4BA80D08-F9C4-CA7A-77D6-9A6163ABEC4A}"/>
              </a:ext>
            </a:extLst>
          </p:cNvPr>
          <p:cNvPicPr>
            <a:picLocks noChangeAspect="1"/>
          </p:cNvPicPr>
          <p:nvPr/>
        </p:nvPicPr>
        <p:blipFill>
          <a:blip r:embed="rId3"/>
          <a:stretch>
            <a:fillRect/>
          </a:stretch>
        </p:blipFill>
        <p:spPr>
          <a:xfrm>
            <a:off x="1293975" y="1663848"/>
            <a:ext cx="3748542" cy="3240065"/>
          </a:xfrm>
          <a:prstGeom prst="rect">
            <a:avLst/>
          </a:prstGeom>
          <a:ln w="3175">
            <a:solidFill>
              <a:schemeClr val="tx1">
                <a:lumMod val="75000"/>
                <a:lumOff val="25000"/>
              </a:schemeClr>
            </a:solidFill>
          </a:ln>
        </p:spPr>
      </p:pic>
      <p:sp>
        <p:nvSpPr>
          <p:cNvPr id="21" name="正方形/長方形 20">
            <a:extLst>
              <a:ext uri="{FF2B5EF4-FFF2-40B4-BE49-F238E27FC236}">
                <a16:creationId xmlns:a16="http://schemas.microsoft.com/office/drawing/2014/main" id="{F40ED6F2-4DD0-5ADC-98F6-920E85046C6C}"/>
              </a:ext>
            </a:extLst>
          </p:cNvPr>
          <p:cNvSpPr/>
          <p:nvPr/>
        </p:nvSpPr>
        <p:spPr>
          <a:xfrm>
            <a:off x="5406501" y="1677879"/>
            <a:ext cx="6196613" cy="2734322"/>
          </a:xfrm>
          <a:prstGeom prst="rect">
            <a:avLst/>
          </a:prstGeom>
          <a:solidFill>
            <a:schemeClr val="accent4">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1556ACA4-1520-3909-6CD8-001D2D7556EA}"/>
              </a:ext>
            </a:extLst>
          </p:cNvPr>
          <p:cNvSpPr txBox="1"/>
          <p:nvPr/>
        </p:nvSpPr>
        <p:spPr>
          <a:xfrm>
            <a:off x="5607725" y="1822051"/>
            <a:ext cx="5853343" cy="2480679"/>
          </a:xfrm>
          <a:prstGeom prst="rect">
            <a:avLst/>
          </a:prstGeom>
          <a:noFill/>
        </p:spPr>
        <p:txBody>
          <a:bodyPr wrap="square" rtlCol="0">
            <a:spAutoFit/>
          </a:bodyPr>
          <a:lstStyle/>
          <a:p>
            <a:pPr>
              <a:lnSpc>
                <a:spcPct val="140000"/>
              </a:lnSpc>
            </a:pP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rPr>
              <a:t>確認されているメール文章の例</a:t>
            </a: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a:t>
            </a:r>
          </a:p>
          <a:p>
            <a:pPr>
              <a:lnSpc>
                <a:spcPct val="140000"/>
              </a:lnSpc>
            </a:pPr>
            <a:r>
              <a:rPr kumimoji="1" lang="ja-JP" altLang="en-US" sz="1600" i="0">
                <a:solidFill>
                  <a:schemeClr val="tx1">
                    <a:lumMod val="75000"/>
                    <a:lumOff val="25000"/>
                  </a:schemeClr>
                </a:solidFill>
                <a:effectLst/>
                <a:latin typeface="メイリオ" panose="020B0604030504040204" pitchFamily="50" charset="-128"/>
                <a:ea typeface="メイリオ" panose="020B0604030504040204" pitchFamily="50" charset="-128"/>
              </a:rPr>
              <a:t>■請求書の確認依頼</a:t>
            </a:r>
            <a:endParaRPr kumimoji="1" lang="en-US" altLang="ja-JP" sz="1600" i="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nSpc>
                <a:spcPct val="140000"/>
              </a:lnSpc>
            </a:pPr>
            <a:r>
              <a:rPr kumimoji="1" lang="ja-JP" altLang="en-US" sz="1600" i="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ja-JP" altLang="en-US" sz="1600" i="0">
                <a:solidFill>
                  <a:schemeClr val="tx1">
                    <a:lumMod val="75000"/>
                    <a:lumOff val="25000"/>
                  </a:schemeClr>
                </a:solidFill>
                <a:effectLst/>
                <a:latin typeface="メイリオ" panose="020B0604030504040204" pitchFamily="50" charset="-128"/>
                <a:ea typeface="メイリオ" panose="020B0604030504040204" pitchFamily="50" charset="-128"/>
              </a:rPr>
              <a:t>新型コロナウイルス</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rPr>
              <a:t>に関する内容</a:t>
            </a:r>
            <a:endPar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rPr>
              <a:t>■賞与支払について</a:t>
            </a:r>
            <a:endPar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rPr>
              <a:t>■「クリスマス」など時期を意識した内容　など</a:t>
            </a:r>
            <a:endPar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600" b="1">
                <a:solidFill>
                  <a:srgbClr val="C00000"/>
                </a:solidFill>
                <a:latin typeface="メイリオ" panose="020B0604030504040204" pitchFamily="50" charset="-128"/>
                <a:ea typeface="メイリオ" panose="020B0604030504040204" pitchFamily="50" charset="-128"/>
              </a:rPr>
              <a:t>マルウェアが仕組まれている添付ファイルを開封させるように誘導する内容が多い</a:t>
            </a:r>
          </a:p>
        </p:txBody>
      </p:sp>
    </p:spTree>
    <p:extLst>
      <p:ext uri="{BB962C8B-B14F-4D97-AF65-F5344CB8AC3E}">
        <p14:creationId xmlns:p14="http://schemas.microsoft.com/office/powerpoint/2010/main" val="4237032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1AB6E98E-658F-70E6-5A7E-1D5575AFCFAC}"/>
              </a:ext>
            </a:extLst>
          </p:cNvPr>
          <p:cNvSpPr>
            <a:spLocks noGrp="1"/>
          </p:cNvSpPr>
          <p:nvPr>
            <p:ph type="body" sz="quarter" idx="15"/>
          </p:nvPr>
        </p:nvSpPr>
        <p:spPr>
          <a:xfrm>
            <a:off x="413588" y="269809"/>
            <a:ext cx="11074573" cy="291618"/>
          </a:xfrm>
        </p:spPr>
        <p:txBody>
          <a:bodyPr/>
          <a:lstStyle/>
          <a:p>
            <a:r>
              <a:rPr kumimoji="1" lang="ja-JP" altLang="en-US"/>
              <a:t>感染手口②：本物と同じ！？フィッシングサイトの罠</a:t>
            </a:r>
          </a:p>
        </p:txBody>
      </p:sp>
      <p:sp>
        <p:nvSpPr>
          <p:cNvPr id="3" name="正方形/長方形 2">
            <a:extLst>
              <a:ext uri="{FF2B5EF4-FFF2-40B4-BE49-F238E27FC236}">
                <a16:creationId xmlns:a16="http://schemas.microsoft.com/office/drawing/2014/main" id="{E8DCE354-8530-2D44-D18A-3877F2E59C0E}"/>
              </a:ext>
            </a:extLst>
          </p:cNvPr>
          <p:cNvSpPr/>
          <p:nvPr/>
        </p:nvSpPr>
        <p:spPr>
          <a:xfrm>
            <a:off x="622169" y="5042517"/>
            <a:ext cx="10982227" cy="1136341"/>
          </a:xfrm>
          <a:prstGeom prst="rec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04F9E570-7944-7A64-776B-B3078391D2F0}"/>
              </a:ext>
            </a:extLst>
          </p:cNvPr>
          <p:cNvGrpSpPr/>
          <p:nvPr/>
        </p:nvGrpSpPr>
        <p:grpSpPr>
          <a:xfrm>
            <a:off x="251403" y="4477670"/>
            <a:ext cx="1224137" cy="720081"/>
            <a:chOff x="263352" y="5157192"/>
            <a:chExt cx="1097500" cy="648072"/>
          </a:xfrm>
        </p:grpSpPr>
        <p:sp>
          <p:nvSpPr>
            <p:cNvPr id="5" name="楕円 4">
              <a:extLst>
                <a:ext uri="{FF2B5EF4-FFF2-40B4-BE49-F238E27FC236}">
                  <a16:creationId xmlns:a16="http://schemas.microsoft.com/office/drawing/2014/main" id="{F14DA060-C1C5-240B-747E-FAF3830D549C}"/>
                </a:ext>
              </a:extLst>
            </p:cNvPr>
            <p:cNvSpPr/>
            <p:nvPr/>
          </p:nvSpPr>
          <p:spPr>
            <a:xfrm>
              <a:off x="479376" y="5157192"/>
              <a:ext cx="648072" cy="64807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a:solidFill>
                  <a:schemeClr val="bg1"/>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539BAF1F-E5CB-DA01-D98C-EF0D0016B0FB}"/>
                </a:ext>
              </a:extLst>
            </p:cNvPr>
            <p:cNvSpPr txBox="1"/>
            <p:nvPr/>
          </p:nvSpPr>
          <p:spPr>
            <a:xfrm>
              <a:off x="263352" y="5373216"/>
              <a:ext cx="1097500" cy="276999"/>
            </a:xfrm>
            <a:prstGeom prst="rect">
              <a:avLst/>
            </a:prstGeom>
            <a:noFill/>
          </p:spPr>
          <p:txBody>
            <a:bodyPr wrap="square">
              <a:spAutoFit/>
            </a:bodyPr>
            <a:lstStyle/>
            <a:p>
              <a:pPr algn="ctr"/>
              <a:r>
                <a:rPr kumimoji="1" lang="en-US" altLang="ja-JP" sz="1200" b="1">
                  <a:solidFill>
                    <a:schemeClr val="bg1"/>
                  </a:solidFill>
                  <a:latin typeface="メイリオ" panose="020B0604030504040204" pitchFamily="50" charset="-128"/>
                  <a:ea typeface="メイリオ" panose="020B0604030504040204" pitchFamily="50" charset="-128"/>
                </a:rPr>
                <a:t>Point!</a:t>
              </a:r>
            </a:p>
          </p:txBody>
        </p:sp>
      </p:grpSp>
      <p:sp>
        <p:nvSpPr>
          <p:cNvPr id="8" name="テキスト ボックス 7">
            <a:extLst>
              <a:ext uri="{FF2B5EF4-FFF2-40B4-BE49-F238E27FC236}">
                <a16:creationId xmlns:a16="http://schemas.microsoft.com/office/drawing/2014/main" id="{59C5C615-057C-A2E4-5B83-C4DD8743AD63}"/>
              </a:ext>
            </a:extLst>
          </p:cNvPr>
          <p:cNvSpPr txBox="1"/>
          <p:nvPr/>
        </p:nvSpPr>
        <p:spPr>
          <a:xfrm>
            <a:off x="0" y="714088"/>
            <a:ext cx="12192000" cy="446276"/>
          </a:xfrm>
          <a:prstGeom prst="rect">
            <a:avLst/>
          </a:prstGeom>
          <a:noFill/>
        </p:spPr>
        <p:txBody>
          <a:bodyPr wrap="square">
            <a:spAutoFit/>
          </a:bodyPr>
          <a:lstStyle/>
          <a:p>
            <a:pPr algn="ctr">
              <a:lnSpc>
                <a:spcPct val="120000"/>
              </a:lnSpc>
            </a:pPr>
            <a:r>
              <a:rPr kumimoji="1" lang="ja-JP" altLang="en-US" sz="2000" b="1">
                <a:solidFill>
                  <a:schemeClr val="tx1">
                    <a:lumMod val="75000"/>
                    <a:lumOff val="25000"/>
                  </a:schemeClr>
                </a:solidFill>
                <a:latin typeface="メイリオ" panose="020B0604030504040204" pitchFamily="50" charset="-128"/>
                <a:ea typeface="メイリオ" panose="020B0604030504040204" pitchFamily="50" charset="-128"/>
              </a:rPr>
              <a:t>本物そっくりの</a:t>
            </a:r>
            <a:r>
              <a:rPr kumimoji="1" lang="en-US" altLang="ja-JP" sz="2000" b="1">
                <a:solidFill>
                  <a:schemeClr val="tx1">
                    <a:lumMod val="75000"/>
                    <a:lumOff val="25000"/>
                  </a:schemeClr>
                </a:solidFill>
                <a:latin typeface="メイリオ" panose="020B0604030504040204" pitchFamily="50" charset="-128"/>
                <a:ea typeface="メイリオ" panose="020B0604030504040204" pitchFamily="50" charset="-128"/>
              </a:rPr>
              <a:t>Web</a:t>
            </a:r>
            <a:r>
              <a:rPr kumimoji="1" lang="ja-JP" altLang="en-US" sz="2000" b="1">
                <a:solidFill>
                  <a:schemeClr val="tx1">
                    <a:lumMod val="75000"/>
                    <a:lumOff val="25000"/>
                  </a:schemeClr>
                </a:solidFill>
                <a:latin typeface="メイリオ" panose="020B0604030504040204" pitchFamily="50" charset="-128"/>
                <a:ea typeface="メイリオ" panose="020B0604030504040204" pitchFamily="50" charset="-128"/>
              </a:rPr>
              <a:t>サイトに誘導。ウイルスファイルをダウンロードさせ感染</a:t>
            </a:r>
            <a:endParaRPr kumimoji="1" lang="en-US" altLang="ja-JP" sz="20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70440570-2ED3-58D2-6FC9-227E0F52EE03}"/>
              </a:ext>
            </a:extLst>
          </p:cNvPr>
          <p:cNvSpPr txBox="1"/>
          <p:nvPr/>
        </p:nvSpPr>
        <p:spPr>
          <a:xfrm>
            <a:off x="0" y="1155875"/>
            <a:ext cx="12191999" cy="340093"/>
          </a:xfrm>
          <a:prstGeom prst="rect">
            <a:avLst/>
          </a:prstGeom>
          <a:noFill/>
        </p:spPr>
        <p:txBody>
          <a:bodyPr wrap="square">
            <a:spAutoFit/>
          </a:bodyPr>
          <a:lstStyle/>
          <a:p>
            <a:pPr algn="ctr">
              <a:lnSpc>
                <a:spcPct val="12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メール添付ファイル以外にも、</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URL</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 リンクから偽サイトに誘導して感染させる手口も確認されています</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15" name="図 14">
            <a:extLst>
              <a:ext uri="{FF2B5EF4-FFF2-40B4-BE49-F238E27FC236}">
                <a16:creationId xmlns:a16="http://schemas.microsoft.com/office/drawing/2014/main" id="{754F44C6-EC1E-FA4B-B64A-A7441215B6BE}"/>
              </a:ext>
            </a:extLst>
          </p:cNvPr>
          <p:cNvPicPr>
            <a:picLocks noChangeAspect="1"/>
          </p:cNvPicPr>
          <p:nvPr/>
        </p:nvPicPr>
        <p:blipFill>
          <a:blip r:embed="rId2"/>
          <a:stretch>
            <a:fillRect/>
          </a:stretch>
        </p:blipFill>
        <p:spPr>
          <a:xfrm>
            <a:off x="1311813" y="1866040"/>
            <a:ext cx="4317530" cy="2839125"/>
          </a:xfrm>
          <a:prstGeom prst="rect">
            <a:avLst/>
          </a:prstGeom>
          <a:ln>
            <a:noFill/>
          </a:ln>
        </p:spPr>
      </p:pic>
      <p:sp>
        <p:nvSpPr>
          <p:cNvPr id="16" name="テキスト ボックス 15">
            <a:extLst>
              <a:ext uri="{FF2B5EF4-FFF2-40B4-BE49-F238E27FC236}">
                <a16:creationId xmlns:a16="http://schemas.microsoft.com/office/drawing/2014/main" id="{10753CA4-D09D-0613-5A08-82F452311FC5}"/>
              </a:ext>
            </a:extLst>
          </p:cNvPr>
          <p:cNvSpPr txBox="1"/>
          <p:nvPr/>
        </p:nvSpPr>
        <p:spPr>
          <a:xfrm>
            <a:off x="5723138" y="4548564"/>
            <a:ext cx="5444971" cy="472052"/>
          </a:xfrm>
          <a:prstGeom prst="rect">
            <a:avLst/>
          </a:prstGeom>
          <a:noFill/>
        </p:spPr>
        <p:txBody>
          <a:bodyPr wrap="square" rtlCol="0">
            <a:spAutoFit/>
          </a:bodyPr>
          <a:lstStyle/>
          <a:p>
            <a:pPr>
              <a:lnSpc>
                <a:spcPct val="120000"/>
              </a:lnSpc>
            </a:pPr>
            <a:r>
              <a:rPr lang="ja-JP" altLang="en-US" sz="1050">
                <a:solidFill>
                  <a:srgbClr val="333333"/>
                </a:solidFill>
                <a:latin typeface="メイリオ" panose="020B0604030504040204" pitchFamily="50" charset="-128"/>
                <a:ea typeface="メイリオ" panose="020B0604030504040204" pitchFamily="50" charset="-128"/>
              </a:rPr>
              <a:t>出典：</a:t>
            </a:r>
            <a:r>
              <a:rPr lang="en-US" altLang="ja-JP" sz="1050">
                <a:solidFill>
                  <a:srgbClr val="333333"/>
                </a:solidFill>
                <a:latin typeface="メイリオ" panose="020B0604030504040204" pitchFamily="50" charset="-128"/>
                <a:ea typeface="メイリオ" panose="020B0604030504040204" pitchFamily="50" charset="-128"/>
              </a:rPr>
              <a:t>IPA </a:t>
            </a:r>
            <a:r>
              <a:rPr lang="en-US" altLang="ja-JP" sz="1050" i="0" err="1">
                <a:solidFill>
                  <a:srgbClr val="333333"/>
                </a:solidFill>
                <a:effectLst/>
                <a:latin typeface="メイリオ" panose="020B0604030504040204" pitchFamily="50" charset="-128"/>
                <a:ea typeface="メイリオ" panose="020B0604030504040204" pitchFamily="50" charset="-128"/>
              </a:rPr>
              <a:t>Emotet</a:t>
            </a:r>
            <a:r>
              <a:rPr lang="ja-JP" altLang="en-US" sz="1050" i="0">
                <a:solidFill>
                  <a:srgbClr val="333333"/>
                </a:solidFill>
                <a:effectLst/>
                <a:latin typeface="メイリオ" panose="020B0604030504040204" pitchFamily="50" charset="-128"/>
                <a:ea typeface="メイリオ" panose="020B0604030504040204" pitchFamily="50" charset="-128"/>
              </a:rPr>
              <a:t>（エモテット）と呼ばれるウイルスへの感染を狙うメールについて</a:t>
            </a:r>
          </a:p>
          <a:p>
            <a:pPr>
              <a:lnSpc>
                <a:spcPct val="120000"/>
              </a:lnSpc>
            </a:pPr>
            <a:r>
              <a:rPr kumimoji="1" lang="en-US" altLang="ja-JP" sz="1050">
                <a:latin typeface="メイリオ" panose="020B0604030504040204" pitchFamily="50" charset="-128"/>
                <a:ea typeface="メイリオ" panose="020B0604030504040204" pitchFamily="50" charset="-128"/>
                <a:hlinkClick r:id="rId3"/>
              </a:rPr>
              <a:t>https://www.ipa.go.jp/security/security-alert/2022/1202.html</a:t>
            </a:r>
            <a:endParaRPr kumimoji="1" lang="en-US" altLang="ja-JP" sz="105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72B1082A-D13B-3C7C-58B1-4BAB0F6C33D3}"/>
              </a:ext>
            </a:extLst>
          </p:cNvPr>
          <p:cNvSpPr txBox="1"/>
          <p:nvPr/>
        </p:nvSpPr>
        <p:spPr>
          <a:xfrm>
            <a:off x="954419" y="5139972"/>
            <a:ext cx="10514813" cy="975652"/>
          </a:xfrm>
          <a:prstGeom prst="rect">
            <a:avLst/>
          </a:prstGeom>
          <a:noFill/>
        </p:spPr>
        <p:txBody>
          <a:bodyPr wrap="square">
            <a:spAutoFit/>
          </a:bodyPr>
          <a:lstStyle/>
          <a:p>
            <a:pPr algn="l">
              <a:lnSpc>
                <a:spcPct val="140000"/>
              </a:lnSpc>
            </a:pPr>
            <a:r>
              <a:rPr lang="ja-JP" altLang="en-US" sz="1400" b="0" i="0">
                <a:solidFill>
                  <a:schemeClr val="tx1">
                    <a:lumMod val="75000"/>
                    <a:lumOff val="25000"/>
                  </a:schemeClr>
                </a:solidFill>
                <a:effectLst/>
                <a:latin typeface="メイリオ" panose="020B0604030504040204" pitchFamily="50" charset="-128"/>
                <a:ea typeface="メイリオ" panose="020B0604030504040204" pitchFamily="50" charset="-128"/>
              </a:rPr>
              <a:t>上記も </a:t>
            </a:r>
            <a:r>
              <a:rPr lang="en-US" altLang="ja-JP" sz="1400" b="0" i="0">
                <a:solidFill>
                  <a:schemeClr val="tx1">
                    <a:lumMod val="75000"/>
                    <a:lumOff val="25000"/>
                  </a:schemeClr>
                </a:solidFill>
                <a:effectLst/>
                <a:latin typeface="メイリオ" panose="020B0604030504040204" pitchFamily="50" charset="-128"/>
                <a:ea typeface="メイリオ" panose="020B0604030504040204" pitchFamily="50" charset="-128"/>
              </a:rPr>
              <a:t>IPA </a:t>
            </a:r>
            <a:r>
              <a:rPr lang="ja-JP" altLang="en-US" sz="1400" b="0" i="0">
                <a:solidFill>
                  <a:schemeClr val="tx1">
                    <a:lumMod val="75000"/>
                    <a:lumOff val="25000"/>
                  </a:schemeClr>
                </a:solidFill>
                <a:effectLst/>
                <a:latin typeface="メイリオ" panose="020B0604030504040204" pitchFamily="50" charset="-128"/>
                <a:ea typeface="メイリオ" panose="020B0604030504040204" pitchFamily="50" charset="-128"/>
              </a:rPr>
              <a:t>が公開している偽サイトとメールのサンプルです。こちら</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も</a:t>
            </a:r>
            <a:r>
              <a:rPr lang="ja-JP" altLang="en-US" sz="1400" b="0" i="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en-US" altLang="ja-JP" sz="1400" b="0" i="0">
                <a:solidFill>
                  <a:schemeClr val="tx1">
                    <a:lumMod val="75000"/>
                    <a:lumOff val="25000"/>
                  </a:schemeClr>
                </a:solidFill>
                <a:effectLst/>
                <a:latin typeface="メイリオ" panose="020B0604030504040204" pitchFamily="50" charset="-128"/>
                <a:ea typeface="メイリオ" panose="020B0604030504040204" pitchFamily="50" charset="-128"/>
              </a:rPr>
              <a:t>PDF </a:t>
            </a:r>
            <a:r>
              <a:rPr lang="ja-JP" altLang="en-US" sz="1400" b="0" i="0">
                <a:solidFill>
                  <a:schemeClr val="tx1">
                    <a:lumMod val="75000"/>
                    <a:lumOff val="25000"/>
                  </a:schemeClr>
                </a:solidFill>
                <a:effectLst/>
                <a:latin typeface="メイリオ" panose="020B0604030504040204" pitchFamily="50" charset="-128"/>
                <a:ea typeface="メイリオ" panose="020B0604030504040204" pitchFamily="50" charset="-128"/>
              </a:rPr>
              <a:t>文書ファイルのように見えますが、実は攻撃者が用意した</a:t>
            </a:r>
            <a:r>
              <a:rPr lang="en-US" altLang="ja-JP" sz="1400" b="0" i="0">
                <a:solidFill>
                  <a:schemeClr val="tx1">
                    <a:lumMod val="75000"/>
                    <a:lumOff val="25000"/>
                  </a:schemeClr>
                </a:solidFill>
                <a:effectLst/>
                <a:latin typeface="メイリオ" panose="020B0604030504040204" pitchFamily="50" charset="-128"/>
                <a:ea typeface="メイリオ" panose="020B0604030504040204" pitchFamily="50" charset="-128"/>
              </a:rPr>
              <a:t>Web</a:t>
            </a:r>
            <a:r>
              <a:rPr lang="ja-JP" altLang="en-US" sz="1400" b="0" i="0">
                <a:solidFill>
                  <a:schemeClr val="tx1">
                    <a:lumMod val="75000"/>
                    <a:lumOff val="25000"/>
                  </a:schemeClr>
                </a:solidFill>
                <a:effectLst/>
                <a:latin typeface="メイリオ" panose="020B0604030504040204" pitchFamily="50" charset="-128"/>
                <a:ea typeface="メイリオ" panose="020B0604030504040204" pitchFamily="50" charset="-128"/>
              </a:rPr>
              <a:t>サイトです。</a:t>
            </a:r>
            <a:r>
              <a:rPr lang="ja-JP" altLang="en-US" sz="1400" b="1">
                <a:solidFill>
                  <a:srgbClr val="C00000"/>
                </a:solidFill>
                <a:latin typeface="メイリオ" panose="020B0604030504040204" pitchFamily="50" charset="-128"/>
                <a:ea typeface="メイリオ" panose="020B0604030504040204" pitchFamily="50" charset="-128"/>
              </a:rPr>
              <a:t>こ</a:t>
            </a:r>
            <a:r>
              <a:rPr lang="ja-JP" altLang="en-US" sz="1400" b="1" i="0">
                <a:solidFill>
                  <a:srgbClr val="C00000"/>
                </a:solidFill>
                <a:effectLst/>
                <a:latin typeface="メイリオ" panose="020B0604030504040204" pitchFamily="50" charset="-128"/>
                <a:ea typeface="メイリオ" panose="020B0604030504040204" pitchFamily="50" charset="-128"/>
              </a:rPr>
              <a:t>こで </a:t>
            </a:r>
            <a:r>
              <a:rPr lang="en-US" altLang="ja-JP" sz="1400" b="1" i="0">
                <a:solidFill>
                  <a:srgbClr val="C00000"/>
                </a:solidFill>
                <a:effectLst/>
                <a:latin typeface="メイリオ" panose="020B0604030504040204" pitchFamily="50" charset="-128"/>
                <a:ea typeface="メイリオ" panose="020B0604030504040204" pitchFamily="50" charset="-128"/>
              </a:rPr>
              <a:t>PDF </a:t>
            </a:r>
            <a:r>
              <a:rPr lang="ja-JP" altLang="en-US" sz="1400" b="1" i="0">
                <a:solidFill>
                  <a:srgbClr val="C00000"/>
                </a:solidFill>
                <a:effectLst/>
                <a:latin typeface="メイリオ" panose="020B0604030504040204" pitchFamily="50" charset="-128"/>
                <a:ea typeface="メイリオ" panose="020B0604030504040204" pitchFamily="50" charset="-128"/>
              </a:rPr>
              <a:t>文書ファイルの閲覧ソフトを装ったウイルスファイルをダウンロードさせ、利用者の手で実行した結果、感染します。</a:t>
            </a:r>
          </a:p>
        </p:txBody>
      </p:sp>
      <p:pic>
        <p:nvPicPr>
          <p:cNvPr id="28" name="図 27">
            <a:extLst>
              <a:ext uri="{FF2B5EF4-FFF2-40B4-BE49-F238E27FC236}">
                <a16:creationId xmlns:a16="http://schemas.microsoft.com/office/drawing/2014/main" id="{E515384A-DD6D-4191-75CF-AD0F9C0D27E0}"/>
              </a:ext>
            </a:extLst>
          </p:cNvPr>
          <p:cNvPicPr>
            <a:picLocks noChangeAspect="1"/>
          </p:cNvPicPr>
          <p:nvPr/>
        </p:nvPicPr>
        <p:blipFill>
          <a:blip r:embed="rId4"/>
          <a:stretch>
            <a:fillRect/>
          </a:stretch>
        </p:blipFill>
        <p:spPr>
          <a:xfrm>
            <a:off x="5773631" y="1871107"/>
            <a:ext cx="5110392" cy="2664706"/>
          </a:xfrm>
          <a:prstGeom prst="rect">
            <a:avLst/>
          </a:prstGeom>
        </p:spPr>
      </p:pic>
    </p:spTree>
    <p:extLst>
      <p:ext uri="{BB962C8B-B14F-4D97-AF65-F5344CB8AC3E}">
        <p14:creationId xmlns:p14="http://schemas.microsoft.com/office/powerpoint/2010/main" val="342758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a:extLst>
              <a:ext uri="{FF2B5EF4-FFF2-40B4-BE49-F238E27FC236}">
                <a16:creationId xmlns:a16="http://schemas.microsoft.com/office/drawing/2014/main" id="{EB1E22EC-D4DC-401E-4EBE-B1BC4C475F83}"/>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538954" y="1429309"/>
            <a:ext cx="630968" cy="83027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プレースホルダー 1">
            <a:extLst>
              <a:ext uri="{FF2B5EF4-FFF2-40B4-BE49-F238E27FC236}">
                <a16:creationId xmlns:a16="http://schemas.microsoft.com/office/drawing/2014/main" id="{31456C81-03CC-5F44-0B37-2B31777D9735}"/>
              </a:ext>
            </a:extLst>
          </p:cNvPr>
          <p:cNvSpPr>
            <a:spLocks noGrp="1"/>
          </p:cNvSpPr>
          <p:nvPr>
            <p:ph type="body" sz="quarter" idx="15"/>
          </p:nvPr>
        </p:nvSpPr>
        <p:spPr/>
        <p:txBody>
          <a:bodyPr/>
          <a:lstStyle/>
          <a:p>
            <a:r>
              <a:rPr kumimoji="1" lang="ja-JP" altLang="en-US"/>
              <a:t>感染手口③：有名企業を騙って </a:t>
            </a:r>
            <a:r>
              <a:rPr kumimoji="1" lang="en-US" altLang="ja-JP"/>
              <a:t>USB </a:t>
            </a:r>
            <a:r>
              <a:rPr kumimoji="1" lang="ja-JP" altLang="en-US"/>
              <a:t>メモリを</a:t>
            </a:r>
            <a:r>
              <a:rPr lang="ja-JP" altLang="en-US"/>
              <a:t>郵送。接続して感染</a:t>
            </a:r>
            <a:endParaRPr kumimoji="1" lang="ja-JP" altLang="en-US"/>
          </a:p>
        </p:txBody>
      </p:sp>
      <p:sp>
        <p:nvSpPr>
          <p:cNvPr id="5" name="テキスト ボックス 4">
            <a:extLst>
              <a:ext uri="{FF2B5EF4-FFF2-40B4-BE49-F238E27FC236}">
                <a16:creationId xmlns:a16="http://schemas.microsoft.com/office/drawing/2014/main" id="{6CAF3318-AA98-C660-607E-99EFD2B32849}"/>
              </a:ext>
            </a:extLst>
          </p:cNvPr>
          <p:cNvSpPr txBox="1"/>
          <p:nvPr/>
        </p:nvSpPr>
        <p:spPr>
          <a:xfrm>
            <a:off x="0" y="714088"/>
            <a:ext cx="12192000" cy="446276"/>
          </a:xfrm>
          <a:prstGeom prst="rect">
            <a:avLst/>
          </a:prstGeom>
          <a:noFill/>
        </p:spPr>
        <p:txBody>
          <a:bodyPr wrap="square">
            <a:spAutoFit/>
          </a:bodyPr>
          <a:lstStyle/>
          <a:p>
            <a:pPr algn="ctr">
              <a:lnSpc>
                <a:spcPct val="120000"/>
              </a:lnSpc>
            </a:pPr>
            <a:r>
              <a:rPr kumimoji="1" lang="ja-JP" altLang="en-US" sz="2000" b="1">
                <a:solidFill>
                  <a:schemeClr val="tx1">
                    <a:lumMod val="75000"/>
                    <a:lumOff val="25000"/>
                  </a:schemeClr>
                </a:solidFill>
                <a:latin typeface="メイリオ" panose="020B0604030504040204" pitchFamily="50" charset="-128"/>
                <a:ea typeface="メイリオ" panose="020B0604030504040204" pitchFamily="50" charset="-128"/>
              </a:rPr>
              <a:t>保存されているデータを確認するために </a:t>
            </a:r>
            <a:r>
              <a:rPr kumimoji="1" lang="en-US" altLang="ja-JP" sz="2000" b="1">
                <a:solidFill>
                  <a:schemeClr val="tx1">
                    <a:lumMod val="75000"/>
                    <a:lumOff val="25000"/>
                  </a:schemeClr>
                </a:solidFill>
                <a:latin typeface="メイリオ" panose="020B0604030504040204" pitchFamily="50" charset="-128"/>
                <a:ea typeface="メイリオ" panose="020B0604030504040204" pitchFamily="50" charset="-128"/>
              </a:rPr>
              <a:t>PC </a:t>
            </a:r>
            <a:r>
              <a:rPr kumimoji="1" lang="ja-JP" altLang="en-US" sz="2000" b="1">
                <a:solidFill>
                  <a:schemeClr val="tx1">
                    <a:lumMod val="75000"/>
                    <a:lumOff val="25000"/>
                  </a:schemeClr>
                </a:solidFill>
                <a:latin typeface="メイリオ" panose="020B0604030504040204" pitchFamily="50" charset="-128"/>
                <a:ea typeface="メイリオ" panose="020B0604030504040204" pitchFamily="50" charset="-128"/>
              </a:rPr>
              <a:t>に接続し感染</a:t>
            </a:r>
            <a:endParaRPr kumimoji="1" lang="en-US" altLang="ja-JP" sz="20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D7B92A0-4788-8998-7E30-B0A25EBC35EE}"/>
              </a:ext>
            </a:extLst>
          </p:cNvPr>
          <p:cNvSpPr txBox="1"/>
          <p:nvPr/>
        </p:nvSpPr>
        <p:spPr>
          <a:xfrm>
            <a:off x="0" y="1155875"/>
            <a:ext cx="12191999" cy="340093"/>
          </a:xfrm>
          <a:prstGeom prst="rect">
            <a:avLst/>
          </a:prstGeom>
          <a:noFill/>
        </p:spPr>
        <p:txBody>
          <a:bodyPr wrap="square">
            <a:spAutoFit/>
          </a:bodyPr>
          <a:lstStyle/>
          <a:p>
            <a:pPr algn="ctr">
              <a:lnSpc>
                <a:spcPct val="12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有名企業から </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USB</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メモリと手紙が届き、</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USB</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メモリ内のデータを確認するように誘導し被害が発生している</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16476C66-6E87-5B76-EB03-16E612890AB2}"/>
              </a:ext>
            </a:extLst>
          </p:cNvPr>
          <p:cNvSpPr/>
          <p:nvPr/>
        </p:nvSpPr>
        <p:spPr>
          <a:xfrm>
            <a:off x="622169" y="4021584"/>
            <a:ext cx="10982227" cy="2379216"/>
          </a:xfrm>
          <a:prstGeom prst="rec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D363688B-AC32-5DF7-4B6C-0157DDA823D4}"/>
              </a:ext>
            </a:extLst>
          </p:cNvPr>
          <p:cNvGrpSpPr/>
          <p:nvPr/>
        </p:nvGrpSpPr>
        <p:grpSpPr>
          <a:xfrm>
            <a:off x="233647" y="3669802"/>
            <a:ext cx="1224137" cy="720081"/>
            <a:chOff x="263352" y="5157192"/>
            <a:chExt cx="1097500" cy="648072"/>
          </a:xfrm>
        </p:grpSpPr>
        <p:sp>
          <p:nvSpPr>
            <p:cNvPr id="10" name="楕円 9">
              <a:extLst>
                <a:ext uri="{FF2B5EF4-FFF2-40B4-BE49-F238E27FC236}">
                  <a16:creationId xmlns:a16="http://schemas.microsoft.com/office/drawing/2014/main" id="{7463CF59-7C9A-4CCF-A3E2-0183DBC54EEA}"/>
                </a:ext>
              </a:extLst>
            </p:cNvPr>
            <p:cNvSpPr/>
            <p:nvPr/>
          </p:nvSpPr>
          <p:spPr>
            <a:xfrm>
              <a:off x="479376" y="5157192"/>
              <a:ext cx="648072" cy="64807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a:solidFill>
                  <a:schemeClr val="bg1"/>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467558BC-221D-5B0C-6D09-FD8D1502AFBA}"/>
                </a:ext>
              </a:extLst>
            </p:cNvPr>
            <p:cNvSpPr txBox="1"/>
            <p:nvPr/>
          </p:nvSpPr>
          <p:spPr>
            <a:xfrm>
              <a:off x="263352" y="5373216"/>
              <a:ext cx="1097500" cy="276999"/>
            </a:xfrm>
            <a:prstGeom prst="rect">
              <a:avLst/>
            </a:prstGeom>
            <a:noFill/>
          </p:spPr>
          <p:txBody>
            <a:bodyPr wrap="square">
              <a:spAutoFit/>
            </a:bodyPr>
            <a:lstStyle/>
            <a:p>
              <a:pPr algn="ctr"/>
              <a:r>
                <a:rPr kumimoji="1" lang="en-US" altLang="ja-JP" sz="1200" b="1">
                  <a:solidFill>
                    <a:schemeClr val="bg1"/>
                  </a:solidFill>
                  <a:latin typeface="メイリオ" panose="020B0604030504040204" pitchFamily="50" charset="-128"/>
                  <a:ea typeface="メイリオ" panose="020B0604030504040204" pitchFamily="50" charset="-128"/>
                </a:rPr>
                <a:t>Point!</a:t>
              </a:r>
            </a:p>
          </p:txBody>
        </p:sp>
      </p:grpSp>
      <p:sp>
        <p:nvSpPr>
          <p:cNvPr id="12" name="テキスト ボックス 11">
            <a:extLst>
              <a:ext uri="{FF2B5EF4-FFF2-40B4-BE49-F238E27FC236}">
                <a16:creationId xmlns:a16="http://schemas.microsoft.com/office/drawing/2014/main" id="{5C7613DE-C7F5-3296-E599-FAC79A8EFC3A}"/>
              </a:ext>
            </a:extLst>
          </p:cNvPr>
          <p:cNvSpPr txBox="1"/>
          <p:nvPr/>
        </p:nvSpPr>
        <p:spPr>
          <a:xfrm>
            <a:off x="1087584" y="4145671"/>
            <a:ext cx="10222567" cy="2182136"/>
          </a:xfrm>
          <a:prstGeom prst="rect">
            <a:avLst/>
          </a:prstGeom>
          <a:noFill/>
        </p:spPr>
        <p:txBody>
          <a:bodyPr wrap="square">
            <a:spAutoFit/>
          </a:bodyPr>
          <a:lstStyle/>
          <a:p>
            <a:pPr algn="l">
              <a:lnSpc>
                <a:spcPct val="140000"/>
              </a:lnSpc>
            </a:pP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「いまどき不審な </a:t>
            </a:r>
            <a:r>
              <a:rPr lang="en-US" altLang="ja-JP" sz="1400">
                <a:solidFill>
                  <a:schemeClr val="tx1">
                    <a:lumMod val="75000"/>
                    <a:lumOff val="25000"/>
                  </a:schemeClr>
                </a:solidFill>
                <a:latin typeface="メイリオ" panose="020B0604030504040204" pitchFamily="50" charset="-128"/>
                <a:ea typeface="メイリオ" panose="020B0604030504040204" pitchFamily="50" charset="-128"/>
              </a:rPr>
              <a:t>USB</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メモリ を </a:t>
            </a:r>
            <a:r>
              <a:rPr lang="en-US" altLang="ja-JP" sz="1400">
                <a:solidFill>
                  <a:schemeClr val="tx1">
                    <a:lumMod val="75000"/>
                    <a:lumOff val="25000"/>
                  </a:schemeClr>
                </a:solidFill>
                <a:latin typeface="メイリオ" panose="020B0604030504040204" pitchFamily="50" charset="-128"/>
                <a:ea typeface="メイリオ" panose="020B0604030504040204" pitchFamily="50" charset="-128"/>
              </a:rPr>
              <a:t>PC </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に接続する人がいるのか？」と感じた方も多いと思います。ただ、被害内容を見ると非常に巧妙な手口です。</a:t>
            </a:r>
            <a:r>
              <a:rPr lang="en-US" altLang="ja-JP" sz="1400">
                <a:solidFill>
                  <a:schemeClr val="tx1">
                    <a:lumMod val="75000"/>
                    <a:lumOff val="25000"/>
                  </a:schemeClr>
                </a:solidFill>
                <a:latin typeface="メイリオ" panose="020B0604030504040204" pitchFamily="50" charset="-128"/>
                <a:ea typeface="メイリオ" panose="020B0604030504040204" pitchFamily="50" charset="-128"/>
              </a:rPr>
              <a:t>2022</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40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月の</a:t>
            </a:r>
            <a:r>
              <a:rPr lang="zh-TW" altLang="en-US" sz="1400">
                <a:solidFill>
                  <a:schemeClr val="tx1">
                    <a:lumMod val="75000"/>
                    <a:lumOff val="25000"/>
                  </a:schemeClr>
                </a:solidFill>
                <a:latin typeface="メイリオ" panose="020B0604030504040204" pitchFamily="50" charset="-128"/>
                <a:ea typeface="メイリオ" panose="020B0604030504040204" pitchFamily="50" charset="-128"/>
              </a:rPr>
              <a:t>米連邦捜査局（</a:t>
            </a:r>
            <a:r>
              <a:rPr lang="en-US" altLang="zh-TW" sz="1400">
                <a:solidFill>
                  <a:schemeClr val="tx1">
                    <a:lumMod val="75000"/>
                    <a:lumOff val="25000"/>
                  </a:schemeClr>
                </a:solidFill>
                <a:latin typeface="メイリオ" panose="020B0604030504040204" pitchFamily="50" charset="-128"/>
                <a:ea typeface="メイリオ" panose="020B0604030504040204" pitchFamily="50" charset="-128"/>
              </a:rPr>
              <a:t>FBI</a:t>
            </a:r>
            <a:r>
              <a:rPr lang="zh-TW" altLang="en-US" sz="140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の報告によれば、米保健福祉省（</a:t>
            </a:r>
            <a:r>
              <a:rPr lang="en-US" altLang="ja-JP" sz="1400">
                <a:solidFill>
                  <a:schemeClr val="tx1">
                    <a:lumMod val="75000"/>
                    <a:lumOff val="25000"/>
                  </a:schemeClr>
                </a:solidFill>
                <a:latin typeface="メイリオ" panose="020B0604030504040204" pitchFamily="50" charset="-128"/>
                <a:ea typeface="メイリオ" panose="020B0604030504040204" pitchFamily="50" charset="-128"/>
              </a:rPr>
              <a:t>HHS</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）や有名企業などを装い、マルウェア付き </a:t>
            </a:r>
            <a:r>
              <a:rPr lang="en-US" altLang="ja-JP" sz="1400">
                <a:solidFill>
                  <a:schemeClr val="tx1">
                    <a:lumMod val="75000"/>
                    <a:lumOff val="25000"/>
                  </a:schemeClr>
                </a:solidFill>
                <a:latin typeface="メイリオ" panose="020B0604030504040204" pitchFamily="50" charset="-128"/>
                <a:ea typeface="メイリオ" panose="020B0604030504040204" pitchFamily="50" charset="-128"/>
              </a:rPr>
              <a:t>USB</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メモリを企業や組織に送っていると発表しています。ここでは、某大手オンラインショッピングを運営する企業の名を騙ったケースをご紹介します。ある日、豪華なギフトボックスが送られてきて、中には </a:t>
            </a:r>
            <a:r>
              <a:rPr lang="en-US" altLang="ja-JP" sz="1400">
                <a:solidFill>
                  <a:schemeClr val="tx1">
                    <a:lumMod val="75000"/>
                    <a:lumOff val="25000"/>
                  </a:schemeClr>
                </a:solidFill>
                <a:latin typeface="メイリオ" panose="020B0604030504040204" pitchFamily="50" charset="-128"/>
                <a:ea typeface="メイリオ" panose="020B0604030504040204" pitchFamily="50" charset="-128"/>
              </a:rPr>
              <a:t>USB</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メモリと手紙、</a:t>
            </a:r>
            <a:r>
              <a:rPr lang="en-US" altLang="ja-JP" sz="1400">
                <a:solidFill>
                  <a:schemeClr val="tx1">
                    <a:lumMod val="75000"/>
                    <a:lumOff val="25000"/>
                  </a:schemeClr>
                </a:solidFill>
                <a:latin typeface="メイリオ" panose="020B0604030504040204" pitchFamily="50" charset="-128"/>
                <a:ea typeface="メイリオ" panose="020B0604030504040204" pitchFamily="50" charset="-128"/>
              </a:rPr>
              <a:t>500</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ドルのギフトカードが同梱されていたようです。手紙には</a:t>
            </a:r>
            <a:r>
              <a:rPr lang="ja-JP" altLang="en-US" sz="1400" b="1">
                <a:solidFill>
                  <a:srgbClr val="C00000"/>
                </a:solidFill>
                <a:latin typeface="メイリオ" panose="020B0604030504040204" pitchFamily="50" charset="-128"/>
                <a:ea typeface="メイリオ" panose="020B0604030504040204" pitchFamily="50" charset="-128"/>
              </a:rPr>
              <a:t>「日頃のご愛顧について感謝の言葉と、</a:t>
            </a:r>
            <a:r>
              <a:rPr lang="en-US" altLang="ja-JP" sz="1400" b="1">
                <a:solidFill>
                  <a:srgbClr val="C00000"/>
                </a:solidFill>
                <a:latin typeface="メイリオ" panose="020B0604030504040204" pitchFamily="50" charset="-128"/>
                <a:ea typeface="メイリオ" panose="020B0604030504040204" pitchFamily="50" charset="-128"/>
              </a:rPr>
              <a:t>USB</a:t>
            </a:r>
            <a:r>
              <a:rPr lang="ja-JP" altLang="en-US" sz="1400" b="1">
                <a:solidFill>
                  <a:srgbClr val="C00000"/>
                </a:solidFill>
                <a:latin typeface="メイリオ" panose="020B0604030504040204" pitchFamily="50" charset="-128"/>
                <a:ea typeface="メイリオ" panose="020B0604030504040204" pitchFamily="50" charset="-128"/>
              </a:rPr>
              <a:t>メモリ内に商品リストがあるのでギフトカードを使って注文してほしい」</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旨が書れており、</a:t>
            </a:r>
            <a:r>
              <a:rPr lang="en-US" altLang="ja-JP" sz="1400">
                <a:solidFill>
                  <a:schemeClr val="tx1">
                    <a:lumMod val="75000"/>
                    <a:lumOff val="25000"/>
                  </a:schemeClr>
                </a:solidFill>
                <a:latin typeface="メイリオ" panose="020B0604030504040204" pitchFamily="50" charset="-128"/>
                <a:ea typeface="メイリオ" panose="020B0604030504040204" pitchFamily="50" charset="-128"/>
              </a:rPr>
              <a:t>USB</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メモリを接続して感染してしまったようです。</a:t>
            </a:r>
            <a:r>
              <a:rPr lang="ja-JP" altLang="en-US" sz="1400" b="1">
                <a:solidFill>
                  <a:srgbClr val="C00000"/>
                </a:solidFill>
                <a:latin typeface="メイリオ" panose="020B0604030504040204" pitchFamily="50" charset="-128"/>
                <a:ea typeface="メイリオ" panose="020B0604030504040204" pitchFamily="50" charset="-128"/>
              </a:rPr>
              <a:t>テレワーク中に自宅に郵送されてきた </a:t>
            </a:r>
            <a:r>
              <a:rPr lang="en-US" altLang="ja-JP" sz="1400" b="1">
                <a:solidFill>
                  <a:srgbClr val="C00000"/>
                </a:solidFill>
                <a:latin typeface="メイリオ" panose="020B0604030504040204" pitchFamily="50" charset="-128"/>
                <a:ea typeface="メイリオ" panose="020B0604030504040204" pitchFamily="50" charset="-128"/>
              </a:rPr>
              <a:t>USB </a:t>
            </a:r>
            <a:r>
              <a:rPr lang="ja-JP" altLang="en-US" sz="1400" b="1">
                <a:solidFill>
                  <a:srgbClr val="C00000"/>
                </a:solidFill>
                <a:latin typeface="メイリオ" panose="020B0604030504040204" pitchFamily="50" charset="-128"/>
                <a:ea typeface="メイリオ" panose="020B0604030504040204" pitchFamily="50" charset="-128"/>
              </a:rPr>
              <a:t>メモリを、会社の </a:t>
            </a:r>
            <a:r>
              <a:rPr lang="en-US" altLang="ja-JP" sz="1400" b="1">
                <a:solidFill>
                  <a:srgbClr val="C00000"/>
                </a:solidFill>
                <a:latin typeface="メイリオ" panose="020B0604030504040204" pitchFamily="50" charset="-128"/>
                <a:ea typeface="メイリオ" panose="020B0604030504040204" pitchFamily="50" charset="-128"/>
              </a:rPr>
              <a:t>PC </a:t>
            </a:r>
            <a:r>
              <a:rPr lang="ja-JP" altLang="en-US" sz="1400" b="1">
                <a:solidFill>
                  <a:srgbClr val="C00000"/>
                </a:solidFill>
                <a:latin typeface="メイリオ" panose="020B0604030504040204" pitchFamily="50" charset="-128"/>
                <a:ea typeface="メイリオ" panose="020B0604030504040204" pitchFamily="50" charset="-128"/>
              </a:rPr>
              <a:t>に接続しないように注意喚起が必要です。</a:t>
            </a:r>
            <a:endParaRPr lang="en-US" altLang="ja-JP" sz="1400" b="1">
              <a:solidFill>
                <a:srgbClr val="C00000"/>
              </a:solidFill>
              <a:latin typeface="メイリオ" panose="020B0604030504040204" pitchFamily="50" charset="-128"/>
              <a:ea typeface="メイリオ" panose="020B0604030504040204" pitchFamily="50" charset="-128"/>
            </a:endParaRPr>
          </a:p>
        </p:txBody>
      </p:sp>
      <p:grpSp>
        <p:nvGrpSpPr>
          <p:cNvPr id="24" name="グループ化 23">
            <a:extLst>
              <a:ext uri="{FF2B5EF4-FFF2-40B4-BE49-F238E27FC236}">
                <a16:creationId xmlns:a16="http://schemas.microsoft.com/office/drawing/2014/main" id="{04547AA2-8B6C-60B9-9A32-88E9C7B1F7E8}"/>
              </a:ext>
            </a:extLst>
          </p:cNvPr>
          <p:cNvGrpSpPr/>
          <p:nvPr/>
        </p:nvGrpSpPr>
        <p:grpSpPr>
          <a:xfrm>
            <a:off x="7117784" y="2352128"/>
            <a:ext cx="2882152" cy="1596222"/>
            <a:chOff x="8183105" y="2130183"/>
            <a:chExt cx="2882152" cy="1596222"/>
          </a:xfrm>
        </p:grpSpPr>
        <p:grpSp>
          <p:nvGrpSpPr>
            <p:cNvPr id="14" name="グループ化 13">
              <a:extLst>
                <a:ext uri="{FF2B5EF4-FFF2-40B4-BE49-F238E27FC236}">
                  <a16:creationId xmlns:a16="http://schemas.microsoft.com/office/drawing/2014/main" id="{76F9C463-9536-D518-651B-2EBE519C43C4}"/>
                </a:ext>
              </a:extLst>
            </p:cNvPr>
            <p:cNvGrpSpPr/>
            <p:nvPr/>
          </p:nvGrpSpPr>
          <p:grpSpPr>
            <a:xfrm>
              <a:off x="8183105" y="2348127"/>
              <a:ext cx="1635598" cy="1167430"/>
              <a:chOff x="1515975" y="2630084"/>
              <a:chExt cx="2132200" cy="1310322"/>
            </a:xfrm>
          </p:grpSpPr>
          <p:grpSp>
            <p:nvGrpSpPr>
              <p:cNvPr id="15" name="グループ化 14">
                <a:extLst>
                  <a:ext uri="{FF2B5EF4-FFF2-40B4-BE49-F238E27FC236}">
                    <a16:creationId xmlns:a16="http://schemas.microsoft.com/office/drawing/2014/main" id="{3B7A8C50-0255-99D0-4BC6-29A543A305EB}"/>
                  </a:ext>
                </a:extLst>
              </p:cNvPr>
              <p:cNvGrpSpPr/>
              <p:nvPr/>
            </p:nvGrpSpPr>
            <p:grpSpPr>
              <a:xfrm>
                <a:off x="1515975" y="2630084"/>
                <a:ext cx="2132200" cy="1310322"/>
                <a:chOff x="1046085" y="3961782"/>
                <a:chExt cx="1930295" cy="1140256"/>
              </a:xfrm>
            </p:grpSpPr>
            <p:pic>
              <p:nvPicPr>
                <p:cNvPr id="18" name="図 17">
                  <a:extLst>
                    <a:ext uri="{FF2B5EF4-FFF2-40B4-BE49-F238E27FC236}">
                      <a16:creationId xmlns:a16="http://schemas.microsoft.com/office/drawing/2014/main" id="{C8424999-825C-CF03-E96E-F9CA1B3838F7}"/>
                    </a:ext>
                  </a:extLst>
                </p:cNvPr>
                <p:cNvPicPr>
                  <a:picLocks noChangeAspect="1"/>
                </p:cNvPicPr>
                <p:nvPr/>
              </p:nvPicPr>
              <p:blipFill>
                <a:blip r:embed="rId3"/>
                <a:stretch>
                  <a:fillRect/>
                </a:stretch>
              </p:blipFill>
              <p:spPr>
                <a:xfrm>
                  <a:off x="1046085" y="3961782"/>
                  <a:ext cx="1930295" cy="1140256"/>
                </a:xfrm>
                <a:prstGeom prst="rect">
                  <a:avLst/>
                </a:prstGeom>
              </p:spPr>
            </p:pic>
            <p:sp>
              <p:nvSpPr>
                <p:cNvPr id="19" name="正方形/長方形 18">
                  <a:extLst>
                    <a:ext uri="{FF2B5EF4-FFF2-40B4-BE49-F238E27FC236}">
                      <a16:creationId xmlns:a16="http://schemas.microsoft.com/office/drawing/2014/main" id="{2637B4D9-1821-7272-787E-F33B384B5979}"/>
                    </a:ext>
                  </a:extLst>
                </p:cNvPr>
                <p:cNvSpPr/>
                <p:nvPr/>
              </p:nvSpPr>
              <p:spPr>
                <a:xfrm>
                  <a:off x="1359193" y="4116696"/>
                  <a:ext cx="1307816" cy="6845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pic>
            <p:nvPicPr>
              <p:cNvPr id="16" name="グラフィックス 15" descr="細菌 単色塗りつぶし">
                <a:extLst>
                  <a:ext uri="{FF2B5EF4-FFF2-40B4-BE49-F238E27FC236}">
                    <a16:creationId xmlns:a16="http://schemas.microsoft.com/office/drawing/2014/main" id="{FC628631-F9B8-BE77-A47D-55AC02AF50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90627" y="2833491"/>
                <a:ext cx="666947" cy="666947"/>
              </a:xfrm>
              <a:prstGeom prst="rect">
                <a:avLst/>
              </a:prstGeom>
            </p:spPr>
          </p:pic>
          <p:pic>
            <p:nvPicPr>
              <p:cNvPr id="17" name="グラフィックス 16" descr="細菌 単色塗りつぶし">
                <a:extLst>
                  <a:ext uri="{FF2B5EF4-FFF2-40B4-BE49-F238E27FC236}">
                    <a16:creationId xmlns:a16="http://schemas.microsoft.com/office/drawing/2014/main" id="{7BB9C08B-F1B1-A486-C248-56019A62D7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2944" y="3086443"/>
                <a:ext cx="500407" cy="500407"/>
              </a:xfrm>
              <a:prstGeom prst="rect">
                <a:avLst/>
              </a:prstGeom>
            </p:spPr>
          </p:pic>
        </p:grpSp>
        <p:pic>
          <p:nvPicPr>
            <p:cNvPr id="22" name="Picture 2" descr="ノイローゼの人のイラスト（男性） | かわいいフリー素材集 いらすとや">
              <a:extLst>
                <a:ext uri="{FF2B5EF4-FFF2-40B4-BE49-F238E27FC236}">
                  <a16:creationId xmlns:a16="http://schemas.microsoft.com/office/drawing/2014/main" id="{3CCE1703-9FF6-D5B0-010B-125B75CB61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69035" y="2130183"/>
              <a:ext cx="1596222" cy="1596222"/>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ウイルスに感染したUSBメモリのイラスト">
            <a:extLst>
              <a:ext uri="{FF2B5EF4-FFF2-40B4-BE49-F238E27FC236}">
                <a16:creationId xmlns:a16="http://schemas.microsoft.com/office/drawing/2014/main" id="{90C707A7-6342-2C1D-13A4-39DB22B27D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3754" y="2964082"/>
            <a:ext cx="976630" cy="9033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1F9D619-C108-455F-070B-51678D5DF7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1798" y="2131732"/>
            <a:ext cx="1222159" cy="6446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手紙を読む人のイラスト（男性）">
            <a:extLst>
              <a:ext uri="{FF2B5EF4-FFF2-40B4-BE49-F238E27FC236}">
                <a16:creationId xmlns:a16="http://schemas.microsoft.com/office/drawing/2014/main" id="{ACFB98C1-8502-C88D-A1B5-25C38F1471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9778" y="2264030"/>
            <a:ext cx="1272218" cy="1615514"/>
          </a:xfrm>
          <a:prstGeom prst="rect">
            <a:avLst/>
          </a:prstGeom>
          <a:noFill/>
          <a:extLst>
            <a:ext uri="{909E8E84-426E-40DD-AFC4-6F175D3DCCD1}">
              <a14:hiddenFill xmlns:a14="http://schemas.microsoft.com/office/drawing/2010/main">
                <a:solidFill>
                  <a:srgbClr val="FFFFFF"/>
                </a:solidFill>
              </a14:hiddenFill>
            </a:ext>
          </a:extLst>
        </p:spPr>
      </p:pic>
      <p:sp>
        <p:nvSpPr>
          <p:cNvPr id="25" name="二等辺三角形 24">
            <a:extLst>
              <a:ext uri="{FF2B5EF4-FFF2-40B4-BE49-F238E27FC236}">
                <a16:creationId xmlns:a16="http://schemas.microsoft.com/office/drawing/2014/main" id="{AF15C7B9-6E7C-5267-6A33-A3A10D4F0B3F}"/>
              </a:ext>
            </a:extLst>
          </p:cNvPr>
          <p:cNvSpPr/>
          <p:nvPr/>
        </p:nvSpPr>
        <p:spPr>
          <a:xfrm rot="5400000">
            <a:off x="5956916" y="2760960"/>
            <a:ext cx="1189608" cy="568171"/>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 name="グループ化 35">
            <a:extLst>
              <a:ext uri="{FF2B5EF4-FFF2-40B4-BE49-F238E27FC236}">
                <a16:creationId xmlns:a16="http://schemas.microsoft.com/office/drawing/2014/main" id="{33001065-64FB-5643-A0AA-6DBC97E6043A}"/>
              </a:ext>
            </a:extLst>
          </p:cNvPr>
          <p:cNvGrpSpPr/>
          <p:nvPr/>
        </p:nvGrpSpPr>
        <p:grpSpPr>
          <a:xfrm>
            <a:off x="3048942" y="2819739"/>
            <a:ext cx="528231" cy="601518"/>
            <a:chOff x="3075575" y="2801980"/>
            <a:chExt cx="528231" cy="601518"/>
          </a:xfrm>
        </p:grpSpPr>
        <p:grpSp>
          <p:nvGrpSpPr>
            <p:cNvPr id="30" name="グループ化 29">
              <a:extLst>
                <a:ext uri="{FF2B5EF4-FFF2-40B4-BE49-F238E27FC236}">
                  <a16:creationId xmlns:a16="http://schemas.microsoft.com/office/drawing/2014/main" id="{A1FE4009-CE8C-E6E7-AA4E-C9545CFE06AF}"/>
                </a:ext>
              </a:extLst>
            </p:cNvPr>
            <p:cNvGrpSpPr/>
            <p:nvPr/>
          </p:nvGrpSpPr>
          <p:grpSpPr>
            <a:xfrm rot="14748327">
              <a:off x="3254788" y="3054480"/>
              <a:ext cx="396401" cy="301635"/>
              <a:chOff x="1016293" y="1922930"/>
              <a:chExt cx="396401" cy="301635"/>
            </a:xfrm>
            <a:solidFill>
              <a:schemeClr val="accent6"/>
            </a:solidFill>
          </p:grpSpPr>
          <p:sp>
            <p:nvSpPr>
              <p:cNvPr id="31" name="フローチャート: 結合子 30">
                <a:extLst>
                  <a:ext uri="{FF2B5EF4-FFF2-40B4-BE49-F238E27FC236}">
                    <a16:creationId xmlns:a16="http://schemas.microsoft.com/office/drawing/2014/main" id="{7F598B7C-09FB-411A-2603-79C445814C15}"/>
                  </a:ext>
                </a:extLst>
              </p:cNvPr>
              <p:cNvSpPr/>
              <p:nvPr/>
            </p:nvSpPr>
            <p:spPr>
              <a:xfrm>
                <a:off x="1016293" y="2064310"/>
                <a:ext cx="150829" cy="160255"/>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ローチャート: 結合子 31">
                <a:extLst>
                  <a:ext uri="{FF2B5EF4-FFF2-40B4-BE49-F238E27FC236}">
                    <a16:creationId xmlns:a16="http://schemas.microsoft.com/office/drawing/2014/main" id="{BDEEF66D-2C49-0324-288C-BB2DFBE1A756}"/>
                  </a:ext>
                </a:extLst>
              </p:cNvPr>
              <p:cNvSpPr/>
              <p:nvPr/>
            </p:nvSpPr>
            <p:spPr>
              <a:xfrm>
                <a:off x="1224367" y="1922930"/>
                <a:ext cx="188327" cy="212739"/>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フローチャート: 結合子 34">
              <a:extLst>
                <a:ext uri="{FF2B5EF4-FFF2-40B4-BE49-F238E27FC236}">
                  <a16:creationId xmlns:a16="http://schemas.microsoft.com/office/drawing/2014/main" id="{F39634F3-9697-C73E-77BF-A89507E5C8A4}"/>
                </a:ext>
              </a:extLst>
            </p:cNvPr>
            <p:cNvSpPr/>
            <p:nvPr/>
          </p:nvSpPr>
          <p:spPr>
            <a:xfrm rot="14748327">
              <a:off x="3086833" y="2790722"/>
              <a:ext cx="226157" cy="248673"/>
            </a:xfrm>
            <a:prstGeom prst="flowChart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正方形/長方形 36">
            <a:extLst>
              <a:ext uri="{FF2B5EF4-FFF2-40B4-BE49-F238E27FC236}">
                <a16:creationId xmlns:a16="http://schemas.microsoft.com/office/drawing/2014/main" id="{4F559B45-A2BA-1B08-075B-F6996A8DF926}"/>
              </a:ext>
            </a:extLst>
          </p:cNvPr>
          <p:cNvSpPr/>
          <p:nvPr/>
        </p:nvSpPr>
        <p:spPr>
          <a:xfrm>
            <a:off x="594804" y="2148398"/>
            <a:ext cx="3062795" cy="5504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1200">
                <a:latin typeface="メイリオ" panose="020B0604030504040204" pitchFamily="50" charset="-128"/>
                <a:ea typeface="メイリオ" panose="020B0604030504040204" pitchFamily="50" charset="-128"/>
              </a:rPr>
              <a:t>日頃のご愛顧ありがとうございます！</a:t>
            </a:r>
            <a:endParaRPr kumimoji="1" lang="en-US" altLang="ja-JP" sz="1200">
              <a:latin typeface="メイリオ" panose="020B0604030504040204" pitchFamily="50" charset="-128"/>
              <a:ea typeface="メイリオ" panose="020B0604030504040204" pitchFamily="50" charset="-128"/>
            </a:endParaRPr>
          </a:p>
          <a:p>
            <a:pPr algn="ctr">
              <a:lnSpc>
                <a:spcPct val="120000"/>
              </a:lnSpc>
            </a:pPr>
            <a:r>
              <a:rPr kumimoji="1" lang="ja-JP" altLang="en-US" sz="1200">
                <a:latin typeface="メイリオ" panose="020B0604030504040204" pitchFamily="50" charset="-128"/>
                <a:ea typeface="メイリオ" panose="020B0604030504040204" pitchFamily="50" charset="-128"/>
              </a:rPr>
              <a:t>商品リストをご確認ください</a:t>
            </a:r>
          </a:p>
        </p:txBody>
      </p:sp>
      <p:sp>
        <p:nvSpPr>
          <p:cNvPr id="40" name="フローチャート: 代替処理 39">
            <a:extLst>
              <a:ext uri="{FF2B5EF4-FFF2-40B4-BE49-F238E27FC236}">
                <a16:creationId xmlns:a16="http://schemas.microsoft.com/office/drawing/2014/main" id="{4C95E2F0-10D7-020E-D99E-E1EBE4D6280A}"/>
              </a:ext>
            </a:extLst>
          </p:cNvPr>
          <p:cNvSpPr/>
          <p:nvPr/>
        </p:nvSpPr>
        <p:spPr>
          <a:xfrm>
            <a:off x="8842159" y="1693715"/>
            <a:ext cx="2681057" cy="729890"/>
          </a:xfrm>
          <a:prstGeom prst="flowChartAlternate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166D335A-F217-EA4A-5A27-115D0EE8FC84}"/>
              </a:ext>
            </a:extLst>
          </p:cNvPr>
          <p:cNvSpPr txBox="1"/>
          <p:nvPr/>
        </p:nvSpPr>
        <p:spPr>
          <a:xfrm>
            <a:off x="8867598" y="1760254"/>
            <a:ext cx="2664490" cy="646331"/>
          </a:xfrm>
          <a:prstGeom prst="rect">
            <a:avLst/>
          </a:prstGeom>
          <a:noFill/>
        </p:spPr>
        <p:txBody>
          <a:bodyPr wrap="square" rtlCol="0">
            <a:spAutoFit/>
          </a:bodyPr>
          <a:lstStyle/>
          <a:p>
            <a:r>
              <a:rPr kumimoji="1" lang="ja-JP" altLang="en-US" sz="1200">
                <a:solidFill>
                  <a:schemeClr val="bg1"/>
                </a:solidFill>
                <a:latin typeface="メイリオ" panose="020B0604030504040204" pitchFamily="50" charset="-128"/>
                <a:ea typeface="メイリオ" panose="020B0604030504040204" pitchFamily="50" charset="-128"/>
              </a:rPr>
              <a:t>うわっ、感染した！？</a:t>
            </a:r>
            <a:endParaRPr kumimoji="1" lang="en-US" altLang="ja-JP" sz="1200">
              <a:solidFill>
                <a:schemeClr val="bg1"/>
              </a:solidFill>
              <a:latin typeface="メイリオ" panose="020B0604030504040204" pitchFamily="50" charset="-128"/>
              <a:ea typeface="メイリオ" panose="020B0604030504040204" pitchFamily="50" charset="-128"/>
            </a:endParaRPr>
          </a:p>
          <a:p>
            <a:r>
              <a:rPr kumimoji="1" lang="ja-JP" altLang="en-US" sz="1200">
                <a:solidFill>
                  <a:schemeClr val="bg1"/>
                </a:solidFill>
                <a:latin typeface="メイリオ" panose="020B0604030504040204" pitchFamily="50" charset="-128"/>
                <a:ea typeface="メイリオ" panose="020B0604030504040204" pitchFamily="50" charset="-128"/>
              </a:rPr>
              <a:t>テレワーク中だから情シスにも</a:t>
            </a:r>
            <a:endParaRPr kumimoji="1" lang="en-US" altLang="ja-JP" sz="1200">
              <a:solidFill>
                <a:schemeClr val="bg1"/>
              </a:solidFill>
              <a:latin typeface="メイリオ" panose="020B0604030504040204" pitchFamily="50" charset="-128"/>
              <a:ea typeface="メイリオ" panose="020B0604030504040204" pitchFamily="50" charset="-128"/>
            </a:endParaRPr>
          </a:p>
          <a:p>
            <a:r>
              <a:rPr kumimoji="1" lang="ja-JP" altLang="en-US" sz="1200">
                <a:solidFill>
                  <a:schemeClr val="bg1"/>
                </a:solidFill>
                <a:latin typeface="メイリオ" panose="020B0604030504040204" pitchFamily="50" charset="-128"/>
                <a:ea typeface="メイリオ" panose="020B0604030504040204" pitchFamily="50" charset="-128"/>
              </a:rPr>
              <a:t>連絡つながりにくい！どうしよう！</a:t>
            </a:r>
            <a:endParaRPr kumimoji="1" lang="en-US" altLang="ja-JP" sz="1200">
              <a:solidFill>
                <a:schemeClr val="bg1"/>
              </a:solidFill>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2CE66225-C60A-1686-D1E5-9477B0E63836}"/>
              </a:ext>
            </a:extLst>
          </p:cNvPr>
          <p:cNvSpPr/>
          <p:nvPr/>
        </p:nvSpPr>
        <p:spPr>
          <a:xfrm>
            <a:off x="887766" y="1660127"/>
            <a:ext cx="2024109" cy="3551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企業を騙った攻撃者</a:t>
            </a:r>
          </a:p>
        </p:txBody>
      </p:sp>
    </p:spTree>
    <p:extLst>
      <p:ext uri="{BB962C8B-B14F-4D97-AF65-F5344CB8AC3E}">
        <p14:creationId xmlns:p14="http://schemas.microsoft.com/office/powerpoint/2010/main" val="366337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7038E96-2C3E-7A57-6843-DB30666F3FE0}"/>
              </a:ext>
            </a:extLst>
          </p:cNvPr>
          <p:cNvSpPr>
            <a:spLocks noGrp="1"/>
          </p:cNvSpPr>
          <p:nvPr>
            <p:ph type="body" sz="quarter" idx="15"/>
          </p:nvPr>
        </p:nvSpPr>
        <p:spPr>
          <a:xfrm>
            <a:off x="413588" y="269809"/>
            <a:ext cx="11074573" cy="291618"/>
          </a:xfrm>
        </p:spPr>
        <p:txBody>
          <a:bodyPr/>
          <a:lstStyle/>
          <a:p>
            <a:r>
              <a:rPr kumimoji="1" lang="ja-JP" altLang="en-US"/>
              <a:t>感染手口④：有名アプリにマルウェアが仕込まれていた！？</a:t>
            </a:r>
          </a:p>
        </p:txBody>
      </p:sp>
      <p:sp>
        <p:nvSpPr>
          <p:cNvPr id="5" name="正方形/長方形 4">
            <a:extLst>
              <a:ext uri="{FF2B5EF4-FFF2-40B4-BE49-F238E27FC236}">
                <a16:creationId xmlns:a16="http://schemas.microsoft.com/office/drawing/2014/main" id="{ADCAC856-DDCE-5CE5-14C7-047293E3AFBA}"/>
              </a:ext>
            </a:extLst>
          </p:cNvPr>
          <p:cNvSpPr/>
          <p:nvPr/>
        </p:nvSpPr>
        <p:spPr>
          <a:xfrm>
            <a:off x="622169" y="4785063"/>
            <a:ext cx="10982227" cy="1402673"/>
          </a:xfrm>
          <a:prstGeom prst="rec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D8D8A457-4B5A-B1CE-0397-50B2B871B1CC}"/>
              </a:ext>
            </a:extLst>
          </p:cNvPr>
          <p:cNvGrpSpPr/>
          <p:nvPr/>
        </p:nvGrpSpPr>
        <p:grpSpPr>
          <a:xfrm>
            <a:off x="340183" y="4433284"/>
            <a:ext cx="1224137" cy="720081"/>
            <a:chOff x="263352" y="5157192"/>
            <a:chExt cx="1097500" cy="648072"/>
          </a:xfrm>
        </p:grpSpPr>
        <p:sp>
          <p:nvSpPr>
            <p:cNvPr id="7" name="楕円 6">
              <a:extLst>
                <a:ext uri="{FF2B5EF4-FFF2-40B4-BE49-F238E27FC236}">
                  <a16:creationId xmlns:a16="http://schemas.microsoft.com/office/drawing/2014/main" id="{47DDC53C-B16F-1E50-1F71-9F53D415E31B}"/>
                </a:ext>
              </a:extLst>
            </p:cNvPr>
            <p:cNvSpPr/>
            <p:nvPr/>
          </p:nvSpPr>
          <p:spPr>
            <a:xfrm>
              <a:off x="479376" y="5157192"/>
              <a:ext cx="648072" cy="64807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a:solidFill>
                  <a:schemeClr val="bg1"/>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A8C29276-7340-42E4-DF34-2929187F2D66}"/>
                </a:ext>
              </a:extLst>
            </p:cNvPr>
            <p:cNvSpPr txBox="1"/>
            <p:nvPr/>
          </p:nvSpPr>
          <p:spPr>
            <a:xfrm>
              <a:off x="263352" y="5373216"/>
              <a:ext cx="1097500" cy="276999"/>
            </a:xfrm>
            <a:prstGeom prst="rect">
              <a:avLst/>
            </a:prstGeom>
            <a:noFill/>
          </p:spPr>
          <p:txBody>
            <a:bodyPr wrap="square">
              <a:spAutoFit/>
            </a:bodyPr>
            <a:lstStyle/>
            <a:p>
              <a:pPr algn="ctr"/>
              <a:r>
                <a:rPr kumimoji="1" lang="en-US" altLang="ja-JP" sz="1200" b="1">
                  <a:solidFill>
                    <a:schemeClr val="bg1"/>
                  </a:solidFill>
                  <a:latin typeface="メイリオ" panose="020B0604030504040204" pitchFamily="50" charset="-128"/>
                  <a:ea typeface="メイリオ" panose="020B0604030504040204" pitchFamily="50" charset="-128"/>
                </a:rPr>
                <a:t>Point!</a:t>
              </a:r>
            </a:p>
          </p:txBody>
        </p:sp>
      </p:grpSp>
      <p:sp>
        <p:nvSpPr>
          <p:cNvPr id="9" name="テキスト ボックス 8">
            <a:extLst>
              <a:ext uri="{FF2B5EF4-FFF2-40B4-BE49-F238E27FC236}">
                <a16:creationId xmlns:a16="http://schemas.microsoft.com/office/drawing/2014/main" id="{6DE31861-FBCF-06F3-B48C-649E9D983F14}"/>
              </a:ext>
            </a:extLst>
          </p:cNvPr>
          <p:cNvSpPr txBox="1"/>
          <p:nvPr/>
        </p:nvSpPr>
        <p:spPr>
          <a:xfrm>
            <a:off x="1176361" y="4864765"/>
            <a:ext cx="10222567" cy="1277273"/>
          </a:xfrm>
          <a:prstGeom prst="rect">
            <a:avLst/>
          </a:prstGeom>
          <a:noFill/>
        </p:spPr>
        <p:txBody>
          <a:bodyPr wrap="square">
            <a:spAutoFit/>
          </a:bodyPr>
          <a:lstStyle/>
          <a:p>
            <a:pPr algn="l">
              <a:lnSpc>
                <a:spcPct val="140000"/>
              </a:lnSpc>
            </a:pPr>
            <a:r>
              <a:rPr lang="ja-JP" altLang="en-US" sz="1400" b="1" i="0">
                <a:solidFill>
                  <a:srgbClr val="C00000"/>
                </a:solidFill>
                <a:effectLst/>
                <a:latin typeface="メイリオ" panose="020B0604030504040204" pitchFamily="50" charset="-128"/>
                <a:ea typeface="メイリオ" panose="020B0604030504040204" pitchFamily="50" charset="-128"/>
              </a:rPr>
              <a:t>アプリ提供元の企業がサイバー攻撃被害に遭うことで、アプリのソースコードにマルウェアが</a:t>
            </a:r>
            <a:r>
              <a:rPr lang="ja-JP" altLang="en-US" sz="1400" b="1">
                <a:solidFill>
                  <a:srgbClr val="C00000"/>
                </a:solidFill>
                <a:latin typeface="メイリオ" panose="020B0604030504040204" pitchFamily="50" charset="-128"/>
                <a:ea typeface="メイリオ" panose="020B0604030504040204" pitchFamily="50" charset="-128"/>
              </a:rPr>
              <a:t>仕組まれた</a:t>
            </a:r>
            <a:r>
              <a:rPr lang="ja-JP" altLang="en-US" sz="1400" b="1" i="0">
                <a:solidFill>
                  <a:srgbClr val="C00000"/>
                </a:solidFill>
                <a:effectLst/>
                <a:latin typeface="メイリオ" panose="020B0604030504040204" pitchFamily="50" charset="-128"/>
                <a:ea typeface="メイリオ" panose="020B0604030504040204" pitchFamily="50" charset="-128"/>
              </a:rPr>
              <a:t>というケースも確認しています。</a:t>
            </a:r>
            <a:r>
              <a:rPr lang="ja-JP" altLang="en-US" sz="1400" i="0">
                <a:solidFill>
                  <a:schemeClr val="tx1">
                    <a:lumMod val="75000"/>
                    <a:lumOff val="25000"/>
                  </a:schemeClr>
                </a:solidFill>
                <a:effectLst/>
                <a:latin typeface="メイリオ" panose="020B0604030504040204" pitchFamily="50" charset="-128"/>
                <a:ea typeface="メイリオ" panose="020B0604030504040204" pitchFamily="50" charset="-128"/>
              </a:rPr>
              <a:t>このアプリを利用したことで </a:t>
            </a:r>
            <a:r>
              <a:rPr lang="en-US" altLang="ja-JP" sz="1400" i="0">
                <a:solidFill>
                  <a:schemeClr val="tx1">
                    <a:lumMod val="75000"/>
                    <a:lumOff val="25000"/>
                  </a:schemeClr>
                </a:solidFill>
                <a:effectLst/>
                <a:latin typeface="メイリオ" panose="020B0604030504040204" pitchFamily="50" charset="-128"/>
                <a:ea typeface="メイリオ" panose="020B0604030504040204" pitchFamily="50" charset="-128"/>
              </a:rPr>
              <a:t>PC </a:t>
            </a:r>
            <a:r>
              <a:rPr lang="ja-JP" altLang="en-US" sz="1400">
                <a:solidFill>
                  <a:schemeClr val="tx1">
                    <a:lumMod val="75000"/>
                    <a:lumOff val="25000"/>
                  </a:schemeClr>
                </a:solidFill>
                <a:latin typeface="メイリオ" panose="020B0604030504040204" pitchFamily="50" charset="-128"/>
                <a:ea typeface="メイリオ" panose="020B0604030504040204" pitchFamily="50" charset="-128"/>
              </a:rPr>
              <a:t>内の個人情報や機密情報を盗まれてしまったという被害も確認されています。攻撃者からすると、</a:t>
            </a:r>
            <a:r>
              <a:rPr lang="ja-JP" altLang="en-US" sz="1400" i="0">
                <a:solidFill>
                  <a:schemeClr val="tx1">
                    <a:lumMod val="75000"/>
                    <a:lumOff val="25000"/>
                  </a:schemeClr>
                </a:solidFill>
                <a:effectLst/>
                <a:latin typeface="メイリオ" panose="020B0604030504040204" pitchFamily="50" charset="-128"/>
                <a:ea typeface="メイリオ" panose="020B0604030504040204" pitchFamily="50" charset="-128"/>
              </a:rPr>
              <a:t>世界的に有名なアプリはユーザー数も多いため格好の獲物になります。被害発生当時、アプリの修正版もリリースされたので、有名だから安全と油断せず、アプリ提供元からの情報は逐次チェックしましょう。</a:t>
            </a:r>
            <a:endParaRPr lang="en-US" altLang="ja-JP" sz="1400" i="0">
              <a:solidFill>
                <a:schemeClr val="tx1">
                  <a:lumMod val="75000"/>
                  <a:lumOff val="25000"/>
                </a:schemeClr>
              </a:solidFill>
              <a:effectLst/>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D50DA96D-F210-991E-928B-01279DFCC2C7}"/>
              </a:ext>
            </a:extLst>
          </p:cNvPr>
          <p:cNvSpPr txBox="1"/>
          <p:nvPr/>
        </p:nvSpPr>
        <p:spPr>
          <a:xfrm>
            <a:off x="0" y="714088"/>
            <a:ext cx="12192000" cy="446276"/>
          </a:xfrm>
          <a:prstGeom prst="rect">
            <a:avLst/>
          </a:prstGeom>
          <a:noFill/>
        </p:spPr>
        <p:txBody>
          <a:bodyPr wrap="square">
            <a:spAutoFit/>
          </a:bodyPr>
          <a:lstStyle/>
          <a:p>
            <a:pPr algn="ctr">
              <a:lnSpc>
                <a:spcPct val="120000"/>
              </a:lnSpc>
            </a:pPr>
            <a:r>
              <a:rPr kumimoji="1" lang="ja-JP" altLang="en-US" sz="2000" b="1">
                <a:solidFill>
                  <a:schemeClr val="tx1">
                    <a:lumMod val="75000"/>
                    <a:lumOff val="25000"/>
                  </a:schemeClr>
                </a:solidFill>
                <a:latin typeface="メイリオ" panose="020B0604030504040204" pitchFamily="50" charset="-128"/>
                <a:ea typeface="メイリオ" panose="020B0604030504040204" pitchFamily="50" charset="-128"/>
              </a:rPr>
              <a:t>アプリ提供元のシステムがハッキングされ、有名アプリにマルウェアが混入</a:t>
            </a:r>
            <a:endParaRPr kumimoji="1" lang="en-US" altLang="ja-JP" sz="20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562AF06A-4C67-8B13-4647-9FDB80368EB4}"/>
              </a:ext>
            </a:extLst>
          </p:cNvPr>
          <p:cNvSpPr txBox="1"/>
          <p:nvPr/>
        </p:nvSpPr>
        <p:spPr>
          <a:xfrm>
            <a:off x="0" y="1155875"/>
            <a:ext cx="12191999" cy="340093"/>
          </a:xfrm>
          <a:prstGeom prst="rect">
            <a:avLst/>
          </a:prstGeom>
          <a:noFill/>
        </p:spPr>
        <p:txBody>
          <a:bodyPr wrap="square">
            <a:spAutoFit/>
          </a:bodyPr>
          <a:lstStyle/>
          <a:p>
            <a:pPr algn="ctr">
              <a:lnSpc>
                <a:spcPct val="12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世界的に有名なアプリケーションでも油断はできない</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3" name="Picture 2">
            <a:extLst>
              <a:ext uri="{FF2B5EF4-FFF2-40B4-BE49-F238E27FC236}">
                <a16:creationId xmlns:a16="http://schemas.microsoft.com/office/drawing/2014/main" id="{2F67C4AE-DDCD-A2CF-3A67-A939FB901DA2}"/>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633492" y="2673909"/>
            <a:ext cx="1147668" cy="151018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グループ化 14">
            <a:extLst>
              <a:ext uri="{FF2B5EF4-FFF2-40B4-BE49-F238E27FC236}">
                <a16:creationId xmlns:a16="http://schemas.microsoft.com/office/drawing/2014/main" id="{845F11C6-8B43-8531-B503-D73967FF1899}"/>
              </a:ext>
            </a:extLst>
          </p:cNvPr>
          <p:cNvGrpSpPr/>
          <p:nvPr/>
        </p:nvGrpSpPr>
        <p:grpSpPr>
          <a:xfrm>
            <a:off x="4851698" y="2345411"/>
            <a:ext cx="2227893" cy="2089351"/>
            <a:chOff x="4256895" y="2408808"/>
            <a:chExt cx="2227893" cy="2089351"/>
          </a:xfrm>
        </p:grpSpPr>
        <p:pic>
          <p:nvPicPr>
            <p:cNvPr id="1026" name="Picture 2">
              <a:extLst>
                <a:ext uri="{FF2B5EF4-FFF2-40B4-BE49-F238E27FC236}">
                  <a16:creationId xmlns:a16="http://schemas.microsoft.com/office/drawing/2014/main" id="{D4942249-4A20-1A30-B1AF-329A97823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8385" y="2408808"/>
              <a:ext cx="1266403" cy="18865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サーバーのイラスト">
              <a:extLst>
                <a:ext uri="{FF2B5EF4-FFF2-40B4-BE49-F238E27FC236}">
                  <a16:creationId xmlns:a16="http://schemas.microsoft.com/office/drawing/2014/main" id="{BB7F0CD2-79B6-BF20-CBB7-2A09C6A81D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6895" y="3212933"/>
              <a:ext cx="1378258" cy="1285226"/>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落ち込むプログラムのキャラクター">
            <a:extLst>
              <a:ext uri="{FF2B5EF4-FFF2-40B4-BE49-F238E27FC236}">
                <a16:creationId xmlns:a16="http://schemas.microsoft.com/office/drawing/2014/main" id="{E418D29E-14C9-5923-7A90-542D33B7A8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1483" y="2432482"/>
            <a:ext cx="1813120" cy="181312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87F47DA3-128A-1B26-85C3-E4AD0DFF04B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630917" y="2333574"/>
            <a:ext cx="819042" cy="856084"/>
          </a:xfrm>
          <a:prstGeom prst="rect">
            <a:avLst/>
          </a:prstGeom>
        </p:spPr>
      </p:pic>
      <p:sp>
        <p:nvSpPr>
          <p:cNvPr id="14" name="矢印: 右 13">
            <a:extLst>
              <a:ext uri="{FF2B5EF4-FFF2-40B4-BE49-F238E27FC236}">
                <a16:creationId xmlns:a16="http://schemas.microsoft.com/office/drawing/2014/main" id="{3551212E-C63D-C5DC-412A-74699FB3A9FC}"/>
              </a:ext>
            </a:extLst>
          </p:cNvPr>
          <p:cNvSpPr/>
          <p:nvPr/>
        </p:nvSpPr>
        <p:spPr>
          <a:xfrm>
            <a:off x="3003304" y="2652685"/>
            <a:ext cx="1681655" cy="170992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latin typeface="メイリオ" panose="020B0604030504040204" pitchFamily="50" charset="-128"/>
                <a:ea typeface="メイリオ" panose="020B0604030504040204" pitchFamily="50" charset="-128"/>
              </a:rPr>
              <a:t>ハッキング</a:t>
            </a:r>
          </a:p>
        </p:txBody>
      </p:sp>
      <p:sp>
        <p:nvSpPr>
          <p:cNvPr id="16" name="テキスト ボックス 15">
            <a:extLst>
              <a:ext uri="{FF2B5EF4-FFF2-40B4-BE49-F238E27FC236}">
                <a16:creationId xmlns:a16="http://schemas.microsoft.com/office/drawing/2014/main" id="{7A3BF134-621F-F503-C89E-B5B9DC9CA9F8}"/>
              </a:ext>
            </a:extLst>
          </p:cNvPr>
          <p:cNvSpPr txBox="1"/>
          <p:nvPr/>
        </p:nvSpPr>
        <p:spPr>
          <a:xfrm>
            <a:off x="4900472" y="1861432"/>
            <a:ext cx="2343705" cy="276999"/>
          </a:xfrm>
          <a:prstGeom prst="rect">
            <a:avLst/>
          </a:prstGeom>
          <a:solidFill>
            <a:schemeClr val="bg1">
              <a:lumMod val="95000"/>
            </a:schemeClr>
          </a:solidFill>
        </p:spPr>
        <p:txBody>
          <a:bodyPr wrap="square" rtlCol="0" anchor="ctr">
            <a:spAutoFit/>
          </a:bodyPr>
          <a:lstStyle/>
          <a:p>
            <a:pPr algn="ct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アプリ提供元のシステムに侵入</a:t>
            </a:r>
          </a:p>
        </p:txBody>
      </p:sp>
      <p:sp>
        <p:nvSpPr>
          <p:cNvPr id="17" name="爆発: 8 pt 16">
            <a:extLst>
              <a:ext uri="{FF2B5EF4-FFF2-40B4-BE49-F238E27FC236}">
                <a16:creationId xmlns:a16="http://schemas.microsoft.com/office/drawing/2014/main" id="{901AB781-006F-8B3D-5E68-8687AC2065EC}"/>
              </a:ext>
            </a:extLst>
          </p:cNvPr>
          <p:cNvSpPr/>
          <p:nvPr/>
        </p:nvSpPr>
        <p:spPr>
          <a:xfrm>
            <a:off x="5078026" y="3123686"/>
            <a:ext cx="399495" cy="541538"/>
          </a:xfrm>
          <a:prstGeom prst="irregularSeal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3A69F9D5-4FB8-263D-9CC3-A43CE50DA99A}"/>
              </a:ext>
            </a:extLst>
          </p:cNvPr>
          <p:cNvSpPr txBox="1"/>
          <p:nvPr/>
        </p:nvSpPr>
        <p:spPr>
          <a:xfrm>
            <a:off x="1173331" y="1861432"/>
            <a:ext cx="2095130" cy="276999"/>
          </a:xfrm>
          <a:prstGeom prst="rect">
            <a:avLst/>
          </a:prstGeom>
          <a:solidFill>
            <a:schemeClr val="bg1">
              <a:lumMod val="95000"/>
            </a:schemeClr>
          </a:solidFill>
        </p:spPr>
        <p:txBody>
          <a:bodyPr wrap="square" rtlCol="0" anchor="ctr">
            <a:spAutoFit/>
          </a:bodyPr>
          <a:lstStyle/>
          <a:p>
            <a:pPr algn="ct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攻撃者</a:t>
            </a:r>
          </a:p>
        </p:txBody>
      </p:sp>
      <p:sp>
        <p:nvSpPr>
          <p:cNvPr id="23" name="テキスト ボックス 22">
            <a:extLst>
              <a:ext uri="{FF2B5EF4-FFF2-40B4-BE49-F238E27FC236}">
                <a16:creationId xmlns:a16="http://schemas.microsoft.com/office/drawing/2014/main" id="{FC0CC41C-DD23-5D24-772A-5B9F22EB4C47}"/>
              </a:ext>
            </a:extLst>
          </p:cNvPr>
          <p:cNvSpPr txBox="1"/>
          <p:nvPr/>
        </p:nvSpPr>
        <p:spPr>
          <a:xfrm>
            <a:off x="8035769" y="1861432"/>
            <a:ext cx="2945907" cy="276999"/>
          </a:xfrm>
          <a:prstGeom prst="rect">
            <a:avLst/>
          </a:prstGeom>
          <a:solidFill>
            <a:schemeClr val="bg1">
              <a:lumMod val="95000"/>
            </a:schemeClr>
          </a:solidFill>
        </p:spPr>
        <p:txBody>
          <a:bodyPr wrap="square" rtlCol="0" anchor="ctr">
            <a:spAutoFit/>
          </a:bodyPr>
          <a:lstStyle/>
          <a:p>
            <a:pPr algn="ct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有名アプリにマルウェアが混入</a:t>
            </a:r>
          </a:p>
        </p:txBody>
      </p:sp>
      <p:sp>
        <p:nvSpPr>
          <p:cNvPr id="24" name="二等辺三角形 23">
            <a:extLst>
              <a:ext uri="{FF2B5EF4-FFF2-40B4-BE49-F238E27FC236}">
                <a16:creationId xmlns:a16="http://schemas.microsoft.com/office/drawing/2014/main" id="{CB0DC5F7-25BE-6FF3-7291-4FCF45D20096}"/>
              </a:ext>
            </a:extLst>
          </p:cNvPr>
          <p:cNvSpPr/>
          <p:nvPr/>
        </p:nvSpPr>
        <p:spPr>
          <a:xfrm rot="5400000">
            <a:off x="7287455" y="3140335"/>
            <a:ext cx="912184" cy="528221"/>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61516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D26845E-0DC0-CA47-7F57-D3CBC420E2AA}"/>
              </a:ext>
            </a:extLst>
          </p:cNvPr>
          <p:cNvSpPr>
            <a:spLocks noGrp="1"/>
          </p:cNvSpPr>
          <p:nvPr>
            <p:ph type="body" sz="quarter" idx="15"/>
          </p:nvPr>
        </p:nvSpPr>
        <p:spPr>
          <a:xfrm>
            <a:off x="413588" y="269809"/>
            <a:ext cx="11074573" cy="291618"/>
          </a:xfrm>
        </p:spPr>
        <p:txBody>
          <a:bodyPr/>
          <a:lstStyle/>
          <a:p>
            <a:r>
              <a:rPr kumimoji="1" lang="ja-JP" altLang="en-US"/>
              <a:t>感染手口⑤：アプリをアップデートしたら感染</a:t>
            </a:r>
          </a:p>
        </p:txBody>
      </p:sp>
      <p:sp>
        <p:nvSpPr>
          <p:cNvPr id="5" name="正方形/長方形 4">
            <a:extLst>
              <a:ext uri="{FF2B5EF4-FFF2-40B4-BE49-F238E27FC236}">
                <a16:creationId xmlns:a16="http://schemas.microsoft.com/office/drawing/2014/main" id="{44808B4D-51C9-BDD4-3F15-0ADEB561FB2B}"/>
              </a:ext>
            </a:extLst>
          </p:cNvPr>
          <p:cNvSpPr/>
          <p:nvPr/>
        </p:nvSpPr>
        <p:spPr>
          <a:xfrm>
            <a:off x="622169" y="4953740"/>
            <a:ext cx="10982227" cy="1438182"/>
          </a:xfrm>
          <a:prstGeom prst="rec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C8B31F6D-20EE-26BA-C0BB-1EBD7C90D565}"/>
              </a:ext>
            </a:extLst>
          </p:cNvPr>
          <p:cNvGrpSpPr/>
          <p:nvPr/>
        </p:nvGrpSpPr>
        <p:grpSpPr>
          <a:xfrm>
            <a:off x="233647" y="4690736"/>
            <a:ext cx="1224137" cy="720081"/>
            <a:chOff x="263352" y="5157192"/>
            <a:chExt cx="1097500" cy="648072"/>
          </a:xfrm>
        </p:grpSpPr>
        <p:sp>
          <p:nvSpPr>
            <p:cNvPr id="7" name="楕円 6">
              <a:extLst>
                <a:ext uri="{FF2B5EF4-FFF2-40B4-BE49-F238E27FC236}">
                  <a16:creationId xmlns:a16="http://schemas.microsoft.com/office/drawing/2014/main" id="{CDBDF285-193C-69FB-D0A6-C34E2B61B816}"/>
                </a:ext>
              </a:extLst>
            </p:cNvPr>
            <p:cNvSpPr/>
            <p:nvPr/>
          </p:nvSpPr>
          <p:spPr>
            <a:xfrm>
              <a:off x="479376" y="5157192"/>
              <a:ext cx="648072" cy="64807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a:solidFill>
                  <a:schemeClr val="bg1"/>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54732291-EC52-0E5A-17C4-8F7806E4A71A}"/>
                </a:ext>
              </a:extLst>
            </p:cNvPr>
            <p:cNvSpPr txBox="1"/>
            <p:nvPr/>
          </p:nvSpPr>
          <p:spPr>
            <a:xfrm>
              <a:off x="263352" y="5373216"/>
              <a:ext cx="1097500" cy="276999"/>
            </a:xfrm>
            <a:prstGeom prst="rect">
              <a:avLst/>
            </a:prstGeom>
            <a:noFill/>
          </p:spPr>
          <p:txBody>
            <a:bodyPr wrap="square">
              <a:spAutoFit/>
            </a:bodyPr>
            <a:lstStyle/>
            <a:p>
              <a:pPr algn="ctr"/>
              <a:r>
                <a:rPr kumimoji="1" lang="en-US" altLang="ja-JP" sz="1200" b="1">
                  <a:solidFill>
                    <a:schemeClr val="bg1"/>
                  </a:solidFill>
                  <a:latin typeface="メイリオ" panose="020B0604030504040204" pitchFamily="50" charset="-128"/>
                  <a:ea typeface="メイリオ" panose="020B0604030504040204" pitchFamily="50" charset="-128"/>
                </a:rPr>
                <a:t>Point!</a:t>
              </a:r>
            </a:p>
          </p:txBody>
        </p:sp>
      </p:grpSp>
      <p:sp>
        <p:nvSpPr>
          <p:cNvPr id="9" name="テキスト ボックス 8">
            <a:extLst>
              <a:ext uri="{FF2B5EF4-FFF2-40B4-BE49-F238E27FC236}">
                <a16:creationId xmlns:a16="http://schemas.microsoft.com/office/drawing/2014/main" id="{6E114F77-F1D0-4469-49FE-39722A0A36E6}"/>
              </a:ext>
            </a:extLst>
          </p:cNvPr>
          <p:cNvSpPr txBox="1"/>
          <p:nvPr/>
        </p:nvSpPr>
        <p:spPr>
          <a:xfrm>
            <a:off x="1123095" y="5033439"/>
            <a:ext cx="10222567" cy="1277273"/>
          </a:xfrm>
          <a:prstGeom prst="rect">
            <a:avLst/>
          </a:prstGeom>
          <a:noFill/>
        </p:spPr>
        <p:txBody>
          <a:bodyPr wrap="square">
            <a:spAutoFit/>
          </a:bodyPr>
          <a:lstStyle/>
          <a:p>
            <a:pPr>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基本的に </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Play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ストアに掲載されるアプリは、</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Google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側で審査した後に掲載されているため安全と思われていました。しかし、</a:t>
            </a:r>
            <a:r>
              <a:rPr kumimoji="1" lang="ja-JP" altLang="en-US" sz="1400" b="1">
                <a:solidFill>
                  <a:srgbClr val="C00000"/>
                </a:solidFill>
                <a:latin typeface="メイリオ" panose="020B0604030504040204" pitchFamily="50" charset="-128"/>
                <a:ea typeface="メイリオ" panose="020B0604030504040204" pitchFamily="50" charset="-128"/>
              </a:rPr>
              <a:t>アプリ利用当初は安全のように思えても、アップデートの際にマルウェアを送り込む攻撃手法が確認されています。</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Play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ストアのレビューでも怪しい点はなく見破るのが難しいため、多くのユーザーがアプリを利用していたようです。その結果、多くの被害を確認しています。</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BAFECD13-E354-AAA6-B621-211B29C4F0AF}"/>
              </a:ext>
            </a:extLst>
          </p:cNvPr>
          <p:cNvSpPr txBox="1"/>
          <p:nvPr/>
        </p:nvSpPr>
        <p:spPr>
          <a:xfrm>
            <a:off x="0" y="714088"/>
            <a:ext cx="12192000" cy="446276"/>
          </a:xfrm>
          <a:prstGeom prst="rect">
            <a:avLst/>
          </a:prstGeom>
          <a:noFill/>
        </p:spPr>
        <p:txBody>
          <a:bodyPr wrap="square">
            <a:spAutoFit/>
          </a:bodyPr>
          <a:lstStyle/>
          <a:p>
            <a:pPr algn="ctr">
              <a:lnSpc>
                <a:spcPct val="120000"/>
              </a:lnSpc>
            </a:pPr>
            <a:r>
              <a:rPr kumimoji="1" lang="en-US" altLang="ja-JP" sz="2000" b="1">
                <a:solidFill>
                  <a:schemeClr val="tx1">
                    <a:lumMod val="75000"/>
                    <a:lumOff val="25000"/>
                  </a:schemeClr>
                </a:solidFill>
                <a:latin typeface="メイリオ" panose="020B0604030504040204" pitchFamily="50" charset="-128"/>
                <a:ea typeface="メイリオ" panose="020B0604030504040204" pitchFamily="50" charset="-128"/>
              </a:rPr>
              <a:t>Google Play </a:t>
            </a:r>
            <a:r>
              <a:rPr kumimoji="1" lang="ja-JP" altLang="en-US" sz="2000" b="1">
                <a:solidFill>
                  <a:schemeClr val="tx1">
                    <a:lumMod val="75000"/>
                    <a:lumOff val="25000"/>
                  </a:schemeClr>
                </a:solidFill>
                <a:latin typeface="メイリオ" panose="020B0604030504040204" pitchFamily="50" charset="-128"/>
                <a:ea typeface="メイリオ" panose="020B0604030504040204" pitchFamily="50" charset="-128"/>
              </a:rPr>
              <a:t>ストア掲載のアプリをアップデート後にマルウェアに感染</a:t>
            </a:r>
            <a:endParaRPr kumimoji="1" lang="en-US" altLang="ja-JP" sz="20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C26CBED8-0F3C-17D1-FEF7-5E4741B19470}"/>
              </a:ext>
            </a:extLst>
          </p:cNvPr>
          <p:cNvSpPr txBox="1"/>
          <p:nvPr/>
        </p:nvSpPr>
        <p:spPr>
          <a:xfrm>
            <a:off x="0" y="1155875"/>
            <a:ext cx="12191999" cy="340093"/>
          </a:xfrm>
          <a:prstGeom prst="rect">
            <a:avLst/>
          </a:prstGeom>
          <a:noFill/>
        </p:spPr>
        <p:txBody>
          <a:bodyPr wrap="square">
            <a:spAutoFit/>
          </a:bodyPr>
          <a:lstStyle/>
          <a:p>
            <a:pPr algn="ctr">
              <a:lnSpc>
                <a:spcPct val="120000"/>
              </a:lnSpc>
            </a:pP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Play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ストアのレビューも不審な点がなく、安全なアプリと思われたが</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a:t>
            </a:r>
          </a:p>
        </p:txBody>
      </p:sp>
      <p:grpSp>
        <p:nvGrpSpPr>
          <p:cNvPr id="4" name="グループ化 3">
            <a:extLst>
              <a:ext uri="{FF2B5EF4-FFF2-40B4-BE49-F238E27FC236}">
                <a16:creationId xmlns:a16="http://schemas.microsoft.com/office/drawing/2014/main" id="{1F4E5F35-CC71-7E34-EC0B-E9C5AF399416}"/>
              </a:ext>
            </a:extLst>
          </p:cNvPr>
          <p:cNvGrpSpPr/>
          <p:nvPr/>
        </p:nvGrpSpPr>
        <p:grpSpPr>
          <a:xfrm>
            <a:off x="663069" y="1748643"/>
            <a:ext cx="10865862" cy="396508"/>
            <a:chOff x="989788" y="2146667"/>
            <a:chExt cx="12364018" cy="396508"/>
          </a:xfrm>
        </p:grpSpPr>
        <p:sp>
          <p:nvSpPr>
            <p:cNvPr id="12" name="フリーフォーム: 図形 11">
              <a:extLst>
                <a:ext uri="{FF2B5EF4-FFF2-40B4-BE49-F238E27FC236}">
                  <a16:creationId xmlns:a16="http://schemas.microsoft.com/office/drawing/2014/main" id="{DEAB5E4D-A000-2012-70F9-33E2EEF05BF7}"/>
                </a:ext>
              </a:extLst>
            </p:cNvPr>
            <p:cNvSpPr/>
            <p:nvPr/>
          </p:nvSpPr>
          <p:spPr>
            <a:xfrm>
              <a:off x="989788"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0060A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lang="en-US" altLang="ja-JP" sz="1200" kern="1200">
                  <a:latin typeface="メイリオ" panose="020B0604030504040204" pitchFamily="50" charset="-128"/>
                  <a:ea typeface="メイリオ" panose="020B0604030504040204" pitchFamily="50" charset="-128"/>
                </a:rPr>
                <a:t>STEP1</a:t>
              </a:r>
              <a:endParaRPr lang="ja-JP" altLang="en-US" sz="1200" kern="1200">
                <a:latin typeface="メイリオ" panose="020B0604030504040204" pitchFamily="50" charset="-128"/>
                <a:ea typeface="メイリオ" panose="020B0604030504040204" pitchFamily="50" charset="-128"/>
              </a:endParaRPr>
            </a:p>
          </p:txBody>
        </p:sp>
        <p:sp>
          <p:nvSpPr>
            <p:cNvPr id="13" name="フリーフォーム: 図形 12">
              <a:extLst>
                <a:ext uri="{FF2B5EF4-FFF2-40B4-BE49-F238E27FC236}">
                  <a16:creationId xmlns:a16="http://schemas.microsoft.com/office/drawing/2014/main" id="{4F3D6B54-8DBF-2E87-81A9-FE6DFA9CD334}"/>
                </a:ext>
              </a:extLst>
            </p:cNvPr>
            <p:cNvSpPr/>
            <p:nvPr/>
          </p:nvSpPr>
          <p:spPr>
            <a:xfrm>
              <a:off x="3431486"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4472C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lang="en-US" altLang="ja-JP" sz="1200" kern="1200">
                  <a:latin typeface="メイリオ" panose="020B0604030504040204" pitchFamily="50" charset="-128"/>
                  <a:ea typeface="メイリオ" panose="020B0604030504040204" pitchFamily="50" charset="-128"/>
                </a:rPr>
                <a:t>STEP</a:t>
              </a:r>
              <a:r>
                <a:rPr lang="ja-JP" altLang="en-US" sz="1200" kern="1200">
                  <a:latin typeface="メイリオ" panose="020B0604030504040204" pitchFamily="50" charset="-128"/>
                  <a:ea typeface="メイリオ" panose="020B0604030504040204" pitchFamily="50" charset="-128"/>
                </a:rPr>
                <a:t>２</a:t>
              </a:r>
            </a:p>
          </p:txBody>
        </p:sp>
        <p:sp>
          <p:nvSpPr>
            <p:cNvPr id="14" name="フリーフォーム: 図形 13">
              <a:extLst>
                <a:ext uri="{FF2B5EF4-FFF2-40B4-BE49-F238E27FC236}">
                  <a16:creationId xmlns:a16="http://schemas.microsoft.com/office/drawing/2014/main" id="{5EEA111F-F91E-12CA-40AC-A3FAFD111BF0}"/>
                </a:ext>
              </a:extLst>
            </p:cNvPr>
            <p:cNvSpPr/>
            <p:nvPr/>
          </p:nvSpPr>
          <p:spPr>
            <a:xfrm>
              <a:off x="5873184"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82A1D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lang="en-US" altLang="ja-JP" sz="1200" kern="1200">
                  <a:latin typeface="メイリオ" panose="020B0604030504040204" pitchFamily="50" charset="-128"/>
                  <a:ea typeface="メイリオ" panose="020B0604030504040204" pitchFamily="50" charset="-128"/>
                </a:rPr>
                <a:t>STEP3</a:t>
              </a:r>
              <a:endParaRPr lang="ja-JP" altLang="en-US" sz="1200" kern="1200">
                <a:latin typeface="メイリオ" panose="020B0604030504040204" pitchFamily="50" charset="-128"/>
                <a:ea typeface="メイリオ" panose="020B0604030504040204" pitchFamily="50" charset="-128"/>
              </a:endParaRPr>
            </a:p>
          </p:txBody>
        </p:sp>
        <p:sp>
          <p:nvSpPr>
            <p:cNvPr id="15" name="フリーフォーム: 図形 14">
              <a:extLst>
                <a:ext uri="{FF2B5EF4-FFF2-40B4-BE49-F238E27FC236}">
                  <a16:creationId xmlns:a16="http://schemas.microsoft.com/office/drawing/2014/main" id="{1DB7BC33-F454-8626-DF1E-9E3B43AF06A7}"/>
                </a:ext>
              </a:extLst>
            </p:cNvPr>
            <p:cNvSpPr/>
            <p:nvPr/>
          </p:nvSpPr>
          <p:spPr>
            <a:xfrm>
              <a:off x="8314882"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9AB2D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kumimoji="1" lang="en-US" altLang="ja-JP" sz="1200" kern="1200">
                  <a:latin typeface="メイリオ" panose="020B0604030504040204" pitchFamily="50" charset="-128"/>
                  <a:ea typeface="メイリオ" panose="020B0604030504040204" pitchFamily="50" charset="-128"/>
                </a:rPr>
                <a:t>STEP4</a:t>
              </a:r>
              <a:endParaRPr kumimoji="1" lang="ja-JP" altLang="en-US" sz="1200" kern="1200">
                <a:latin typeface="メイリオ" panose="020B0604030504040204" pitchFamily="50" charset="-128"/>
                <a:ea typeface="メイリオ" panose="020B0604030504040204" pitchFamily="50" charset="-128"/>
              </a:endParaRPr>
            </a:p>
          </p:txBody>
        </p:sp>
        <p:sp>
          <p:nvSpPr>
            <p:cNvPr id="16" name="フリーフォーム: 図形 15">
              <a:extLst>
                <a:ext uri="{FF2B5EF4-FFF2-40B4-BE49-F238E27FC236}">
                  <a16:creationId xmlns:a16="http://schemas.microsoft.com/office/drawing/2014/main" id="{853668A7-4CB6-539E-411B-6CCA64935E57}"/>
                </a:ext>
              </a:extLst>
            </p:cNvPr>
            <p:cNvSpPr/>
            <p:nvPr/>
          </p:nvSpPr>
          <p:spPr>
            <a:xfrm>
              <a:off x="10783598"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B3C6E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kumimoji="1" lang="en-US" altLang="ja-JP" sz="1200" kern="1200">
                  <a:latin typeface="メイリオ" panose="020B0604030504040204" pitchFamily="50" charset="-128"/>
                  <a:ea typeface="メイリオ" panose="020B0604030504040204" pitchFamily="50" charset="-128"/>
                </a:rPr>
                <a:t>STEP</a:t>
              </a:r>
              <a:r>
                <a:rPr kumimoji="1" lang="ja-JP" altLang="en-US" sz="1200">
                  <a:latin typeface="メイリオ" panose="020B0604030504040204" pitchFamily="50" charset="-128"/>
                  <a:ea typeface="メイリオ" panose="020B0604030504040204" pitchFamily="50" charset="-128"/>
                </a:rPr>
                <a:t>５</a:t>
              </a:r>
              <a:endParaRPr kumimoji="1" lang="en-US" altLang="ja-JP" sz="1200" kern="1200">
                <a:latin typeface="メイリオ" panose="020B0604030504040204" pitchFamily="50" charset="-128"/>
                <a:ea typeface="メイリオ" panose="020B0604030504040204" pitchFamily="50" charset="-128"/>
              </a:endParaRPr>
            </a:p>
          </p:txBody>
        </p:sp>
      </p:grpSp>
      <p:sp>
        <p:nvSpPr>
          <p:cNvPr id="17" name="TextBox 13">
            <a:extLst>
              <a:ext uri="{FF2B5EF4-FFF2-40B4-BE49-F238E27FC236}">
                <a16:creationId xmlns:a16="http://schemas.microsoft.com/office/drawing/2014/main" id="{E7FB73DD-759E-604E-A9DE-E658F6ABE687}"/>
              </a:ext>
            </a:extLst>
          </p:cNvPr>
          <p:cNvSpPr txBox="1"/>
          <p:nvPr/>
        </p:nvSpPr>
        <p:spPr>
          <a:xfrm>
            <a:off x="834069" y="4248872"/>
            <a:ext cx="2022076" cy="579005"/>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正規のアプリだと思い</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ダウンロード</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8" name="TextBox 13">
            <a:extLst>
              <a:ext uri="{FF2B5EF4-FFF2-40B4-BE49-F238E27FC236}">
                <a16:creationId xmlns:a16="http://schemas.microsoft.com/office/drawing/2014/main" id="{FED16008-EC31-038F-F143-5DC1C5C19387}"/>
              </a:ext>
            </a:extLst>
          </p:cNvPr>
          <p:cNvSpPr txBox="1"/>
          <p:nvPr/>
        </p:nvSpPr>
        <p:spPr>
          <a:xfrm>
            <a:off x="7213515" y="4340312"/>
            <a:ext cx="1970484" cy="325089"/>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アプリが実行</a:t>
            </a:r>
          </a:p>
        </p:txBody>
      </p:sp>
      <p:sp>
        <p:nvSpPr>
          <p:cNvPr id="19" name="TextBox 13">
            <a:extLst>
              <a:ext uri="{FF2B5EF4-FFF2-40B4-BE49-F238E27FC236}">
                <a16:creationId xmlns:a16="http://schemas.microsoft.com/office/drawing/2014/main" id="{B33BACCC-3A71-A3CE-7E2E-92FC0DD81AF2}"/>
              </a:ext>
            </a:extLst>
          </p:cNvPr>
          <p:cNvSpPr txBox="1"/>
          <p:nvPr/>
        </p:nvSpPr>
        <p:spPr>
          <a:xfrm>
            <a:off x="9359351" y="4340312"/>
            <a:ext cx="2094171" cy="325089"/>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個人情報が窃取される</a:t>
            </a:r>
          </a:p>
        </p:txBody>
      </p:sp>
      <p:pic>
        <p:nvPicPr>
          <p:cNvPr id="20" name="図 19">
            <a:extLst>
              <a:ext uri="{FF2B5EF4-FFF2-40B4-BE49-F238E27FC236}">
                <a16:creationId xmlns:a16="http://schemas.microsoft.com/office/drawing/2014/main" id="{D8F00F2F-3DC5-6E5F-BBF9-E486DF3BA1B8}"/>
              </a:ext>
            </a:extLst>
          </p:cNvPr>
          <p:cNvPicPr>
            <a:picLocks noChangeAspect="1"/>
          </p:cNvPicPr>
          <p:nvPr/>
        </p:nvPicPr>
        <p:blipFill>
          <a:blip r:embed="rId2"/>
          <a:srcRect/>
          <a:stretch/>
        </p:blipFill>
        <p:spPr>
          <a:xfrm>
            <a:off x="992719" y="2439859"/>
            <a:ext cx="1577398" cy="1637369"/>
          </a:xfrm>
          <a:prstGeom prst="rect">
            <a:avLst/>
          </a:prstGeom>
        </p:spPr>
      </p:pic>
      <p:grpSp>
        <p:nvGrpSpPr>
          <p:cNvPr id="21" name="グループ化 20">
            <a:extLst>
              <a:ext uri="{FF2B5EF4-FFF2-40B4-BE49-F238E27FC236}">
                <a16:creationId xmlns:a16="http://schemas.microsoft.com/office/drawing/2014/main" id="{5731BBB8-6316-7A1A-FB53-982B22425AEB}"/>
              </a:ext>
            </a:extLst>
          </p:cNvPr>
          <p:cNvGrpSpPr/>
          <p:nvPr/>
        </p:nvGrpSpPr>
        <p:grpSpPr>
          <a:xfrm>
            <a:off x="7472750" y="2625196"/>
            <a:ext cx="1337452" cy="1488383"/>
            <a:chOff x="7431982" y="3090596"/>
            <a:chExt cx="1337452" cy="1488383"/>
          </a:xfrm>
        </p:grpSpPr>
        <p:pic>
          <p:nvPicPr>
            <p:cNvPr id="22" name="グラフィックス 21">
              <a:extLst>
                <a:ext uri="{FF2B5EF4-FFF2-40B4-BE49-F238E27FC236}">
                  <a16:creationId xmlns:a16="http://schemas.microsoft.com/office/drawing/2014/main" id="{11C62C03-4B24-4621-9DE7-4C3FF09979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08958" y="3090596"/>
              <a:ext cx="1160476" cy="1344354"/>
            </a:xfrm>
            <a:prstGeom prst="rect">
              <a:avLst/>
            </a:prstGeom>
          </p:spPr>
        </p:pic>
        <p:grpSp>
          <p:nvGrpSpPr>
            <p:cNvPr id="23" name="グループ化 22">
              <a:extLst>
                <a:ext uri="{FF2B5EF4-FFF2-40B4-BE49-F238E27FC236}">
                  <a16:creationId xmlns:a16="http://schemas.microsoft.com/office/drawing/2014/main" id="{C001A4F4-4364-BE81-EDF3-57BF23FD766D}"/>
                </a:ext>
              </a:extLst>
            </p:cNvPr>
            <p:cNvGrpSpPr/>
            <p:nvPr/>
          </p:nvGrpSpPr>
          <p:grpSpPr>
            <a:xfrm>
              <a:off x="7431982" y="3954139"/>
              <a:ext cx="624840" cy="624840"/>
              <a:chOff x="7431982" y="3954139"/>
              <a:chExt cx="624840" cy="624840"/>
            </a:xfrm>
          </p:grpSpPr>
          <p:sp>
            <p:nvSpPr>
              <p:cNvPr id="25" name="楕円 24">
                <a:extLst>
                  <a:ext uri="{FF2B5EF4-FFF2-40B4-BE49-F238E27FC236}">
                    <a16:creationId xmlns:a16="http://schemas.microsoft.com/office/drawing/2014/main" id="{BC0CD9C3-DF78-C9E4-3FF5-D27C2C97883D}"/>
                  </a:ext>
                </a:extLst>
              </p:cNvPr>
              <p:cNvSpPr/>
              <p:nvPr/>
            </p:nvSpPr>
            <p:spPr>
              <a:xfrm>
                <a:off x="7431982" y="3954139"/>
                <a:ext cx="624840" cy="624840"/>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左 25">
                <a:extLst>
                  <a:ext uri="{FF2B5EF4-FFF2-40B4-BE49-F238E27FC236}">
                    <a16:creationId xmlns:a16="http://schemas.microsoft.com/office/drawing/2014/main" id="{74D2A07B-60CF-775F-2F4D-6FCB3EA7711F}"/>
                  </a:ext>
                </a:extLst>
              </p:cNvPr>
              <p:cNvSpPr/>
              <p:nvPr/>
            </p:nvSpPr>
            <p:spPr>
              <a:xfrm rot="16200000">
                <a:off x="7591210" y="4114798"/>
                <a:ext cx="306385" cy="303522"/>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TextBox 13">
              <a:extLst>
                <a:ext uri="{FF2B5EF4-FFF2-40B4-BE49-F238E27FC236}">
                  <a16:creationId xmlns:a16="http://schemas.microsoft.com/office/drawing/2014/main" id="{8EB828E4-A168-23E4-00BA-8A898307F2AF}"/>
                </a:ext>
              </a:extLst>
            </p:cNvPr>
            <p:cNvSpPr txBox="1"/>
            <p:nvPr/>
          </p:nvSpPr>
          <p:spPr>
            <a:xfrm>
              <a:off x="7608956" y="3219572"/>
              <a:ext cx="1160477" cy="808363"/>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en-US" altLang="ja-JP" sz="3600" b="1">
                  <a:solidFill>
                    <a:schemeClr val="tx1">
                      <a:lumMod val="65000"/>
                      <a:lumOff val="35000"/>
                    </a:schemeClr>
                  </a:solidFill>
                  <a:latin typeface="Impact" panose="020B0806030902050204" pitchFamily="34" charset="0"/>
                  <a:ea typeface="メイリオ" panose="020B0604030504040204" pitchFamily="50" charset="-128"/>
                </a:rPr>
                <a:t>{</a:t>
              </a:r>
              <a:r>
                <a:rPr lang="ja-JP" altLang="en-US" sz="3600" b="1">
                  <a:solidFill>
                    <a:schemeClr val="tx1">
                      <a:lumMod val="65000"/>
                      <a:lumOff val="35000"/>
                    </a:schemeClr>
                  </a:solidFill>
                  <a:latin typeface="Impact" panose="020B0806030902050204" pitchFamily="34" charset="0"/>
                  <a:ea typeface="メイリオ" panose="020B0604030504040204" pitchFamily="50" charset="-128"/>
                </a:rPr>
                <a:t>  </a:t>
              </a:r>
              <a:r>
                <a:rPr lang="en-US" altLang="ja-JP" sz="3600" b="1">
                  <a:solidFill>
                    <a:schemeClr val="tx1">
                      <a:lumMod val="65000"/>
                      <a:lumOff val="35000"/>
                    </a:schemeClr>
                  </a:solidFill>
                  <a:latin typeface="Impact" panose="020B0806030902050204" pitchFamily="34" charset="0"/>
                  <a:ea typeface="メイリオ" panose="020B0604030504040204" pitchFamily="50" charset="-128"/>
                </a:rPr>
                <a:t>&lt;</a:t>
              </a:r>
              <a:endParaRPr lang="ja-JP" altLang="en-US" sz="3600" b="1">
                <a:solidFill>
                  <a:schemeClr val="tx1">
                    <a:lumMod val="65000"/>
                    <a:lumOff val="35000"/>
                  </a:schemeClr>
                </a:solidFill>
                <a:latin typeface="Impact" panose="020B0806030902050204" pitchFamily="34" charset="0"/>
                <a:ea typeface="メイリオ" panose="020B0604030504040204" pitchFamily="50" charset="-128"/>
              </a:endParaRPr>
            </a:p>
          </p:txBody>
        </p:sp>
      </p:grpSp>
      <p:grpSp>
        <p:nvGrpSpPr>
          <p:cNvPr id="27" name="グループ化 26">
            <a:extLst>
              <a:ext uri="{FF2B5EF4-FFF2-40B4-BE49-F238E27FC236}">
                <a16:creationId xmlns:a16="http://schemas.microsoft.com/office/drawing/2014/main" id="{FEE84B5B-3821-986A-DDA7-C6315659E182}"/>
              </a:ext>
            </a:extLst>
          </p:cNvPr>
          <p:cNvGrpSpPr/>
          <p:nvPr/>
        </p:nvGrpSpPr>
        <p:grpSpPr>
          <a:xfrm>
            <a:off x="9942085" y="2377778"/>
            <a:ext cx="840345" cy="1604929"/>
            <a:chOff x="9901317" y="2843178"/>
            <a:chExt cx="840345" cy="1604929"/>
          </a:xfrm>
        </p:grpSpPr>
        <p:pic>
          <p:nvPicPr>
            <p:cNvPr id="28" name="図 27" descr="アイコン&#10;&#10;自動的に生成された説明">
              <a:extLst>
                <a:ext uri="{FF2B5EF4-FFF2-40B4-BE49-F238E27FC236}">
                  <a16:creationId xmlns:a16="http://schemas.microsoft.com/office/drawing/2014/main" id="{321C89F1-C1CB-9E0C-8576-A144F8EA111B}"/>
                </a:ext>
              </a:extLst>
            </p:cNvPr>
            <p:cNvPicPr>
              <a:picLocks noChangeAspect="1"/>
            </p:cNvPicPr>
            <p:nvPr/>
          </p:nvPicPr>
          <p:blipFill>
            <a:blip r:embed="rId5"/>
            <a:stretch>
              <a:fillRect/>
            </a:stretch>
          </p:blipFill>
          <p:spPr>
            <a:xfrm>
              <a:off x="9927705" y="2843178"/>
              <a:ext cx="813957" cy="813957"/>
            </a:xfrm>
            <a:prstGeom prst="rect">
              <a:avLst/>
            </a:prstGeom>
          </p:spPr>
        </p:pic>
        <p:sp>
          <p:nvSpPr>
            <p:cNvPr id="29" name="矢印: 左 28">
              <a:extLst>
                <a:ext uri="{FF2B5EF4-FFF2-40B4-BE49-F238E27FC236}">
                  <a16:creationId xmlns:a16="http://schemas.microsoft.com/office/drawing/2014/main" id="{8F11C9F3-D4FA-D52F-9F25-B12B73CB2C88}"/>
                </a:ext>
              </a:extLst>
            </p:cNvPr>
            <p:cNvSpPr/>
            <p:nvPr/>
          </p:nvSpPr>
          <p:spPr>
            <a:xfrm rot="5400000">
              <a:off x="10148133" y="3332705"/>
              <a:ext cx="339533" cy="303522"/>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a:extLst>
                <a:ext uri="{FF2B5EF4-FFF2-40B4-BE49-F238E27FC236}">
                  <a16:creationId xmlns:a16="http://schemas.microsoft.com/office/drawing/2014/main" id="{71938145-89CA-2F5E-F05D-AC637B460D81}"/>
                </a:ext>
              </a:extLst>
            </p:cNvPr>
            <p:cNvGrpSpPr/>
            <p:nvPr/>
          </p:nvGrpSpPr>
          <p:grpSpPr>
            <a:xfrm>
              <a:off x="9901317" y="3607762"/>
              <a:ext cx="840345" cy="840345"/>
              <a:chOff x="10109204" y="4059213"/>
              <a:chExt cx="586024" cy="586024"/>
            </a:xfrm>
          </p:grpSpPr>
          <p:sp>
            <p:nvSpPr>
              <p:cNvPr id="31" name="正方形/長方形 30">
                <a:extLst>
                  <a:ext uri="{FF2B5EF4-FFF2-40B4-BE49-F238E27FC236}">
                    <a16:creationId xmlns:a16="http://schemas.microsoft.com/office/drawing/2014/main" id="{AFFC7C6C-F273-FBA4-2A72-9B7F4CE276A6}"/>
                  </a:ext>
                </a:extLst>
              </p:cNvPr>
              <p:cNvSpPr/>
              <p:nvPr/>
            </p:nvSpPr>
            <p:spPr>
              <a:xfrm>
                <a:off x="10229850" y="4083445"/>
                <a:ext cx="339725" cy="517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a:extLst>
                  <a:ext uri="{FF2B5EF4-FFF2-40B4-BE49-F238E27FC236}">
                    <a16:creationId xmlns:a16="http://schemas.microsoft.com/office/drawing/2014/main" id="{4891F9D5-105D-8459-867B-C0A16D41CEF2}"/>
                  </a:ext>
                </a:extLst>
              </p:cNvPr>
              <p:cNvPicPr>
                <a:picLocks noChangeAspect="1"/>
              </p:cNvPicPr>
              <p:nvPr/>
            </p:nvPicPr>
            <p:blipFill>
              <a:blip r:embed="rId6"/>
              <a:srcRect/>
              <a:stretch/>
            </p:blipFill>
            <p:spPr>
              <a:xfrm>
                <a:off x="10109204" y="4059213"/>
                <a:ext cx="586024" cy="586024"/>
              </a:xfrm>
              <a:prstGeom prst="rect">
                <a:avLst/>
              </a:prstGeom>
            </p:spPr>
          </p:pic>
        </p:grpSp>
      </p:grpSp>
      <p:pic>
        <p:nvPicPr>
          <p:cNvPr id="33" name="図 32">
            <a:extLst>
              <a:ext uri="{FF2B5EF4-FFF2-40B4-BE49-F238E27FC236}">
                <a16:creationId xmlns:a16="http://schemas.microsoft.com/office/drawing/2014/main" id="{784E0BD5-DB78-FA92-5FFA-E6508ECDF607}"/>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915648" y="3258544"/>
            <a:ext cx="687024" cy="718095"/>
          </a:xfrm>
          <a:prstGeom prst="rect">
            <a:avLst/>
          </a:prstGeom>
        </p:spPr>
      </p:pic>
      <p:pic>
        <p:nvPicPr>
          <p:cNvPr id="34" name="グラフィックス 33" descr="雲 枠線">
            <a:extLst>
              <a:ext uri="{FF2B5EF4-FFF2-40B4-BE49-F238E27FC236}">
                <a16:creationId xmlns:a16="http://schemas.microsoft.com/office/drawing/2014/main" id="{B8DAA5EE-09AA-7FFE-E8D4-FA92C5A76D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92107" y="2050654"/>
            <a:ext cx="1525308" cy="1525308"/>
          </a:xfrm>
          <a:prstGeom prst="rect">
            <a:avLst/>
          </a:prstGeom>
        </p:spPr>
      </p:pic>
      <p:sp>
        <p:nvSpPr>
          <p:cNvPr id="35" name="TextBox 13">
            <a:extLst>
              <a:ext uri="{FF2B5EF4-FFF2-40B4-BE49-F238E27FC236}">
                <a16:creationId xmlns:a16="http://schemas.microsoft.com/office/drawing/2014/main" id="{5B3D59E0-6FA6-14B1-176F-98ACCD35A6A9}"/>
              </a:ext>
            </a:extLst>
          </p:cNvPr>
          <p:cNvSpPr txBox="1"/>
          <p:nvPr/>
        </p:nvSpPr>
        <p:spPr>
          <a:xfrm>
            <a:off x="3005785" y="4272691"/>
            <a:ext cx="2022076" cy="579005"/>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利用継続するために</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アップデート指示</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6" name="TextBox 13">
            <a:extLst>
              <a:ext uri="{FF2B5EF4-FFF2-40B4-BE49-F238E27FC236}">
                <a16:creationId xmlns:a16="http://schemas.microsoft.com/office/drawing/2014/main" id="{012B7E2D-6C4B-699B-DA1A-DC1E588100A4}"/>
              </a:ext>
            </a:extLst>
          </p:cNvPr>
          <p:cNvSpPr txBox="1"/>
          <p:nvPr/>
        </p:nvSpPr>
        <p:spPr>
          <a:xfrm>
            <a:off x="4951916" y="4288496"/>
            <a:ext cx="2301205" cy="579005"/>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アプリのアップデートで</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100">
                <a:solidFill>
                  <a:schemeClr val="tx1">
                    <a:lumMod val="75000"/>
                    <a:lumOff val="25000"/>
                  </a:schemeClr>
                </a:solidFill>
                <a:latin typeface="メイリオ" panose="020B0604030504040204" pitchFamily="50" charset="-128"/>
                <a:ea typeface="メイリオ" panose="020B0604030504040204" pitchFamily="50" charset="-128"/>
              </a:rPr>
              <a:t>マルウェアがダウンロード</a:t>
            </a:r>
            <a:endParaRPr lang="en-US" altLang="ja-JP" sz="110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37" name="グラフィックス 36" descr="スマート フォン 枠線">
            <a:extLst>
              <a:ext uri="{FF2B5EF4-FFF2-40B4-BE49-F238E27FC236}">
                <a16:creationId xmlns:a16="http://schemas.microsoft.com/office/drawing/2014/main" id="{854AE488-4601-F300-B0C5-FAB3A0BD9D8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28716" y="3450271"/>
            <a:ext cx="789494" cy="789494"/>
          </a:xfrm>
          <a:prstGeom prst="rect">
            <a:avLst/>
          </a:prstGeom>
        </p:spPr>
      </p:pic>
      <p:sp>
        <p:nvSpPr>
          <p:cNvPr id="38" name="矢印: 下 37">
            <a:extLst>
              <a:ext uri="{FF2B5EF4-FFF2-40B4-BE49-F238E27FC236}">
                <a16:creationId xmlns:a16="http://schemas.microsoft.com/office/drawing/2014/main" id="{3F9BC259-70A8-EA3C-6234-3198EB6EE2CB}"/>
              </a:ext>
            </a:extLst>
          </p:cNvPr>
          <p:cNvSpPr/>
          <p:nvPr/>
        </p:nvSpPr>
        <p:spPr>
          <a:xfrm>
            <a:off x="5694558" y="3049607"/>
            <a:ext cx="414778" cy="507501"/>
          </a:xfrm>
          <a:prstGeom prst="down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グループ化 38">
            <a:extLst>
              <a:ext uri="{FF2B5EF4-FFF2-40B4-BE49-F238E27FC236}">
                <a16:creationId xmlns:a16="http://schemas.microsoft.com/office/drawing/2014/main" id="{7EB0F17E-193E-6CC8-E5E8-35CDC359CD94}"/>
              </a:ext>
            </a:extLst>
          </p:cNvPr>
          <p:cNvGrpSpPr/>
          <p:nvPr/>
        </p:nvGrpSpPr>
        <p:grpSpPr>
          <a:xfrm>
            <a:off x="2812098" y="2215902"/>
            <a:ext cx="1716677" cy="1671144"/>
            <a:chOff x="2695067" y="2533211"/>
            <a:chExt cx="1716677" cy="1671144"/>
          </a:xfrm>
        </p:grpSpPr>
        <p:grpSp>
          <p:nvGrpSpPr>
            <p:cNvPr id="40" name="グループ化 39">
              <a:extLst>
                <a:ext uri="{FF2B5EF4-FFF2-40B4-BE49-F238E27FC236}">
                  <a16:creationId xmlns:a16="http://schemas.microsoft.com/office/drawing/2014/main" id="{8C15B90F-4494-5B79-FF5F-982A955C63FE}"/>
                </a:ext>
              </a:extLst>
            </p:cNvPr>
            <p:cNvGrpSpPr/>
            <p:nvPr/>
          </p:nvGrpSpPr>
          <p:grpSpPr>
            <a:xfrm>
              <a:off x="3459637" y="3242821"/>
              <a:ext cx="952107" cy="961534"/>
              <a:chOff x="-358219" y="4969497"/>
              <a:chExt cx="716437" cy="744718"/>
            </a:xfrm>
          </p:grpSpPr>
          <p:sp>
            <p:nvSpPr>
              <p:cNvPr id="42" name="四角形: 角を丸くする 41">
                <a:extLst>
                  <a:ext uri="{FF2B5EF4-FFF2-40B4-BE49-F238E27FC236}">
                    <a16:creationId xmlns:a16="http://schemas.microsoft.com/office/drawing/2014/main" id="{D440B122-B30D-9CB3-2CBE-0269EC63297D}"/>
                  </a:ext>
                </a:extLst>
              </p:cNvPr>
              <p:cNvSpPr/>
              <p:nvPr/>
            </p:nvSpPr>
            <p:spPr>
              <a:xfrm>
                <a:off x="-358219" y="4969497"/>
                <a:ext cx="716437" cy="74471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吹き出し: 円形 42">
                <a:extLst>
                  <a:ext uri="{FF2B5EF4-FFF2-40B4-BE49-F238E27FC236}">
                    <a16:creationId xmlns:a16="http://schemas.microsoft.com/office/drawing/2014/main" id="{EE33B758-F564-B3A5-0E22-8D3449D52843}"/>
                  </a:ext>
                </a:extLst>
              </p:cNvPr>
              <p:cNvSpPr/>
              <p:nvPr/>
            </p:nvSpPr>
            <p:spPr>
              <a:xfrm>
                <a:off x="-282804" y="5137609"/>
                <a:ext cx="565608" cy="405352"/>
              </a:xfrm>
              <a:prstGeom prst="wedgeEllipseCallout">
                <a:avLst>
                  <a:gd name="adj1" fmla="val -44166"/>
                  <a:gd name="adj2" fmla="val 51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1" name="図 40" descr="ロゴ&#10;&#10;自動的に生成された説明">
              <a:extLst>
                <a:ext uri="{FF2B5EF4-FFF2-40B4-BE49-F238E27FC236}">
                  <a16:creationId xmlns:a16="http://schemas.microsoft.com/office/drawing/2014/main" id="{A2484184-E232-B5B1-331D-382ABD06479F}"/>
                </a:ext>
              </a:extLst>
            </p:cNvPr>
            <p:cNvPicPr>
              <a:picLocks noChangeAspect="1"/>
            </p:cNvPicPr>
            <p:nvPr/>
          </p:nvPicPr>
          <p:blipFill>
            <a:blip r:embed="rId12"/>
            <a:stretch>
              <a:fillRect/>
            </a:stretch>
          </p:blipFill>
          <p:spPr>
            <a:xfrm>
              <a:off x="2695067" y="2533211"/>
              <a:ext cx="1537570" cy="1165190"/>
            </a:xfrm>
            <a:prstGeom prst="rect">
              <a:avLst/>
            </a:prstGeom>
          </p:spPr>
        </p:pic>
      </p:grpSp>
    </p:spTree>
    <p:extLst>
      <p:ext uri="{BB962C8B-B14F-4D97-AF65-F5344CB8AC3E}">
        <p14:creationId xmlns:p14="http://schemas.microsoft.com/office/powerpoint/2010/main" val="636854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663134D8-1ED7-C362-E233-4A31312C89AF}"/>
              </a:ext>
            </a:extLst>
          </p:cNvPr>
          <p:cNvSpPr/>
          <p:nvPr/>
        </p:nvSpPr>
        <p:spPr>
          <a:xfrm>
            <a:off x="0" y="5433134"/>
            <a:ext cx="12192000" cy="10031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14AFB6C7-3991-F9C1-711B-61846EB6F79D}"/>
              </a:ext>
            </a:extLst>
          </p:cNvPr>
          <p:cNvSpPr>
            <a:spLocks noGrp="1"/>
          </p:cNvSpPr>
          <p:nvPr>
            <p:ph type="body" sz="quarter" idx="15"/>
          </p:nvPr>
        </p:nvSpPr>
        <p:spPr/>
        <p:txBody>
          <a:bodyPr/>
          <a:lstStyle/>
          <a:p>
            <a:r>
              <a:rPr kumimoji="1" lang="ja-JP" altLang="en-US"/>
              <a:t>セキュリティ教育だけでは、攻撃を防ぐことは困難</a:t>
            </a:r>
          </a:p>
        </p:txBody>
      </p:sp>
      <p:sp>
        <p:nvSpPr>
          <p:cNvPr id="5" name="楕円 4">
            <a:extLst>
              <a:ext uri="{FF2B5EF4-FFF2-40B4-BE49-F238E27FC236}">
                <a16:creationId xmlns:a16="http://schemas.microsoft.com/office/drawing/2014/main" id="{1C79FBD9-004E-F8BF-4D03-541C90321539}"/>
              </a:ext>
            </a:extLst>
          </p:cNvPr>
          <p:cNvSpPr/>
          <p:nvPr/>
        </p:nvSpPr>
        <p:spPr>
          <a:xfrm>
            <a:off x="3604333" y="2352582"/>
            <a:ext cx="4918229" cy="2787589"/>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4">
            <a:extLst>
              <a:ext uri="{FF2B5EF4-FFF2-40B4-BE49-F238E27FC236}">
                <a16:creationId xmlns:a16="http://schemas.microsoft.com/office/drawing/2014/main" id="{B1D7E8E0-5A7D-2F22-BEB0-F873B92FA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4110" y="2707689"/>
            <a:ext cx="957105" cy="9587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799BF9C1-1EDA-BCD9-4F46-B8264EA53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2500" y="3754198"/>
            <a:ext cx="842953" cy="8444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2E51FBC-F31A-5BEA-D68F-21C74AAA24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499" y="2675401"/>
            <a:ext cx="967670" cy="9693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86149D90-9948-4AFC-592B-E7906DCF2F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0661" y="3764133"/>
            <a:ext cx="920656" cy="9222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a:extLst>
              <a:ext uri="{FF2B5EF4-FFF2-40B4-BE49-F238E27FC236}">
                <a16:creationId xmlns:a16="http://schemas.microsoft.com/office/drawing/2014/main" id="{55F7C3F7-AEE6-6D49-FE4B-F70D5A6DB4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8694" y="3710868"/>
            <a:ext cx="907100" cy="9086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a:extLst>
              <a:ext uri="{FF2B5EF4-FFF2-40B4-BE49-F238E27FC236}">
                <a16:creationId xmlns:a16="http://schemas.microsoft.com/office/drawing/2014/main" id="{C88932CF-0F01-D67B-6FA6-9A65863840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87" y="2673585"/>
            <a:ext cx="1010648" cy="10106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a:extLst>
              <a:ext uri="{FF2B5EF4-FFF2-40B4-BE49-F238E27FC236}">
                <a16:creationId xmlns:a16="http://schemas.microsoft.com/office/drawing/2014/main" id="{7F59D39B-DFC9-10EA-F843-2893ECE2AD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825" y="3701988"/>
            <a:ext cx="895280" cy="896854"/>
          </a:xfrm>
          <a:prstGeom prst="rect">
            <a:avLst/>
          </a:prstGeom>
          <a:noFill/>
          <a:extLst>
            <a:ext uri="{909E8E84-426E-40DD-AFC4-6F175D3DCCD1}">
              <a14:hiddenFill xmlns:a14="http://schemas.microsoft.com/office/drawing/2010/main">
                <a:solidFill>
                  <a:srgbClr val="FFFFFF"/>
                </a:solidFill>
              </a14:hiddenFill>
            </a:ext>
          </a:extLst>
        </p:spPr>
      </p:pic>
      <p:sp>
        <p:nvSpPr>
          <p:cNvPr id="14" name="矢印: 右 13">
            <a:extLst>
              <a:ext uri="{FF2B5EF4-FFF2-40B4-BE49-F238E27FC236}">
                <a16:creationId xmlns:a16="http://schemas.microsoft.com/office/drawing/2014/main" id="{FFA9C220-1377-48DB-82B4-EF6619722982}"/>
              </a:ext>
            </a:extLst>
          </p:cNvPr>
          <p:cNvSpPr/>
          <p:nvPr/>
        </p:nvSpPr>
        <p:spPr>
          <a:xfrm>
            <a:off x="1376038" y="2681056"/>
            <a:ext cx="2805346" cy="2334827"/>
          </a:xfrm>
          <a:prstGeom prst="rightArrow">
            <a:avLst>
              <a:gd name="adj1" fmla="val 61805"/>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en-US" altLang="ja-JP" sz="2000" b="1">
                <a:solidFill>
                  <a:schemeClr val="bg1"/>
                </a:solidFill>
                <a:latin typeface="メイリオ" panose="020B0604030504040204" pitchFamily="50" charset="-128"/>
                <a:ea typeface="メイリオ" panose="020B0604030504040204" pitchFamily="50" charset="-128"/>
              </a:rPr>
              <a:t>1</a:t>
            </a:r>
            <a:r>
              <a:rPr kumimoji="1" lang="ja-JP" altLang="en-US" sz="2000" b="1">
                <a:solidFill>
                  <a:schemeClr val="bg1"/>
                </a:solidFill>
                <a:latin typeface="メイリオ" panose="020B0604030504040204" pitchFamily="50" charset="-128"/>
                <a:ea typeface="メイリオ" panose="020B0604030504040204" pitchFamily="50" charset="-128"/>
              </a:rPr>
              <a:t>人でも</a:t>
            </a:r>
            <a:endParaRPr kumimoji="1" lang="en-US" altLang="ja-JP" sz="2000" b="1">
              <a:solidFill>
                <a:schemeClr val="bg1"/>
              </a:solidFill>
              <a:latin typeface="メイリオ" panose="020B0604030504040204" pitchFamily="50" charset="-128"/>
              <a:ea typeface="メイリオ" panose="020B0604030504040204" pitchFamily="50" charset="-128"/>
            </a:endParaRPr>
          </a:p>
          <a:p>
            <a:pPr algn="ctr">
              <a:lnSpc>
                <a:spcPct val="120000"/>
              </a:lnSpc>
            </a:pPr>
            <a:r>
              <a:rPr kumimoji="1" lang="ja-JP" altLang="en-US" sz="2000" b="1">
                <a:solidFill>
                  <a:schemeClr val="bg1"/>
                </a:solidFill>
                <a:latin typeface="メイリオ" panose="020B0604030504040204" pitchFamily="50" charset="-128"/>
                <a:ea typeface="メイリオ" panose="020B0604030504040204" pitchFamily="50" charset="-128"/>
              </a:rPr>
              <a:t>感染したら</a:t>
            </a:r>
            <a:r>
              <a:rPr kumimoji="1" lang="en-US" altLang="ja-JP" sz="2000" b="1">
                <a:solidFill>
                  <a:schemeClr val="bg1"/>
                </a:solidFill>
                <a:latin typeface="メイリオ" panose="020B0604030504040204" pitchFamily="50" charset="-128"/>
                <a:ea typeface="メイリオ" panose="020B0604030504040204" pitchFamily="50" charset="-128"/>
              </a:rPr>
              <a:t>NG</a:t>
            </a:r>
            <a:endParaRPr kumimoji="1" lang="ja-JP" altLang="en-US" sz="2000" b="1">
              <a:solidFill>
                <a:schemeClr val="bg1"/>
              </a:solidFill>
              <a:latin typeface="メイリオ" panose="020B0604030504040204" pitchFamily="50" charset="-128"/>
              <a:ea typeface="メイリオ" panose="020B0604030504040204" pitchFamily="50" charset="-128"/>
            </a:endParaRPr>
          </a:p>
        </p:txBody>
      </p:sp>
      <p:pic>
        <p:nvPicPr>
          <p:cNvPr id="15" name="Picture 4" descr="燃え尽きた人のイラスト（男性会社員）">
            <a:extLst>
              <a:ext uri="{FF2B5EF4-FFF2-40B4-BE49-F238E27FC236}">
                <a16:creationId xmlns:a16="http://schemas.microsoft.com/office/drawing/2014/main" id="{AAFF3D0E-C509-D549-BE03-84FCDACAE2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560" y="2941731"/>
            <a:ext cx="1682043" cy="1843334"/>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8F2D4E55-A044-9279-5DE9-7B69C6AD1E38}"/>
              </a:ext>
            </a:extLst>
          </p:cNvPr>
          <p:cNvSpPr txBox="1"/>
          <p:nvPr/>
        </p:nvSpPr>
        <p:spPr>
          <a:xfrm>
            <a:off x="4233907" y="1835504"/>
            <a:ext cx="3740459" cy="369332"/>
          </a:xfrm>
          <a:prstGeom prst="rect">
            <a:avLst/>
          </a:prstGeom>
          <a:solidFill>
            <a:schemeClr val="bg2">
              <a:lumMod val="50000"/>
            </a:schemeClr>
          </a:solidFill>
        </p:spPr>
        <p:txBody>
          <a:bodyPr wrap="square" rtlCol="0" anchor="ctr">
            <a:spAutoFit/>
          </a:bodyPr>
          <a:lstStyle/>
          <a:p>
            <a:pPr algn="ctr"/>
            <a:r>
              <a:rPr kumimoji="1" lang="ja-JP" altLang="en-US" b="1">
                <a:solidFill>
                  <a:schemeClr val="bg1"/>
                </a:solidFill>
                <a:latin typeface="メイリオ" panose="020B0604030504040204" pitchFamily="50" charset="-128"/>
                <a:ea typeface="メイリオ" panose="020B0604030504040204" pitchFamily="50" charset="-128"/>
              </a:rPr>
              <a:t>従業員の皆さん</a:t>
            </a:r>
          </a:p>
        </p:txBody>
      </p:sp>
      <p:sp>
        <p:nvSpPr>
          <p:cNvPr id="17" name="テキスト ボックス 16">
            <a:extLst>
              <a:ext uri="{FF2B5EF4-FFF2-40B4-BE49-F238E27FC236}">
                <a16:creationId xmlns:a16="http://schemas.microsoft.com/office/drawing/2014/main" id="{0E2EF433-5A84-6332-6160-2645A70DD511}"/>
              </a:ext>
            </a:extLst>
          </p:cNvPr>
          <p:cNvSpPr txBox="1"/>
          <p:nvPr/>
        </p:nvSpPr>
        <p:spPr>
          <a:xfrm>
            <a:off x="9676659" y="1835504"/>
            <a:ext cx="1908699" cy="369332"/>
          </a:xfrm>
          <a:prstGeom prst="rect">
            <a:avLst/>
          </a:prstGeom>
          <a:solidFill>
            <a:srgbClr val="C00000"/>
          </a:solidFill>
        </p:spPr>
        <p:txBody>
          <a:bodyPr wrap="square" rtlCol="0" anchor="ctr">
            <a:spAutoFit/>
          </a:bodyPr>
          <a:lstStyle/>
          <a:p>
            <a:pPr algn="ctr"/>
            <a:r>
              <a:rPr kumimoji="1" lang="ja-JP" altLang="en-US" b="1">
                <a:solidFill>
                  <a:schemeClr val="bg1"/>
                </a:solidFill>
                <a:latin typeface="メイリオ" panose="020B0604030504040204" pitchFamily="50" charset="-128"/>
                <a:ea typeface="メイリオ" panose="020B0604030504040204" pitchFamily="50" charset="-128"/>
              </a:rPr>
              <a:t>攻撃者</a:t>
            </a:r>
          </a:p>
        </p:txBody>
      </p:sp>
      <p:sp>
        <p:nvSpPr>
          <p:cNvPr id="21" name="テキスト ボックス 20">
            <a:extLst>
              <a:ext uri="{FF2B5EF4-FFF2-40B4-BE49-F238E27FC236}">
                <a16:creationId xmlns:a16="http://schemas.microsoft.com/office/drawing/2014/main" id="{BD5AE2BC-6360-74AB-803A-93DB1D03ABD3}"/>
              </a:ext>
            </a:extLst>
          </p:cNvPr>
          <p:cNvSpPr txBox="1"/>
          <p:nvPr/>
        </p:nvSpPr>
        <p:spPr>
          <a:xfrm>
            <a:off x="622916" y="1835504"/>
            <a:ext cx="1942731" cy="369332"/>
          </a:xfrm>
          <a:prstGeom prst="rect">
            <a:avLst/>
          </a:prstGeom>
          <a:solidFill>
            <a:schemeClr val="accent6"/>
          </a:solidFill>
        </p:spPr>
        <p:txBody>
          <a:bodyPr wrap="square" rtlCol="0" anchor="ctr">
            <a:spAutoFit/>
          </a:bodyPr>
          <a:lstStyle/>
          <a:p>
            <a:pPr algn="ctr"/>
            <a:r>
              <a:rPr kumimoji="1" lang="ja-JP" altLang="en-US" b="1">
                <a:solidFill>
                  <a:schemeClr val="bg1"/>
                </a:solidFill>
                <a:latin typeface="メイリオ" panose="020B0604030504040204" pitchFamily="50" charset="-128"/>
                <a:ea typeface="メイリオ" panose="020B0604030504040204" pitchFamily="50" charset="-128"/>
              </a:rPr>
              <a:t>情シス</a:t>
            </a:r>
          </a:p>
        </p:txBody>
      </p:sp>
      <p:sp>
        <p:nvSpPr>
          <p:cNvPr id="23" name="テキスト ボックス 22">
            <a:extLst>
              <a:ext uri="{FF2B5EF4-FFF2-40B4-BE49-F238E27FC236}">
                <a16:creationId xmlns:a16="http://schemas.microsoft.com/office/drawing/2014/main" id="{7F89F20B-1F98-6922-84CD-4AB62AA4F049}"/>
              </a:ext>
            </a:extLst>
          </p:cNvPr>
          <p:cNvSpPr txBox="1"/>
          <p:nvPr/>
        </p:nvSpPr>
        <p:spPr>
          <a:xfrm>
            <a:off x="0" y="714088"/>
            <a:ext cx="12192000" cy="446276"/>
          </a:xfrm>
          <a:prstGeom prst="rect">
            <a:avLst/>
          </a:prstGeom>
          <a:noFill/>
        </p:spPr>
        <p:txBody>
          <a:bodyPr wrap="square">
            <a:spAutoFit/>
          </a:bodyPr>
          <a:lstStyle/>
          <a:p>
            <a:pPr algn="ctr">
              <a:lnSpc>
                <a:spcPct val="120000"/>
              </a:lnSpc>
            </a:pPr>
            <a:r>
              <a:rPr lang="ja-JP" altLang="en-US" sz="2000" b="1">
                <a:solidFill>
                  <a:schemeClr val="tx1">
                    <a:lumMod val="75000"/>
                    <a:lumOff val="25000"/>
                  </a:schemeClr>
                </a:solidFill>
                <a:latin typeface="メイリオ" panose="020B0604030504040204" pitchFamily="50" charset="-128"/>
                <a:ea typeface="メイリオ" panose="020B0604030504040204" pitchFamily="50" charset="-128"/>
              </a:rPr>
              <a:t>どれだけセキュリティ教育を実施しても、社員全員に徹底してもらうことは困難</a:t>
            </a:r>
            <a:endParaRPr lang="en-US" altLang="ja-JP" sz="20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04E74867-DBE7-2184-C492-8DE615CA8AE4}"/>
              </a:ext>
            </a:extLst>
          </p:cNvPr>
          <p:cNvSpPr txBox="1"/>
          <p:nvPr/>
        </p:nvSpPr>
        <p:spPr>
          <a:xfrm>
            <a:off x="0" y="1155875"/>
            <a:ext cx="12191999" cy="340093"/>
          </a:xfrm>
          <a:prstGeom prst="rect">
            <a:avLst/>
          </a:prstGeom>
          <a:noFill/>
        </p:spPr>
        <p:txBody>
          <a:bodyPr wrap="square">
            <a:spAutoFit/>
          </a:bodyPr>
          <a:lstStyle/>
          <a:p>
            <a:pPr algn="ctr">
              <a:lnSpc>
                <a:spcPct val="12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攻撃者も新たな感染手法を生み出すため、感染手口を学んだとしても、すぐに陳腐化してしまう</a:t>
            </a:r>
            <a:endPar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512D08B7-A6ED-F249-0398-E25B90DCE954}"/>
              </a:ext>
            </a:extLst>
          </p:cNvPr>
          <p:cNvSpPr txBox="1"/>
          <p:nvPr/>
        </p:nvSpPr>
        <p:spPr>
          <a:xfrm>
            <a:off x="0" y="5459567"/>
            <a:ext cx="12192000" cy="923330"/>
          </a:xfrm>
          <a:prstGeom prst="rect">
            <a:avLst/>
          </a:prstGeom>
          <a:noFill/>
        </p:spPr>
        <p:txBody>
          <a:bodyPr wrap="square">
            <a:spAutoFit/>
          </a:bodyPr>
          <a:lstStyle/>
          <a:p>
            <a:pPr algn="ctr">
              <a:lnSpc>
                <a:spcPct val="140000"/>
              </a:lnSpc>
            </a:pPr>
            <a:r>
              <a:rPr lang="ja-JP" altLang="en-US" sz="2000" b="1">
                <a:solidFill>
                  <a:srgbClr val="C00000"/>
                </a:solidFill>
                <a:latin typeface="メイリオ" panose="020B0604030504040204" pitchFamily="50" charset="-128"/>
                <a:ea typeface="メイリオ" panose="020B0604030504040204" pitchFamily="50" charset="-128"/>
              </a:rPr>
              <a:t>情シス</a:t>
            </a:r>
            <a:r>
              <a:rPr lang="ja-JP" altLang="en-US" sz="2000" b="1" i="0">
                <a:solidFill>
                  <a:srgbClr val="C00000"/>
                </a:solidFill>
                <a:effectLst/>
                <a:latin typeface="メイリオ" panose="020B0604030504040204" pitchFamily="50" charset="-128"/>
                <a:ea typeface="メイリオ" panose="020B0604030504040204" pitchFamily="50" charset="-128"/>
              </a:rPr>
              <a:t>は、攻撃者に比べると圧倒的に不利な状態</a:t>
            </a:r>
            <a:r>
              <a:rPr lang="ja-JP" altLang="en-US" sz="2000" b="1">
                <a:solidFill>
                  <a:srgbClr val="C00000"/>
                </a:solidFill>
                <a:latin typeface="メイリオ" panose="020B0604030504040204" pitchFamily="50" charset="-128"/>
                <a:ea typeface="メイリオ" panose="020B0604030504040204" pitchFamily="50" charset="-128"/>
              </a:rPr>
              <a:t>。</a:t>
            </a:r>
            <a:endParaRPr lang="en-US" altLang="ja-JP" sz="2000" b="1">
              <a:solidFill>
                <a:srgbClr val="C00000"/>
              </a:solidFill>
              <a:latin typeface="メイリオ" panose="020B0604030504040204" pitchFamily="50" charset="-128"/>
              <a:ea typeface="メイリオ" panose="020B0604030504040204" pitchFamily="50" charset="-128"/>
            </a:endParaRPr>
          </a:p>
          <a:p>
            <a:pPr algn="ctr">
              <a:lnSpc>
                <a:spcPct val="140000"/>
              </a:lnSpc>
            </a:pPr>
            <a:r>
              <a:rPr lang="ja-JP" altLang="en-US" sz="2000" b="1">
                <a:solidFill>
                  <a:srgbClr val="C00000"/>
                </a:solidFill>
                <a:latin typeface="メイリオ" panose="020B0604030504040204" pitchFamily="50" charset="-128"/>
                <a:ea typeface="メイリオ" panose="020B0604030504040204" pitchFamily="50" charset="-128"/>
              </a:rPr>
              <a:t>セキュリティ教育はマルウェア対策に有効ではあるが、“教育だけ”では限界がある</a:t>
            </a:r>
            <a:endParaRPr lang="en-US" altLang="ja-JP" sz="2000" b="1" i="0">
              <a:solidFill>
                <a:srgbClr val="C00000"/>
              </a:solidFill>
              <a:effectLst/>
              <a:latin typeface="メイリオ" panose="020B0604030504040204" pitchFamily="50" charset="-128"/>
              <a:ea typeface="メイリオ" panose="020B0604030504040204" pitchFamily="50" charset="-128"/>
            </a:endParaRPr>
          </a:p>
        </p:txBody>
      </p:sp>
      <p:grpSp>
        <p:nvGrpSpPr>
          <p:cNvPr id="18" name="グループ化 17">
            <a:extLst>
              <a:ext uri="{FF2B5EF4-FFF2-40B4-BE49-F238E27FC236}">
                <a16:creationId xmlns:a16="http://schemas.microsoft.com/office/drawing/2014/main" id="{ABEE7C2A-779D-1FAB-0E04-74BBB5A6E754}"/>
              </a:ext>
            </a:extLst>
          </p:cNvPr>
          <p:cNvGrpSpPr/>
          <p:nvPr/>
        </p:nvGrpSpPr>
        <p:grpSpPr>
          <a:xfrm>
            <a:off x="7732487" y="2620391"/>
            <a:ext cx="3346864" cy="2395493"/>
            <a:chOff x="7625918" y="3197438"/>
            <a:chExt cx="2044563" cy="2334827"/>
          </a:xfrm>
        </p:grpSpPr>
        <p:sp>
          <p:nvSpPr>
            <p:cNvPr id="19" name="矢印: 右 18">
              <a:extLst>
                <a:ext uri="{FF2B5EF4-FFF2-40B4-BE49-F238E27FC236}">
                  <a16:creationId xmlns:a16="http://schemas.microsoft.com/office/drawing/2014/main" id="{B036817D-C597-F537-8E91-81AF6486EB28}"/>
                </a:ext>
              </a:extLst>
            </p:cNvPr>
            <p:cNvSpPr/>
            <p:nvPr/>
          </p:nvSpPr>
          <p:spPr>
            <a:xfrm rot="10800000">
              <a:off x="7625918" y="3197438"/>
              <a:ext cx="1874669" cy="2334827"/>
            </a:xfrm>
            <a:prstGeom prst="rightArrow">
              <a:avLst>
                <a:gd name="adj1" fmla="val 61805"/>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ja-JP" altLang="en-US" sz="1400" b="1">
                <a:solidFill>
                  <a:schemeClr val="bg1"/>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499A5634-FD59-87E6-1034-83E563BD29CE}"/>
                </a:ext>
              </a:extLst>
            </p:cNvPr>
            <p:cNvSpPr txBox="1"/>
            <p:nvPr/>
          </p:nvSpPr>
          <p:spPr>
            <a:xfrm>
              <a:off x="7741807" y="3997745"/>
              <a:ext cx="1928674" cy="794953"/>
            </a:xfrm>
            <a:prstGeom prst="rect">
              <a:avLst/>
            </a:prstGeom>
            <a:noFill/>
          </p:spPr>
          <p:txBody>
            <a:bodyPr wrap="square">
              <a:spAutoFit/>
            </a:bodyPr>
            <a:lstStyle/>
            <a:p>
              <a:pPr algn="ctr">
                <a:lnSpc>
                  <a:spcPct val="120000"/>
                </a:lnSpc>
              </a:pPr>
              <a:r>
                <a:rPr kumimoji="1" lang="en-US" altLang="ja-JP" sz="2000" b="1">
                  <a:solidFill>
                    <a:schemeClr val="bg1"/>
                  </a:solidFill>
                  <a:latin typeface="メイリオ" panose="020B0604030504040204" pitchFamily="50" charset="-128"/>
                  <a:ea typeface="メイリオ" panose="020B0604030504040204" pitchFamily="50" charset="-128"/>
                </a:rPr>
                <a:t>1</a:t>
              </a:r>
              <a:r>
                <a:rPr kumimoji="1" lang="ja-JP" altLang="en-US" sz="2000" b="1">
                  <a:solidFill>
                    <a:schemeClr val="bg1"/>
                  </a:solidFill>
                  <a:latin typeface="メイリオ" panose="020B0604030504040204" pitchFamily="50" charset="-128"/>
                  <a:ea typeface="メイリオ" panose="020B0604030504040204" pitchFamily="50" charset="-128"/>
                </a:rPr>
                <a:t>人でも</a:t>
              </a:r>
              <a:endParaRPr kumimoji="1" lang="en-US" altLang="ja-JP" sz="2000" b="1">
                <a:solidFill>
                  <a:schemeClr val="bg1"/>
                </a:solidFill>
                <a:latin typeface="メイリオ" panose="020B0604030504040204" pitchFamily="50" charset="-128"/>
                <a:ea typeface="メイリオ" panose="020B0604030504040204" pitchFamily="50" charset="-128"/>
              </a:endParaRPr>
            </a:p>
            <a:p>
              <a:pPr algn="ctr">
                <a:lnSpc>
                  <a:spcPct val="120000"/>
                </a:lnSpc>
              </a:pPr>
              <a:r>
                <a:rPr kumimoji="1" lang="ja-JP" altLang="en-US" sz="2000" b="1">
                  <a:solidFill>
                    <a:schemeClr val="bg1"/>
                  </a:solidFill>
                  <a:latin typeface="メイリオ" panose="020B0604030504040204" pitchFamily="50" charset="-128"/>
                  <a:ea typeface="メイリオ" panose="020B0604030504040204" pitchFamily="50" charset="-128"/>
                </a:rPr>
                <a:t>感染させれば</a:t>
              </a:r>
              <a:r>
                <a:rPr kumimoji="1" lang="en-US" altLang="ja-JP" sz="2000" b="1">
                  <a:solidFill>
                    <a:schemeClr val="bg1"/>
                  </a:solidFill>
                  <a:latin typeface="メイリオ" panose="020B0604030504040204" pitchFamily="50" charset="-128"/>
                  <a:ea typeface="メイリオ" panose="020B0604030504040204" pitchFamily="50" charset="-128"/>
                </a:rPr>
                <a:t>OK</a:t>
              </a:r>
              <a:endParaRPr kumimoji="1" lang="ja-JP" altLang="en-US" sz="2000" b="1">
                <a:solidFill>
                  <a:schemeClr val="bg1"/>
                </a:solidFill>
                <a:latin typeface="メイリオ" panose="020B0604030504040204" pitchFamily="50" charset="-128"/>
                <a:ea typeface="メイリオ" panose="020B0604030504040204" pitchFamily="50" charset="-128"/>
              </a:endParaRPr>
            </a:p>
          </p:txBody>
        </p:sp>
      </p:grpSp>
      <p:pic>
        <p:nvPicPr>
          <p:cNvPr id="6" name="Picture 2">
            <a:extLst>
              <a:ext uri="{FF2B5EF4-FFF2-40B4-BE49-F238E27FC236}">
                <a16:creationId xmlns:a16="http://schemas.microsoft.com/office/drawing/2014/main" id="{97752868-7DD6-B62B-8C2E-027D766FBF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57656" y="2986122"/>
            <a:ext cx="1289846" cy="1697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470480"/>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65e5__x4ed8__x3068__x6642__x523b_ xmlns="79ee9245-d882-4ddc-9b39-e6678e7416f0" xsi:nil="true"/>
    <_x30ea__x30f3__x30af_ xmlns="79ee9245-d882-4ddc-9b39-e6678e7416f0">
      <Url xsi:nil="true"/>
      <Description xsi:nil="true"/>
    </_x30ea__x30f3__x30af_>
    <_x8907__x6570__x884c__x30c6__x30ad__x30b9__x30c8_ xmlns="79ee9245-d882-4ddc-9b39-e6678e7416f0" xsi:nil="true"/>
    <_x7ba1__x7406__x756a__x53f7_ xmlns="79ee9245-d882-4ddc-9b39-e6678e7416f0">RC-311</_x7ba1__x7406__x756a__x53f7_>
    <_Flow_SignoffStatus xmlns="79ee9245-d882-4ddc-9b39-e6678e7416f0" xsi:nil="true"/>
    <_dlc_Exempt xmlns="http://schemas.microsoft.com/sharepoint/v3" xsi:nil="true"/>
    <_x006c_nu1 xmlns="79ee9245-d882-4ddc-9b39-e6678e7416f0">
      <UserInfo>
        <DisplayName/>
        <AccountId xsi:nil="true"/>
        <AccountType/>
      </UserInfo>
    </_x006c_nu1>
    <_x6570__x5b57_ xmlns="79ee9245-d882-4ddc-9b39-e6678e7416f0" xsi:nil="true"/>
    <_x8ca9__x58f2__x5e97_ xmlns="79ee9245-d882-4ddc-9b39-e6678e7416f0" xsi:nil="true"/>
    <_x9234__x6728__x30c6__x30b9__x30c8_ xmlns="79ee9245-d882-4ddc-9b39-e6678e7416f0" xsi:nil="true"/>
    <lcf76f155ced4ddcb4097134ff3c332f xmlns="79ee9245-d882-4ddc-9b39-e6678e7416f0">
      <Terms xmlns="http://schemas.microsoft.com/office/infopath/2007/PartnerControls"/>
    </lcf76f155ced4ddcb4097134ff3c332f>
    <TaxCatchAll xmlns="f8486722-456f-4c86-9af7-b8b16200fae9" xsi:nil="true"/>
    <_x6570__x5024_ xmlns="79ee9245-d882-4ddc-9b39-e6678e7416f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6F1B8B26459E1498F4748E521128168" ma:contentTypeVersion="35" ma:contentTypeDescription="新しいドキュメントを作成します。" ma:contentTypeScope="" ma:versionID="40a3c7f8c06d9d7f208ce6598501acf8">
  <xsd:schema xmlns:xsd="http://www.w3.org/2001/XMLSchema" xmlns:xs="http://www.w3.org/2001/XMLSchema" xmlns:p="http://schemas.microsoft.com/office/2006/metadata/properties" xmlns:ns1="http://schemas.microsoft.com/sharepoint/v3" xmlns:ns2="79ee9245-d882-4ddc-9b39-e6678e7416f0" xmlns:ns3="f8486722-456f-4c86-9af7-b8b16200fae9" targetNamespace="http://schemas.microsoft.com/office/2006/metadata/properties" ma:root="true" ma:fieldsID="459ccba2d6293dcf1e0a9da6c9e5570e" ns1:_="" ns2:_="" ns3:_="">
    <xsd:import namespace="http://schemas.microsoft.com/sharepoint/v3"/>
    <xsd:import namespace="79ee9245-d882-4ddc-9b39-e6678e7416f0"/>
    <xsd:import namespace="f8486722-456f-4c86-9af7-b8b16200fae9"/>
    <xsd:element name="properties">
      <xsd:complexType>
        <xsd:sequence>
          <xsd:element name="documentManagement">
            <xsd:complexType>
              <xsd:all>
                <xsd:element ref="ns2:_x30ea__x30f3__x30af_" minOccurs="0"/>
                <xsd:element ref="ns2:_x8907__x6570__x884c__x30c6__x30ad__x30b9__x30c8_" minOccurs="0"/>
                <xsd:element ref="ns2:_x65e5__x4ed8__x3068__x6642__x523b_" minOccurs="0"/>
                <xsd:element ref="ns2:_Flow_SignoffStatus" minOccurs="0"/>
                <xsd:element ref="ns2:_x006c_nu1"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1:_dlc_Exempt"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_x7ba1__x7406__x756a__x53f7_" minOccurs="0"/>
                <xsd:element ref="ns2:MediaLengthInSeconds" minOccurs="0"/>
                <xsd:element ref="ns2:_x6570__x5b57_" minOccurs="0"/>
                <xsd:element ref="ns2:_x8ca9__x58f2__x5e97_" minOccurs="0"/>
                <xsd:element ref="ns2:_x9234__x6728__x30c6__x30b9__x30c8_" minOccurs="0"/>
                <xsd:element ref="ns3:TaxCatchAll" minOccurs="0"/>
                <xsd:element ref="ns2:lcf76f155ced4ddcb4097134ff3c332f" minOccurs="0"/>
                <xsd:element ref="ns2:_x6570__x5024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ポリシー適用除外" ma:hidden="true" ma:internalName="_dlc_Exemp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ee9245-d882-4ddc-9b39-e6678e7416f0" elementFormDefault="qualified">
    <xsd:import namespace="http://schemas.microsoft.com/office/2006/documentManagement/types"/>
    <xsd:import namespace="http://schemas.microsoft.com/office/infopath/2007/PartnerControls"/>
    <xsd:element name="_x30ea__x30f3__x30af_" ma:index="2" nillable="true" ma:displayName="リンク" ma:format="Hyperlink" ma:internalName="_x30ea__x30f3__x30af_"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x8907__x6570__x884c__x30c6__x30ad__x30b9__x30c8_" ma:index="3" nillable="true" ma:displayName="複数行テキスト" ma:format="Dropdown" ma:internalName="_x8907__x6570__x884c__x30c6__x30ad__x30b9__x30c8_" ma:readOnly="false">
      <xsd:simpleType>
        <xsd:restriction base="dms:Note">
          <xsd:maxLength value="255"/>
        </xsd:restriction>
      </xsd:simpleType>
    </xsd:element>
    <xsd:element name="_x65e5__x4ed8__x3068__x6642__x523b_" ma:index="4" nillable="true" ma:displayName="日付と時刻" ma:format="DateOnly" ma:internalName="_x65e5__x4ed8__x3068__x6642__x523b_" ma:readOnly="false">
      <xsd:simpleType>
        <xsd:restriction base="dms:DateTime"/>
      </xsd:simpleType>
    </xsd:element>
    <xsd:element name="_Flow_SignoffStatus" ma:index="5" nillable="true" ma:displayName="承認の状態" ma:internalName="_x627f__x8a8d__x306e__x72b6__x614b_" ma:readOnly="false">
      <xsd:simpleType>
        <xsd:restriction base="dms:Text"/>
      </xsd:simpleType>
    </xsd:element>
    <xsd:element name="_x006c_nu1" ma:index="6" nillable="true" ma:displayName="ユーザーまたはグループ" ma:list="UserInfo" ma:internalName="_x006c_nu1"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hidden="true" ma:internalName="MediaServiceAutoTags" ma:readOnly="true">
      <xsd:simpleType>
        <xsd:restriction base="dms:Text"/>
      </xsd:simpleType>
    </xsd:element>
    <xsd:element name="MediaServiceOCR" ma:index="14" nillable="true" ma:displayName="MediaServiceOCR" ma:hidden="true" ma:internalName="MediaServiceOCR"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20" nillable="true" ma:displayName="Location" ma:hidden="true"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hidden="true" ma:internalName="MediaServiceKeyPoints" ma:readOnly="true">
      <xsd:simpleType>
        <xsd:restriction base="dms:Note"/>
      </xsd:simpleType>
    </xsd:element>
    <xsd:element name="_x7ba1__x7406__x756a__x53f7_" ma:index="26" nillable="true" ma:displayName="管理番号" ma:default="RC-311" ma:format="Dropdown" ma:hidden="true" ma:internalName="_x7ba1__x7406__x756a__x53f7_" ma:readOnly="false">
      <xsd:simpleType>
        <xsd:restriction base="dms:Text">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_x6570__x5b57_" ma:index="28" nillable="true" ma:displayName="数字" ma:format="Dropdown" ma:internalName="_x6570__x5b57_" ma:percentage="FALSE">
      <xsd:simpleType>
        <xsd:restriction base="dms:Number"/>
      </xsd:simpleType>
    </xsd:element>
    <xsd:element name="_x8ca9__x58f2__x5e97_" ma:index="29" nillable="true" ma:displayName="販売店" ma:description="販売店フラグ" ma:format="Dropdown" ma:internalName="_x8ca9__x58f2__x5e97_">
      <xsd:simpleType>
        <xsd:restriction base="dms:Text">
          <xsd:maxLength value="255"/>
        </xsd:restriction>
      </xsd:simpleType>
    </xsd:element>
    <xsd:element name="_x9234__x6728__x30c6__x30b9__x30c8_" ma:index="30" nillable="true" ma:displayName="鈴木テスト" ma:format="Dropdown" ma:internalName="_x9234__x6728__x30c6__x30b9__x30c8_">
      <xsd:simpleType>
        <xsd:restriction base="dms:Text">
          <xsd:maxLength value="255"/>
        </xsd:restriction>
      </xsd:simpleType>
    </xsd:element>
    <xsd:element name="lcf76f155ced4ddcb4097134ff3c332f" ma:index="33" nillable="true" ma:taxonomy="true" ma:internalName="lcf76f155ced4ddcb4097134ff3c332f" ma:taxonomyFieldName="MediaServiceImageTags" ma:displayName="画像タグ" ma:readOnly="false" ma:fieldId="{5cf76f15-5ced-4ddc-b409-7134ff3c332f}" ma:taxonomyMulti="true" ma:sspId="a6d06bc7-5879-467c-9b3f-73b6e2086efd" ma:termSetId="09814cd3-568e-fe90-9814-8d621ff8fb84" ma:anchorId="fba54fb3-c3e1-fe81-a776-ca4b69148c4d" ma:open="true" ma:isKeyword="false">
      <xsd:complexType>
        <xsd:sequence>
          <xsd:element ref="pc:Terms" minOccurs="0" maxOccurs="1"/>
        </xsd:sequence>
      </xsd:complexType>
    </xsd:element>
    <xsd:element name="_x6570__x5024_" ma:index="34" nillable="true" ma:displayName="数値" ma:format="Dropdown" ma:internalName="_x6570__x5024_"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f8486722-456f-4c86-9af7-b8b16200fae9" elementFormDefault="qualified">
    <xsd:import namespace="http://schemas.microsoft.com/office/2006/documentManagement/types"/>
    <xsd:import namespace="http://schemas.microsoft.com/office/infopath/2007/PartnerControls"/>
    <xsd:element name="SharedWithUsers" ma:index="8" nillable="true" ma:displayName="共有相手"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hidden="true" ma:internalName="SharedWithDetails" ma:readOnly="true">
      <xsd:simpleType>
        <xsd:restriction base="dms:Note"/>
      </xsd:simpleType>
    </xsd:element>
    <xsd:element name="TaxCatchAll" ma:index="31" nillable="true" ma:displayName="Taxonomy Catch All Column" ma:hidden="true" ma:list="{72d96897-07c3-42b6-8db8-34333439000d}" ma:internalName="TaxCatchAll" ma:showField="CatchAllData" ma:web="f8486722-456f-4c86-9af7-b8b16200fa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コンテンツ タイプ"/>
        <xsd:element ref="dc:title" minOccurs="0" maxOccurs="1" ma:index="1"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p:Policy xmlns:p="office.server.policy" id="" local="true">
  <p:Name>ドキュメント</p:Name>
  <p:Description/>
  <p:Statement/>
  <p:PolicyItems>
    <p:PolicyItem featureId="Microsoft.Office.RecordsManagement.PolicyFeatures.PolicyAudit" staticId="0x010100E6F1B8B26459E1498F4748E521128168|1757814118" UniqueId="f37f348f-1288-400b-a566-16401018dade">
      <p:Name>監査</p:Name>
      <p:Description>ドキュメントおよびリスト アイテムに対するユーザーの操作を監査し、監査ログに記録します。</p:Description>
      <p:CustomData>
        <Audit>
          <Update/>
          <CheckInOut/>
          <MoveCopy/>
          <DeleteRestore/>
        </Audit>
      </p:CustomData>
    </p:PolicyItem>
  </p:PolicyItems>
</p:Policy>
</file>

<file path=customXml/itemProps1.xml><?xml version="1.0" encoding="utf-8"?>
<ds:datastoreItem xmlns:ds="http://schemas.openxmlformats.org/officeDocument/2006/customXml" ds:itemID="{6E57D2FE-F8F3-4A9C-8A0E-61E18FF898F5}">
  <ds:schemaRefs>
    <ds:schemaRef ds:uri="http://schemas.microsoft.com/sharepoint/v3/contenttype/forms"/>
  </ds:schemaRefs>
</ds:datastoreItem>
</file>

<file path=customXml/itemProps2.xml><?xml version="1.0" encoding="utf-8"?>
<ds:datastoreItem xmlns:ds="http://schemas.openxmlformats.org/officeDocument/2006/customXml" ds:itemID="{625C01F0-74C4-4F80-8AD1-6C4491FB6CF7}">
  <ds:schemaRefs>
    <ds:schemaRef ds:uri="79ee9245-d882-4ddc-9b39-e6678e7416f0"/>
    <ds:schemaRef ds:uri="f8486722-456f-4c86-9af7-b8b16200fa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95E8EDF-7E5D-4B38-B4B8-75A9A794200E}">
  <ds:schemaRefs>
    <ds:schemaRef ds:uri="79ee9245-d882-4ddc-9b39-e6678e7416f0"/>
    <ds:schemaRef ds:uri="f8486722-456f-4c86-9af7-b8b16200fa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95FB1054-A477-4103-A347-24EFB107B449}">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Office Theme</Template>
  <TotalTime>8</TotalTime>
  <Words>3166</Words>
  <Application>Microsoft Office PowerPoint</Application>
  <PresentationFormat>ワイド画面</PresentationFormat>
  <Paragraphs>303</Paragraphs>
  <Slides>25</Slides>
  <Notes>2</Notes>
  <HiddenSlides>0</HiddenSlides>
  <MMClips>0</MMClips>
  <ScaleCrop>false</ScaleCrop>
  <HeadingPairs>
    <vt:vector size="4" baseType="variant">
      <vt:variant>
        <vt:lpstr>テーマ</vt:lpstr>
      </vt:variant>
      <vt:variant>
        <vt:i4>4</vt:i4>
      </vt:variant>
      <vt:variant>
        <vt:lpstr>スライド タイトル</vt:lpstr>
      </vt:variant>
      <vt:variant>
        <vt:i4>25</vt:i4>
      </vt:variant>
    </vt:vector>
  </HeadingPairs>
  <TitlesOfParts>
    <vt:vector size="29" baseType="lpstr">
      <vt:lpstr>デザインの設定</vt:lpstr>
      <vt:lpstr>2_デザインの設定</vt:lpstr>
      <vt:lpstr>1_デザインの設定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大道 知子</dc:creator>
  <cp:lastModifiedBy>今井 涼太</cp:lastModifiedBy>
  <cp:revision>9</cp:revision>
  <dcterms:created xsi:type="dcterms:W3CDTF">2020-02-11T07:08:10Z</dcterms:created>
  <dcterms:modified xsi:type="dcterms:W3CDTF">2023-05-29T08:07:58Z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0x010100E6F1B8B26459E1498F4748E521128168</vt:lpwstr>
  </property>
  <property fmtid="{D5CDD505-2E9C-101B-9397-08002B2CF9AE}" pid="3" name="MediaServiceImageTags">
    <vt:lpwstr/>
  </property>
</Properties>
</file>