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5"/>
  </p:sldMasterIdLst>
  <p:notesMasterIdLst>
    <p:notesMasterId r:id="rId8"/>
  </p:notesMasterIdLst>
  <p:sldIdLst>
    <p:sldId id="2089281183" r:id="rId6"/>
    <p:sldId id="2089281184" r:id="rId7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CC5918C4-1D9D-4DA5-930A-A87DEF0B5AD7}">
          <p14:sldIdLst>
            <p14:sldId id="2089281183"/>
            <p14:sldId id="208928118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3862"/>
    <a:srgbClr val="248CC9"/>
    <a:srgbClr val="FFFAEB"/>
    <a:srgbClr val="008C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E899D9-823A-0CAF-2F5A-E9CA72AD3228}" v="22" dt="2024-03-18T02:29:53.908"/>
    <p1510:client id="{9F135AD2-D3D6-4566-85AF-8493EE1EE199}" v="1" dt="2024-03-18T02:21:19.499"/>
    <p1510:client id="{BB741D52-1692-C046-1868-60A3DF8D8E72}" v="136" dt="2024-03-18T01:14:59.3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94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B97831-8BF6-410A-83B6-C49A33BE22AE}" type="datetimeFigureOut">
              <a:rPr kumimoji="1" lang="ja-JP" altLang="en-US" smtClean="0"/>
              <a:t>2024/3/26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33488"/>
            <a:ext cx="23034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274FAB-E1DF-4559-9FE3-C447AE45D0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8479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74FAB-E1DF-4559-9FE3-C447AE45D0E0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6888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6590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DBE36-019B-4933-8B38-7289429FDAD8}" type="datetimeFigureOut">
              <a:rPr kumimoji="1" lang="ja-JP" altLang="en-US" smtClean="0"/>
              <a:t>2024/3/26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6A8C1-8583-4CC9-8DBB-DED1B3804E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3618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6974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DBE36-019B-4933-8B38-7289429FDAD8}" type="datetimeFigureOut">
              <a:rPr kumimoji="1" lang="ja-JP" altLang="en-US" smtClean="0"/>
              <a:t>2024/3/26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6A8C1-8583-4CC9-8DBB-DED1B3804E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9115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sv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14.tmp"/><Relationship Id="rId4" Type="http://schemas.openxmlformats.org/officeDocument/2006/relationships/image" Target="../media/image9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BA6295E-D587-B4AC-78B8-EE93F8DE4C92}"/>
              </a:ext>
            </a:extLst>
          </p:cNvPr>
          <p:cNvSpPr/>
          <p:nvPr/>
        </p:nvSpPr>
        <p:spPr>
          <a:xfrm>
            <a:off x="1" y="718035"/>
            <a:ext cx="6854802" cy="1449170"/>
          </a:xfrm>
          <a:prstGeom prst="rect">
            <a:avLst/>
          </a:prstGeom>
          <a:solidFill>
            <a:srgbClr val="0C38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1800" b="1" dirty="0">
              <a:solidFill>
                <a:srgbClr val="FFFAEB"/>
              </a:solidFill>
              <a:latin typeface="+mn-ea"/>
              <a:cs typeface="Hiragino Sans W8" charset="-128"/>
            </a:endParaRPr>
          </a:p>
        </p:txBody>
      </p:sp>
      <p:pic>
        <p:nvPicPr>
          <p:cNvPr id="44" name="図 43">
            <a:extLst>
              <a:ext uri="{FF2B5EF4-FFF2-40B4-BE49-F238E27FC236}">
                <a16:creationId xmlns:a16="http://schemas.microsoft.com/office/drawing/2014/main" id="{F28BCDCB-A84D-47A9-91E4-3EAED5590F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62" y="4253825"/>
            <a:ext cx="6847238" cy="2085441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82AE785-913E-4B04-97BD-01359DC6A92D}"/>
              </a:ext>
            </a:extLst>
          </p:cNvPr>
          <p:cNvSpPr txBox="1"/>
          <p:nvPr/>
        </p:nvSpPr>
        <p:spPr>
          <a:xfrm>
            <a:off x="10762" y="792997"/>
            <a:ext cx="6820919" cy="11475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sz="2400" b="1" dirty="0">
                <a:solidFill>
                  <a:schemeClr val="bg1"/>
                </a:solidFill>
                <a:latin typeface="+mn-ea"/>
              </a:rPr>
              <a:t>Microsoft 365 </a:t>
            </a:r>
            <a:r>
              <a:rPr lang="ja-JP" altLang="en-US" sz="2400" b="1" dirty="0">
                <a:solidFill>
                  <a:schemeClr val="bg1"/>
                </a:solidFill>
                <a:latin typeface="+mn-ea"/>
              </a:rPr>
              <a:t>は初期設定のままでは危険！</a:t>
            </a:r>
            <a:endParaRPr lang="en-US" altLang="ja-JP" sz="2400" b="1" dirty="0">
              <a:solidFill>
                <a:schemeClr val="bg1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400" b="1" dirty="0">
                <a:solidFill>
                  <a:schemeClr val="bg1"/>
                </a:solidFill>
                <a:latin typeface="+mn-ea"/>
              </a:rPr>
              <a:t>情報漏洩や不正アクセスのリスクがあります</a:t>
            </a:r>
            <a:endParaRPr lang="en-US" altLang="ja-JP" sz="2400" b="1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22" name="図 21" descr="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4E87ECF1-4279-4186-E813-4C146B541E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413" y="4592884"/>
            <a:ext cx="2458281" cy="1474969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54FF3E61-B531-AE70-421A-D0708A2B84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4773" y="4643156"/>
            <a:ext cx="2458281" cy="1474968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94D926C-9763-19FD-F579-1222CD480D51}"/>
              </a:ext>
            </a:extLst>
          </p:cNvPr>
          <p:cNvSpPr txBox="1"/>
          <p:nvPr/>
        </p:nvSpPr>
        <p:spPr>
          <a:xfrm>
            <a:off x="3144566" y="135514"/>
            <a:ext cx="370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×</a:t>
            </a:r>
            <a:endParaRPr kumimoji="1" lang="ja-JP" altLang="en-US" sz="240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pic>
        <p:nvPicPr>
          <p:cNvPr id="10" name="図 9" descr="図形&#10;&#10;中程度の精度で自動的に生成された説明">
            <a:extLst>
              <a:ext uri="{FF2B5EF4-FFF2-40B4-BE49-F238E27FC236}">
                <a16:creationId xmlns:a16="http://schemas.microsoft.com/office/drawing/2014/main" id="{D057988C-2CB3-5FF4-9F0C-A33576D8AF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74" y="135514"/>
            <a:ext cx="1836521" cy="44443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BB5E2DE-9C24-5109-A85C-5E9451F78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128" y="219073"/>
            <a:ext cx="1891694" cy="35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75F1791-B2D9-F745-C2A4-0332B28EEAFA}"/>
              </a:ext>
            </a:extLst>
          </p:cNvPr>
          <p:cNvSpPr txBox="1"/>
          <p:nvPr/>
        </p:nvSpPr>
        <p:spPr>
          <a:xfrm>
            <a:off x="232268" y="7927325"/>
            <a:ext cx="1957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b="1" dirty="0">
                <a:latin typeface="+mn-ea"/>
              </a:rPr>
              <a:t>74</a:t>
            </a:r>
            <a:r>
              <a:rPr kumimoji="1" lang="ja-JP" altLang="en-US" sz="4000" b="1" dirty="0">
                <a:latin typeface="+mn-ea"/>
              </a:rPr>
              <a:t> </a:t>
            </a:r>
            <a:r>
              <a:rPr kumimoji="1" lang="ja-JP" altLang="en-US" sz="3200" b="1" dirty="0">
                <a:latin typeface="+mn-ea"/>
              </a:rPr>
              <a:t>％</a:t>
            </a:r>
            <a:r>
              <a:rPr kumimoji="1" lang="en-US" altLang="ja-JP" sz="1600" b="1" dirty="0">
                <a:latin typeface="+mn-ea"/>
              </a:rPr>
              <a:t>※</a:t>
            </a:r>
            <a:endParaRPr kumimoji="1" lang="ja-JP" altLang="en-US" sz="4000" b="1" dirty="0">
              <a:latin typeface="+mn-ea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A15DA16-3A23-FFEE-1E28-61EAA83D50C5}"/>
              </a:ext>
            </a:extLst>
          </p:cNvPr>
          <p:cNvSpPr txBox="1"/>
          <p:nvPr/>
        </p:nvSpPr>
        <p:spPr>
          <a:xfrm>
            <a:off x="2540328" y="7906697"/>
            <a:ext cx="1870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b="1">
                <a:latin typeface="+mn-ea"/>
              </a:rPr>
              <a:t>50</a:t>
            </a:r>
            <a:r>
              <a:rPr kumimoji="1" lang="en-US" altLang="ja-JP" sz="4000" b="1">
                <a:latin typeface="+mn-ea"/>
              </a:rPr>
              <a:t> </a:t>
            </a:r>
            <a:r>
              <a:rPr kumimoji="1" lang="ja-JP" altLang="en-US" sz="3200" b="1">
                <a:latin typeface="+mn-ea"/>
              </a:rPr>
              <a:t>％</a:t>
            </a:r>
            <a:r>
              <a:rPr kumimoji="1" lang="en-US" altLang="ja-JP" sz="1600" b="1">
                <a:latin typeface="+mn-ea"/>
              </a:rPr>
              <a:t>※</a:t>
            </a:r>
            <a:endParaRPr kumimoji="1" lang="ja-JP" altLang="en-US" sz="1600" b="1">
              <a:latin typeface="+mn-ea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322166D-33EB-6D84-11BA-81CFF1284DE1}"/>
              </a:ext>
            </a:extLst>
          </p:cNvPr>
          <p:cNvSpPr txBox="1"/>
          <p:nvPr/>
        </p:nvSpPr>
        <p:spPr>
          <a:xfrm>
            <a:off x="4804348" y="7906697"/>
            <a:ext cx="1830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b="1" dirty="0">
                <a:latin typeface="+mn-ea"/>
              </a:rPr>
              <a:t>33</a:t>
            </a:r>
            <a:r>
              <a:rPr kumimoji="1" lang="ja-JP" altLang="en-US" sz="4000" b="1" dirty="0">
                <a:latin typeface="+mn-ea"/>
              </a:rPr>
              <a:t> </a:t>
            </a:r>
            <a:r>
              <a:rPr kumimoji="1" lang="ja-JP" altLang="en-US" sz="3200" b="1" dirty="0">
                <a:latin typeface="+mn-ea"/>
              </a:rPr>
              <a:t>％</a:t>
            </a:r>
            <a:r>
              <a:rPr kumimoji="1" lang="en-US" altLang="ja-JP" sz="1600" b="1" dirty="0">
                <a:latin typeface="+mn-ea"/>
              </a:rPr>
              <a:t>※</a:t>
            </a:r>
            <a:endParaRPr kumimoji="1" lang="ja-JP" altLang="en-US" sz="1600" b="1" dirty="0">
              <a:latin typeface="+mn-ea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A71C729A-B540-C381-AEFF-EE94202533BF}"/>
              </a:ext>
            </a:extLst>
          </p:cNvPr>
          <p:cNvSpPr txBox="1"/>
          <p:nvPr/>
        </p:nvSpPr>
        <p:spPr>
          <a:xfrm>
            <a:off x="3801668" y="8627795"/>
            <a:ext cx="36998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※</a:t>
            </a:r>
            <a:r>
              <a:rPr kumimoji="1" lang="ja-JP" altLang="en-US" sz="10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弊社　</a:t>
            </a:r>
            <a:r>
              <a:rPr kumimoji="1" lang="en-US" altLang="ja-JP" sz="10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Microsoft 365 </a:t>
            </a:r>
            <a:r>
              <a:rPr kumimoji="1" lang="ja-JP" altLang="en-US" sz="10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セキュリティ診断結果より</a:t>
            </a:r>
            <a:endParaRPr kumimoji="1" lang="en-US" altLang="ja-JP" sz="1000" dirty="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884C5304-EE99-C0CC-9ECA-E8A4E029F81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-71418" y="4738960"/>
            <a:ext cx="2498376" cy="1499025"/>
          </a:xfrm>
          <a:prstGeom prst="rect">
            <a:avLst/>
          </a:prstGeom>
        </p:spPr>
      </p:pic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971401DA-0A18-BF4D-6566-FDBF46EC638D}"/>
              </a:ext>
            </a:extLst>
          </p:cNvPr>
          <p:cNvSpPr/>
          <p:nvPr/>
        </p:nvSpPr>
        <p:spPr>
          <a:xfrm>
            <a:off x="3199" y="2429735"/>
            <a:ext cx="68548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1200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Microsoft</a:t>
            </a:r>
            <a:r>
              <a:rPr kumimoji="1" lang="ja-JP" altLang="en-US" sz="1200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 </a:t>
            </a:r>
            <a:r>
              <a:rPr kumimoji="1" lang="en-US" altLang="ja-JP" sz="1200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365</a:t>
            </a:r>
            <a:r>
              <a:rPr kumimoji="1" lang="ja-JP" altLang="en-US" sz="1200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 “初期設定のまま”で陥りがちなセキュリティ事故</a:t>
            </a:r>
            <a:endParaRPr kumimoji="1" lang="en-US" altLang="ja-JP" sz="1200" b="1" dirty="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  <p:grpSp>
        <p:nvGrpSpPr>
          <p:cNvPr id="1049" name="グループ化 1048">
            <a:extLst>
              <a:ext uri="{FF2B5EF4-FFF2-40B4-BE49-F238E27FC236}">
                <a16:creationId xmlns:a16="http://schemas.microsoft.com/office/drawing/2014/main" id="{53414589-07F8-83E4-8EAC-665D6B5B4E7C}"/>
              </a:ext>
            </a:extLst>
          </p:cNvPr>
          <p:cNvGrpSpPr/>
          <p:nvPr/>
        </p:nvGrpSpPr>
        <p:grpSpPr>
          <a:xfrm>
            <a:off x="174654" y="6962842"/>
            <a:ext cx="6508691" cy="1003028"/>
            <a:chOff x="7069304" y="6605075"/>
            <a:chExt cx="6390477" cy="810960"/>
          </a:xfrm>
        </p:grpSpPr>
        <p:grpSp>
          <p:nvGrpSpPr>
            <p:cNvPr id="1037" name="グループ化 1036">
              <a:extLst>
                <a:ext uri="{FF2B5EF4-FFF2-40B4-BE49-F238E27FC236}">
                  <a16:creationId xmlns:a16="http://schemas.microsoft.com/office/drawing/2014/main" id="{51C474F1-953B-8771-B6E9-DE902B4BFA6A}"/>
                </a:ext>
              </a:extLst>
            </p:cNvPr>
            <p:cNvGrpSpPr/>
            <p:nvPr/>
          </p:nvGrpSpPr>
          <p:grpSpPr>
            <a:xfrm>
              <a:off x="11555735" y="6605075"/>
              <a:ext cx="1904046" cy="801362"/>
              <a:chOff x="3543577" y="2951483"/>
              <a:chExt cx="2805788" cy="629729"/>
            </a:xfrm>
          </p:grpSpPr>
          <p:sp>
            <p:nvSpPr>
              <p:cNvPr id="1038" name="四角形: 角を丸くする 1037">
                <a:extLst>
                  <a:ext uri="{FF2B5EF4-FFF2-40B4-BE49-F238E27FC236}">
                    <a16:creationId xmlns:a16="http://schemas.microsoft.com/office/drawing/2014/main" id="{E4468338-481A-7D5C-AE04-149F47E4D2E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543577" y="2951483"/>
                <a:ext cx="2805788" cy="542429"/>
              </a:xfrm>
              <a:prstGeom prst="roundRect">
                <a:avLst/>
              </a:prstGeom>
              <a:solidFill>
                <a:srgbClr val="C0000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 sz="2400">
                  <a:solidFill>
                    <a:srgbClr val="FF7C80"/>
                  </a:solidFill>
                  <a:latin typeface="+mn-ea"/>
                </a:endParaRPr>
              </a:p>
            </p:txBody>
          </p:sp>
          <p:sp>
            <p:nvSpPr>
              <p:cNvPr id="1039" name="テキスト ボックス 79">
                <a:extLst>
                  <a:ext uri="{FF2B5EF4-FFF2-40B4-BE49-F238E27FC236}">
                    <a16:creationId xmlns:a16="http://schemas.microsoft.com/office/drawing/2014/main" id="{4251F891-ECFF-BA33-7734-F56F4BC678A5}"/>
                  </a:ext>
                </a:extLst>
              </p:cNvPr>
              <p:cNvSpPr txBox="1"/>
              <p:nvPr/>
            </p:nvSpPr>
            <p:spPr>
              <a:xfrm>
                <a:off x="3660047" y="2995832"/>
                <a:ext cx="2572844" cy="46930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algn="ctr"/>
                <a:r>
                  <a:rPr kumimoji="1" lang="ja-JP" altLang="en-US" sz="1400" b="1" dirty="0">
                    <a:solidFill>
                      <a:schemeClr val="bg1"/>
                    </a:solidFill>
                    <a:latin typeface="+mn-ea"/>
                  </a:rPr>
                  <a:t>ゲストユーザーの招待設定が</a:t>
                </a:r>
                <a:endParaRPr kumimoji="1" lang="en-US" altLang="ja-JP" sz="1400" b="1" dirty="0">
                  <a:solidFill>
                    <a:schemeClr val="bg1"/>
                  </a:solidFill>
                  <a:latin typeface="+mn-ea"/>
                </a:endParaRPr>
              </a:p>
              <a:p>
                <a:pPr algn="ctr"/>
                <a:r>
                  <a:rPr kumimoji="1" lang="ja-JP" altLang="en-US" sz="1400" b="1" dirty="0">
                    <a:solidFill>
                      <a:schemeClr val="bg1"/>
                    </a:solidFill>
                    <a:latin typeface="+mn-ea"/>
                  </a:rPr>
                  <a:t>不適切な企業</a:t>
                </a:r>
                <a:endParaRPr lang="ja-JP" altLang="en-US" sz="1400" b="1" dirty="0">
                  <a:solidFill>
                    <a:schemeClr val="bg1"/>
                  </a:solidFill>
                  <a:latin typeface="+mn-ea"/>
                  <a:cs typeface="Calibri"/>
                </a:endParaRPr>
              </a:p>
            </p:txBody>
          </p:sp>
          <p:sp>
            <p:nvSpPr>
              <p:cNvPr id="1040" name="二等辺三角形 1039">
                <a:extLst>
                  <a:ext uri="{FF2B5EF4-FFF2-40B4-BE49-F238E27FC236}">
                    <a16:creationId xmlns:a16="http://schemas.microsoft.com/office/drawing/2014/main" id="{BBD88336-062F-082B-0588-16DF34B13B4C}"/>
                  </a:ext>
                </a:extLst>
              </p:cNvPr>
              <p:cNvSpPr/>
              <p:nvPr/>
            </p:nvSpPr>
            <p:spPr>
              <a:xfrm rot="10800000">
                <a:off x="4893436" y="3489772"/>
                <a:ext cx="106070" cy="91440"/>
              </a:xfrm>
              <a:prstGeom prst="triangle">
                <a:avLst/>
              </a:prstGeom>
              <a:solidFill>
                <a:srgbClr val="C0000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 sz="2400">
                  <a:solidFill>
                    <a:srgbClr val="FF7C80"/>
                  </a:solidFill>
                  <a:latin typeface="+mn-ea"/>
                </a:endParaRPr>
              </a:p>
            </p:txBody>
          </p:sp>
        </p:grpSp>
        <p:grpSp>
          <p:nvGrpSpPr>
            <p:cNvPr id="1041" name="グループ化 1040">
              <a:extLst>
                <a:ext uri="{FF2B5EF4-FFF2-40B4-BE49-F238E27FC236}">
                  <a16:creationId xmlns:a16="http://schemas.microsoft.com/office/drawing/2014/main" id="{A500C8E6-0539-F9FA-CDE5-31B906E28113}"/>
                </a:ext>
              </a:extLst>
            </p:cNvPr>
            <p:cNvGrpSpPr/>
            <p:nvPr/>
          </p:nvGrpSpPr>
          <p:grpSpPr>
            <a:xfrm>
              <a:off x="7069304" y="6614675"/>
              <a:ext cx="1904046" cy="801360"/>
              <a:chOff x="3543577" y="2935991"/>
              <a:chExt cx="2805788" cy="629729"/>
            </a:xfrm>
          </p:grpSpPr>
          <p:sp>
            <p:nvSpPr>
              <p:cNvPr id="1042" name="四角形: 角を丸くする 1041">
                <a:extLst>
                  <a:ext uri="{FF2B5EF4-FFF2-40B4-BE49-F238E27FC236}">
                    <a16:creationId xmlns:a16="http://schemas.microsoft.com/office/drawing/2014/main" id="{14210521-E9BC-8B3E-1023-F01190C0920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543577" y="2935991"/>
                <a:ext cx="2805788" cy="542429"/>
              </a:xfrm>
              <a:prstGeom prst="roundRect">
                <a:avLst/>
              </a:prstGeom>
              <a:solidFill>
                <a:srgbClr val="C0000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 sz="2400">
                  <a:solidFill>
                    <a:srgbClr val="FF7C80"/>
                  </a:solidFill>
                  <a:latin typeface="+mn-ea"/>
                </a:endParaRPr>
              </a:p>
            </p:txBody>
          </p:sp>
          <p:sp>
            <p:nvSpPr>
              <p:cNvPr id="1043" name="テキスト ボックス 79">
                <a:extLst>
                  <a:ext uri="{FF2B5EF4-FFF2-40B4-BE49-F238E27FC236}">
                    <a16:creationId xmlns:a16="http://schemas.microsoft.com/office/drawing/2014/main" id="{DD2E1891-8D94-3061-3946-9EE1A436BC69}"/>
                  </a:ext>
                </a:extLst>
              </p:cNvPr>
              <p:cNvSpPr txBox="1"/>
              <p:nvPr/>
            </p:nvSpPr>
            <p:spPr>
              <a:xfrm>
                <a:off x="3652785" y="3043863"/>
                <a:ext cx="2572844" cy="33242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algn="ctr"/>
                <a:r>
                  <a:rPr kumimoji="1" lang="ja-JP" altLang="en-US" sz="1400" b="1" dirty="0">
                    <a:solidFill>
                      <a:schemeClr val="bg1"/>
                    </a:solidFill>
                    <a:latin typeface="+mn-ea"/>
                  </a:rPr>
                  <a:t>多要素認証が</a:t>
                </a:r>
                <a:endParaRPr kumimoji="1" lang="en-US" altLang="ja-JP" sz="1400" b="1" dirty="0">
                  <a:solidFill>
                    <a:schemeClr val="bg1"/>
                  </a:solidFill>
                  <a:latin typeface="+mn-ea"/>
                </a:endParaRPr>
              </a:p>
              <a:p>
                <a:pPr algn="ctr"/>
                <a:r>
                  <a:rPr kumimoji="1" lang="ja-JP" altLang="en-US" sz="1400" b="1" dirty="0">
                    <a:solidFill>
                      <a:schemeClr val="bg1"/>
                    </a:solidFill>
                    <a:latin typeface="+mn-ea"/>
                  </a:rPr>
                  <a:t>未設定の企業</a:t>
                </a:r>
                <a:endParaRPr kumimoji="1" lang="en-US" altLang="ja-JP" sz="1400" b="1" dirty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1044" name="二等辺三角形 1043">
                <a:extLst>
                  <a:ext uri="{FF2B5EF4-FFF2-40B4-BE49-F238E27FC236}">
                    <a16:creationId xmlns:a16="http://schemas.microsoft.com/office/drawing/2014/main" id="{FD76B55F-54B3-AA9F-AD15-075C0A369714}"/>
                  </a:ext>
                </a:extLst>
              </p:cNvPr>
              <p:cNvSpPr/>
              <p:nvPr/>
            </p:nvSpPr>
            <p:spPr>
              <a:xfrm rot="10626089">
                <a:off x="4893436" y="3474280"/>
                <a:ext cx="106071" cy="91440"/>
              </a:xfrm>
              <a:prstGeom prst="triangle">
                <a:avLst/>
              </a:prstGeom>
              <a:solidFill>
                <a:srgbClr val="C0000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 sz="2400">
                  <a:solidFill>
                    <a:srgbClr val="FF7C80"/>
                  </a:solidFill>
                  <a:latin typeface="+mn-ea"/>
                </a:endParaRPr>
              </a:p>
            </p:txBody>
          </p:sp>
        </p:grpSp>
        <p:grpSp>
          <p:nvGrpSpPr>
            <p:cNvPr id="1045" name="グループ化 1044">
              <a:extLst>
                <a:ext uri="{FF2B5EF4-FFF2-40B4-BE49-F238E27FC236}">
                  <a16:creationId xmlns:a16="http://schemas.microsoft.com/office/drawing/2014/main" id="{6AC97D3F-1F39-08E9-E47A-C35728634E15}"/>
                </a:ext>
              </a:extLst>
            </p:cNvPr>
            <p:cNvGrpSpPr/>
            <p:nvPr/>
          </p:nvGrpSpPr>
          <p:grpSpPr>
            <a:xfrm>
              <a:off x="9312519" y="6606624"/>
              <a:ext cx="1904046" cy="801360"/>
              <a:chOff x="3543577" y="2935991"/>
              <a:chExt cx="2805788" cy="629729"/>
            </a:xfrm>
          </p:grpSpPr>
          <p:sp>
            <p:nvSpPr>
              <p:cNvPr id="1046" name="四角形: 角を丸くする 1045">
                <a:extLst>
                  <a:ext uri="{FF2B5EF4-FFF2-40B4-BE49-F238E27FC236}">
                    <a16:creationId xmlns:a16="http://schemas.microsoft.com/office/drawing/2014/main" id="{DFEC5103-80F7-6627-7E95-C680EEB2876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543577" y="2935991"/>
                <a:ext cx="2805788" cy="542429"/>
              </a:xfrm>
              <a:prstGeom prst="roundRect">
                <a:avLst/>
              </a:prstGeom>
              <a:solidFill>
                <a:srgbClr val="C0000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 sz="2400">
                  <a:solidFill>
                    <a:srgbClr val="FF7C80"/>
                  </a:solidFill>
                  <a:latin typeface="+mn-ea"/>
                </a:endParaRPr>
              </a:p>
            </p:txBody>
          </p:sp>
          <p:sp>
            <p:nvSpPr>
              <p:cNvPr id="1047" name="テキスト ボックス 79">
                <a:extLst>
                  <a:ext uri="{FF2B5EF4-FFF2-40B4-BE49-F238E27FC236}">
                    <a16:creationId xmlns:a16="http://schemas.microsoft.com/office/drawing/2014/main" id="{F1CB59B4-2E76-E849-C018-4837D8376E2E}"/>
                  </a:ext>
                </a:extLst>
              </p:cNvPr>
              <p:cNvSpPr txBox="1"/>
              <p:nvPr/>
            </p:nvSpPr>
            <p:spPr>
              <a:xfrm>
                <a:off x="3594974" y="3045810"/>
                <a:ext cx="2689318" cy="33242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algn="ctr"/>
                <a:r>
                  <a:rPr kumimoji="1" lang="ja-JP" altLang="en-US" sz="1400" b="1">
                    <a:solidFill>
                      <a:schemeClr val="bg1"/>
                    </a:solidFill>
                    <a:latin typeface="+mn-ea"/>
                  </a:rPr>
                  <a:t>コンテンツ共有先が未制限の企業</a:t>
                </a:r>
              </a:p>
            </p:txBody>
          </p:sp>
          <p:sp>
            <p:nvSpPr>
              <p:cNvPr id="1048" name="二等辺三角形 1047">
                <a:extLst>
                  <a:ext uri="{FF2B5EF4-FFF2-40B4-BE49-F238E27FC236}">
                    <a16:creationId xmlns:a16="http://schemas.microsoft.com/office/drawing/2014/main" id="{6E1A9C4A-0E51-2FC5-4DB2-B0EFFE4BD208}"/>
                  </a:ext>
                </a:extLst>
              </p:cNvPr>
              <p:cNvSpPr/>
              <p:nvPr/>
            </p:nvSpPr>
            <p:spPr>
              <a:xfrm rot="10800000">
                <a:off x="4893436" y="3474280"/>
                <a:ext cx="106070" cy="91440"/>
              </a:xfrm>
              <a:prstGeom prst="triangle">
                <a:avLst/>
              </a:prstGeom>
              <a:solidFill>
                <a:srgbClr val="C0000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 sz="2400">
                  <a:solidFill>
                    <a:srgbClr val="FF7C80"/>
                  </a:solidFill>
                  <a:latin typeface="+mn-ea"/>
                </a:endParaRPr>
              </a:p>
            </p:txBody>
          </p:sp>
        </p:grpSp>
      </p:grp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A62D1EA2-2CDD-6BD3-5482-998A618592FA}"/>
              </a:ext>
            </a:extLst>
          </p:cNvPr>
          <p:cNvSpPr/>
          <p:nvPr/>
        </p:nvSpPr>
        <p:spPr>
          <a:xfrm>
            <a:off x="0" y="8894870"/>
            <a:ext cx="6858001" cy="1018338"/>
          </a:xfrm>
          <a:prstGeom prst="rect">
            <a:avLst/>
          </a:prstGeom>
          <a:solidFill>
            <a:srgbClr val="0C38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800" b="1" dirty="0">
                <a:solidFill>
                  <a:srgbClr val="FFFAEB"/>
                </a:solidFill>
                <a:latin typeface="+mn-ea"/>
                <a:cs typeface="Hiragino Sans W8" charset="-128"/>
              </a:rPr>
              <a:t>Microsoft 365 </a:t>
            </a:r>
            <a:r>
              <a:rPr lang="ja-JP" altLang="en-US" sz="1800" b="1" dirty="0">
                <a:solidFill>
                  <a:srgbClr val="FFFAEB"/>
                </a:solidFill>
                <a:latin typeface="+mn-ea"/>
                <a:cs typeface="Hiragino Sans W8" charset="-128"/>
              </a:rPr>
              <a:t>における設定の見直しと利用実態の把握は</a:t>
            </a:r>
            <a:endParaRPr lang="en-US" altLang="ja-JP" sz="1800" b="1" dirty="0">
              <a:solidFill>
                <a:srgbClr val="FFFAEB"/>
              </a:solidFill>
              <a:latin typeface="+mn-ea"/>
              <a:cs typeface="Hiragino Sans W8" charset="-128"/>
            </a:endParaRPr>
          </a:p>
          <a:p>
            <a:pPr algn="ctr"/>
            <a:r>
              <a:rPr lang="ja-JP" altLang="en-US" sz="1800" b="1" dirty="0">
                <a:solidFill>
                  <a:srgbClr val="FFFAEB"/>
                </a:solidFill>
                <a:latin typeface="+mn-ea"/>
                <a:cs typeface="Hiragino Sans W8" charset="-128"/>
              </a:rPr>
              <a:t>セキュリティの必須課題です！</a:t>
            </a:r>
            <a:endParaRPr lang="en-US" altLang="ja-JP" sz="1800" b="1" dirty="0">
              <a:solidFill>
                <a:srgbClr val="FFFAEB"/>
              </a:solidFill>
              <a:latin typeface="+mn-ea"/>
              <a:cs typeface="Hiragino Sans W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616EE1A-15A6-7018-F332-C42F13113E44}"/>
              </a:ext>
            </a:extLst>
          </p:cNvPr>
          <p:cNvSpPr txBox="1"/>
          <p:nvPr/>
        </p:nvSpPr>
        <p:spPr>
          <a:xfrm>
            <a:off x="557104" y="6366788"/>
            <a:ext cx="5770543" cy="4682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1800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多くの企業が</a:t>
            </a:r>
            <a:r>
              <a:rPr lang="ja-JP" altLang="en-US" sz="1800" b="1" dirty="0">
                <a:solidFill>
                  <a:srgbClr val="C00000"/>
                </a:solidFill>
                <a:latin typeface="+mn-ea"/>
              </a:rPr>
              <a:t>初期設定のまま</a:t>
            </a:r>
            <a:r>
              <a:rPr lang="ja-JP" altLang="en-US" sz="1800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で</a:t>
            </a:r>
            <a:r>
              <a:rPr lang="ja-JP" altLang="en-US" sz="1800" b="1" dirty="0">
                <a:solidFill>
                  <a:srgbClr val="C00000"/>
                </a:solidFill>
                <a:latin typeface="+mn-ea"/>
              </a:rPr>
              <a:t>危険</a:t>
            </a:r>
            <a:r>
              <a:rPr lang="ja-JP" altLang="en-US" sz="1800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に晒されています</a:t>
            </a:r>
            <a:endParaRPr lang="en-US" altLang="ja-JP" sz="1800" b="1" dirty="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EDA3F83-F595-AB6C-28D6-589D6FE71529}"/>
              </a:ext>
            </a:extLst>
          </p:cNvPr>
          <p:cNvSpPr txBox="1"/>
          <p:nvPr/>
        </p:nvSpPr>
        <p:spPr>
          <a:xfrm>
            <a:off x="354942" y="3028655"/>
            <a:ext cx="16234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1200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【</a:t>
            </a:r>
            <a:r>
              <a:rPr kumimoji="1" lang="ja-JP" altLang="en-US" sz="1200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多要素認証</a:t>
            </a:r>
            <a:r>
              <a:rPr kumimoji="1" lang="en-US" altLang="ja-JP" sz="1200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】</a:t>
            </a:r>
            <a:endParaRPr lang="ja-JP" altLang="en-US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5B60499-06EE-E311-27A5-C9DD7406A423}"/>
              </a:ext>
            </a:extLst>
          </p:cNvPr>
          <p:cNvSpPr txBox="1"/>
          <p:nvPr/>
        </p:nvSpPr>
        <p:spPr>
          <a:xfrm>
            <a:off x="2550123" y="3033683"/>
            <a:ext cx="16234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1200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【</a:t>
            </a:r>
            <a:r>
              <a:rPr kumimoji="1" lang="ja-JP" altLang="en-US" sz="1200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情報共有</a:t>
            </a:r>
            <a:r>
              <a:rPr kumimoji="1" lang="en-US" altLang="ja-JP" sz="1200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】</a:t>
            </a:r>
            <a:endParaRPr lang="ja-JP" altLang="en-US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FAFBA91-D756-327F-6FF3-45BBB38F0594}"/>
              </a:ext>
            </a:extLst>
          </p:cNvPr>
          <p:cNvSpPr txBox="1"/>
          <p:nvPr/>
        </p:nvSpPr>
        <p:spPr>
          <a:xfrm>
            <a:off x="4817799" y="3028655"/>
            <a:ext cx="176950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1200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【</a:t>
            </a:r>
            <a:r>
              <a:rPr kumimoji="1" lang="ja-JP" altLang="en-US" sz="1200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ゲストユーザー</a:t>
            </a:r>
            <a:r>
              <a:rPr kumimoji="1" lang="en-US" altLang="ja-JP" sz="1200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】</a:t>
            </a:r>
            <a:endParaRPr lang="ja-JP" altLang="en-US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05E4D32-EE63-1B44-425C-0810B5035EB8}"/>
              </a:ext>
            </a:extLst>
          </p:cNvPr>
          <p:cNvSpPr/>
          <p:nvPr/>
        </p:nvSpPr>
        <p:spPr>
          <a:xfrm>
            <a:off x="124523" y="3474009"/>
            <a:ext cx="2146027" cy="12280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>
              <a:lnSpc>
                <a:spcPct val="150000"/>
              </a:lnSpc>
            </a:pPr>
            <a:r>
              <a:rPr kumimoji="1" lang="ja-JP" altLang="en-US" sz="1200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管理者の多要素認証が</a:t>
            </a:r>
            <a:endParaRPr kumimoji="1" lang="en-US" altLang="ja-JP" sz="1200" b="1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1200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設定されておらず </a:t>
            </a:r>
            <a:endParaRPr kumimoji="1" lang="en-US" altLang="ja-JP" sz="1200" b="1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1200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 認証を突破された！</a:t>
            </a:r>
            <a:endParaRPr lang="ja-JP" altLang="en-US" sz="1200" b="1" dirty="0">
              <a:solidFill>
                <a:schemeClr val="bg2">
                  <a:lumMod val="25000"/>
                </a:schemeClr>
              </a:solidFill>
              <a:latin typeface="+mn-ea"/>
              <a:cs typeface="Calibri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76D84F09-6AF0-6F77-87B2-DADEB62B3E4C}"/>
              </a:ext>
            </a:extLst>
          </p:cNvPr>
          <p:cNvSpPr/>
          <p:nvPr/>
        </p:nvSpPr>
        <p:spPr>
          <a:xfrm>
            <a:off x="2318119" y="3474009"/>
            <a:ext cx="2114945" cy="120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>
              <a:lnSpc>
                <a:spcPct val="150000"/>
              </a:lnSpc>
            </a:pPr>
            <a:r>
              <a:rPr kumimoji="1" lang="ja-JP" altLang="en-US" sz="1200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誰でもファイルを</a:t>
            </a:r>
            <a:endParaRPr kumimoji="1" lang="en-US" altLang="ja-JP" sz="1200" b="1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1200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ダウンロードできる状態で</a:t>
            </a:r>
            <a:endParaRPr kumimoji="1" lang="en-US" altLang="ja-JP" sz="1200" b="1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1200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情報漏洩発生！</a:t>
            </a:r>
            <a:endParaRPr lang="ja-JP" altLang="en-US" sz="1200" b="1" dirty="0">
              <a:solidFill>
                <a:schemeClr val="bg2">
                  <a:lumMod val="25000"/>
                </a:schemeClr>
              </a:solidFill>
              <a:latin typeface="+mn-ea"/>
              <a:cs typeface="Calibri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827E0F45-0908-6E89-8149-F5898B5AF1A5}"/>
              </a:ext>
            </a:extLst>
          </p:cNvPr>
          <p:cNvSpPr/>
          <p:nvPr/>
        </p:nvSpPr>
        <p:spPr>
          <a:xfrm>
            <a:off x="4687176" y="3474009"/>
            <a:ext cx="2039076" cy="11554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>
              <a:lnSpc>
                <a:spcPct val="150000"/>
              </a:lnSpc>
            </a:pPr>
            <a:r>
              <a:rPr kumimoji="1" lang="ja-JP" altLang="en-US" sz="1200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把握していない</a:t>
            </a:r>
            <a:endParaRPr kumimoji="1" lang="en-US" altLang="ja-JP" sz="1200" b="1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1200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不審なゲストユーザーに</a:t>
            </a:r>
            <a:endParaRPr kumimoji="1" lang="en-US" altLang="ja-JP" sz="1200" b="1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1200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システム侵入された！</a:t>
            </a:r>
            <a:endParaRPr lang="ja-JP" altLang="en-US" sz="1200" b="1" dirty="0">
              <a:solidFill>
                <a:schemeClr val="bg2">
                  <a:lumMod val="25000"/>
                </a:schemeClr>
              </a:solidFill>
              <a:latin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5745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CE48BF-10B0-31E6-4D98-1A6AD507A9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二等辺三角形 4">
            <a:extLst>
              <a:ext uri="{FF2B5EF4-FFF2-40B4-BE49-F238E27FC236}">
                <a16:creationId xmlns:a16="http://schemas.microsoft.com/office/drawing/2014/main" id="{DFAE7CAE-AB92-8CB9-96B2-BD3DE279AF2D}"/>
              </a:ext>
            </a:extLst>
          </p:cNvPr>
          <p:cNvSpPr/>
          <p:nvPr/>
        </p:nvSpPr>
        <p:spPr>
          <a:xfrm rot="10800000">
            <a:off x="1660567" y="2411151"/>
            <a:ext cx="180739" cy="155808"/>
          </a:xfrm>
          <a:prstGeom prst="triangle">
            <a:avLst/>
          </a:prstGeom>
          <a:solidFill>
            <a:srgbClr val="0C38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b="1">
              <a:latin typeface="+mn-ea"/>
            </a:endParaRPr>
          </a:p>
        </p:txBody>
      </p:sp>
      <p:sp>
        <p:nvSpPr>
          <p:cNvPr id="40" name="四角形: 角を丸くする 6">
            <a:extLst>
              <a:ext uri="{FF2B5EF4-FFF2-40B4-BE49-F238E27FC236}">
                <a16:creationId xmlns:a16="http://schemas.microsoft.com/office/drawing/2014/main" id="{7091FC1E-BEC7-576A-0B43-F2D03BD02FC4}"/>
              </a:ext>
            </a:extLst>
          </p:cNvPr>
          <p:cNvSpPr/>
          <p:nvPr/>
        </p:nvSpPr>
        <p:spPr>
          <a:xfrm>
            <a:off x="176147" y="1058567"/>
            <a:ext cx="3179775" cy="1368578"/>
          </a:xfrm>
          <a:prstGeom prst="roundRect">
            <a:avLst>
              <a:gd name="adj" fmla="val 3506"/>
            </a:avLst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13" b="1">
              <a:latin typeface="+mn-ea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F0B96C2-A746-537B-5860-E53362DBE09C}"/>
              </a:ext>
            </a:extLst>
          </p:cNvPr>
          <p:cNvSpPr txBox="1"/>
          <p:nvPr/>
        </p:nvSpPr>
        <p:spPr>
          <a:xfrm>
            <a:off x="3502500" y="5459123"/>
            <a:ext cx="3165383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1200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IT</a:t>
            </a:r>
            <a:r>
              <a:rPr kumimoji="1" lang="ja-JP" altLang="en-US" sz="1200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資産管理ツールでは把握できない</a:t>
            </a:r>
            <a:endParaRPr kumimoji="1" lang="en-US" altLang="ja-JP" sz="1200" b="1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algn="ctr"/>
            <a:r>
              <a:rPr kumimoji="1" lang="en-US" altLang="ja-JP" sz="1200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Microsoft 365</a:t>
            </a:r>
            <a:r>
              <a:rPr kumimoji="1" lang="ja-JP" altLang="en-US" sz="1200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のログを管理！</a:t>
            </a:r>
            <a:endParaRPr kumimoji="1" lang="en-US" altLang="ja-JP" sz="1200" b="1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algn="ctr"/>
            <a:r>
              <a:rPr kumimoji="1" lang="ja-JP" altLang="en-US" sz="1000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　</a:t>
            </a:r>
            <a:endParaRPr kumimoji="1" lang="en-US" altLang="ja-JP" sz="1000" b="1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algn="ctr"/>
            <a:r>
              <a:rPr kumimoji="1" lang="en-US" altLang="ja-JP" sz="1200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OneDrive</a:t>
            </a:r>
            <a:r>
              <a:rPr kumimoji="1" lang="ja-JP" altLang="en-US" sz="1200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・</a:t>
            </a:r>
            <a:r>
              <a:rPr kumimoji="1" lang="en-US" altLang="ja-JP" sz="1200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SharePoint</a:t>
            </a:r>
            <a:r>
              <a:rPr kumimoji="1" lang="ja-JP" altLang="en-US" sz="1200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・</a:t>
            </a:r>
            <a:r>
              <a:rPr kumimoji="1" lang="en-US" altLang="ja-JP" sz="1200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Teams</a:t>
            </a:r>
          </a:p>
          <a:p>
            <a:pPr algn="ctr"/>
            <a:r>
              <a:rPr kumimoji="1" lang="en-US" altLang="ja-JP" sz="1200" b="1" dirty="0" err="1">
                <a:solidFill>
                  <a:schemeClr val="bg2">
                    <a:lumMod val="25000"/>
                  </a:schemeClr>
                </a:solidFill>
                <a:latin typeface="+mn-ea"/>
              </a:rPr>
              <a:t>Entra</a:t>
            </a:r>
            <a:r>
              <a:rPr kumimoji="1" lang="en-US" altLang="ja-JP" sz="1200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 ID</a:t>
            </a:r>
            <a:r>
              <a:rPr kumimoji="1" lang="ja-JP" altLang="en-US" sz="1200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の各種操作ログを取得可能</a:t>
            </a:r>
            <a:endParaRPr kumimoji="1" lang="en-US" altLang="ja-JP" sz="1200" b="1" dirty="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B9A93D4-E410-204F-F6FD-EA0E7238D6C2}"/>
              </a:ext>
            </a:extLst>
          </p:cNvPr>
          <p:cNvSpPr txBox="1"/>
          <p:nvPr/>
        </p:nvSpPr>
        <p:spPr>
          <a:xfrm>
            <a:off x="187337" y="5459123"/>
            <a:ext cx="3165383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1200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Microsoft 365</a:t>
            </a:r>
            <a:r>
              <a:rPr kumimoji="1" lang="ja-JP" altLang="en-US" sz="1200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のアップデートに対応し</a:t>
            </a:r>
            <a:endParaRPr kumimoji="1" lang="en-US" altLang="ja-JP" sz="1200" b="1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algn="ctr"/>
            <a:r>
              <a:rPr kumimoji="1" lang="ja-JP" altLang="en-US" sz="1200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常に最新の内容にて診断を実施！</a:t>
            </a:r>
            <a:endParaRPr kumimoji="1" lang="en-US" altLang="ja-JP" sz="1200" b="1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algn="ctr"/>
            <a:r>
              <a:rPr kumimoji="1" lang="ja-JP" altLang="en-US" sz="1000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　</a:t>
            </a:r>
            <a:endParaRPr kumimoji="1" lang="en-US" altLang="ja-JP" sz="1000" b="1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algn="ctr"/>
            <a:r>
              <a:rPr kumimoji="1" lang="ja-JP" altLang="en-US" sz="1200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設定不備・対策方法を記載した</a:t>
            </a:r>
            <a:endParaRPr kumimoji="1" lang="en-US" altLang="ja-JP" sz="1200" b="1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algn="ctr"/>
            <a:r>
              <a:rPr kumimoji="1" lang="ja-JP" altLang="en-US" sz="1200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診断レポートをご提供します</a:t>
            </a:r>
          </a:p>
        </p:txBody>
      </p:sp>
      <p:sp>
        <p:nvSpPr>
          <p:cNvPr id="3" name="二等辺三角形 2">
            <a:extLst>
              <a:ext uri="{FF2B5EF4-FFF2-40B4-BE49-F238E27FC236}">
                <a16:creationId xmlns:a16="http://schemas.microsoft.com/office/drawing/2014/main" id="{44431A77-5B0E-8DAC-5F9C-248E78BF8770}"/>
              </a:ext>
            </a:extLst>
          </p:cNvPr>
          <p:cNvSpPr/>
          <p:nvPr/>
        </p:nvSpPr>
        <p:spPr>
          <a:xfrm rot="10800000">
            <a:off x="5011008" y="2411151"/>
            <a:ext cx="180739" cy="155808"/>
          </a:xfrm>
          <a:prstGeom prst="triangle">
            <a:avLst/>
          </a:prstGeom>
          <a:solidFill>
            <a:srgbClr val="248C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b="1">
              <a:latin typeface="+mn-ea"/>
            </a:endParaRPr>
          </a:p>
        </p:txBody>
      </p:sp>
      <p:sp>
        <p:nvSpPr>
          <p:cNvPr id="84" name="正方形/長方形 83">
            <a:extLst>
              <a:ext uri="{FF2B5EF4-FFF2-40B4-BE49-F238E27FC236}">
                <a16:creationId xmlns:a16="http://schemas.microsoft.com/office/drawing/2014/main" id="{12C265F5-1C54-3B24-C989-7A4A0CFDDAAE}"/>
              </a:ext>
            </a:extLst>
          </p:cNvPr>
          <p:cNvSpPr/>
          <p:nvPr/>
        </p:nvSpPr>
        <p:spPr>
          <a:xfrm>
            <a:off x="-2908" y="2927"/>
            <a:ext cx="6860908" cy="491356"/>
          </a:xfrm>
          <a:prstGeom prst="rect">
            <a:avLst/>
          </a:prstGeom>
          <a:solidFill>
            <a:srgbClr val="0C38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1200" b="1">
              <a:latin typeface="+mn-ea"/>
            </a:endParaRPr>
          </a:p>
        </p:txBody>
      </p:sp>
      <p:sp>
        <p:nvSpPr>
          <p:cNvPr id="14" name="四角形: 角を丸くする 6">
            <a:extLst>
              <a:ext uri="{FF2B5EF4-FFF2-40B4-BE49-F238E27FC236}">
                <a16:creationId xmlns:a16="http://schemas.microsoft.com/office/drawing/2014/main" id="{4B66A33B-6EC0-A70A-D41E-A136FB4E1136}"/>
              </a:ext>
            </a:extLst>
          </p:cNvPr>
          <p:cNvSpPr/>
          <p:nvPr/>
        </p:nvSpPr>
        <p:spPr>
          <a:xfrm>
            <a:off x="3489974" y="1059958"/>
            <a:ext cx="3179775" cy="1368578"/>
          </a:xfrm>
          <a:prstGeom prst="roundRect">
            <a:avLst>
              <a:gd name="adj" fmla="val 3506"/>
            </a:avLst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13" b="1">
              <a:latin typeface="+mn-ea"/>
            </a:endParaRPr>
          </a:p>
        </p:txBody>
      </p:sp>
      <p:sp>
        <p:nvSpPr>
          <p:cNvPr id="19" name="四角形: 角を丸くする 12">
            <a:extLst>
              <a:ext uri="{FF2B5EF4-FFF2-40B4-BE49-F238E27FC236}">
                <a16:creationId xmlns:a16="http://schemas.microsoft.com/office/drawing/2014/main" id="{D99E51E8-CE2B-8AB3-DE31-114A5DD46D6A}"/>
              </a:ext>
            </a:extLst>
          </p:cNvPr>
          <p:cNvSpPr/>
          <p:nvPr/>
        </p:nvSpPr>
        <p:spPr>
          <a:xfrm>
            <a:off x="188258" y="2599354"/>
            <a:ext cx="3177909" cy="458298"/>
          </a:xfrm>
          <a:prstGeom prst="roundRect">
            <a:avLst/>
          </a:prstGeom>
          <a:solidFill>
            <a:srgbClr val="0C38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kumimoji="1" lang="en-US" altLang="ja-JP" sz="1200" b="1" dirty="0">
                <a:latin typeface="+mn-ea"/>
              </a:rPr>
              <a:t>Microsoft 365 </a:t>
            </a:r>
            <a:r>
              <a:rPr kumimoji="1" lang="ja-JP" altLang="en-US" sz="1200" b="1" dirty="0">
                <a:latin typeface="+mn-ea"/>
              </a:rPr>
              <a:t>の設定状況を診断</a:t>
            </a:r>
          </a:p>
        </p:txBody>
      </p:sp>
      <p:pic>
        <p:nvPicPr>
          <p:cNvPr id="21" name="グラフィックス 20" descr="バッジ: チェックマーク 1 単色塗りつぶし">
            <a:extLst>
              <a:ext uri="{FF2B5EF4-FFF2-40B4-BE49-F238E27FC236}">
                <a16:creationId xmlns:a16="http://schemas.microsoft.com/office/drawing/2014/main" id="{77B9D349-CA81-0015-377D-ACCEE69057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2368" y="1588920"/>
            <a:ext cx="218135" cy="218135"/>
          </a:xfrm>
          <a:prstGeom prst="rect">
            <a:avLst/>
          </a:prstGeom>
        </p:spPr>
      </p:pic>
      <p:pic>
        <p:nvPicPr>
          <p:cNvPr id="23" name="グラフィックス 22" descr="バッジ: チェックマーク 1 単色塗りつぶし">
            <a:extLst>
              <a:ext uri="{FF2B5EF4-FFF2-40B4-BE49-F238E27FC236}">
                <a16:creationId xmlns:a16="http://schemas.microsoft.com/office/drawing/2014/main" id="{70E7F19F-7920-3606-935A-F698E529C8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7063" y="1936052"/>
            <a:ext cx="218135" cy="218135"/>
          </a:xfrm>
          <a:prstGeom prst="rect">
            <a:avLst/>
          </a:prstGeom>
        </p:spPr>
      </p:pic>
      <p:sp>
        <p:nvSpPr>
          <p:cNvPr id="29" name="四角形: 角を丸くする 12">
            <a:extLst>
              <a:ext uri="{FF2B5EF4-FFF2-40B4-BE49-F238E27FC236}">
                <a16:creationId xmlns:a16="http://schemas.microsoft.com/office/drawing/2014/main" id="{F542B7F7-C6F5-BEC2-182F-046F7E990D87}"/>
              </a:ext>
            </a:extLst>
          </p:cNvPr>
          <p:cNvSpPr/>
          <p:nvPr/>
        </p:nvSpPr>
        <p:spPr>
          <a:xfrm>
            <a:off x="3489974" y="2605023"/>
            <a:ext cx="3177909" cy="458298"/>
          </a:xfrm>
          <a:prstGeom prst="roundRect">
            <a:avLst/>
          </a:prstGeom>
          <a:solidFill>
            <a:srgbClr val="248C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kumimoji="1" lang="en-US" altLang="ja-JP" sz="1200" b="1">
                <a:latin typeface="+mn-ea"/>
              </a:rPr>
              <a:t>Microsoft 365 </a:t>
            </a:r>
            <a:r>
              <a:rPr kumimoji="1" lang="ja-JP" altLang="en-US" sz="1200" b="1">
                <a:latin typeface="+mn-ea"/>
              </a:rPr>
              <a:t>の利用状況を見える化</a:t>
            </a:r>
          </a:p>
        </p:txBody>
      </p:sp>
      <p:pic>
        <p:nvPicPr>
          <p:cNvPr id="30" name="Picture 4">
            <a:extLst>
              <a:ext uri="{FF2B5EF4-FFF2-40B4-BE49-F238E27FC236}">
                <a16:creationId xmlns:a16="http://schemas.microsoft.com/office/drawing/2014/main" id="{94FFD62C-9566-BF09-DE0C-73E56EC32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60095" y="3155037"/>
            <a:ext cx="1711106" cy="41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グラフィックス 36" descr="バッジ: チェックマーク 1 単色塗りつぶし">
            <a:extLst>
              <a:ext uri="{FF2B5EF4-FFF2-40B4-BE49-F238E27FC236}">
                <a16:creationId xmlns:a16="http://schemas.microsoft.com/office/drawing/2014/main" id="{754F53D3-7561-1770-A689-4CE4573D77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19070" y="1572506"/>
            <a:ext cx="218135" cy="218135"/>
          </a:xfrm>
          <a:prstGeom prst="rect">
            <a:avLst/>
          </a:prstGeom>
        </p:spPr>
      </p:pic>
      <p:pic>
        <p:nvPicPr>
          <p:cNvPr id="38" name="グラフィックス 37" descr="バッジ: チェックマーク 1 単色塗りつぶし">
            <a:extLst>
              <a:ext uri="{FF2B5EF4-FFF2-40B4-BE49-F238E27FC236}">
                <a16:creationId xmlns:a16="http://schemas.microsoft.com/office/drawing/2014/main" id="{EAD7954E-4691-41F1-9147-D06D05DBFD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19070" y="1920553"/>
            <a:ext cx="218135" cy="218135"/>
          </a:xfrm>
          <a:prstGeom prst="rect">
            <a:avLst/>
          </a:prstGeom>
        </p:spPr>
      </p:pic>
      <p:sp>
        <p:nvSpPr>
          <p:cNvPr id="41" name="テキスト プレースホルダー 1">
            <a:extLst>
              <a:ext uri="{FF2B5EF4-FFF2-40B4-BE49-F238E27FC236}">
                <a16:creationId xmlns:a16="http://schemas.microsoft.com/office/drawing/2014/main" id="{1556A212-0320-5F1A-2295-6606117AD3E9}"/>
              </a:ext>
            </a:extLst>
          </p:cNvPr>
          <p:cNvSpPr txBox="1">
            <a:spLocks/>
          </p:cNvSpPr>
          <p:nvPr/>
        </p:nvSpPr>
        <p:spPr>
          <a:xfrm>
            <a:off x="3321424" y="1106174"/>
            <a:ext cx="3574571" cy="30938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ctr" defTabSz="914400" rtl="0" eaLnBrk="1" latinLnBrk="0" hangingPunct="1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メイリオ" panose="020B0604030504040204" pitchFamily="50" charset="-12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100" dirty="0"/>
              <a:t>現状のリスクを知りたい方はコチラ</a:t>
            </a:r>
          </a:p>
        </p:txBody>
      </p:sp>
      <p:sp>
        <p:nvSpPr>
          <p:cNvPr id="42" name="テキスト プレースホルダー 1">
            <a:extLst>
              <a:ext uri="{FF2B5EF4-FFF2-40B4-BE49-F238E27FC236}">
                <a16:creationId xmlns:a16="http://schemas.microsoft.com/office/drawing/2014/main" id="{68C7E3E6-DA7D-C3A6-7F5E-F62666F0A642}"/>
              </a:ext>
            </a:extLst>
          </p:cNvPr>
          <p:cNvSpPr txBox="1">
            <a:spLocks/>
          </p:cNvSpPr>
          <p:nvPr/>
        </p:nvSpPr>
        <p:spPr>
          <a:xfrm>
            <a:off x="123852" y="1114359"/>
            <a:ext cx="3280988" cy="30938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ctr" defTabSz="914400" rtl="0" eaLnBrk="1" latinLnBrk="0" hangingPunct="1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メイリオ" panose="020B0604030504040204" pitchFamily="50" charset="-12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100" dirty="0"/>
              <a:t>設定に不安がある方はコチラ</a:t>
            </a:r>
          </a:p>
        </p:txBody>
      </p:sp>
      <p:pic>
        <p:nvPicPr>
          <p:cNvPr id="45" name="図 12">
            <a:extLst>
              <a:ext uri="{FF2B5EF4-FFF2-40B4-BE49-F238E27FC236}">
                <a16:creationId xmlns:a16="http://schemas.microsoft.com/office/drawing/2014/main" id="{803834B6-8CAB-42CB-A22C-C19908775616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809" y="3199650"/>
            <a:ext cx="1824052" cy="346511"/>
          </a:xfrm>
          <a:prstGeom prst="rect">
            <a:avLst/>
          </a:prstGeom>
        </p:spPr>
      </p:pic>
      <p:sp>
        <p:nvSpPr>
          <p:cNvPr id="46" name="TextBox 25">
            <a:extLst>
              <a:ext uri="{FF2B5EF4-FFF2-40B4-BE49-F238E27FC236}">
                <a16:creationId xmlns:a16="http://schemas.microsoft.com/office/drawing/2014/main" id="{73D73040-04CD-17C9-7483-B8BCB7B2458A}"/>
              </a:ext>
            </a:extLst>
          </p:cNvPr>
          <p:cNvSpPr txBox="1"/>
          <p:nvPr/>
        </p:nvSpPr>
        <p:spPr>
          <a:xfrm>
            <a:off x="729708" y="3633192"/>
            <a:ext cx="2110835" cy="1904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900" b="1" dirty="0">
                <a:solidFill>
                  <a:srgbClr val="404040"/>
                </a:solidFill>
                <a:latin typeface="+mn-ea"/>
              </a:rPr>
              <a:t>Microsoft 365</a:t>
            </a:r>
            <a:r>
              <a:rPr lang="ja-JP" altLang="en-US" sz="900" b="1" dirty="0">
                <a:solidFill>
                  <a:srgbClr val="404040"/>
                </a:solidFill>
                <a:latin typeface="+mn-ea"/>
              </a:rPr>
              <a:t>セキュリティ診断</a:t>
            </a:r>
            <a:endParaRPr lang="en-US" sz="1013" b="1" dirty="0">
              <a:latin typeface="+mn-ea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DE816D43-5230-B7B2-2745-795AC9D295F4}"/>
              </a:ext>
            </a:extLst>
          </p:cNvPr>
          <p:cNvSpPr txBox="1"/>
          <p:nvPr/>
        </p:nvSpPr>
        <p:spPr>
          <a:xfrm>
            <a:off x="3831372" y="1539997"/>
            <a:ext cx="2646878" cy="3013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リスクの高い操作がないか現状把握</a:t>
            </a:r>
            <a:endParaRPr kumimoji="1" lang="ja-JP" altLang="en-US" sz="1200" b="1" dirty="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2CA4FAC2-6CD1-3FDE-B950-3503B9FFEBE3}"/>
              </a:ext>
            </a:extLst>
          </p:cNvPr>
          <p:cNvSpPr txBox="1"/>
          <p:nvPr/>
        </p:nvSpPr>
        <p:spPr>
          <a:xfrm>
            <a:off x="3839029" y="1893215"/>
            <a:ext cx="2185214" cy="3013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禁止すべき操作を事前に把握</a:t>
            </a:r>
            <a:endParaRPr kumimoji="1" lang="ja-JP" altLang="en-US" sz="1200" b="1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FEB52411-A47C-E357-DA64-F5DE9EE9B4CD}"/>
              </a:ext>
            </a:extLst>
          </p:cNvPr>
          <p:cNvSpPr txBox="1"/>
          <p:nvPr/>
        </p:nvSpPr>
        <p:spPr>
          <a:xfrm>
            <a:off x="472269" y="1547194"/>
            <a:ext cx="2900153" cy="3013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ja-JP" sz="1200" b="1" dirty="0">
                <a:latin typeface="+mn-ea"/>
              </a:rPr>
              <a:t>Microsoft 365</a:t>
            </a:r>
            <a:r>
              <a:rPr kumimoji="1" lang="ja-JP" altLang="en-US" sz="1200" b="1" dirty="0">
                <a:latin typeface="+mn-ea"/>
              </a:rPr>
              <a:t>の管理者設定をチェック</a:t>
            </a:r>
            <a:endParaRPr kumimoji="1" lang="en-US" altLang="ja-JP" sz="1200" b="1" dirty="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5BCAF79F-7900-ACA4-F2E9-39ABE6D00D2B}"/>
              </a:ext>
            </a:extLst>
          </p:cNvPr>
          <p:cNvSpPr txBox="1"/>
          <p:nvPr/>
        </p:nvSpPr>
        <p:spPr>
          <a:xfrm>
            <a:off x="472269" y="1913881"/>
            <a:ext cx="24929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>
                <a:latin typeface="+mn-ea"/>
              </a:rPr>
              <a:t>危険な設定不備の有無を洗い出し</a:t>
            </a:r>
            <a:endParaRPr kumimoji="1" lang="ja-JP" altLang="en-US" sz="1200" b="1" dirty="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F5E920A0-9262-15BF-480A-57552D49EC29}"/>
              </a:ext>
            </a:extLst>
          </p:cNvPr>
          <p:cNvSpPr txBox="1"/>
          <p:nvPr/>
        </p:nvSpPr>
        <p:spPr>
          <a:xfrm>
            <a:off x="0" y="54474"/>
            <a:ext cx="6858000" cy="368562"/>
          </a:xfrm>
          <a:prstGeom prst="rect">
            <a:avLst/>
          </a:prstGeom>
          <a:solidFill>
            <a:srgbClr val="0C386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kumimoji="1" lang="en-US" altLang="ja-JP" sz="1400" b="1" dirty="0">
                <a:solidFill>
                  <a:schemeClr val="bg1"/>
                </a:solidFill>
                <a:latin typeface="+mn-ea"/>
              </a:rPr>
              <a:t>Microsoft 365 </a:t>
            </a:r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セキュリティは現状把握と診断でバッチり！</a:t>
            </a:r>
            <a:endParaRPr lang="en-US" altLang="ja-JP" sz="1400" b="1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54" name="Picture 4">
            <a:extLst>
              <a:ext uri="{FF2B5EF4-FFF2-40B4-BE49-F238E27FC236}">
                <a16:creationId xmlns:a16="http://schemas.microsoft.com/office/drawing/2014/main" id="{CFFFF6EC-BE9D-EFD4-DCC8-91EFC8E67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88447" y="7138229"/>
            <a:ext cx="2110764" cy="33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角丸四角形 6">
            <a:extLst>
              <a:ext uri="{FF2B5EF4-FFF2-40B4-BE49-F238E27FC236}">
                <a16:creationId xmlns:a16="http://schemas.microsoft.com/office/drawing/2014/main" id="{A577CAD6-0270-4546-4ECD-380F04A1ED03}"/>
              </a:ext>
            </a:extLst>
          </p:cNvPr>
          <p:cNvSpPr/>
          <p:nvPr/>
        </p:nvSpPr>
        <p:spPr>
          <a:xfrm>
            <a:off x="211265" y="6797364"/>
            <a:ext cx="6480552" cy="1420744"/>
          </a:xfrm>
          <a:prstGeom prst="roundRect">
            <a:avLst>
              <a:gd name="adj" fmla="val 2682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+mn-ea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6384EE83-47E9-33A5-EBBA-5A63B723FB8B}"/>
              </a:ext>
            </a:extLst>
          </p:cNvPr>
          <p:cNvGrpSpPr/>
          <p:nvPr/>
        </p:nvGrpSpPr>
        <p:grpSpPr>
          <a:xfrm>
            <a:off x="2018947" y="6609721"/>
            <a:ext cx="2865188" cy="337647"/>
            <a:chOff x="1945446" y="6414556"/>
            <a:chExt cx="2865188" cy="337647"/>
          </a:xfrm>
        </p:grpSpPr>
        <p:sp>
          <p:nvSpPr>
            <p:cNvPr id="56" name="フリーフォーム: 図形 55">
              <a:extLst>
                <a:ext uri="{FF2B5EF4-FFF2-40B4-BE49-F238E27FC236}">
                  <a16:creationId xmlns:a16="http://schemas.microsoft.com/office/drawing/2014/main" id="{BBF5F496-3FD1-1705-EBCA-8B545AB34500}"/>
                </a:ext>
              </a:extLst>
            </p:cNvPr>
            <p:cNvSpPr/>
            <p:nvPr/>
          </p:nvSpPr>
          <p:spPr>
            <a:xfrm>
              <a:off x="1945446" y="6414556"/>
              <a:ext cx="2865188" cy="337647"/>
            </a:xfrm>
            <a:custGeom>
              <a:avLst/>
              <a:gdLst>
                <a:gd name="connsiteX0" fmla="*/ 0 w 5390484"/>
                <a:gd name="connsiteY0" fmla="*/ 0 h 631630"/>
                <a:gd name="connsiteX1" fmla="*/ 5390484 w 5390484"/>
                <a:gd name="connsiteY1" fmla="*/ 0 h 631630"/>
                <a:gd name="connsiteX2" fmla="*/ 4845974 w 5390484"/>
                <a:gd name="connsiteY2" fmla="*/ 315816 h 631630"/>
                <a:gd name="connsiteX3" fmla="*/ 5390482 w 5390484"/>
                <a:gd name="connsiteY3" fmla="*/ 631630 h 631630"/>
                <a:gd name="connsiteX4" fmla="*/ 0 w 5390484"/>
                <a:gd name="connsiteY4" fmla="*/ 631630 h 631630"/>
                <a:gd name="connsiteX5" fmla="*/ 0 w 5390484"/>
                <a:gd name="connsiteY5" fmla="*/ 630961 h 631630"/>
                <a:gd name="connsiteX6" fmla="*/ 543355 w 5390484"/>
                <a:gd name="connsiteY6" fmla="*/ 315816 h 631630"/>
                <a:gd name="connsiteX7" fmla="*/ 0 w 5390484"/>
                <a:gd name="connsiteY7" fmla="*/ 670 h 631630"/>
                <a:gd name="connsiteX0" fmla="*/ 0 w 5390484"/>
                <a:gd name="connsiteY0" fmla="*/ 0 h 631630"/>
                <a:gd name="connsiteX1" fmla="*/ 5390484 w 5390484"/>
                <a:gd name="connsiteY1" fmla="*/ 0 h 631630"/>
                <a:gd name="connsiteX2" fmla="*/ 4845974 w 5390484"/>
                <a:gd name="connsiteY2" fmla="*/ 315816 h 631630"/>
                <a:gd name="connsiteX3" fmla="*/ 5390482 w 5390484"/>
                <a:gd name="connsiteY3" fmla="*/ 631630 h 631630"/>
                <a:gd name="connsiteX4" fmla="*/ 0 w 5390484"/>
                <a:gd name="connsiteY4" fmla="*/ 631630 h 631630"/>
                <a:gd name="connsiteX5" fmla="*/ 0 w 5390484"/>
                <a:gd name="connsiteY5" fmla="*/ 630961 h 631630"/>
                <a:gd name="connsiteX6" fmla="*/ 225874 w 5390484"/>
                <a:gd name="connsiteY6" fmla="*/ 327695 h 631630"/>
                <a:gd name="connsiteX7" fmla="*/ 0 w 5390484"/>
                <a:gd name="connsiteY7" fmla="*/ 670 h 631630"/>
                <a:gd name="connsiteX8" fmla="*/ 0 w 5390484"/>
                <a:gd name="connsiteY8" fmla="*/ 0 h 631630"/>
                <a:gd name="connsiteX0" fmla="*/ 0 w 5390484"/>
                <a:gd name="connsiteY0" fmla="*/ 0 h 631630"/>
                <a:gd name="connsiteX1" fmla="*/ 5390484 w 5390484"/>
                <a:gd name="connsiteY1" fmla="*/ 0 h 631630"/>
                <a:gd name="connsiteX2" fmla="*/ 5187878 w 5390484"/>
                <a:gd name="connsiteY2" fmla="*/ 303937 h 631630"/>
                <a:gd name="connsiteX3" fmla="*/ 5390482 w 5390484"/>
                <a:gd name="connsiteY3" fmla="*/ 631630 h 631630"/>
                <a:gd name="connsiteX4" fmla="*/ 0 w 5390484"/>
                <a:gd name="connsiteY4" fmla="*/ 631630 h 631630"/>
                <a:gd name="connsiteX5" fmla="*/ 0 w 5390484"/>
                <a:gd name="connsiteY5" fmla="*/ 630961 h 631630"/>
                <a:gd name="connsiteX6" fmla="*/ 225874 w 5390484"/>
                <a:gd name="connsiteY6" fmla="*/ 327695 h 631630"/>
                <a:gd name="connsiteX7" fmla="*/ 0 w 5390484"/>
                <a:gd name="connsiteY7" fmla="*/ 670 h 631630"/>
                <a:gd name="connsiteX8" fmla="*/ 0 w 5390484"/>
                <a:gd name="connsiteY8" fmla="*/ 0 h 63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90484" h="631630">
                  <a:moveTo>
                    <a:pt x="0" y="0"/>
                  </a:moveTo>
                  <a:lnTo>
                    <a:pt x="5390484" y="0"/>
                  </a:lnTo>
                  <a:lnTo>
                    <a:pt x="5187878" y="303937"/>
                  </a:lnTo>
                  <a:lnTo>
                    <a:pt x="5390482" y="631630"/>
                  </a:lnTo>
                  <a:lnTo>
                    <a:pt x="0" y="631630"/>
                  </a:lnTo>
                  <a:lnTo>
                    <a:pt x="0" y="630961"/>
                  </a:lnTo>
                  <a:lnTo>
                    <a:pt x="225874" y="327695"/>
                  </a:lnTo>
                  <a:lnTo>
                    <a:pt x="0" y="6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b="1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57" name="テキスト ボックス 56">
              <a:extLst>
                <a:ext uri="{FF2B5EF4-FFF2-40B4-BE49-F238E27FC236}">
                  <a16:creationId xmlns:a16="http://schemas.microsoft.com/office/drawing/2014/main" id="{115B1A82-F58B-802F-BD90-EA7DD795B1B4}"/>
                </a:ext>
              </a:extLst>
            </p:cNvPr>
            <p:cNvSpPr txBox="1"/>
            <p:nvPr/>
          </p:nvSpPr>
          <p:spPr>
            <a:xfrm>
              <a:off x="2308462" y="6439948"/>
              <a:ext cx="2139156" cy="307777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 b="1">
                  <a:solidFill>
                    <a:srgbClr val="000000"/>
                  </a:solidFill>
                  <a:latin typeface="+mn-ea"/>
                  <a:cs typeface="Hiragino Sans W7" charset="-128"/>
                </a:rPr>
                <a:t>価格</a:t>
              </a:r>
            </a:p>
          </p:txBody>
        </p:sp>
      </p:grp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036407C3-5DF1-ABF0-E7B2-CD2D14494041}"/>
              </a:ext>
            </a:extLst>
          </p:cNvPr>
          <p:cNvSpPr/>
          <p:nvPr/>
        </p:nvSpPr>
        <p:spPr>
          <a:xfrm>
            <a:off x="663343" y="7593434"/>
            <a:ext cx="28885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b="1" dirty="0">
                <a:solidFill>
                  <a:schemeClr val="tx2"/>
                </a:solidFill>
                <a:latin typeface="+mn-ea"/>
                <a:cs typeface="メイリオ" panose="020B0604030504040204" pitchFamily="50" charset="-128"/>
              </a:rPr>
              <a:t>￥</a:t>
            </a:r>
            <a:r>
              <a:rPr lang="en-US" altLang="ja-JP" sz="2000" b="1" dirty="0">
                <a:solidFill>
                  <a:schemeClr val="tx2"/>
                </a:solidFill>
                <a:latin typeface="+mn-ea"/>
                <a:cs typeface="メイリオ" panose="020B0604030504040204" pitchFamily="50" charset="-128"/>
              </a:rPr>
              <a:t>360,000</a:t>
            </a:r>
            <a:r>
              <a:rPr lang="ja-JP" altLang="en-US" sz="2000" b="1" dirty="0">
                <a:solidFill>
                  <a:schemeClr val="tx2"/>
                </a:solidFill>
                <a:latin typeface="+mn-ea"/>
                <a:cs typeface="メイリオ" panose="020B0604030504040204" pitchFamily="50" charset="-128"/>
              </a:rPr>
              <a:t>～</a:t>
            </a:r>
            <a:r>
              <a:rPr lang="en-US" altLang="ja-JP" sz="1400" b="1" dirty="0">
                <a:solidFill>
                  <a:schemeClr val="tx2"/>
                </a:solidFill>
                <a:latin typeface="+mn-ea"/>
                <a:cs typeface="メイリオ" panose="020B0604030504040204" pitchFamily="50" charset="-128"/>
              </a:rPr>
              <a:t>/</a:t>
            </a:r>
            <a:r>
              <a:rPr lang="en-US" altLang="ja-JP" sz="1200" b="1" dirty="0">
                <a:solidFill>
                  <a:schemeClr val="tx2"/>
                </a:solidFill>
                <a:latin typeface="+mn-ea"/>
                <a:cs typeface="メイリオ" panose="020B0604030504040204" pitchFamily="50" charset="-128"/>
              </a:rPr>
              <a:t>1</a:t>
            </a:r>
            <a:r>
              <a:rPr lang="ja-JP" altLang="en-US" sz="1200" b="1" dirty="0">
                <a:solidFill>
                  <a:schemeClr val="tx2"/>
                </a:solidFill>
                <a:latin typeface="+mn-ea"/>
                <a:cs typeface="メイリオ" panose="020B0604030504040204" pitchFamily="50" charset="-128"/>
              </a:rPr>
              <a:t>テナント</a:t>
            </a:r>
            <a:endParaRPr lang="en-US" altLang="ja-JP" sz="1400" b="1" dirty="0">
              <a:solidFill>
                <a:schemeClr val="tx2"/>
              </a:solidFill>
              <a:latin typeface="+mn-ea"/>
              <a:cs typeface="メイリオ" panose="020B0604030504040204" pitchFamily="50" charset="-128"/>
            </a:endParaRP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6D6EB9E6-DA1D-84FA-7EBA-6F9C32D43A8C}"/>
              </a:ext>
            </a:extLst>
          </p:cNvPr>
          <p:cNvSpPr/>
          <p:nvPr/>
        </p:nvSpPr>
        <p:spPr>
          <a:xfrm>
            <a:off x="3750382" y="7485283"/>
            <a:ext cx="2620427" cy="4001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ja-JP" altLang="en-US" sz="2000" b="1">
                <a:solidFill>
                  <a:schemeClr val="tx2"/>
                </a:solidFill>
                <a:latin typeface="游ゴシック"/>
                <a:ea typeface="游ゴシック"/>
                <a:cs typeface="メイリオ" panose="020B0604030504040204" pitchFamily="50" charset="-128"/>
              </a:rPr>
              <a:t>￥</a:t>
            </a:r>
            <a:r>
              <a:rPr lang="en-US" altLang="ja-JP" sz="2000" b="1" dirty="0">
                <a:solidFill>
                  <a:schemeClr val="tx2"/>
                </a:solidFill>
                <a:latin typeface="游ゴシック"/>
                <a:ea typeface="游ゴシック"/>
                <a:cs typeface="メイリオ" panose="020B0604030504040204" pitchFamily="50" charset="-128"/>
              </a:rPr>
              <a:t>3,600</a:t>
            </a:r>
            <a:r>
              <a:rPr lang="en-US" altLang="ja-JP" sz="1400" b="1" dirty="0">
                <a:solidFill>
                  <a:schemeClr val="tx2"/>
                </a:solidFill>
                <a:latin typeface="游ゴシック"/>
                <a:ea typeface="游ゴシック"/>
              </a:rPr>
              <a:t>/</a:t>
            </a:r>
            <a:r>
              <a:rPr lang="en-US" altLang="ja-JP" sz="1400" b="1" dirty="0" err="1">
                <a:solidFill>
                  <a:schemeClr val="tx2"/>
                </a:solidFill>
                <a:latin typeface="游ゴシック"/>
                <a:ea typeface="游ゴシック"/>
              </a:rPr>
              <a:t>ユーザ</a:t>
            </a:r>
            <a:r>
              <a:rPr lang="en-US" altLang="ja-JP" sz="1400" b="1" dirty="0">
                <a:solidFill>
                  <a:schemeClr val="tx2"/>
                </a:solidFill>
                <a:latin typeface="游ゴシック"/>
                <a:ea typeface="游ゴシック"/>
              </a:rPr>
              <a:t>ー</a:t>
            </a:r>
            <a:endParaRPr lang="ja-JP" altLang="en-US" sz="1400" b="1" dirty="0">
              <a:solidFill>
                <a:schemeClr val="tx2"/>
              </a:solidFill>
              <a:latin typeface="游ゴシック"/>
              <a:ea typeface="游ゴシック"/>
            </a:endParaRPr>
          </a:p>
        </p:txBody>
      </p: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9910D7B6-9579-0522-8A4E-FAC4F829B931}"/>
              </a:ext>
            </a:extLst>
          </p:cNvPr>
          <p:cNvCxnSpPr>
            <a:cxnSpLocks/>
          </p:cNvCxnSpPr>
          <p:nvPr/>
        </p:nvCxnSpPr>
        <p:spPr>
          <a:xfrm>
            <a:off x="3474334" y="7105359"/>
            <a:ext cx="0" cy="104203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92785672-C43C-6DE8-A4D4-F5D04CB36DD6}"/>
              </a:ext>
            </a:extLst>
          </p:cNvPr>
          <p:cNvSpPr/>
          <p:nvPr/>
        </p:nvSpPr>
        <p:spPr>
          <a:xfrm>
            <a:off x="3946515" y="7821740"/>
            <a:ext cx="230966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900" b="1">
                <a:solidFill>
                  <a:schemeClr val="tx2"/>
                </a:solidFill>
                <a:latin typeface="+mn-ea"/>
                <a:cs typeface="メイリオ" panose="020B0604030504040204" pitchFamily="50" charset="-128"/>
              </a:rPr>
              <a:t>※</a:t>
            </a:r>
            <a:r>
              <a:rPr lang="ja-JP" altLang="en-US" sz="900" b="1">
                <a:solidFill>
                  <a:schemeClr val="tx2"/>
                </a:solidFill>
                <a:latin typeface="+mn-ea"/>
                <a:cs typeface="メイリオ" panose="020B0604030504040204" pitchFamily="50" charset="-128"/>
              </a:rPr>
              <a:t>初期費用（初回のみ）￥</a:t>
            </a:r>
            <a:r>
              <a:rPr lang="en-US" altLang="ja-JP" sz="900" b="1">
                <a:solidFill>
                  <a:schemeClr val="tx2"/>
                </a:solidFill>
                <a:latin typeface="+mn-ea"/>
                <a:cs typeface="メイリオ" panose="020B0604030504040204" pitchFamily="50" charset="-128"/>
              </a:rPr>
              <a:t>30,000/</a:t>
            </a:r>
            <a:r>
              <a:rPr lang="ja-JP" altLang="en-US" sz="900" b="1">
                <a:solidFill>
                  <a:schemeClr val="tx2"/>
                </a:solidFill>
                <a:latin typeface="+mn-ea"/>
                <a:cs typeface="メイリオ" panose="020B0604030504040204" pitchFamily="50" charset="-128"/>
              </a:rPr>
              <a:t>契約</a:t>
            </a:r>
            <a:endParaRPr lang="en-US" altLang="ja-JP" sz="900" b="1">
              <a:solidFill>
                <a:schemeClr val="tx2"/>
              </a:solidFill>
              <a:latin typeface="+mn-ea"/>
              <a:cs typeface="メイリオ" panose="020B0604030504040204" pitchFamily="50" charset="-128"/>
            </a:endParaRPr>
          </a:p>
        </p:txBody>
      </p: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208400B3-A9C5-B04B-076D-DD79AFDA34A6}"/>
              </a:ext>
            </a:extLst>
          </p:cNvPr>
          <p:cNvSpPr/>
          <p:nvPr/>
        </p:nvSpPr>
        <p:spPr>
          <a:xfrm>
            <a:off x="5022548" y="8262654"/>
            <a:ext cx="1795666" cy="20005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ja-JP" altLang="en-US" sz="700" b="1">
                <a:solidFill>
                  <a:schemeClr val="tx2"/>
                </a:solidFill>
                <a:latin typeface="+mn-ea"/>
                <a:cs typeface="メイリオ" panose="020B0604030504040204" pitchFamily="50" charset="-128"/>
              </a:rPr>
              <a:t>※価格は全て税抜きです。</a:t>
            </a: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03A97B5B-229D-1828-D050-513E83A09759}"/>
              </a:ext>
            </a:extLst>
          </p:cNvPr>
          <p:cNvSpPr txBox="1"/>
          <p:nvPr/>
        </p:nvSpPr>
        <p:spPr>
          <a:xfrm>
            <a:off x="114863" y="8557698"/>
            <a:ext cx="2646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9pPr>
          </a:lstStyle>
          <a:p>
            <a:r>
              <a:rPr kumimoji="1" lang="ja-JP" altLang="en-US" b="1">
                <a:solidFill>
                  <a:schemeClr val="tx1"/>
                </a:solidFill>
                <a:latin typeface="+mn-ea"/>
                <a:ea typeface="+mn-ea"/>
                <a:cs typeface="メイリオ" panose="020B0604030504040204" pitchFamily="50" charset="-128"/>
              </a:rPr>
              <a:t>エムオーテックス株式会社</a:t>
            </a:r>
          </a:p>
        </p:txBody>
      </p:sp>
      <p:sp>
        <p:nvSpPr>
          <p:cNvPr id="66" name="四角形: 角を丸くする 65">
            <a:extLst>
              <a:ext uri="{FF2B5EF4-FFF2-40B4-BE49-F238E27FC236}">
                <a16:creationId xmlns:a16="http://schemas.microsoft.com/office/drawing/2014/main" id="{840943CA-AD9F-C04C-F37E-E3BDBA93371D}"/>
              </a:ext>
            </a:extLst>
          </p:cNvPr>
          <p:cNvSpPr/>
          <p:nvPr/>
        </p:nvSpPr>
        <p:spPr>
          <a:xfrm>
            <a:off x="4158919" y="8610608"/>
            <a:ext cx="2584218" cy="1134631"/>
          </a:xfrm>
          <a:prstGeom prst="roundRect">
            <a:avLst>
              <a:gd name="adj" fmla="val 729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b="1">
              <a:latin typeface="+mn-ea"/>
            </a:endParaRP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BD902C82-ACCD-D2FB-9236-E6E178D93FF2}"/>
              </a:ext>
            </a:extLst>
          </p:cNvPr>
          <p:cNvSpPr txBox="1"/>
          <p:nvPr/>
        </p:nvSpPr>
        <p:spPr>
          <a:xfrm>
            <a:off x="4177255" y="8674537"/>
            <a:ext cx="90281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9pPr>
          </a:lstStyle>
          <a:p>
            <a:pPr algn="l"/>
            <a:r>
              <a:rPr kumimoji="1" lang="ja-JP" altLang="en-US" sz="700" b="1">
                <a:solidFill>
                  <a:schemeClr val="tx1"/>
                </a:solidFill>
                <a:latin typeface="+mn-ea"/>
                <a:ea typeface="+mn-ea"/>
                <a:cs typeface="メイリオ" panose="020B0604030504040204" pitchFamily="50" charset="-128"/>
              </a:rPr>
              <a:t>●お問い合わせ先</a:t>
            </a:r>
          </a:p>
        </p:txBody>
      </p:sp>
      <p:pic>
        <p:nvPicPr>
          <p:cNvPr id="68" name="Picture 2">
            <a:extLst>
              <a:ext uri="{FF2B5EF4-FFF2-40B4-BE49-F238E27FC236}">
                <a16:creationId xmlns:a16="http://schemas.microsoft.com/office/drawing/2014/main" id="{B57F4612-1571-849A-8706-4D6E45B9C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88" y="7171853"/>
            <a:ext cx="1765626" cy="33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A7944420-4914-BFCF-962A-D14278080797}"/>
              </a:ext>
            </a:extLst>
          </p:cNvPr>
          <p:cNvSpPr/>
          <p:nvPr/>
        </p:nvSpPr>
        <p:spPr>
          <a:xfrm>
            <a:off x="22540" y="8866231"/>
            <a:ext cx="4509047" cy="86177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ja-JP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9pPr>
          </a:lstStyle>
          <a:p>
            <a:pPr algn="l">
              <a:lnSpc>
                <a:spcPts val="1200"/>
              </a:lnSpc>
            </a:pPr>
            <a:r>
              <a:rPr lang="en-US" altLang="ja-JP" sz="800" b="1">
                <a:solidFill>
                  <a:srgbClr val="C00000"/>
                </a:solidFill>
                <a:latin typeface="+mn-ea"/>
                <a:ea typeface="+mn-ea"/>
                <a:cs typeface="メイリオ" panose="020B0604030504040204" pitchFamily="50" charset="-128"/>
              </a:rPr>
              <a:t>【</a:t>
            </a:r>
            <a:r>
              <a:rPr lang="ja-JP" altLang="en-US" sz="800" b="1">
                <a:solidFill>
                  <a:srgbClr val="C00000"/>
                </a:solidFill>
                <a:latin typeface="+mn-ea"/>
                <a:ea typeface="+mn-ea"/>
                <a:cs typeface="メイリオ" panose="020B0604030504040204" pitchFamily="50" charset="-128"/>
              </a:rPr>
              <a:t>大　阪</a:t>
            </a:r>
            <a:r>
              <a:rPr lang="en-US" altLang="ja-JP" sz="800" b="1">
                <a:solidFill>
                  <a:srgbClr val="C00000"/>
                </a:solidFill>
                <a:latin typeface="+mn-ea"/>
                <a:ea typeface="+mn-ea"/>
                <a:cs typeface="メイリオ" panose="020B0604030504040204" pitchFamily="50" charset="-128"/>
              </a:rPr>
              <a:t>】</a:t>
            </a:r>
            <a:r>
              <a:rPr lang="ja-JP" altLang="en-US" sz="800" b="1">
                <a:solidFill>
                  <a:schemeClr val="tx1"/>
                </a:solidFill>
                <a:latin typeface="+mn-ea"/>
                <a:ea typeface="+mn-ea"/>
                <a:cs typeface="メイリオ" panose="020B0604030504040204" pitchFamily="50" charset="-128"/>
              </a:rPr>
              <a:t>〒</a:t>
            </a:r>
            <a:r>
              <a:rPr lang="en-US" altLang="ja-JP" sz="800" b="1">
                <a:solidFill>
                  <a:schemeClr val="tx1"/>
                </a:solidFill>
                <a:latin typeface="+mn-ea"/>
                <a:ea typeface="+mn-ea"/>
                <a:cs typeface="メイリオ" panose="020B0604030504040204" pitchFamily="50" charset="-128"/>
              </a:rPr>
              <a:t>532-0011 </a:t>
            </a:r>
            <a:r>
              <a:rPr lang="ja-JP" altLang="en-US" sz="800" b="1">
                <a:solidFill>
                  <a:schemeClr val="tx1"/>
                </a:solidFill>
                <a:latin typeface="+mn-ea"/>
                <a:ea typeface="+mn-ea"/>
                <a:cs typeface="メイリオ" panose="020B0604030504040204" pitchFamily="50" charset="-128"/>
              </a:rPr>
              <a:t>大阪市淀川区西中島</a:t>
            </a:r>
            <a:r>
              <a:rPr lang="en-US" altLang="ja-JP" sz="800" b="1">
                <a:solidFill>
                  <a:schemeClr val="tx1"/>
                </a:solidFill>
                <a:latin typeface="+mn-ea"/>
                <a:ea typeface="+mn-ea"/>
                <a:cs typeface="メイリオ" panose="020B0604030504040204" pitchFamily="50" charset="-128"/>
              </a:rPr>
              <a:t>5-12-12</a:t>
            </a:r>
            <a:r>
              <a:rPr lang="ja-JP" altLang="en-US" sz="800" b="1">
                <a:solidFill>
                  <a:schemeClr val="tx1"/>
                </a:solidFill>
                <a:latin typeface="+mn-ea"/>
                <a:ea typeface="+mn-ea"/>
                <a:cs typeface="メイリオ" panose="020B0604030504040204" pitchFamily="50" charset="-128"/>
              </a:rPr>
              <a:t>　エムオーテックス新大阪ビル</a:t>
            </a:r>
            <a:endParaRPr lang="en-US" altLang="ja-JP" sz="800" b="1">
              <a:solidFill>
                <a:schemeClr val="tx1"/>
              </a:solidFill>
              <a:latin typeface="+mn-ea"/>
              <a:ea typeface="+mn-ea"/>
              <a:cs typeface="メイリオ" panose="020B0604030504040204" pitchFamily="50" charset="-128"/>
            </a:endParaRPr>
          </a:p>
          <a:p>
            <a:pPr algn="l">
              <a:lnSpc>
                <a:spcPts val="1200"/>
              </a:lnSpc>
            </a:pPr>
            <a:r>
              <a:rPr lang="en-US" altLang="ja-JP" sz="800" b="1">
                <a:solidFill>
                  <a:srgbClr val="C00000"/>
                </a:solidFill>
                <a:latin typeface="+mn-ea"/>
                <a:ea typeface="+mn-ea"/>
                <a:cs typeface="メイリオ" panose="020B0604030504040204" pitchFamily="50" charset="-128"/>
              </a:rPr>
              <a:t>【</a:t>
            </a:r>
            <a:r>
              <a:rPr lang="ja-JP" altLang="en-US" sz="800" b="1">
                <a:solidFill>
                  <a:srgbClr val="C00000"/>
                </a:solidFill>
                <a:latin typeface="+mn-ea"/>
                <a:ea typeface="+mn-ea"/>
                <a:cs typeface="メイリオ" panose="020B0604030504040204" pitchFamily="50" charset="-128"/>
              </a:rPr>
              <a:t>東　京</a:t>
            </a:r>
            <a:r>
              <a:rPr lang="en-US" altLang="ja-JP" sz="800" b="1">
                <a:solidFill>
                  <a:srgbClr val="C00000"/>
                </a:solidFill>
                <a:latin typeface="+mn-ea"/>
                <a:ea typeface="+mn-ea"/>
                <a:cs typeface="メイリオ" panose="020B0604030504040204" pitchFamily="50" charset="-128"/>
              </a:rPr>
              <a:t>】</a:t>
            </a:r>
            <a:r>
              <a:rPr lang="ja-JP" altLang="en-US" sz="800" b="1">
                <a:solidFill>
                  <a:schemeClr val="tx1"/>
                </a:solidFill>
                <a:latin typeface="+mn-ea"/>
                <a:ea typeface="+mn-ea"/>
                <a:cs typeface="メイリオ" panose="020B0604030504040204" pitchFamily="50" charset="-128"/>
              </a:rPr>
              <a:t>〒</a:t>
            </a:r>
            <a:r>
              <a:rPr lang="en-US" altLang="ja-JP" sz="800" b="1">
                <a:solidFill>
                  <a:schemeClr val="tx1"/>
                </a:solidFill>
                <a:latin typeface="+mn-ea"/>
                <a:ea typeface="+mn-ea"/>
                <a:cs typeface="メイリオ" panose="020B0604030504040204" pitchFamily="50" charset="-128"/>
              </a:rPr>
              <a:t>108-0073</a:t>
            </a:r>
            <a:r>
              <a:rPr lang="ja-JP" altLang="en-US" sz="800" b="1">
                <a:solidFill>
                  <a:schemeClr val="tx1"/>
                </a:solidFill>
                <a:latin typeface="+mn-ea"/>
                <a:ea typeface="+mn-ea"/>
                <a:cs typeface="メイリオ" panose="020B0604030504040204" pitchFamily="50" charset="-128"/>
              </a:rPr>
              <a:t> 東京都港区三田</a:t>
            </a:r>
            <a:r>
              <a:rPr lang="en-US" altLang="ja-JP" sz="800" b="1">
                <a:solidFill>
                  <a:schemeClr val="tx1"/>
                </a:solidFill>
                <a:latin typeface="+mn-ea"/>
                <a:ea typeface="+mn-ea"/>
                <a:cs typeface="メイリオ" panose="020B0604030504040204" pitchFamily="50" charset="-128"/>
              </a:rPr>
              <a:t>3-5-19 </a:t>
            </a:r>
            <a:r>
              <a:rPr lang="ja-JP" altLang="en-US" sz="800" b="1">
                <a:solidFill>
                  <a:schemeClr val="tx1"/>
                </a:solidFill>
                <a:latin typeface="+mn-ea"/>
                <a:ea typeface="+mn-ea"/>
                <a:cs typeface="メイリオ" panose="020B0604030504040204" pitchFamily="50" charset="-128"/>
              </a:rPr>
              <a:t>住友不動産三田ガーデンタワー</a:t>
            </a:r>
            <a:r>
              <a:rPr lang="en-US" altLang="ja-JP" sz="800" b="1">
                <a:solidFill>
                  <a:schemeClr val="tx1"/>
                </a:solidFill>
                <a:latin typeface="+mn-ea"/>
                <a:ea typeface="+mn-ea"/>
                <a:cs typeface="メイリオ" panose="020B0604030504040204" pitchFamily="50" charset="-128"/>
              </a:rPr>
              <a:t>22</a:t>
            </a:r>
            <a:r>
              <a:rPr lang="ja-JP" altLang="en-US" sz="800" b="1">
                <a:solidFill>
                  <a:schemeClr val="tx1"/>
                </a:solidFill>
                <a:latin typeface="+mn-ea"/>
                <a:ea typeface="+mn-ea"/>
                <a:cs typeface="メイリオ" panose="020B0604030504040204" pitchFamily="50" charset="-128"/>
              </a:rPr>
              <a:t>階</a:t>
            </a:r>
            <a:endParaRPr lang="en-US" altLang="ja-JP" sz="800" b="1">
              <a:solidFill>
                <a:schemeClr val="tx1"/>
              </a:solidFill>
              <a:latin typeface="+mn-ea"/>
              <a:ea typeface="+mn-ea"/>
              <a:cs typeface="メイリオ" panose="020B0604030504040204" pitchFamily="50" charset="-128"/>
            </a:endParaRPr>
          </a:p>
          <a:p>
            <a:pPr algn="l">
              <a:lnSpc>
                <a:spcPts val="1200"/>
              </a:lnSpc>
            </a:pPr>
            <a:r>
              <a:rPr lang="en-US" altLang="ja-JP" sz="800" b="1">
                <a:solidFill>
                  <a:srgbClr val="C00000"/>
                </a:solidFill>
                <a:latin typeface="+mn-ea"/>
                <a:ea typeface="+mn-ea"/>
                <a:cs typeface="メイリオ" panose="020B0604030504040204" pitchFamily="50" charset="-128"/>
              </a:rPr>
              <a:t>【</a:t>
            </a:r>
            <a:r>
              <a:rPr lang="ja-JP" altLang="en-US" sz="800" b="1">
                <a:solidFill>
                  <a:srgbClr val="C00000"/>
                </a:solidFill>
                <a:latin typeface="+mn-ea"/>
                <a:ea typeface="+mn-ea"/>
                <a:cs typeface="メイリオ" panose="020B0604030504040204" pitchFamily="50" charset="-128"/>
              </a:rPr>
              <a:t>名古屋</a:t>
            </a:r>
            <a:r>
              <a:rPr lang="en-US" altLang="ja-JP" sz="800" b="1">
                <a:solidFill>
                  <a:srgbClr val="C00000"/>
                </a:solidFill>
                <a:latin typeface="+mn-ea"/>
                <a:ea typeface="+mn-ea"/>
                <a:cs typeface="メイリオ" panose="020B0604030504040204" pitchFamily="50" charset="-128"/>
              </a:rPr>
              <a:t>】</a:t>
            </a:r>
            <a:r>
              <a:rPr lang="ja-JP" altLang="en-US" sz="800" b="1">
                <a:solidFill>
                  <a:schemeClr val="tx1"/>
                </a:solidFill>
                <a:latin typeface="+mn-ea"/>
                <a:ea typeface="+mn-ea"/>
                <a:cs typeface="メイリオ" panose="020B0604030504040204" pitchFamily="50" charset="-128"/>
              </a:rPr>
              <a:t>〒</a:t>
            </a:r>
            <a:r>
              <a:rPr lang="en-US" altLang="ja-JP" sz="800" b="1">
                <a:solidFill>
                  <a:schemeClr val="tx1"/>
                </a:solidFill>
                <a:latin typeface="+mn-ea"/>
                <a:ea typeface="+mn-ea"/>
                <a:cs typeface="メイリオ" panose="020B0604030504040204" pitchFamily="50" charset="-128"/>
              </a:rPr>
              <a:t>460-0003 </a:t>
            </a:r>
            <a:r>
              <a:rPr lang="ja-JP" altLang="en-US" sz="800" b="1">
                <a:solidFill>
                  <a:schemeClr val="tx1"/>
                </a:solidFill>
                <a:latin typeface="+mn-ea"/>
                <a:ea typeface="+mn-ea"/>
                <a:cs typeface="メイリオ" panose="020B0604030504040204" pitchFamily="50" charset="-128"/>
              </a:rPr>
              <a:t>名古屋市中区錦</a:t>
            </a:r>
            <a:r>
              <a:rPr lang="en-US" altLang="ja-JP" sz="800" b="1">
                <a:solidFill>
                  <a:schemeClr val="tx1"/>
                </a:solidFill>
                <a:latin typeface="+mn-ea"/>
                <a:ea typeface="+mn-ea"/>
                <a:cs typeface="メイリオ" panose="020B0604030504040204" pitchFamily="50" charset="-128"/>
              </a:rPr>
              <a:t>1-11-11</a:t>
            </a:r>
            <a:r>
              <a:rPr lang="ja-JP" altLang="en-US" sz="800" b="1">
                <a:solidFill>
                  <a:schemeClr val="tx1"/>
                </a:solidFill>
                <a:latin typeface="+mn-ea"/>
                <a:ea typeface="+mn-ea"/>
                <a:cs typeface="メイリオ" panose="020B0604030504040204" pitchFamily="50" charset="-128"/>
              </a:rPr>
              <a:t>　名古屋インターシティ</a:t>
            </a:r>
            <a:r>
              <a:rPr lang="en-US" altLang="ja-JP" sz="800" b="1">
                <a:solidFill>
                  <a:schemeClr val="tx1"/>
                </a:solidFill>
                <a:latin typeface="+mn-ea"/>
                <a:ea typeface="+mn-ea"/>
                <a:cs typeface="メイリオ" panose="020B0604030504040204" pitchFamily="50" charset="-128"/>
              </a:rPr>
              <a:t>3F</a:t>
            </a:r>
          </a:p>
          <a:p>
            <a:pPr algn="l">
              <a:lnSpc>
                <a:spcPts val="1200"/>
              </a:lnSpc>
            </a:pPr>
            <a:r>
              <a:rPr lang="en-US" altLang="ja-JP" sz="800" b="1">
                <a:solidFill>
                  <a:srgbClr val="C00000"/>
                </a:solidFill>
                <a:latin typeface="+mn-ea"/>
                <a:ea typeface="+mn-ea"/>
                <a:cs typeface="メイリオ" panose="020B0604030504040204" pitchFamily="50" charset="-128"/>
              </a:rPr>
              <a:t>【</a:t>
            </a:r>
            <a:r>
              <a:rPr lang="ja-JP" altLang="en-US" sz="800" b="1">
                <a:solidFill>
                  <a:srgbClr val="C00000"/>
                </a:solidFill>
                <a:latin typeface="+mn-ea"/>
                <a:ea typeface="+mn-ea"/>
                <a:cs typeface="メイリオ" panose="020B0604030504040204" pitchFamily="50" charset="-128"/>
              </a:rPr>
              <a:t>九　州</a:t>
            </a:r>
            <a:r>
              <a:rPr lang="en-US" altLang="ja-JP" sz="800" b="1">
                <a:solidFill>
                  <a:srgbClr val="C00000"/>
                </a:solidFill>
                <a:latin typeface="+mn-ea"/>
                <a:ea typeface="+mn-ea"/>
                <a:cs typeface="メイリオ" panose="020B0604030504040204" pitchFamily="50" charset="-128"/>
              </a:rPr>
              <a:t>】</a:t>
            </a:r>
            <a:r>
              <a:rPr lang="ja-JP" altLang="en-US" sz="800" b="1">
                <a:solidFill>
                  <a:schemeClr val="tx1"/>
                </a:solidFill>
                <a:latin typeface="+mn-ea"/>
                <a:ea typeface="+mn-ea"/>
                <a:cs typeface="メイリオ" panose="020B0604030504040204" pitchFamily="50" charset="-128"/>
              </a:rPr>
              <a:t>〒</a:t>
            </a:r>
            <a:r>
              <a:rPr lang="en-US" altLang="ja-JP" sz="800" b="1">
                <a:solidFill>
                  <a:schemeClr val="tx1"/>
                </a:solidFill>
                <a:latin typeface="+mn-ea"/>
                <a:ea typeface="+mn-ea"/>
                <a:cs typeface="メイリオ" panose="020B0604030504040204" pitchFamily="50" charset="-128"/>
              </a:rPr>
              <a:t>812-0011</a:t>
            </a:r>
            <a:r>
              <a:rPr lang="ja-JP" altLang="en-US" sz="800" b="1">
                <a:solidFill>
                  <a:schemeClr val="tx1"/>
                </a:solidFill>
                <a:latin typeface="+mn-ea"/>
                <a:ea typeface="+mn-ea"/>
                <a:cs typeface="メイリオ" panose="020B0604030504040204" pitchFamily="50" charset="-128"/>
              </a:rPr>
              <a:t> 福岡市博多区博多駅前</a:t>
            </a:r>
            <a:r>
              <a:rPr lang="en-US" altLang="ja-JP" sz="800" b="1">
                <a:solidFill>
                  <a:schemeClr val="tx1"/>
                </a:solidFill>
                <a:latin typeface="+mn-ea"/>
                <a:ea typeface="+mn-ea"/>
                <a:cs typeface="メイリオ" panose="020B0604030504040204" pitchFamily="50" charset="-128"/>
              </a:rPr>
              <a:t>1-15-20</a:t>
            </a:r>
            <a:r>
              <a:rPr lang="ja-JP" altLang="en-US" sz="800" b="1">
                <a:solidFill>
                  <a:schemeClr val="tx1"/>
                </a:solidFill>
                <a:latin typeface="+mn-ea"/>
                <a:ea typeface="+mn-ea"/>
                <a:cs typeface="メイリオ" panose="020B0604030504040204" pitchFamily="50" charset="-128"/>
              </a:rPr>
              <a:t>　</a:t>
            </a:r>
            <a:r>
              <a:rPr lang="en-US" altLang="ja-JP" sz="800" b="1">
                <a:solidFill>
                  <a:schemeClr val="tx1"/>
                </a:solidFill>
                <a:latin typeface="+mn-ea"/>
                <a:ea typeface="+mn-ea"/>
                <a:cs typeface="メイリオ" panose="020B0604030504040204" pitchFamily="50" charset="-128"/>
              </a:rPr>
              <a:t>NMF</a:t>
            </a:r>
            <a:r>
              <a:rPr lang="ja-JP" altLang="en-US" sz="800" b="1">
                <a:solidFill>
                  <a:schemeClr val="tx1"/>
                </a:solidFill>
                <a:latin typeface="+mn-ea"/>
                <a:ea typeface="+mn-ea"/>
                <a:cs typeface="メイリオ" panose="020B0604030504040204" pitchFamily="50" charset="-128"/>
              </a:rPr>
              <a:t>博多駅前ビル</a:t>
            </a:r>
            <a:r>
              <a:rPr lang="en-US" altLang="ja-JP" sz="800" b="1">
                <a:solidFill>
                  <a:schemeClr val="tx1"/>
                </a:solidFill>
                <a:latin typeface="+mn-ea"/>
                <a:ea typeface="+mn-ea"/>
                <a:cs typeface="メイリオ" panose="020B0604030504040204" pitchFamily="50" charset="-128"/>
              </a:rPr>
              <a:t>2F</a:t>
            </a:r>
          </a:p>
          <a:p>
            <a:pPr algn="l">
              <a:lnSpc>
                <a:spcPts val="1200"/>
              </a:lnSpc>
            </a:pPr>
            <a:r>
              <a:rPr lang="en-US" altLang="ja-JP" sz="800" b="1">
                <a:solidFill>
                  <a:schemeClr val="tx1"/>
                </a:solidFill>
                <a:latin typeface="+mn-ea"/>
                <a:ea typeface="+mn-ea"/>
                <a:cs typeface="メイリオ" panose="020B0604030504040204" pitchFamily="50" charset="-128"/>
              </a:rPr>
              <a:t>  06-6308-8980</a:t>
            </a:r>
            <a:r>
              <a:rPr lang="en-US" altLang="ja-JP" sz="600" b="1">
                <a:solidFill>
                  <a:schemeClr val="tx1"/>
                </a:solidFill>
                <a:latin typeface="+mn-ea"/>
                <a:ea typeface="+mn-ea"/>
                <a:cs typeface="メイリオ" panose="020B0604030504040204" pitchFamily="50" charset="-128"/>
              </a:rPr>
              <a:t>(</a:t>
            </a:r>
            <a:r>
              <a:rPr lang="ja-JP" altLang="en-US" sz="600" b="1">
                <a:solidFill>
                  <a:schemeClr val="tx1"/>
                </a:solidFill>
                <a:latin typeface="+mn-ea"/>
                <a:ea typeface="+mn-ea"/>
                <a:cs typeface="メイリオ" panose="020B0604030504040204" pitchFamily="50" charset="-128"/>
              </a:rPr>
              <a:t>大阪・九州</a:t>
            </a:r>
            <a:r>
              <a:rPr lang="en-US" altLang="ja-JP" sz="600" b="1">
                <a:solidFill>
                  <a:schemeClr val="tx1"/>
                </a:solidFill>
                <a:latin typeface="+mn-ea"/>
                <a:ea typeface="+mn-ea"/>
                <a:cs typeface="メイリオ" panose="020B0604030504040204" pitchFamily="50" charset="-128"/>
              </a:rPr>
              <a:t>)</a:t>
            </a:r>
            <a:r>
              <a:rPr lang="ja-JP" altLang="en-US" sz="600" b="1">
                <a:solidFill>
                  <a:schemeClr val="tx1"/>
                </a:solidFill>
                <a:latin typeface="+mn-ea"/>
                <a:ea typeface="+mn-ea"/>
                <a:cs typeface="メイリオ" panose="020B0604030504040204" pitchFamily="50" charset="-128"/>
              </a:rPr>
              <a:t>　</a:t>
            </a:r>
            <a:r>
              <a:rPr lang="en-US" altLang="ja-JP" sz="800" b="1">
                <a:solidFill>
                  <a:schemeClr val="tx1"/>
                </a:solidFill>
                <a:latin typeface="+mn-ea"/>
                <a:ea typeface="+mn-ea"/>
                <a:cs typeface="メイリオ" panose="020B0604030504040204" pitchFamily="50" charset="-128"/>
              </a:rPr>
              <a:t>03-3455-1811</a:t>
            </a:r>
            <a:r>
              <a:rPr lang="en-US" altLang="ja-JP" sz="600" b="1">
                <a:solidFill>
                  <a:schemeClr val="tx1"/>
                </a:solidFill>
                <a:latin typeface="+mn-ea"/>
                <a:ea typeface="+mn-ea"/>
                <a:cs typeface="メイリオ" panose="020B0604030504040204" pitchFamily="50" charset="-128"/>
              </a:rPr>
              <a:t>(</a:t>
            </a:r>
            <a:r>
              <a:rPr lang="ja-JP" altLang="en-US" sz="600" b="1">
                <a:solidFill>
                  <a:schemeClr val="tx1"/>
                </a:solidFill>
                <a:latin typeface="+mn-ea"/>
                <a:ea typeface="+mn-ea"/>
                <a:cs typeface="メイリオ" panose="020B0604030504040204" pitchFamily="50" charset="-128"/>
              </a:rPr>
              <a:t>東京</a:t>
            </a:r>
            <a:r>
              <a:rPr lang="en-US" altLang="ja-JP" sz="600" b="1">
                <a:solidFill>
                  <a:schemeClr val="tx1"/>
                </a:solidFill>
                <a:latin typeface="+mn-ea"/>
                <a:ea typeface="+mn-ea"/>
                <a:cs typeface="メイリオ" panose="020B0604030504040204" pitchFamily="50" charset="-128"/>
              </a:rPr>
              <a:t>)</a:t>
            </a:r>
            <a:r>
              <a:rPr lang="ja-JP" altLang="en-US" sz="600" b="1">
                <a:solidFill>
                  <a:schemeClr val="tx1"/>
                </a:solidFill>
                <a:latin typeface="+mn-ea"/>
                <a:ea typeface="+mn-ea"/>
                <a:cs typeface="メイリオ" panose="020B0604030504040204" pitchFamily="50" charset="-128"/>
              </a:rPr>
              <a:t>　</a:t>
            </a:r>
            <a:r>
              <a:rPr lang="en-US" altLang="ja-JP" sz="800" b="1">
                <a:solidFill>
                  <a:schemeClr val="tx1"/>
                </a:solidFill>
                <a:latin typeface="+mn-ea"/>
                <a:ea typeface="+mn-ea"/>
                <a:cs typeface="メイリオ" panose="020B0604030504040204" pitchFamily="50" charset="-128"/>
              </a:rPr>
              <a:t>052-253-7346</a:t>
            </a:r>
            <a:r>
              <a:rPr lang="en-US" altLang="ja-JP" sz="600" b="1">
                <a:solidFill>
                  <a:schemeClr val="tx1"/>
                </a:solidFill>
                <a:latin typeface="+mn-ea"/>
                <a:ea typeface="+mn-ea"/>
                <a:cs typeface="メイリオ" panose="020B0604030504040204" pitchFamily="50" charset="-128"/>
              </a:rPr>
              <a:t>(</a:t>
            </a:r>
            <a:r>
              <a:rPr lang="ja-JP" altLang="en-US" sz="600" b="1">
                <a:solidFill>
                  <a:schemeClr val="tx1"/>
                </a:solidFill>
                <a:latin typeface="+mn-ea"/>
                <a:ea typeface="+mn-ea"/>
                <a:cs typeface="メイリオ" panose="020B0604030504040204" pitchFamily="50" charset="-128"/>
              </a:rPr>
              <a:t>名古屋</a:t>
            </a:r>
            <a:r>
              <a:rPr lang="en-US" altLang="ja-JP" sz="600" b="1">
                <a:solidFill>
                  <a:schemeClr val="tx1"/>
                </a:solidFill>
                <a:latin typeface="+mn-ea"/>
                <a:ea typeface="+mn-ea"/>
                <a:cs typeface="メイリオ" panose="020B0604030504040204" pitchFamily="50" charset="-128"/>
              </a:rPr>
              <a:t>)</a:t>
            </a:r>
          </a:p>
        </p:txBody>
      </p:sp>
      <p:sp>
        <p:nvSpPr>
          <p:cNvPr id="71" name="テキスト プレースホルダー 1">
            <a:extLst>
              <a:ext uri="{FF2B5EF4-FFF2-40B4-BE49-F238E27FC236}">
                <a16:creationId xmlns:a16="http://schemas.microsoft.com/office/drawing/2014/main" id="{E6BB34E9-E1C0-46A3-4872-B2115D465A58}"/>
              </a:ext>
            </a:extLst>
          </p:cNvPr>
          <p:cNvSpPr>
            <a:spLocks noGrp="1"/>
          </p:cNvSpPr>
          <p:nvPr/>
        </p:nvSpPr>
        <p:spPr>
          <a:xfrm>
            <a:off x="67896" y="596979"/>
            <a:ext cx="6858000" cy="30938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ctr" defTabSz="914400" rtl="0" eaLnBrk="1" latinLnBrk="0" hangingPunct="1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100" b="1" dirty="0">
                <a:latin typeface="+mn-ea"/>
                <a:ea typeface="+mn-ea"/>
              </a:rPr>
              <a:t>お客様の課題に合わせた</a:t>
            </a:r>
            <a:r>
              <a:rPr kumimoji="1" lang="en-US" altLang="ja-JP" sz="1100" b="1" dirty="0">
                <a:latin typeface="+mn-ea"/>
                <a:ea typeface="+mn-ea"/>
              </a:rPr>
              <a:t>Microsoft</a:t>
            </a:r>
            <a:r>
              <a:rPr kumimoji="1" lang="ja-JP" altLang="en-US" sz="1100" b="1" dirty="0">
                <a:latin typeface="+mn-ea"/>
                <a:ea typeface="+mn-ea"/>
              </a:rPr>
              <a:t> </a:t>
            </a:r>
            <a:r>
              <a:rPr kumimoji="1" lang="en-US" altLang="ja-JP" sz="1100" b="1" dirty="0">
                <a:latin typeface="+mn-ea"/>
                <a:ea typeface="+mn-ea"/>
              </a:rPr>
              <a:t>365</a:t>
            </a:r>
            <a:r>
              <a:rPr kumimoji="1" lang="ja-JP" altLang="en-US" sz="1100" b="1" dirty="0">
                <a:latin typeface="+mn-ea"/>
                <a:ea typeface="+mn-ea"/>
              </a:rPr>
              <a:t> のセキュリティ</a:t>
            </a:r>
            <a:r>
              <a:rPr lang="ja-JP" altLang="en-US" sz="1100" b="1" dirty="0">
                <a:latin typeface="+mn-ea"/>
                <a:ea typeface="+mn-ea"/>
              </a:rPr>
              <a:t>ソリューション</a:t>
            </a:r>
            <a:r>
              <a:rPr kumimoji="1" lang="ja-JP" altLang="en-US" sz="1100" b="1" dirty="0">
                <a:latin typeface="+mn-ea"/>
                <a:ea typeface="+mn-ea"/>
              </a:rPr>
              <a:t>をお選びください</a:t>
            </a:r>
          </a:p>
        </p:txBody>
      </p:sp>
      <p:sp>
        <p:nvSpPr>
          <p:cNvPr id="73" name="正方形/長方形 72">
            <a:extLst>
              <a:ext uri="{FF2B5EF4-FFF2-40B4-BE49-F238E27FC236}">
                <a16:creationId xmlns:a16="http://schemas.microsoft.com/office/drawing/2014/main" id="{3E3C88F4-9D3A-921E-E00B-DE12FD8F2819}"/>
              </a:ext>
            </a:extLst>
          </p:cNvPr>
          <p:cNvSpPr/>
          <p:nvPr/>
        </p:nvSpPr>
        <p:spPr>
          <a:xfrm>
            <a:off x="308159" y="5660225"/>
            <a:ext cx="2865188" cy="5724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8" name="TextBox 25">
            <a:extLst>
              <a:ext uri="{FF2B5EF4-FFF2-40B4-BE49-F238E27FC236}">
                <a16:creationId xmlns:a16="http://schemas.microsoft.com/office/drawing/2014/main" id="{B3FA90A8-9AB5-5095-CF46-3E1A87636F0B}"/>
              </a:ext>
            </a:extLst>
          </p:cNvPr>
          <p:cNvSpPr txBox="1"/>
          <p:nvPr/>
        </p:nvSpPr>
        <p:spPr>
          <a:xfrm>
            <a:off x="3957943" y="3642187"/>
            <a:ext cx="2371694" cy="1904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900" b="1" dirty="0">
                <a:solidFill>
                  <a:srgbClr val="404040"/>
                </a:solidFill>
                <a:latin typeface="+mn-ea"/>
              </a:rPr>
              <a:t>LANSCOPE</a:t>
            </a:r>
            <a:r>
              <a:rPr lang="ja-JP" altLang="en-US" sz="900" b="1" dirty="0">
                <a:solidFill>
                  <a:srgbClr val="404040"/>
                </a:solidFill>
                <a:latin typeface="+mn-ea"/>
              </a:rPr>
              <a:t>セキュリティオーディター</a:t>
            </a:r>
            <a:endParaRPr lang="en-US" sz="1013" b="1" dirty="0">
              <a:latin typeface="+mn-ea"/>
            </a:endParaRPr>
          </a:p>
        </p:txBody>
      </p:sp>
      <p:pic>
        <p:nvPicPr>
          <p:cNvPr id="11" name="図 10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3E53461B-158A-88A3-0233-2A60D8F48BEA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CECDCE"/>
              </a:clrFrom>
              <a:clrTo>
                <a:srgbClr val="CECDC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538" y="3805828"/>
            <a:ext cx="2677450" cy="1513217"/>
          </a:xfrm>
          <a:prstGeom prst="rect">
            <a:avLst/>
          </a:prstGeom>
        </p:spPr>
      </p:pic>
      <p:pic>
        <p:nvPicPr>
          <p:cNvPr id="12" name="図 11" descr="スーツを着ている人のイラスト&#10;&#10;中程度の精度で自動的に生成された説明">
            <a:extLst>
              <a:ext uri="{FF2B5EF4-FFF2-40B4-BE49-F238E27FC236}">
                <a16:creationId xmlns:a16="http://schemas.microsoft.com/office/drawing/2014/main" id="{2F4B6965-8542-1582-98E4-040BFC320D8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3067" y="3910661"/>
            <a:ext cx="1763926" cy="148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0465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E6F1B8B26459E1498F4748E521128168" ma:contentTypeVersion="37" ma:contentTypeDescription="新しいドキュメントを作成します。" ma:contentTypeScope="" ma:versionID="5c7a993ee9606dd098424905bf2cf560">
  <xsd:schema xmlns:xsd="http://www.w3.org/2001/XMLSchema" xmlns:xs="http://www.w3.org/2001/XMLSchema" xmlns:p="http://schemas.microsoft.com/office/2006/metadata/properties" xmlns:ns1="http://schemas.microsoft.com/sharepoint/v3" xmlns:ns2="79ee9245-d882-4ddc-9b39-e6678e7416f0" xmlns:ns3="f8486722-456f-4c86-9af7-b8b16200fae9" targetNamespace="http://schemas.microsoft.com/office/2006/metadata/properties" ma:root="true" ma:fieldsID="d127740d6985e2ef594be3716ab6a87d" ns1:_="" ns2:_="" ns3:_="">
    <xsd:import namespace="http://schemas.microsoft.com/sharepoint/v3"/>
    <xsd:import namespace="79ee9245-d882-4ddc-9b39-e6678e7416f0"/>
    <xsd:import namespace="f8486722-456f-4c86-9af7-b8b16200fae9"/>
    <xsd:element name="properties">
      <xsd:complexType>
        <xsd:sequence>
          <xsd:element name="documentManagement">
            <xsd:complexType>
              <xsd:all>
                <xsd:element ref="ns2:_x30ea__x30f3__x30af_" minOccurs="0"/>
                <xsd:element ref="ns2:_x8907__x6570__x884c__x30c6__x30ad__x30b9__x30c8_" minOccurs="0"/>
                <xsd:element ref="ns2:_x65e5__x4ed8__x3068__x6642__x523b_" minOccurs="0"/>
                <xsd:element ref="ns2:_Flow_SignoffStatus" minOccurs="0"/>
                <xsd:element ref="ns2:_x006c_nu1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1:_dlc_Exempt" minOccurs="0"/>
                <xsd:element ref="ns2:MediaServiceEventHashCode" minOccurs="0"/>
                <xsd:element ref="ns2:MediaServiceGenerationTim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_x7ba1__x7406__x756a__x53f7_" minOccurs="0"/>
                <xsd:element ref="ns2:MediaLengthInSeconds" minOccurs="0"/>
                <xsd:element ref="ns2:_x6570__x5b57_" minOccurs="0"/>
                <xsd:element ref="ns2:_x8ca9__x58f2__x5e97_" minOccurs="0"/>
                <xsd:element ref="ns2:_x9234__x6728__x30c6__x30b9__x30c8_" minOccurs="0"/>
                <xsd:element ref="ns3:TaxCatchAll" minOccurs="0"/>
                <xsd:element ref="ns2:lcf76f155ced4ddcb4097134ff3c332f" minOccurs="0"/>
                <xsd:element ref="ns2:_x6570__x5024_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15" nillable="true" ma:displayName="ポリシー適用除外" ma:hidden="true" ma:internalName="_dlc_Exemp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ee9245-d882-4ddc-9b39-e6678e7416f0" elementFormDefault="qualified">
    <xsd:import namespace="http://schemas.microsoft.com/office/2006/documentManagement/types"/>
    <xsd:import namespace="http://schemas.microsoft.com/office/infopath/2007/PartnerControls"/>
    <xsd:element name="_x30ea__x30f3__x30af_" ma:index="2" nillable="true" ma:displayName="リンク" ma:format="Hyperlink" ma:internalName="_x30ea__x30f3__x30af_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x8907__x6570__x884c__x30c6__x30ad__x30b9__x30c8_" ma:index="3" nillable="true" ma:displayName="複数行テキスト" ma:format="Dropdown" ma:internalName="_x8907__x6570__x884c__x30c6__x30ad__x30b9__x30c8_" ma:readOnly="false">
      <xsd:simpleType>
        <xsd:restriction base="dms:Note">
          <xsd:maxLength value="255"/>
        </xsd:restriction>
      </xsd:simpleType>
    </xsd:element>
    <xsd:element name="_x65e5__x4ed8__x3068__x6642__x523b_" ma:index="4" nillable="true" ma:displayName="日付と時刻" ma:format="DateOnly" ma:internalName="_x65e5__x4ed8__x3068__x6642__x523b_" ma:readOnly="false">
      <xsd:simpleType>
        <xsd:restriction base="dms:DateTime"/>
      </xsd:simpleType>
    </xsd:element>
    <xsd:element name="_Flow_SignoffStatus" ma:index="5" nillable="true" ma:displayName="承認の状態" ma:internalName="_x627f__x8a8d__x306e__x72b6__x614b_" ma:readOnly="false">
      <xsd:simpleType>
        <xsd:restriction base="dms:Text"/>
      </xsd:simpleType>
    </xsd:element>
    <xsd:element name="_x006c_nu1" ma:index="6" nillable="true" ma:displayName="ユーザーまたはグループ" ma:list="UserInfo" ma:internalName="_x006c_nu1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hidden="true" ma:internalName="MediaServiceAutoTags" ma:readOnly="true">
      <xsd:simpleType>
        <xsd:restriction base="dms:Text"/>
      </xsd:simpleType>
    </xsd:element>
    <xsd:element name="MediaServiceOCR" ma:index="14" nillable="true" ma:displayName="MediaServiceOCR" ma:hidden="true" ma:internalName="MediaServiceOCR" ma:readOnly="true">
      <xsd:simpleType>
        <xsd:restriction base="dms:Note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20" nillable="true" ma:displayName="Location" ma:hidden="true" ma:internalName="MediaServiceLocation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hidden="true" ma:internalName="MediaServiceKeyPoints" ma:readOnly="true">
      <xsd:simpleType>
        <xsd:restriction base="dms:Note"/>
      </xsd:simpleType>
    </xsd:element>
    <xsd:element name="_x7ba1__x7406__x756a__x53f7_" ma:index="26" nillable="true" ma:displayName="管理番号" ma:default="RC-311" ma:format="Dropdown" ma:hidden="true" ma:internalName="_x7ba1__x7406__x756a__x53f7_" ma:readOnly="false">
      <xsd:simpleType>
        <xsd:restriction base="dms:Text">
          <xsd:maxLength value="255"/>
        </xsd:restriction>
      </xsd:simpleType>
    </xsd:element>
    <xsd:element name="MediaLengthInSeconds" ma:index="27" nillable="true" ma:displayName="Length (seconds)" ma:internalName="MediaLengthInSeconds" ma:readOnly="true">
      <xsd:simpleType>
        <xsd:restriction base="dms:Unknown"/>
      </xsd:simpleType>
    </xsd:element>
    <xsd:element name="_x6570__x5b57_" ma:index="28" nillable="true" ma:displayName="数字" ma:format="Dropdown" ma:internalName="_x6570__x5b57_" ma:percentage="FALSE">
      <xsd:simpleType>
        <xsd:restriction base="dms:Number"/>
      </xsd:simpleType>
    </xsd:element>
    <xsd:element name="_x8ca9__x58f2__x5e97_" ma:index="29" nillable="true" ma:displayName="販売店" ma:description="販売店フラグ" ma:format="Dropdown" ma:internalName="_x8ca9__x58f2__x5e97_">
      <xsd:simpleType>
        <xsd:restriction base="dms:Text">
          <xsd:maxLength value="255"/>
        </xsd:restriction>
      </xsd:simpleType>
    </xsd:element>
    <xsd:element name="_x9234__x6728__x30c6__x30b9__x30c8_" ma:index="30" nillable="true" ma:displayName="鈴木テスト" ma:format="Dropdown" ma:internalName="_x9234__x6728__x30c6__x30b9__x30c8_">
      <xsd:simpleType>
        <xsd:restriction base="dms:Text">
          <xsd:maxLength value="255"/>
        </xsd:restriction>
      </xsd:simpleType>
    </xsd:element>
    <xsd:element name="lcf76f155ced4ddcb4097134ff3c332f" ma:index="33" nillable="true" ma:taxonomy="true" ma:internalName="lcf76f155ced4ddcb4097134ff3c332f" ma:taxonomyFieldName="MediaServiceImageTags" ma:displayName="画像タグ" ma:readOnly="false" ma:fieldId="{5cf76f15-5ced-4ddc-b409-7134ff3c332f}" ma:taxonomyMulti="true" ma:sspId="a6d06bc7-5879-467c-9b3f-73b6e2086e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x6570__x5024_" ma:index="34" nillable="true" ma:displayName="数値" ma:format="Dropdown" ma:internalName="_x6570__x5024_" ma:percentage="FALSE">
      <xsd:simpleType>
        <xsd:restriction base="dms:Number"/>
      </xsd:simpleType>
    </xsd:element>
    <xsd:element name="MediaServiceObjectDetectorVersions" ma:index="3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486722-456f-4c86-9af7-b8b16200fae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共有相手" ma:description="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共有相手の詳細情報" ma:description="" ma:hidden="true" ma:internalName="SharedWithDetails" ma:readOnly="true">
      <xsd:simpleType>
        <xsd:restriction base="dms:Note"/>
      </xsd:simpleType>
    </xsd:element>
    <xsd:element name="TaxCatchAll" ma:index="31" nillable="true" ma:displayName="Taxonomy Catch All Column" ma:hidden="true" ma:list="{72d96897-07c3-42b6-8db8-34333439000d}" ma:internalName="TaxCatchAll" ma:showField="CatchAllData" ma:web="f8486722-456f-4c86-9af7-b8b16200f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コンテンツ タイプ"/>
        <xsd:element ref="dc:title" minOccurs="0" maxOccurs="1" ma:index="1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6570__x5b57_ xmlns="79ee9245-d882-4ddc-9b39-e6678e7416f0" xsi:nil="true"/>
    <_x9234__x6728__x30c6__x30b9__x30c8_ xmlns="79ee9245-d882-4ddc-9b39-e6678e7416f0" xsi:nil="true"/>
    <_x65e5__x4ed8__x3068__x6642__x523b_ xmlns="79ee9245-d882-4ddc-9b39-e6678e7416f0" xsi:nil="true"/>
    <_x6570__x5024_ xmlns="79ee9245-d882-4ddc-9b39-e6678e7416f0" xsi:nil="true"/>
    <_x30ea__x30f3__x30af_ xmlns="79ee9245-d882-4ddc-9b39-e6678e7416f0">
      <Url xsi:nil="true"/>
      <Description xsi:nil="true"/>
    </_x30ea__x30f3__x30af_>
    <lcf76f155ced4ddcb4097134ff3c332f xmlns="79ee9245-d882-4ddc-9b39-e6678e7416f0">
      <Terms xmlns="http://schemas.microsoft.com/office/infopath/2007/PartnerControls"/>
    </lcf76f155ced4ddcb4097134ff3c332f>
    <_x8907__x6570__x884c__x30c6__x30ad__x30b9__x30c8_ xmlns="79ee9245-d882-4ddc-9b39-e6678e7416f0" xsi:nil="true"/>
    <_x7ba1__x7406__x756a__x53f7_ xmlns="79ee9245-d882-4ddc-9b39-e6678e7416f0">RC-311</_x7ba1__x7406__x756a__x53f7_>
    <TaxCatchAll xmlns="f8486722-456f-4c86-9af7-b8b16200fae9" xsi:nil="true"/>
    <_Flow_SignoffStatus xmlns="79ee9245-d882-4ddc-9b39-e6678e7416f0" xsi:nil="true"/>
    <_x8ca9__x58f2__x5e97_ xmlns="79ee9245-d882-4ddc-9b39-e6678e7416f0" xsi:nil="true"/>
    <_dlc_Exempt xmlns="http://schemas.microsoft.com/sharepoint/v3" xsi:nil="true"/>
    <_x006c_nu1 xmlns="79ee9245-d882-4ddc-9b39-e6678e7416f0">
      <UserInfo>
        <DisplayName/>
        <AccountId xsi:nil="true"/>
        <AccountType/>
      </UserInfo>
    </_x006c_nu1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p:Policy xmlns:p="office.server.policy" id="" local="true">
  <p:Name>ドキュメント</p:Name>
  <p:Description/>
  <p:Statement/>
  <p:PolicyItems>
    <p:PolicyItem featureId="Microsoft.Office.RecordsManagement.PolicyFeatures.PolicyAudit" staticId="0x010100E6F1B8B26459E1498F4748E521128168|1757814118" UniqueId="f37f348f-1288-400b-a566-16401018dade">
      <p:Name>監査</p:Name>
      <p:Description>ドキュメントおよびリスト アイテムに対するユーザーの操作を監査し、監査ログに記録します。</p:Description>
      <p:CustomData>
        <Audit>
          <Update/>
          <CheckInOut/>
          <MoveCopy/>
          <DeleteRestore/>
        </Audit>
      </p:CustomData>
    </p:PolicyItem>
  </p:PolicyItems>
</p:Policy>
</file>

<file path=customXml/itemProps1.xml><?xml version="1.0" encoding="utf-8"?>
<ds:datastoreItem xmlns:ds="http://schemas.openxmlformats.org/officeDocument/2006/customXml" ds:itemID="{8A60D5F9-1276-4BAF-977C-B33C5169E5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9ee9245-d882-4ddc-9b39-e6678e7416f0"/>
    <ds:schemaRef ds:uri="f8486722-456f-4c86-9af7-b8b16200f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8FB1DCE-4421-43B9-BBBA-19E53BE9B442}">
  <ds:schemaRefs>
    <ds:schemaRef ds:uri="f8486722-456f-4c86-9af7-b8b16200fae9"/>
    <ds:schemaRef ds:uri="http://schemas.microsoft.com/office/infopath/2007/PartnerControls"/>
    <ds:schemaRef ds:uri="http://schemas.microsoft.com/sharepoint/v3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elements/1.1/"/>
    <ds:schemaRef ds:uri="79ee9245-d882-4ddc-9b39-e6678e7416f0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A5566A9-211B-40CB-A8BD-AEA27CEA74A3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BEA59451-676A-461B-84D3-CEB309BAF945}">
  <ds:schemaRefs>
    <ds:schemaRef ds:uri="office.server.policy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411</Words>
  <Application>Microsoft Office PowerPoint</Application>
  <PresentationFormat>A4 210 x 297 mm</PresentationFormat>
  <Paragraphs>63</Paragraphs>
  <Slides>2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3" baseType="lpstr"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/>
  <cp:revision>27</cp:revision>
  <dcterms:created xsi:type="dcterms:W3CDTF">2024-03-07T09:35:52Z</dcterms:created>
  <dcterms:modified xsi:type="dcterms:W3CDTF">2024-03-26T08:30:35Z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0x010100E6F1B8B26459E1498F4748E521128168</vt:lpwstr>
  </property>
  <property fmtid="{D5CDD505-2E9C-101B-9397-08002B2CF9AE}" pid="3" name="MediaServiceImageTags">
    <vt:lpwstr/>
  </property>
</Properties>
</file>