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6858000" cy="9144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p:scale>
          <a:sx n="75" d="100"/>
          <a:sy n="75" d="100"/>
        </p:scale>
        <p:origin x="-2262"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4C114BB-435C-4CBC-B442-7B23EE52207A}" type="datetimeFigureOut">
              <a:rPr kumimoji="1" lang="ja-JP" altLang="en-US" smtClean="0"/>
              <a:t>2016/6/6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61135B-3566-4527-B5E8-D63C0D07C3D3}" type="slidenum">
              <a:rPr kumimoji="1" lang="ja-JP" altLang="en-US" smtClean="0"/>
              <a:t>‹#›</a:t>
            </a:fld>
            <a:endParaRPr kumimoji="1" lang="ja-JP" altLang="en-US"/>
          </a:p>
        </p:txBody>
      </p:sp>
    </p:spTree>
    <p:extLst>
      <p:ext uri="{BB962C8B-B14F-4D97-AF65-F5344CB8AC3E}">
        <p14:creationId xmlns:p14="http://schemas.microsoft.com/office/powerpoint/2010/main" val="135818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4C114BB-435C-4CBC-B442-7B23EE52207A}" type="datetimeFigureOut">
              <a:rPr kumimoji="1" lang="ja-JP" altLang="en-US" smtClean="0"/>
              <a:t>2016/6/6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61135B-3566-4527-B5E8-D63C0D07C3D3}" type="slidenum">
              <a:rPr kumimoji="1" lang="ja-JP" altLang="en-US" smtClean="0"/>
              <a:t>‹#›</a:t>
            </a:fld>
            <a:endParaRPr kumimoji="1" lang="ja-JP" altLang="en-US"/>
          </a:p>
        </p:txBody>
      </p:sp>
    </p:spTree>
    <p:extLst>
      <p:ext uri="{BB962C8B-B14F-4D97-AF65-F5344CB8AC3E}">
        <p14:creationId xmlns:p14="http://schemas.microsoft.com/office/powerpoint/2010/main" val="123924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4C114BB-435C-4CBC-B442-7B23EE52207A}" type="datetimeFigureOut">
              <a:rPr kumimoji="1" lang="ja-JP" altLang="en-US" smtClean="0"/>
              <a:t>2016/6/6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61135B-3566-4527-B5E8-D63C0D07C3D3}" type="slidenum">
              <a:rPr kumimoji="1" lang="ja-JP" altLang="en-US" smtClean="0"/>
              <a:t>‹#›</a:t>
            </a:fld>
            <a:endParaRPr kumimoji="1" lang="ja-JP" altLang="en-US"/>
          </a:p>
        </p:txBody>
      </p:sp>
    </p:spTree>
    <p:extLst>
      <p:ext uri="{BB962C8B-B14F-4D97-AF65-F5344CB8AC3E}">
        <p14:creationId xmlns:p14="http://schemas.microsoft.com/office/powerpoint/2010/main" val="123931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4C114BB-435C-4CBC-B442-7B23EE52207A}" type="datetimeFigureOut">
              <a:rPr kumimoji="1" lang="ja-JP" altLang="en-US" smtClean="0"/>
              <a:t>2016/6/6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61135B-3566-4527-B5E8-D63C0D07C3D3}" type="slidenum">
              <a:rPr kumimoji="1" lang="ja-JP" altLang="en-US" smtClean="0"/>
              <a:t>‹#›</a:t>
            </a:fld>
            <a:endParaRPr kumimoji="1" lang="ja-JP" altLang="en-US"/>
          </a:p>
        </p:txBody>
      </p:sp>
    </p:spTree>
    <p:extLst>
      <p:ext uri="{BB962C8B-B14F-4D97-AF65-F5344CB8AC3E}">
        <p14:creationId xmlns:p14="http://schemas.microsoft.com/office/powerpoint/2010/main" val="426861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4C114BB-435C-4CBC-B442-7B23EE52207A}" type="datetimeFigureOut">
              <a:rPr kumimoji="1" lang="ja-JP" altLang="en-US" smtClean="0"/>
              <a:t>2016/6/6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61135B-3566-4527-B5E8-D63C0D07C3D3}" type="slidenum">
              <a:rPr kumimoji="1" lang="ja-JP" altLang="en-US" smtClean="0"/>
              <a:t>‹#›</a:t>
            </a:fld>
            <a:endParaRPr kumimoji="1" lang="ja-JP" altLang="en-US"/>
          </a:p>
        </p:txBody>
      </p:sp>
    </p:spTree>
    <p:extLst>
      <p:ext uri="{BB962C8B-B14F-4D97-AF65-F5344CB8AC3E}">
        <p14:creationId xmlns:p14="http://schemas.microsoft.com/office/powerpoint/2010/main" val="9566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4C114BB-435C-4CBC-B442-7B23EE52207A}" type="datetimeFigureOut">
              <a:rPr kumimoji="1" lang="ja-JP" altLang="en-US" smtClean="0"/>
              <a:t>2016/6/6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61135B-3566-4527-B5E8-D63C0D07C3D3}" type="slidenum">
              <a:rPr kumimoji="1" lang="ja-JP" altLang="en-US" smtClean="0"/>
              <a:t>‹#›</a:t>
            </a:fld>
            <a:endParaRPr kumimoji="1" lang="ja-JP" altLang="en-US"/>
          </a:p>
        </p:txBody>
      </p:sp>
    </p:spTree>
    <p:extLst>
      <p:ext uri="{BB962C8B-B14F-4D97-AF65-F5344CB8AC3E}">
        <p14:creationId xmlns:p14="http://schemas.microsoft.com/office/powerpoint/2010/main" val="89507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4C114BB-435C-4CBC-B442-7B23EE52207A}" type="datetimeFigureOut">
              <a:rPr kumimoji="1" lang="ja-JP" altLang="en-US" smtClean="0"/>
              <a:t>2016/6/6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61135B-3566-4527-B5E8-D63C0D07C3D3}" type="slidenum">
              <a:rPr kumimoji="1" lang="ja-JP" altLang="en-US" smtClean="0"/>
              <a:t>‹#›</a:t>
            </a:fld>
            <a:endParaRPr kumimoji="1" lang="ja-JP" altLang="en-US"/>
          </a:p>
        </p:txBody>
      </p:sp>
    </p:spTree>
    <p:extLst>
      <p:ext uri="{BB962C8B-B14F-4D97-AF65-F5344CB8AC3E}">
        <p14:creationId xmlns:p14="http://schemas.microsoft.com/office/powerpoint/2010/main" val="377065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4C114BB-435C-4CBC-B442-7B23EE52207A}" type="datetimeFigureOut">
              <a:rPr kumimoji="1" lang="ja-JP" altLang="en-US" smtClean="0"/>
              <a:t>2016/6/6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61135B-3566-4527-B5E8-D63C0D07C3D3}" type="slidenum">
              <a:rPr kumimoji="1" lang="ja-JP" altLang="en-US" smtClean="0"/>
              <a:t>‹#›</a:t>
            </a:fld>
            <a:endParaRPr kumimoji="1" lang="ja-JP" altLang="en-US"/>
          </a:p>
        </p:txBody>
      </p:sp>
    </p:spTree>
    <p:extLst>
      <p:ext uri="{BB962C8B-B14F-4D97-AF65-F5344CB8AC3E}">
        <p14:creationId xmlns:p14="http://schemas.microsoft.com/office/powerpoint/2010/main" val="125134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4C114BB-435C-4CBC-B442-7B23EE52207A}" type="datetimeFigureOut">
              <a:rPr kumimoji="1" lang="ja-JP" altLang="en-US" smtClean="0"/>
              <a:t>2016/6/6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61135B-3566-4527-B5E8-D63C0D07C3D3}" type="slidenum">
              <a:rPr kumimoji="1" lang="ja-JP" altLang="en-US" smtClean="0"/>
              <a:t>‹#›</a:t>
            </a:fld>
            <a:endParaRPr kumimoji="1" lang="ja-JP" altLang="en-US"/>
          </a:p>
        </p:txBody>
      </p:sp>
    </p:spTree>
    <p:extLst>
      <p:ext uri="{BB962C8B-B14F-4D97-AF65-F5344CB8AC3E}">
        <p14:creationId xmlns:p14="http://schemas.microsoft.com/office/powerpoint/2010/main" val="153670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4C114BB-435C-4CBC-B442-7B23EE52207A}" type="datetimeFigureOut">
              <a:rPr kumimoji="1" lang="ja-JP" altLang="en-US" smtClean="0"/>
              <a:t>2016/6/6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61135B-3566-4527-B5E8-D63C0D07C3D3}" type="slidenum">
              <a:rPr kumimoji="1" lang="ja-JP" altLang="en-US" smtClean="0"/>
              <a:t>‹#›</a:t>
            </a:fld>
            <a:endParaRPr kumimoji="1" lang="ja-JP" altLang="en-US"/>
          </a:p>
        </p:txBody>
      </p:sp>
    </p:spTree>
    <p:extLst>
      <p:ext uri="{BB962C8B-B14F-4D97-AF65-F5344CB8AC3E}">
        <p14:creationId xmlns:p14="http://schemas.microsoft.com/office/powerpoint/2010/main" val="204726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4C114BB-435C-4CBC-B442-7B23EE52207A}" type="datetimeFigureOut">
              <a:rPr kumimoji="1" lang="ja-JP" altLang="en-US" smtClean="0"/>
              <a:t>2016/6/6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61135B-3566-4527-B5E8-D63C0D07C3D3}" type="slidenum">
              <a:rPr kumimoji="1" lang="ja-JP" altLang="en-US" smtClean="0"/>
              <a:t>‹#›</a:t>
            </a:fld>
            <a:endParaRPr kumimoji="1" lang="ja-JP" altLang="en-US"/>
          </a:p>
        </p:txBody>
      </p:sp>
    </p:spTree>
    <p:extLst>
      <p:ext uri="{BB962C8B-B14F-4D97-AF65-F5344CB8AC3E}">
        <p14:creationId xmlns:p14="http://schemas.microsoft.com/office/powerpoint/2010/main" val="81275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4C114BB-435C-4CBC-B442-7B23EE52207A}" type="datetimeFigureOut">
              <a:rPr kumimoji="1" lang="ja-JP" altLang="en-US" smtClean="0"/>
              <a:t>2016/6/6</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F61135B-3566-4527-B5E8-D63C0D07C3D3}" type="slidenum">
              <a:rPr kumimoji="1" lang="ja-JP" altLang="en-US" smtClean="0"/>
              <a:t>‹#›</a:t>
            </a:fld>
            <a:endParaRPr kumimoji="1" lang="ja-JP" altLang="en-US"/>
          </a:p>
        </p:txBody>
      </p:sp>
    </p:spTree>
    <p:extLst>
      <p:ext uri="{BB962C8B-B14F-4D97-AF65-F5344CB8AC3E}">
        <p14:creationId xmlns:p14="http://schemas.microsoft.com/office/powerpoint/2010/main" val="4146813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b="15589"/>
          <a:stretch/>
        </p:blipFill>
        <p:spPr>
          <a:xfrm>
            <a:off x="0" y="0"/>
            <a:ext cx="6858000" cy="2349500"/>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5518" y="5599271"/>
            <a:ext cx="2597215" cy="105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8028" y="6887846"/>
            <a:ext cx="2629972" cy="84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6438" y="8164163"/>
            <a:ext cx="2208972" cy="87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descr="メガネの上からも自然に装着"/>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037" r="5633"/>
          <a:stretch/>
        </p:blipFill>
        <p:spPr bwMode="auto">
          <a:xfrm>
            <a:off x="5805410" y="8164163"/>
            <a:ext cx="1015744" cy="87233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グループ化 15"/>
          <p:cNvGrpSpPr/>
          <p:nvPr/>
        </p:nvGrpSpPr>
        <p:grpSpPr>
          <a:xfrm>
            <a:off x="44624" y="5753739"/>
            <a:ext cx="5125267" cy="3354765"/>
            <a:chOff x="103933" y="5055145"/>
            <a:chExt cx="5125267" cy="3354765"/>
          </a:xfrm>
        </p:grpSpPr>
        <p:sp>
          <p:nvSpPr>
            <p:cNvPr id="7" name="正方形/長方形 6"/>
            <p:cNvSpPr/>
            <p:nvPr/>
          </p:nvSpPr>
          <p:spPr>
            <a:xfrm>
              <a:off x="288440" y="5055145"/>
              <a:ext cx="4940760" cy="3354765"/>
            </a:xfrm>
            <a:prstGeom prst="rect">
              <a:avLst/>
            </a:prstGeom>
          </p:spPr>
          <p:txBody>
            <a:bodyPr wrap="square">
              <a:spAutoFit/>
            </a:bodyPr>
            <a:lstStyle/>
            <a:p>
              <a:r>
                <a:rPr lang="ja-JP" altLang="ja-JP"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見やすさを追求した映像と機能</a:t>
              </a:r>
            </a:p>
            <a:p>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高品質</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な液晶パネルを搭載し、独自の光学設計で明るくてシャープ</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な</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720p</a:t>
              </a:r>
              <a:r>
                <a:rPr lang="ja-JP" altLang="ja-JP" sz="10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1280</a:t>
              </a:r>
              <a:r>
                <a:rPr lang="ja-JP" altLang="ja-JP" sz="10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720pixel</a:t>
              </a:r>
              <a:r>
                <a:rPr lang="ja-JP" altLang="ja-JP" sz="10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）の高解像度</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を実現。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映し出す</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映像の奥行を</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30cm</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から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5m</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まで自在に合わせられる</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br>
              <a:r>
                <a:rPr lang="ja-JP" altLang="ja-JP" sz="1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焦点</a:t>
              </a:r>
              <a:r>
                <a:rPr lang="ja-JP" altLang="ja-JP" sz="10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距離調整機能</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も搭載していますので、目の疲れの低減に貢献します。</a:t>
              </a:r>
            </a:p>
            <a:p>
              <a:r>
                <a:rPr lang="en-US" altLang="ja-JP"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使い慣れた</a:t>
              </a:r>
              <a:r>
                <a:rPr lang="ja-JP" altLang="ja-JP"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機器に簡単接続</a:t>
              </a:r>
            </a:p>
            <a:p>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幅広い</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機器で採用されている</a:t>
              </a:r>
              <a:r>
                <a:rPr lang="en-US" altLang="ja-JP" sz="1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HDMI</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を搭載</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対応</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機器であれば現在お使いのシステムに大がかりな変更を加えることなく</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容易</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に導入することができます。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自然</a:t>
              </a:r>
              <a:r>
                <a:rPr lang="ja-JP" altLang="ja-JP"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な装着感、自在な操作性</a:t>
              </a:r>
            </a:p>
            <a:p>
              <a:r>
                <a:rPr lang="ja-JP" altLang="ja-JP" sz="1000" dirty="0">
                  <a:latin typeface="Meiryo UI" panose="020B0604030504040204" pitchFamily="50" charset="-128"/>
                  <a:ea typeface="Meiryo UI" panose="020B0604030504040204" pitchFamily="50" charset="-128"/>
                  <a:cs typeface="Meiryo UI" panose="020B0604030504040204" pitchFamily="50" charset="-128"/>
                </a:rPr>
                <a:t>新開発のヘッドバンドにより、ずれにくく、自然な装着感を実現</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自在</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に操作できるフレキシブル・アームの採用により</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様々</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な作業姿勢に合わせて最適なポジションにディスプレー</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固定</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することができます</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眼鏡の上からでも容易に装着できます</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二等辺三角形 12"/>
            <p:cNvSpPr/>
            <p:nvPr/>
          </p:nvSpPr>
          <p:spPr>
            <a:xfrm rot="16200000" flipV="1">
              <a:off x="28688" y="5197908"/>
              <a:ext cx="294505" cy="144016"/>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14" name="二等辺三角形 13"/>
            <p:cNvSpPr/>
            <p:nvPr/>
          </p:nvSpPr>
          <p:spPr>
            <a:xfrm rot="16200000" flipV="1">
              <a:off x="28688" y="6340155"/>
              <a:ext cx="294505" cy="144016"/>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15" name="二等辺三角形 14"/>
            <p:cNvSpPr/>
            <p:nvPr/>
          </p:nvSpPr>
          <p:spPr>
            <a:xfrm rot="16200000" flipV="1">
              <a:off x="52819" y="7374555"/>
              <a:ext cx="294505" cy="144016"/>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grpSp>
      <p:sp>
        <p:nvSpPr>
          <p:cNvPr id="17" name="正方形/長方形 16"/>
          <p:cNvSpPr/>
          <p:nvPr/>
        </p:nvSpPr>
        <p:spPr>
          <a:xfrm>
            <a:off x="-29716" y="2324100"/>
            <a:ext cx="1210588" cy="400110"/>
          </a:xfrm>
          <a:prstGeom prst="rect">
            <a:avLst/>
          </a:prstGeom>
          <a:noFill/>
        </p:spPr>
        <p:txBody>
          <a:bodyPr wrap="none" lIns="91440" tIns="45720" rIns="91440" bIns="45720">
            <a:spAutoFit/>
          </a:bodyPr>
          <a:lstStyle/>
          <a:p>
            <a:pPr algn="ctr"/>
            <a:r>
              <a:rPr lang="ja-JP" alt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rPr>
              <a:t>商品構成</a:t>
            </a:r>
            <a:endParaRPr lang="ja-JP" alt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80812" y="5292080"/>
            <a:ext cx="1000595" cy="400110"/>
          </a:xfrm>
          <a:prstGeom prst="rect">
            <a:avLst/>
          </a:prstGeom>
          <a:noFill/>
        </p:spPr>
        <p:txBody>
          <a:bodyPr wrap="none" lIns="91440" tIns="45720" rIns="91440" bIns="45720">
            <a:spAutoFit/>
          </a:bodyPr>
          <a:lstStyle/>
          <a:p>
            <a:pPr algn="ctr"/>
            <a:r>
              <a:rPr lang="ja-JP"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1801" y="2906460"/>
            <a:ext cx="2103689" cy="2028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コネクタ 4"/>
          <p:cNvCxnSpPr>
            <a:stCxn id="17" idx="3"/>
          </p:cNvCxnSpPr>
          <p:nvPr/>
        </p:nvCxnSpPr>
        <p:spPr>
          <a:xfrm>
            <a:off x="1180872" y="2524155"/>
            <a:ext cx="5677128" cy="0"/>
          </a:xfrm>
          <a:prstGeom prst="line">
            <a:avLst/>
          </a:prstGeom>
          <a:ln>
            <a:prstDash val="sysDot"/>
          </a:ln>
        </p:spPr>
        <p:style>
          <a:lnRef idx="2">
            <a:schemeClr val="accent6"/>
          </a:lnRef>
          <a:fillRef idx="0">
            <a:schemeClr val="accent6"/>
          </a:fillRef>
          <a:effectRef idx="1">
            <a:schemeClr val="accent6"/>
          </a:effectRef>
          <a:fontRef idx="minor">
            <a:schemeClr val="tx1"/>
          </a:fontRef>
        </p:style>
      </p:cxnSp>
      <p:cxnSp>
        <p:nvCxnSpPr>
          <p:cNvPr id="19" name="直線コネクタ 18"/>
          <p:cNvCxnSpPr/>
          <p:nvPr/>
        </p:nvCxnSpPr>
        <p:spPr>
          <a:xfrm flipV="1">
            <a:off x="1181100" y="5508104"/>
            <a:ext cx="5640054" cy="16396"/>
          </a:xfrm>
          <a:prstGeom prst="line">
            <a:avLst/>
          </a:prstGeom>
          <a:ln>
            <a:prstDash val="sysDot"/>
          </a:ln>
        </p:spPr>
        <p:style>
          <a:lnRef idx="2">
            <a:schemeClr val="accent6"/>
          </a:lnRef>
          <a:fillRef idx="0">
            <a:schemeClr val="accent6"/>
          </a:fillRef>
          <a:effectRef idx="1">
            <a:schemeClr val="accent6"/>
          </a:effectRef>
          <a:fontRef idx="minor">
            <a:schemeClr val="tx1"/>
          </a:fontRef>
        </p:style>
      </p:cxnSp>
      <p:pic>
        <p:nvPicPr>
          <p:cNvPr id="21" name="図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12" y="2680668"/>
            <a:ext cx="4590332" cy="2588534"/>
          </a:xfrm>
          <a:prstGeom prst="rect">
            <a:avLst/>
          </a:prstGeom>
        </p:spPr>
      </p:pic>
    </p:spTree>
    <p:extLst>
      <p:ext uri="{BB962C8B-B14F-4D97-AF65-F5344CB8AC3E}">
        <p14:creationId xmlns:p14="http://schemas.microsoft.com/office/powerpoint/2010/main" val="1303445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2352" y="0"/>
            <a:ext cx="1210588" cy="400110"/>
          </a:xfrm>
          <a:prstGeom prst="rect">
            <a:avLst/>
          </a:prstGeom>
          <a:noFill/>
        </p:spPr>
        <p:txBody>
          <a:bodyPr wrap="none" lIns="91440" tIns="45720" rIns="91440" bIns="45720">
            <a:spAutoFit/>
          </a:bodyPr>
          <a:lstStyle/>
          <a:p>
            <a:pPr algn="ctr"/>
            <a:r>
              <a:rPr lang="ja-JP"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rPr>
              <a:t>活用事例</a:t>
            </a:r>
            <a:endParaRPr lang="ja-JP" alt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27384" y="346165"/>
            <a:ext cx="2439764"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▶組立作業支援</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30246" y="3578582"/>
            <a:ext cx="3420144"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▶カメラ搭載ドローンの操縦支援</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48" name="正方形/長方形 2047"/>
          <p:cNvSpPr/>
          <p:nvPr/>
        </p:nvSpPr>
        <p:spPr>
          <a:xfrm>
            <a:off x="0" y="8485833"/>
            <a:ext cx="6858000" cy="1708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■お問い合わせ</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4" y="939629"/>
            <a:ext cx="2882924" cy="147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7296" y="1888213"/>
            <a:ext cx="2882925" cy="121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p:cNvSpPr txBox="1"/>
          <p:nvPr/>
        </p:nvSpPr>
        <p:spPr>
          <a:xfrm>
            <a:off x="3061072" y="687884"/>
            <a:ext cx="3816424" cy="1200329"/>
          </a:xfrm>
          <a:prstGeom prst="rect">
            <a:avLst/>
          </a:prstGeom>
          <a:noFill/>
        </p:spPr>
        <p:txBody>
          <a:bodyPr wrap="square" rtlCol="0">
            <a:spAutoFit/>
          </a:bodyPr>
          <a:lstStyle/>
          <a:p>
            <a:r>
              <a:rPr kumimoji="1" lang="ja-JP" altLang="en-US" sz="14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自分の視野に情報を映し出せるため、作業手順</a:t>
            </a:r>
            <a:r>
              <a:rPr lang="ja-JP" altLang="en-US" sz="14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や指示の確認がスムーズに。</a:t>
            </a:r>
            <a:endParaRPr lang="en-US" altLang="ja-JP" sz="14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視野に必要な情報を映し出すことで、組み立て作業の手を止めることなく、わずかな視線移動だけで手順や指示の確認ができます。</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作業</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効率</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向上やミスの防止、新人教育などに貢献します。</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397535" y="3120292"/>
            <a:ext cx="2088232" cy="40011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熟練者に指導を仰がないと</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作業が進められない</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5010286" y="3109008"/>
            <a:ext cx="1675234" cy="40011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映像で手順を確認しながら</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効率的な作業が可能</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517"/>
          <a:stretch/>
        </p:blipFill>
        <p:spPr bwMode="auto">
          <a:xfrm>
            <a:off x="105754" y="4331853"/>
            <a:ext cx="2778634" cy="153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テキスト ボックス 45"/>
          <p:cNvSpPr txBox="1"/>
          <p:nvPr/>
        </p:nvSpPr>
        <p:spPr>
          <a:xfrm>
            <a:off x="3003199" y="3995936"/>
            <a:ext cx="4564609" cy="1323439"/>
          </a:xfrm>
          <a:prstGeom prst="rect">
            <a:avLst/>
          </a:prstGeom>
          <a:noFill/>
        </p:spPr>
        <p:txBody>
          <a:bodyPr wrap="square" rtlCol="0">
            <a:spAutoFit/>
          </a:bodyPr>
          <a:lstStyle/>
          <a:p>
            <a:r>
              <a:rPr lang="ja-JP" altLang="en-US" sz="14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ドローンから送信されてくる映像を確認しながら</a:t>
            </a:r>
            <a:r>
              <a:rPr lang="en-US" altLang="ja-JP" sz="14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本体から目を離さず操縦が可能です。</a:t>
            </a:r>
            <a:endParaRPr lang="en-US" altLang="ja-JP" sz="14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ドローンの行方を見ながら、ドローンに搭載されている</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カメラ映像をエアスカウターで確認することで</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建物など</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のセキュリティやメンテナンス用途にも使用できます。</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赤外線カメラを搭載すると、ソーラーパネルの異常発熱の発見用途にも。</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flipV="1">
            <a:off x="1198236" y="200794"/>
            <a:ext cx="5640054" cy="16396"/>
          </a:xfrm>
          <a:prstGeom prst="line">
            <a:avLst/>
          </a:prstGeom>
          <a:ln>
            <a:prstDash val="sysDot"/>
          </a:ln>
        </p:spPr>
        <p:style>
          <a:lnRef idx="2">
            <a:schemeClr val="accent6"/>
          </a:lnRef>
          <a:fillRef idx="0">
            <a:schemeClr val="accent6"/>
          </a:fillRef>
          <a:effectRef idx="1">
            <a:schemeClr val="accent6"/>
          </a:effectRef>
          <a:fontRef idx="minor">
            <a:schemeClr val="tx1"/>
          </a:fontRef>
        </p:style>
      </p:cxnSp>
      <p:cxnSp>
        <p:nvCxnSpPr>
          <p:cNvPr id="3" name="直線コネクタ 2"/>
          <p:cNvCxnSpPr/>
          <p:nvPr/>
        </p:nvCxnSpPr>
        <p:spPr>
          <a:xfrm>
            <a:off x="1772816" y="530831"/>
            <a:ext cx="506547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248214" y="3763248"/>
            <a:ext cx="3705706"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116632" y="6300192"/>
            <a:ext cx="3203146" cy="1778246"/>
            <a:chOff x="4522595" y="1351892"/>
            <a:chExt cx="4392728" cy="1953194"/>
          </a:xfrm>
        </p:grpSpPr>
        <p:sp>
          <p:nvSpPr>
            <p:cNvPr id="22" name="正方形/長方形 21"/>
            <p:cNvSpPr/>
            <p:nvPr/>
          </p:nvSpPr>
          <p:spPr bwMode="auto">
            <a:xfrm>
              <a:off x="4522715" y="1351892"/>
              <a:ext cx="4392608" cy="1953194"/>
            </a:xfrm>
            <a:prstGeom prst="rect">
              <a:avLst/>
            </a:prstGeom>
            <a:solidFill>
              <a:schemeClr val="accent1">
                <a:lumMod val="20000"/>
                <a:lumOff val="80000"/>
              </a:schemeClr>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20000"/>
                </a:spcBef>
                <a:spcAft>
                  <a:spcPct val="0"/>
                </a:spcAft>
                <a:buClr>
                  <a:schemeClr val="accent2"/>
                </a:buClr>
                <a:buSzPct val="75000"/>
                <a:buFont typeface="Wingdings" pitchFamily="2" charset="2"/>
                <a:buNone/>
                <a:tabLst/>
              </a:pPr>
              <a:endPar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bwMode="auto">
            <a:xfrm>
              <a:off x="4522595" y="1351892"/>
              <a:ext cx="4392728" cy="404334"/>
            </a:xfrm>
            <a:prstGeom prst="rect">
              <a:avLst/>
            </a:prstGeom>
            <a:solidFill>
              <a:schemeClr val="tx2"/>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R="0" defTabSz="914400" rtl="0" eaLnBrk="1" fontAlgn="base" latinLnBrk="0" hangingPunct="1">
                <a:lnSpc>
                  <a:spcPct val="90000"/>
                </a:lnSpc>
                <a:spcBef>
                  <a:spcPct val="20000"/>
                </a:spcBef>
                <a:spcAft>
                  <a:spcPct val="0"/>
                </a:spcAft>
                <a:buClr>
                  <a:schemeClr val="accent2"/>
                </a:buClr>
                <a:buSzPct val="75000"/>
                <a:buFont typeface="Wingdings" pitchFamily="2" charset="2"/>
                <a:buNone/>
                <a:tabLst/>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■可能性を広げるドローンの空撮・飛行用途</a:t>
              </a:r>
              <a:endParaRPr kumimoji="1" lang="ja-JP" altLang="en-US" sz="11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auto">
            <a:xfrm>
              <a:off x="4578751" y="1861718"/>
              <a:ext cx="2088232" cy="601900"/>
            </a:xfrm>
            <a:prstGeom prst="roundRect">
              <a:avLst/>
            </a:prstGeom>
            <a:solidFill>
              <a:srgbClr val="6699FF"/>
            </a:solidFill>
            <a:ln w="19050" cap="flat" cmpd="sng" algn="ctr">
              <a:solidFill>
                <a:schemeClr val="bg1">
                  <a:lumMod val="5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20000"/>
                </a:spcBef>
                <a:spcAft>
                  <a:spcPct val="0"/>
                </a:spcAft>
                <a:buClr>
                  <a:schemeClr val="accent2"/>
                </a:buClr>
                <a:buSzPct val="75000"/>
                <a:buFont typeface="Wingdings" pitchFamily="2" charset="2"/>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インフラ保守／点検</a:t>
              </a:r>
            </a:p>
          </p:txBody>
        </p:sp>
        <p:sp>
          <p:nvSpPr>
            <p:cNvPr id="25" name="角丸四角形 24"/>
            <p:cNvSpPr/>
            <p:nvPr/>
          </p:nvSpPr>
          <p:spPr bwMode="auto">
            <a:xfrm>
              <a:off x="6734390" y="1861716"/>
              <a:ext cx="2088232" cy="601900"/>
            </a:xfrm>
            <a:prstGeom prst="roundRect">
              <a:avLst/>
            </a:prstGeom>
            <a:solidFill>
              <a:srgbClr val="6699FF"/>
            </a:solidFill>
            <a:ln w="19050" cap="flat" cmpd="sng" algn="ctr">
              <a:solidFill>
                <a:schemeClr val="bg1">
                  <a:lumMod val="5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20000"/>
                </a:spcBef>
                <a:spcAft>
                  <a:spcPct val="0"/>
                </a:spcAft>
                <a:buClr>
                  <a:schemeClr val="accent2"/>
                </a:buClr>
                <a:buSzPct val="75000"/>
                <a:buFont typeface="Wingdings" pitchFamily="2" charset="2"/>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環境調査／測量</a:t>
              </a:r>
            </a:p>
          </p:txBody>
        </p:sp>
        <p:sp>
          <p:nvSpPr>
            <p:cNvPr id="26" name="角丸四角形 25"/>
            <p:cNvSpPr/>
            <p:nvPr/>
          </p:nvSpPr>
          <p:spPr bwMode="auto">
            <a:xfrm>
              <a:off x="4579179" y="2558769"/>
              <a:ext cx="2088232" cy="601900"/>
            </a:xfrm>
            <a:prstGeom prst="roundRect">
              <a:avLst/>
            </a:prstGeom>
            <a:solidFill>
              <a:srgbClr val="6699FF"/>
            </a:solidFill>
            <a:ln w="19050" cap="flat" cmpd="sng" algn="ctr">
              <a:solidFill>
                <a:schemeClr val="bg1">
                  <a:lumMod val="5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20000"/>
                </a:spcBef>
                <a:spcAft>
                  <a:spcPct val="0"/>
                </a:spcAft>
                <a:buClr>
                  <a:schemeClr val="accent2"/>
                </a:buClr>
                <a:buSzPct val="75000"/>
                <a:buFont typeface="Wingdings" pitchFamily="2" charset="2"/>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報道取材／観測</a:t>
              </a:r>
            </a:p>
          </p:txBody>
        </p:sp>
        <p:sp>
          <p:nvSpPr>
            <p:cNvPr id="27" name="角丸四角形 26"/>
            <p:cNvSpPr/>
            <p:nvPr/>
          </p:nvSpPr>
          <p:spPr bwMode="auto">
            <a:xfrm>
              <a:off x="6734390" y="2558769"/>
              <a:ext cx="2088232" cy="601900"/>
            </a:xfrm>
            <a:prstGeom prst="roundRect">
              <a:avLst/>
            </a:prstGeom>
            <a:solidFill>
              <a:srgbClr val="6699FF"/>
            </a:solidFill>
            <a:ln w="19050" cap="flat" cmpd="sng" algn="ctr">
              <a:solidFill>
                <a:schemeClr val="bg1">
                  <a:lumMod val="5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20000"/>
                </a:spcBef>
                <a:spcAft>
                  <a:spcPct val="0"/>
                </a:spcAft>
                <a:buClr>
                  <a:schemeClr val="accent2"/>
                </a:buClr>
                <a:buSzPct val="75000"/>
                <a:buFont typeface="Wingdings" pitchFamily="2" charset="2"/>
                <a:buNone/>
                <a:tabLst/>
              </a:pPr>
              <a:r>
                <a:rPr kumimoji="1" lang="ja-JP" altLang="en-US" sz="11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セキュリティ／リスク管理</a:t>
              </a:r>
            </a:p>
          </p:txBody>
        </p:sp>
      </p:grpSp>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877" y="5337863"/>
            <a:ext cx="3242091" cy="126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メモ 28"/>
          <p:cNvSpPr/>
          <p:nvPr/>
        </p:nvSpPr>
        <p:spPr bwMode="auto">
          <a:xfrm>
            <a:off x="3429000" y="6789695"/>
            <a:ext cx="3312367" cy="1551286"/>
          </a:xfrm>
          <a:prstGeom prst="foldedCorner">
            <a:avLst/>
          </a:prstGeom>
          <a:solidFill>
            <a:srgbClr val="99CCFF"/>
          </a:solidFill>
          <a:ln w="12700" cap="flat" cmpd="sng" algn="ctr">
            <a:solidFill>
              <a:schemeClr val="bg1">
                <a:lumMod val="75000"/>
              </a:schemeClr>
            </a:solidFill>
            <a:prstDash val="solid"/>
            <a:round/>
            <a:headEnd type="none" w="med" len="med"/>
            <a:tailEnd type="none" w="med" len="med"/>
          </a:ln>
          <a:effectLst/>
          <a:extLst/>
        </p:spPr>
        <p:txBody>
          <a:bodyPr vert="horz" wrap="square" lIns="72000" tIns="72000" rIns="72000" bIns="36000" numCol="1" rtlCol="0" anchor="ctr" anchorCtr="0" compatLnSpc="1">
            <a:prstTxWarp prst="textNoShape">
              <a:avLst/>
            </a:prstTxWarp>
          </a:bodyPr>
          <a:lstStyle/>
          <a:p>
            <a:pPr marL="285750" marR="0" indent="-285750" defTabSz="914400" rtl="0" eaLnBrk="1" fontAlgn="base" latinLnBrk="0" hangingPunct="1">
              <a:lnSpc>
                <a:spcPct val="90000"/>
              </a:lnSpc>
              <a:spcBef>
                <a:spcPct val="20000"/>
              </a:spcBef>
              <a:spcAft>
                <a:spcPct val="0"/>
              </a:spcAft>
              <a:buClr>
                <a:schemeClr val="accent2"/>
              </a:buClr>
              <a:buSzPct val="75000"/>
              <a:buFont typeface="Wingdings" panose="05000000000000000000" pitchFamily="2" charset="2"/>
              <a:buChar char="l"/>
              <a:tabLst/>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ドローンの活用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用途の拡大により、</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急速に関連ビジネスの市場拡大</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が見込まれる。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628650" lvl="1" indent="-171450" fontAlgn="base">
              <a:lnSpc>
                <a:spcPct val="90000"/>
              </a:lnSpc>
              <a:spcBef>
                <a:spcPct val="20000"/>
              </a:spcBef>
              <a:spcAft>
                <a:spcPct val="0"/>
              </a:spcAft>
              <a:buClr>
                <a:schemeClr val="accent2"/>
              </a:buClr>
              <a:buSzPct val="75000"/>
              <a:buFont typeface="Wingdings" panose="05000000000000000000" pitchFamily="2" charset="2"/>
              <a:buChar char="Ø"/>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ハードウェア</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ソフトウェア</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「サポート事業」</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pPr marL="342900" marR="0" indent="-342900" defTabSz="914400" rtl="0" eaLnBrk="1" fontAlgn="base" latinLnBrk="0" hangingPunct="1">
              <a:lnSpc>
                <a:spcPct val="90000"/>
              </a:lnSpc>
              <a:spcBef>
                <a:spcPct val="20000"/>
              </a:spcBef>
              <a:spcAft>
                <a:spcPct val="0"/>
              </a:spcAft>
              <a:buClr>
                <a:schemeClr val="accent2"/>
              </a:buClr>
              <a:buSzPct val="75000"/>
              <a:buFont typeface="Wingdings" panose="05000000000000000000" pitchFamily="2" charset="2"/>
              <a:buChar char="l"/>
              <a:tabLs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年からの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年間で、</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運用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ルールや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インフラ整備といった行政の取り組みと、</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技術・開発の進歩により</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、様々</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な分野での活用・応用が期待</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されて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8852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163</Words>
  <Application>Microsoft Office PowerPoint</Application>
  <PresentationFormat>画面に合わせる (4:3)</PresentationFormat>
  <Paragraphs>42</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Company>ブラザー販売株式会社</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Isozaki, Yuko (BSL-BIZ) 磯崎 祐子</dc:creator>
  <cp:lastModifiedBy>Yamada, Kazuki (BSL-EH BIZ) 山田 和希</cp:lastModifiedBy>
  <cp:revision>14</cp:revision>
  <cp:lastPrinted>2016-06-06T05:10:20Z</cp:lastPrinted>
  <dcterms:created xsi:type="dcterms:W3CDTF">2016-03-08T06:03:45Z</dcterms:created>
  <dcterms:modified xsi:type="dcterms:W3CDTF">2016-06-06T05:46:19Z</dcterms:modified>
</cp:coreProperties>
</file>