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FF66"/>
    <a:srgbClr val="009999"/>
    <a:srgbClr val="FF0066"/>
    <a:srgbClr val="CC0099"/>
    <a:srgbClr val="FF3399"/>
    <a:srgbClr val="00FFFF"/>
    <a:srgbClr val="FFFF99"/>
    <a:srgbClr val="E8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18" y="26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1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30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6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4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4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83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1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1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62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9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64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9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2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22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5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7E9F-8884-433E-A62D-4CACF6BC603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CF1-B9B7-40E2-83B3-5F4CC80A7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4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E8EEF8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37840" y="4563972"/>
            <a:ext cx="6584520" cy="2427272"/>
          </a:xfrm>
          <a:prstGeom prst="roundRect">
            <a:avLst>
              <a:gd name="adj" fmla="val 6841"/>
            </a:avLst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29"/>
            <a:ext cx="6858000" cy="371698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89878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17949" r="7070" b="18301"/>
          <a:stretch/>
        </p:blipFill>
        <p:spPr>
          <a:xfrm>
            <a:off x="1110394" y="2720504"/>
            <a:ext cx="4637212" cy="233798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20" y="1041091"/>
            <a:ext cx="2138302" cy="146533"/>
          </a:xfrm>
          <a:prstGeom prst="rect">
            <a:avLst/>
          </a:prstGeom>
        </p:spPr>
      </p:pic>
      <p:grpSp>
        <p:nvGrpSpPr>
          <p:cNvPr id="65" name="グループ化 64"/>
          <p:cNvGrpSpPr/>
          <p:nvPr/>
        </p:nvGrpSpPr>
        <p:grpSpPr>
          <a:xfrm>
            <a:off x="137840" y="1331640"/>
            <a:ext cx="3432519" cy="745987"/>
            <a:chOff x="253184" y="1187624"/>
            <a:chExt cx="3432519" cy="745987"/>
          </a:xfrm>
        </p:grpSpPr>
        <p:sp>
          <p:nvSpPr>
            <p:cNvPr id="11" name="正方形/長方形 10"/>
            <p:cNvSpPr/>
            <p:nvPr/>
          </p:nvSpPr>
          <p:spPr>
            <a:xfrm>
              <a:off x="253184" y="1187624"/>
              <a:ext cx="3432519" cy="745987"/>
            </a:xfrm>
            <a:prstGeom prst="rect">
              <a:avLst/>
            </a:prstGeom>
            <a:pattFill prst="narHorz">
              <a:fgClr>
                <a:srgbClr val="FFFF99"/>
              </a:fgClr>
              <a:bgClr>
                <a:schemeClr val="bg1"/>
              </a:bgClr>
            </a:patt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00656" y="1218908"/>
              <a:ext cx="30524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spc="300" dirty="0" smtClean="0">
                  <a:latin typeface="小塚明朝 Pro H" pitchFamily="18" charset="-128"/>
                  <a:ea typeface="小塚明朝 Pro H" pitchFamily="18" charset="-128"/>
                </a:rPr>
                <a:t>モバイルプリンターで</a:t>
              </a:r>
              <a:endParaRPr lang="en-US" altLang="ja-JP" sz="2000" b="1" spc="300" dirty="0" smtClean="0">
                <a:latin typeface="小塚明朝 Pro H" pitchFamily="18" charset="-128"/>
                <a:ea typeface="小塚明朝 Pro H" pitchFamily="18" charset="-128"/>
              </a:endParaRPr>
            </a:p>
            <a:p>
              <a:r>
                <a:rPr lang="ja-JP" altLang="en-US" sz="2000" b="1" spc="300" dirty="0">
                  <a:latin typeface="小塚明朝 Pro H" pitchFamily="18" charset="-128"/>
                  <a:ea typeface="小塚明朝 Pro H" pitchFamily="18" charset="-128"/>
                </a:rPr>
                <a:t>　</a:t>
              </a:r>
              <a:r>
                <a:rPr lang="ja-JP" altLang="en-US" sz="2000" b="1" spc="300" dirty="0" smtClean="0">
                  <a:latin typeface="小塚明朝 Pro H" pitchFamily="18" charset="-128"/>
                  <a:ea typeface="小塚明朝 Pro H" pitchFamily="18" charset="-128"/>
                </a:rPr>
                <a:t>　ビジネスを革新する</a:t>
              </a:r>
              <a:endParaRPr lang="en-US" altLang="ja-JP" sz="2000" b="1" spc="300" dirty="0" smtClean="0">
                <a:latin typeface="小塚明朝 Pro H" pitchFamily="18" charset="-128"/>
                <a:ea typeface="小塚明朝 Pro H" pitchFamily="18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446975" y="4643800"/>
            <a:ext cx="3522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小塚明朝 Pro M" pitchFamily="18" charset="-128"/>
                <a:ea typeface="小塚明朝 Pro M" pitchFamily="18" charset="-128"/>
              </a:rPr>
              <a:t>A4</a:t>
            </a:r>
            <a:r>
              <a:rPr kumimoji="1" lang="ja-JP" altLang="en-US" sz="1600" dirty="0" smtClean="0">
                <a:latin typeface="小塚明朝 Pro M" pitchFamily="18" charset="-128"/>
                <a:ea typeface="小塚明朝 Pro M" pitchFamily="18" charset="-128"/>
              </a:rPr>
              <a:t>サイズプリンターがここまで進化</a:t>
            </a:r>
            <a:endParaRPr kumimoji="1" lang="ja-JP" altLang="en-US" sz="1600" dirty="0">
              <a:latin typeface="小塚明朝 Pro M" pitchFamily="18" charset="-128"/>
              <a:ea typeface="小塚明朝 Pro M" pitchFamily="18" charset="-128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84870" y="4947818"/>
            <a:ext cx="3635023" cy="0"/>
          </a:xfrm>
          <a:prstGeom prst="line">
            <a:avLst/>
          </a:prstGeom>
          <a:ln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447835" y="5212764"/>
            <a:ext cx="2032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従来機比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倍以上の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装置寿命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54844" y="5214695"/>
            <a:ext cx="2029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従来機比約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1.3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倍の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高速印刷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3417" y="5037773"/>
            <a:ext cx="1877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PJ-700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シリーズより標準で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リチウムイオン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充電池を搭載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418669" y="5451617"/>
            <a:ext cx="2009172" cy="45719"/>
          </a:xfrm>
          <a:prstGeom prst="rect">
            <a:avLst/>
          </a:prstGeom>
          <a:solidFill>
            <a:srgbClr val="FF33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3" y="5874845"/>
            <a:ext cx="1705141" cy="803852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249673" y="561805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+mj-ea"/>
                <a:ea typeface="+mj-ea"/>
              </a:rPr>
              <a:t>約</a:t>
            </a:r>
            <a:r>
              <a:rPr kumimoji="1" lang="en-US" altLang="ja-JP" sz="1400" b="1" dirty="0" smtClean="0">
                <a:latin typeface="+mj-ea"/>
                <a:ea typeface="+mj-ea"/>
              </a:rPr>
              <a:t>70</a:t>
            </a:r>
            <a:r>
              <a:rPr lang="ja-JP" altLang="en-US" sz="1400" b="1" dirty="0" smtClean="0">
                <a:latin typeface="+mj-ea"/>
                <a:ea typeface="+mj-ea"/>
              </a:rPr>
              <a:t>枚</a:t>
            </a:r>
            <a:endParaRPr kumimoji="1" lang="en-US" altLang="ja-JP" sz="1400" b="1" dirty="0" smtClean="0">
              <a:latin typeface="+mj-ea"/>
              <a:ea typeface="+mj-ea"/>
            </a:endParaRPr>
          </a:p>
        </p:txBody>
      </p:sp>
      <p:sp>
        <p:nvSpPr>
          <p:cNvPr id="32" name="ストライプ矢印 31"/>
          <p:cNvSpPr/>
          <p:nvPr/>
        </p:nvSpPr>
        <p:spPr>
          <a:xfrm>
            <a:off x="964717" y="5666643"/>
            <a:ext cx="313806" cy="241070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234353" y="5557954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+mj-ea"/>
                <a:cs typeface="Aharoni" panose="02010803020104030203" pitchFamily="2" charset="-79"/>
              </a:rPr>
              <a:t>約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 Black" panose="020B0A04020102020204" pitchFamily="34" charset="0"/>
                <a:ea typeface="HGS創英角ｺﾞｼｯｸUB" panose="020B0900000000000000" pitchFamily="50" charset="-128"/>
                <a:cs typeface="Aharoni" panose="02010803020104030203" pitchFamily="2" charset="-79"/>
              </a:rPr>
              <a:t>600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+mj-ea"/>
                <a:ea typeface="+mj-ea"/>
                <a:cs typeface="Aharoni" panose="02010803020104030203" pitchFamily="2" charset="-79"/>
              </a:rPr>
              <a:t>枚</a:t>
            </a:r>
            <a:endParaRPr kumimoji="1" lang="ja-JP" altLang="en-US" sz="1400" dirty="0">
              <a:solidFill>
                <a:srgbClr val="FF0000"/>
              </a:solidFill>
              <a:latin typeface="+mj-ea"/>
              <a:ea typeface="+mj-ea"/>
              <a:cs typeface="Aharoni" panose="02010803020104030203" pitchFamily="2" charset="-79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8002" y="5818838"/>
            <a:ext cx="10166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/>
              <a:t>（</a:t>
            </a:r>
            <a:r>
              <a:rPr kumimoji="1" lang="en-US" altLang="ja-JP" sz="900" dirty="0" smtClean="0"/>
              <a:t>PJ-600</a:t>
            </a:r>
            <a:r>
              <a:rPr kumimoji="1" lang="ja-JP" altLang="en-US" sz="900" dirty="0" smtClean="0"/>
              <a:t>シリーズ）</a:t>
            </a:r>
            <a:endParaRPr kumimoji="1" lang="ja-JP" altLang="en-US" sz="9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1765" y="6563261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リチウムイオン充電池を標準搭載したことで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大幅な印刷枚数向上を実現</a:t>
            </a:r>
            <a:r>
              <a:rPr kumimoji="1" lang="ja-JP" altLang="en-US" sz="8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en-US" altLang="ja-JP" sz="8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※a</a:t>
            </a:r>
            <a:r>
              <a:rPr kumimoji="1" lang="ja-JP" altLang="en-US" sz="8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800" dirty="0">
              <a:solidFill>
                <a:srgbClr val="CC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537633" y="5451299"/>
            <a:ext cx="2009172" cy="45719"/>
          </a:xfrm>
          <a:prstGeom prst="rect">
            <a:avLst/>
          </a:prstGeom>
          <a:solidFill>
            <a:srgbClr val="FF33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913850" y="1259632"/>
            <a:ext cx="2779031" cy="52322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PJ-700</a:t>
            </a:r>
            <a:r>
              <a:rPr kumimoji="1"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シリーズ</a:t>
            </a:r>
            <a:endParaRPr kumimoji="1" lang="en-US" altLang="ja-JP" sz="14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（</a:t>
            </a:r>
            <a:r>
              <a:rPr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PJ-773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・</a:t>
            </a:r>
            <a:r>
              <a:rPr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PJ-763MFi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・</a:t>
            </a:r>
            <a:r>
              <a:rPr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PJ-763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・</a:t>
            </a:r>
            <a:r>
              <a:rPr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PJ-723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）</a:t>
            </a:r>
            <a:endParaRPr kumimoji="1" lang="ja-JP" alt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2392508" y="6145654"/>
            <a:ext cx="969184" cy="731460"/>
            <a:chOff x="2682611" y="5961200"/>
            <a:chExt cx="969184" cy="731460"/>
          </a:xfrm>
        </p:grpSpPr>
        <p:sp>
          <p:nvSpPr>
            <p:cNvPr id="42" name="正方形/長方形 41"/>
            <p:cNvSpPr/>
            <p:nvPr/>
          </p:nvSpPr>
          <p:spPr>
            <a:xfrm>
              <a:off x="2766071" y="6044793"/>
              <a:ext cx="847454" cy="5434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611" y="5961200"/>
              <a:ext cx="969184" cy="731460"/>
            </a:xfrm>
            <a:prstGeom prst="rect">
              <a:avLst/>
            </a:prstGeom>
          </p:spPr>
        </p:pic>
      </p:grpSp>
      <p:sp>
        <p:nvSpPr>
          <p:cNvPr id="46" name="テキスト ボックス 45"/>
          <p:cNvSpPr txBox="1"/>
          <p:nvPr/>
        </p:nvSpPr>
        <p:spPr>
          <a:xfrm>
            <a:off x="2437354" y="5552238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latin typeface="+mj-ea"/>
                <a:ea typeface="+mj-ea"/>
              </a:rPr>
              <a:t>約</a:t>
            </a:r>
            <a:r>
              <a:rPr lang="en-US" altLang="ja-JP" sz="1200" b="1" dirty="0" smtClean="0">
                <a:latin typeface="+mj-ea"/>
                <a:ea typeface="+mj-ea"/>
              </a:rPr>
              <a:t>30,000</a:t>
            </a:r>
            <a:r>
              <a:rPr lang="ja-JP" altLang="en-US" sz="1200" b="1" dirty="0" smtClean="0">
                <a:latin typeface="+mj-ea"/>
                <a:ea typeface="+mj-ea"/>
              </a:rPr>
              <a:t>枚</a:t>
            </a:r>
            <a:endParaRPr kumimoji="1" lang="en-US" altLang="ja-JP" sz="1200" b="1" dirty="0" smtClean="0">
              <a:latin typeface="+mj-ea"/>
              <a:ea typeface="+mj-ea"/>
            </a:endParaRPr>
          </a:p>
        </p:txBody>
      </p:sp>
      <p:sp>
        <p:nvSpPr>
          <p:cNvPr id="47" name="ストライプ矢印 46"/>
          <p:cNvSpPr/>
          <p:nvPr/>
        </p:nvSpPr>
        <p:spPr>
          <a:xfrm>
            <a:off x="2639876" y="5933159"/>
            <a:ext cx="313806" cy="241070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01054" y="5835125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+mj-ea"/>
                <a:cs typeface="Aharoni" panose="02010803020104030203" pitchFamily="2" charset="-79"/>
              </a:rPr>
              <a:t>約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HGS創英角ｺﾞｼｯｸUB" panose="020B0900000000000000" pitchFamily="50" charset="-128"/>
                <a:cs typeface="Aharoni" panose="02010803020104030203" pitchFamily="2" charset="-79"/>
              </a:rPr>
              <a:t>100,000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+mj-ea"/>
                <a:ea typeface="+mj-ea"/>
                <a:cs typeface="Aharoni" panose="02010803020104030203" pitchFamily="2" charset="-79"/>
              </a:rPr>
              <a:t>枚</a:t>
            </a:r>
            <a:endParaRPr kumimoji="1" lang="ja-JP" altLang="en-US" sz="1400" dirty="0">
              <a:solidFill>
                <a:srgbClr val="FF0000"/>
              </a:solidFill>
              <a:latin typeface="+mj-ea"/>
              <a:ea typeface="+mj-ea"/>
              <a:cs typeface="Aharoni" panose="02010803020104030203" pitchFamily="2" charset="-79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357388" y="5740427"/>
            <a:ext cx="10166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/>
              <a:t>（</a:t>
            </a:r>
            <a:r>
              <a:rPr kumimoji="1" lang="en-US" altLang="ja-JP" sz="900" dirty="0" smtClean="0"/>
              <a:t>PJ-600</a:t>
            </a:r>
            <a:r>
              <a:rPr kumimoji="1" lang="ja-JP" altLang="en-US" sz="900" dirty="0" smtClean="0"/>
              <a:t>シリーズ）</a:t>
            </a:r>
            <a:endParaRPr kumimoji="1" lang="ja-JP" altLang="en-US" sz="9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288102" y="6204526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Ａ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サイズで約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万枚と、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従来機と比べて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倍以上の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装置寿命になりました。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8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en-US" altLang="ja-JP" sz="8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kumimoji="1" lang="ja-JP" altLang="en-US" sz="8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800" dirty="0">
              <a:solidFill>
                <a:srgbClr val="CC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313884" y="3830346"/>
            <a:ext cx="586122" cy="276999"/>
          </a:xfrm>
          <a:prstGeom prst="rect">
            <a:avLst/>
          </a:prstGeom>
          <a:solidFill>
            <a:schemeClr val="bg1">
              <a:alpha val="2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PJ-773</a:t>
            </a:r>
            <a:endParaRPr kumimoji="1" lang="ja-JP" altLang="en-US" sz="12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531107" y="6486014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分間に約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枚の印刷が可能になり、複数枚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の書類を印刷をしても、ストレスを感じません。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en-US" altLang="ja-JP" sz="8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※c</a:t>
            </a:r>
            <a:r>
              <a:rPr kumimoji="1" lang="ja-JP" altLang="en-US" sz="8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800" dirty="0">
              <a:solidFill>
                <a:srgbClr val="CC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3" y="7129510"/>
            <a:ext cx="4551741" cy="1898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56" name="正方形/長方形 55"/>
          <p:cNvSpPr/>
          <p:nvPr/>
        </p:nvSpPr>
        <p:spPr>
          <a:xfrm>
            <a:off x="286048" y="5448796"/>
            <a:ext cx="2009172" cy="45719"/>
          </a:xfrm>
          <a:prstGeom prst="rect">
            <a:avLst/>
          </a:prstGeom>
          <a:solidFill>
            <a:srgbClr val="FF33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682317" y="7129510"/>
            <a:ext cx="2284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6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※a</a:t>
            </a:r>
            <a:r>
              <a:rPr lang="ja-JP" altLang="en-US" sz="6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600" dirty="0" smtClean="0">
              <a:solidFill>
                <a:srgbClr val="CC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℃環境下において、満充電状態の新品充電池</a:t>
            </a:r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(PA-BT-002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en-US" altLang="ja-JP" sz="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使用し、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JEITA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標準パターン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J1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（印字率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％）を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USB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で連続印刷した枚数。</a:t>
            </a:r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6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※b</a:t>
            </a:r>
            <a:r>
              <a:rPr lang="ja-JP" altLang="en-US" sz="6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600" dirty="0">
              <a:solidFill>
                <a:srgbClr val="CC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A4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サイズ純正紙を使用し、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下において、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JEITA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標準</a:t>
            </a:r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パターン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J1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（印字率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％）を印刷した場合。</a:t>
            </a:r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6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※c</a:t>
            </a:r>
            <a:r>
              <a:rPr lang="ja-JP" altLang="en-US" sz="600" dirty="0" smtClean="0">
                <a:solidFill>
                  <a:srgbClr val="CC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600" dirty="0">
              <a:solidFill>
                <a:srgbClr val="CC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環境下において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アダプター使用で、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JEITA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標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準パターン</a:t>
            </a:r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J1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（印字率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を連続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印刷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A4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感熱紙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PA-C-412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を使用）</a:t>
            </a:r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PJ-700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シリーズは、リチウムイオン充電池使用時の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分間の出力</a:t>
            </a:r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枚数も約</a:t>
            </a:r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枚です。</a:t>
            </a:r>
            <a:endParaRPr lang="en-US" altLang="ja-JP" sz="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8" y="5587949"/>
            <a:ext cx="1877903" cy="8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角丸四角形 51"/>
          <p:cNvSpPr/>
          <p:nvPr/>
        </p:nvSpPr>
        <p:spPr>
          <a:xfrm>
            <a:off x="218356" y="6646897"/>
            <a:ext cx="6424686" cy="254124"/>
          </a:xfrm>
          <a:prstGeom prst="roundRect">
            <a:avLst>
              <a:gd name="adj" fmla="val 0"/>
            </a:avLst>
          </a:prstGeom>
          <a:solidFill>
            <a:srgbClr val="FFFF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/>
          </a:p>
        </p:txBody>
      </p:sp>
      <p:sp>
        <p:nvSpPr>
          <p:cNvPr id="39" name="角丸四角形 38"/>
          <p:cNvSpPr/>
          <p:nvPr/>
        </p:nvSpPr>
        <p:spPr>
          <a:xfrm>
            <a:off x="214040" y="6415633"/>
            <a:ext cx="6424686" cy="247665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811702"/>
            <a:ext cx="6858000" cy="552025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1657459" y="4583428"/>
            <a:ext cx="4334689" cy="1337673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16208" y="6415633"/>
            <a:ext cx="6424686" cy="1524680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1601891" y="1310994"/>
            <a:ext cx="4334689" cy="129614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980728" y="2939975"/>
            <a:ext cx="4334689" cy="1327177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 flipH="1">
            <a:off x="1122814" y="1352522"/>
            <a:ext cx="4334689" cy="12130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85725" y="8059261"/>
            <a:ext cx="6684218" cy="742544"/>
          </a:xfrm>
          <a:prstGeom prst="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8987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991" y="8028384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お問い合わせ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934812"/>
            <a:ext cx="1956218" cy="1944217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角丸四角形 22"/>
          <p:cNvSpPr/>
          <p:nvPr/>
        </p:nvSpPr>
        <p:spPr>
          <a:xfrm flipH="1">
            <a:off x="1478169" y="2995856"/>
            <a:ext cx="4334689" cy="12130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96" y="2685278"/>
            <a:ext cx="1832703" cy="1874442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7" name="テキスト ボックス 26"/>
          <p:cNvSpPr txBox="1"/>
          <p:nvPr/>
        </p:nvSpPr>
        <p:spPr>
          <a:xfrm>
            <a:off x="5478193" y="1477376"/>
            <a:ext cx="400110" cy="9900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>
                <a:latin typeface="小塚ゴシック Pro R" pitchFamily="34" charset="-128"/>
                <a:ea typeface="小塚ゴシック Pro R" pitchFamily="34" charset="-128"/>
                <a:cs typeface="Meiryo UI" panose="020B0604030504040204" pitchFamily="50" charset="-128"/>
              </a:rPr>
              <a:t>営業・渉外</a:t>
            </a:r>
            <a:endParaRPr kumimoji="1" lang="ja-JP" altLang="en-US" sz="1400" dirty="0">
              <a:latin typeface="小塚ゴシック Pro R" pitchFamily="34" charset="-128"/>
              <a:ea typeface="小塚ゴシック Pro R" pitchFamily="34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69749" y="3010684"/>
            <a:ext cx="369332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dirty="0" smtClean="0">
                <a:latin typeface="小塚ゴシック Pro R" pitchFamily="34" charset="-128"/>
                <a:ea typeface="小塚ゴシック Pro R" pitchFamily="34" charset="-128"/>
                <a:cs typeface="Meiryo UI" panose="020B0604030504040204" pitchFamily="50" charset="-128"/>
              </a:rPr>
              <a:t>訪問診療・看護</a:t>
            </a:r>
            <a:endParaRPr kumimoji="1" lang="ja-JP" altLang="en-US" sz="1200" dirty="0">
              <a:latin typeface="小塚ゴシック Pro R" pitchFamily="34" charset="-128"/>
              <a:ea typeface="小塚ゴシック Pro R" pitchFamily="34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62333" y="4609145"/>
            <a:ext cx="369332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dirty="0" smtClean="0">
                <a:latin typeface="小塚ゴシック Pro R" pitchFamily="34" charset="-128"/>
                <a:ea typeface="小塚ゴシック Pro R" pitchFamily="34" charset="-128"/>
                <a:cs typeface="Meiryo UI" panose="020B0604030504040204" pitchFamily="50" charset="-128"/>
              </a:rPr>
              <a:t>保守メンテナンス</a:t>
            </a:r>
            <a:endParaRPr kumimoji="1" lang="ja-JP" altLang="en-US" sz="1200" dirty="0">
              <a:latin typeface="小塚ゴシック Pro R" pitchFamily="34" charset="-128"/>
              <a:ea typeface="小塚ゴシック Pro R" pitchFamily="34" charset="-128"/>
              <a:cs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 flipH="1">
            <a:off x="1226960" y="4645721"/>
            <a:ext cx="4334689" cy="12130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6" y="4286203"/>
            <a:ext cx="1956169" cy="1944217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テキスト ボックス 32"/>
          <p:cNvSpPr txBox="1"/>
          <p:nvPr/>
        </p:nvSpPr>
        <p:spPr>
          <a:xfrm>
            <a:off x="2136565" y="2259758"/>
            <a:ext cx="30460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印刷例　●作業報告書●請求書・領収書</a:t>
            </a:r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88438" y="3891154"/>
            <a:ext cx="31293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印刷例　●処方箋●診療報告書●領収書</a:t>
            </a:r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113207" y="5547290"/>
            <a:ext cx="34628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印刷例　●見積書●納品書●受領書●提案書</a:t>
            </a:r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304836" y="6375947"/>
            <a:ext cx="244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印刷アプリケーション／サービス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2034012" y="6661439"/>
            <a:ext cx="9416" cy="127887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346811" y="6631657"/>
            <a:ext cx="0" cy="130865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682824" y="6623338"/>
            <a:ext cx="885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400" b="1" dirty="0" smtClean="0">
                <a:solidFill>
                  <a:srgbClr val="006699"/>
                </a:solidFill>
              </a:rPr>
              <a:t>Windows</a:t>
            </a:r>
            <a:endParaRPr lang="ja-JP" altLang="en-US" sz="1400" b="1" dirty="0">
              <a:solidFill>
                <a:srgbClr val="006699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386092" y="6617578"/>
            <a:ext cx="1534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400" b="1" dirty="0" smtClean="0">
                <a:solidFill>
                  <a:srgbClr val="006699"/>
                </a:solidFill>
              </a:rPr>
              <a:t>iOS</a:t>
            </a:r>
            <a:r>
              <a:rPr lang="ja-JP" altLang="en-US" sz="1400" b="1" dirty="0" smtClean="0">
                <a:solidFill>
                  <a:srgbClr val="006699"/>
                </a:solidFill>
              </a:rPr>
              <a:t>（</a:t>
            </a:r>
            <a:r>
              <a:rPr lang="en-US" altLang="ja-JP" sz="1400" b="1" dirty="0" smtClean="0">
                <a:solidFill>
                  <a:srgbClr val="006699"/>
                </a:solidFill>
              </a:rPr>
              <a:t>iPhone/iPad</a:t>
            </a:r>
            <a:r>
              <a:rPr lang="ja-JP" altLang="en-US" sz="1400" b="1" dirty="0" smtClean="0">
                <a:solidFill>
                  <a:srgbClr val="006699"/>
                </a:solidFill>
              </a:rPr>
              <a:t>）</a:t>
            </a:r>
            <a:endParaRPr lang="ja-JP" altLang="en-US" sz="1400" b="1" dirty="0">
              <a:solidFill>
                <a:srgbClr val="006699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117546" y="6617578"/>
            <a:ext cx="785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400" b="1" dirty="0" smtClean="0">
                <a:solidFill>
                  <a:srgbClr val="006699"/>
                </a:solidFill>
              </a:rPr>
              <a:t>Android</a:t>
            </a:r>
            <a:endParaRPr lang="ja-JP" altLang="en-US" sz="1400" b="1" dirty="0">
              <a:solidFill>
                <a:srgbClr val="006699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58934" y="1412205"/>
            <a:ext cx="3228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訪問先でリアルタイムに情報を閲覧・活用して</a:t>
            </a: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見積書の提示や納品書を発行するなど、お客様の</a:t>
            </a:r>
            <a:endPara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ご要望に最大限にお応えすることができます。</a:t>
            </a: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営業の質を高め、顧客満足の向上を図ります。</a:t>
            </a:r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551444" y="3047457"/>
            <a:ext cx="3087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訪問診療・看護などの医療現場で</a:t>
            </a:r>
            <a:r>
              <a:rPr kumimoji="1"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A5</a:t>
            </a:r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サイズの</a:t>
            </a:r>
            <a:endPara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処方箋や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A4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サイズの診療報告書を患者様宅で</a:t>
            </a: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すぐ</a:t>
            </a:r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に印刷。慌ただしい現場でも臨機応変な</a:t>
            </a:r>
            <a:endPara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が実現可能です。</a:t>
            </a:r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55550" y="4703593"/>
            <a:ext cx="3046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作業者に求められるのは、迅速で確実な対応。</a:t>
            </a:r>
            <a:endPara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報告書を現場で作成、現場で印刷。同時に</a:t>
            </a: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サーバーへデータを転送して業務完了。業務の</a:t>
            </a:r>
            <a:endPara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効率化、経費削減を実現できます。</a:t>
            </a:r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93048" y="7482800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プリンタードライバー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（全機種）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686090" y="7019890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Air Print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PJ-773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009839" y="7495753"/>
            <a:ext cx="12105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Mobile Print Plus</a:t>
            </a:r>
          </a:p>
          <a:p>
            <a:pPr algn="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PJ-763MFi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794446" y="6904033"/>
            <a:ext cx="158408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Brother Print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Service Plugin</a:t>
            </a:r>
          </a:p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PJ-773,763MFi,763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178093" y="7490746"/>
            <a:ext cx="15071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Brother </a:t>
            </a:r>
            <a:r>
              <a:rPr kumimoji="1" lang="en-US" altLang="ja-JP" sz="10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iPrint&amp;Scan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PJ-773,763MFi,763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58983" y="903064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---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Solution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5991" y="8801805"/>
            <a:ext cx="6572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・記載されている会社名、ソフトウェア名、製品名などは各社の商標または登録商標です。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・本製品の補修用性能部品の保有期間は製造打切後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年です（印刷物は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年です）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・製品には保証書（安全にお使いいただくために）が付属しています。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30" y="6961274"/>
            <a:ext cx="432049" cy="43204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95" y="7487726"/>
            <a:ext cx="392633" cy="39076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40" y="6955835"/>
            <a:ext cx="392633" cy="39076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25" y="7478672"/>
            <a:ext cx="408870" cy="408870"/>
          </a:xfrm>
          <a:prstGeom prst="rect">
            <a:avLst/>
          </a:prstGeom>
        </p:spPr>
      </p:pic>
      <p:cxnSp>
        <p:nvCxnSpPr>
          <p:cNvPr id="51" name="直線コネクタ 50"/>
          <p:cNvCxnSpPr/>
          <p:nvPr/>
        </p:nvCxnSpPr>
        <p:spPr>
          <a:xfrm>
            <a:off x="223948" y="6881087"/>
            <a:ext cx="6419094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1" y="7049685"/>
            <a:ext cx="422801" cy="4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510</Words>
  <Application>Microsoft Office PowerPoint</Application>
  <PresentationFormat>画面に合わせる (4:3)</PresentationFormat>
  <Paragraphs>76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ブラザー販売株式会社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Yoshida, Michiyo (BSL-SBD) 吉田 享世</dc:creator>
  <cp:lastModifiedBy>Ito, Masatoshi (BSL-EH SI) 伊藤 誠利</cp:lastModifiedBy>
  <cp:revision>113</cp:revision>
  <cp:lastPrinted>2016-03-30T04:43:10Z</cp:lastPrinted>
  <dcterms:created xsi:type="dcterms:W3CDTF">2016-03-22T06:46:34Z</dcterms:created>
  <dcterms:modified xsi:type="dcterms:W3CDTF">2016-07-15T03:04:23Z</dcterms:modified>
</cp:coreProperties>
</file>