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58" r:id="rId3"/>
  </p:sldIdLst>
  <p:sldSz cx="6858000" cy="9906000" type="A4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Impac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99FF"/>
    <a:srgbClr val="008000"/>
    <a:srgbClr val="00CC00"/>
    <a:srgbClr val="0033CC"/>
    <a:srgbClr val="009900"/>
    <a:srgbClr val="FF9900"/>
    <a:srgbClr val="4D4D4D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4" autoAdjust="0"/>
    <p:restoredTop sz="94651" autoAdjust="0"/>
  </p:normalViewPr>
  <p:slideViewPr>
    <p:cSldViewPr>
      <p:cViewPr>
        <p:scale>
          <a:sx n="100" d="100"/>
          <a:sy n="100" d="100"/>
        </p:scale>
        <p:origin x="-1470" y="-78"/>
      </p:cViewPr>
      <p:guideLst>
        <p:guide orient="horz" pos="4235"/>
        <p:guide pos="215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6" tIns="43723" rIns="87446" bIns="43723" numCol="1" anchor="t" anchorCtr="0" compatLnSpc="1">
            <a:prstTxWarp prst="textNoShape">
              <a:avLst/>
            </a:prstTxWarp>
          </a:bodyPr>
          <a:lstStyle>
            <a:lvl1pPr defTabSz="875106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6" tIns="43723" rIns="87446" bIns="43723" numCol="1" anchor="t" anchorCtr="0" compatLnSpc="1">
            <a:prstTxWarp prst="textNoShape">
              <a:avLst/>
            </a:prstTxWarp>
          </a:bodyPr>
          <a:lstStyle>
            <a:lvl1pPr algn="r" defTabSz="875106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6" tIns="43723" rIns="87446" bIns="43723" numCol="1" anchor="b" anchorCtr="0" compatLnSpc="1">
            <a:prstTxWarp prst="textNoShape">
              <a:avLst/>
            </a:prstTxWarp>
          </a:bodyPr>
          <a:lstStyle>
            <a:lvl1pPr defTabSz="875106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6" tIns="43723" rIns="87446" bIns="43723" numCol="1" anchor="b" anchorCtr="0" compatLnSpc="1">
            <a:prstTxWarp prst="textNoShape">
              <a:avLst/>
            </a:prstTxWarp>
          </a:bodyPr>
          <a:lstStyle>
            <a:lvl1pPr algn="r" defTabSz="875106">
              <a:defRPr sz="11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B763A58-387A-4BAD-BB97-64575945885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1" tIns="47361" rIns="94721" bIns="47361" numCol="1" anchor="t" anchorCtr="0" compatLnSpc="1">
            <a:prstTxWarp prst="textNoShape">
              <a:avLst/>
            </a:prstTxWarp>
          </a:bodyPr>
          <a:lstStyle>
            <a:lvl1pPr defTabSz="94803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1" tIns="47361" rIns="94721" bIns="47361" numCol="1" anchor="t" anchorCtr="0" compatLnSpc="1">
            <a:prstTxWarp prst="textNoShape">
              <a:avLst/>
            </a:prstTxWarp>
          </a:bodyPr>
          <a:lstStyle>
            <a:lvl1pPr algn="r" defTabSz="94803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1375" y="746125"/>
            <a:ext cx="25765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658" y="4715193"/>
            <a:ext cx="5440360" cy="44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1" tIns="47361" rIns="94721" bIns="473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1" tIns="47361" rIns="94721" bIns="47361" numCol="1" anchor="b" anchorCtr="0" compatLnSpc="1">
            <a:prstTxWarp prst="textNoShape">
              <a:avLst/>
            </a:prstTxWarp>
          </a:bodyPr>
          <a:lstStyle>
            <a:lvl1pPr defTabSz="94803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1" tIns="47361" rIns="94721" bIns="47361" numCol="1" anchor="b" anchorCtr="0" compatLnSpc="1">
            <a:prstTxWarp prst="textNoShape">
              <a:avLst/>
            </a:prstTxWarp>
          </a:bodyPr>
          <a:lstStyle>
            <a:lvl1pPr algn="r" defTabSz="94803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B7F98C3-82A6-4A8B-9930-63D1C9B3C2B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http://www.youtube.com/watch?v=EE7hrcpK-6E&amp;feature=player_embedded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F98C3-82A6-4A8B-9930-63D1C9B3C2B7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572C8-0C86-4796-AE93-7A9BA41A42E8}" type="slidenum">
              <a:rPr lang="en-US" altLang="ja-JP" smtClean="0">
                <a:ea typeface="ＭＳ Ｐゴシック" charset="-128"/>
              </a:rPr>
              <a:pPr/>
              <a:t>2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z="1200" b="1" dirty="0" smtClean="0"/>
              <a:t>＜接続可能＞</a:t>
            </a:r>
            <a:endParaRPr lang="ja-JP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47F7-0F12-413F-A3CA-6FFF995F0BE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81B4-5F22-4576-8E2B-7D2DAE9E310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8463"/>
            <a:ext cx="1543050" cy="84502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8463"/>
            <a:ext cx="4476750" cy="84502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DF3B5-F30B-4ED1-A64C-9C66AA52096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34BAC-20B4-4FEF-A4C7-050AC4B1CEE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9BE1-9EB6-441C-BFCB-44F722B5142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593A-03E5-4D6B-B800-751EB8ECE0B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9EFC-D40B-4504-9D5E-71B8EE83D7B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1A58-C684-41D4-9EE2-6CCF4A31983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8FDBD-EE34-45C1-B68F-11C5D0C2434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C3BE-6EBD-4DB7-9FC0-F67427BDA2F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0183E-9570-4C7D-AF8C-10421D114EE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8463"/>
            <a:ext cx="61722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13" tIns="46907" rIns="93813" bIns="469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7DBD581-A46F-48D6-9E1C-341AA35915D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52425" indent="-352425" algn="l" defTabSz="938213" rtl="0" eaLnBrk="0" fontAlgn="base" hangingPunct="0">
        <a:spcBef>
          <a:spcPct val="20000"/>
        </a:spcBef>
        <a:spcAft>
          <a:spcPct val="0"/>
        </a:spcAft>
        <a:buChar char="•"/>
        <a:defRPr kumimoji="1" sz="33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71575" indent="-233363" algn="l" defTabSz="938213" rtl="0" eaLnBrk="0" fontAlgn="base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ea typeface="+mn-ea"/>
        </a:defRPr>
      </a:lvl3pPr>
      <a:lvl4pPr marL="1641475" indent="-234950" algn="l" defTabSz="938213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111375" indent="-234950" algn="l" defTabSz="938213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685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30257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829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9401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.jpeg"/><Relationship Id="rId5" Type="http://schemas.openxmlformats.org/officeDocument/2006/relationships/image" Target="../media/image21.png"/><Relationship Id="rId1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図 79" descr="LVR-SD120H_01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7012" y="7797316"/>
            <a:ext cx="828092" cy="828092"/>
          </a:xfrm>
          <a:prstGeom prst="rect">
            <a:avLst/>
          </a:prstGeom>
        </p:spPr>
      </p:pic>
      <p:pic>
        <p:nvPicPr>
          <p:cNvPr id="7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5493060"/>
            <a:ext cx="816174" cy="2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C:\Users\kinomotoh\Desktop\ドラレコチラシ\LVR-SD300HDBK_33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016" y="5961112"/>
            <a:ext cx="828092" cy="82809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9100" y="7749608"/>
            <a:ext cx="1080120" cy="59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3066" y="4160962"/>
            <a:ext cx="864046" cy="86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図 28" descr="02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73216" y="2612740"/>
            <a:ext cx="1152128" cy="1152128"/>
          </a:xfrm>
          <a:prstGeom prst="rect">
            <a:avLst/>
          </a:prstGeom>
        </p:spPr>
      </p:pic>
      <p:pic>
        <p:nvPicPr>
          <p:cNvPr id="28" name="図 27" descr="01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612" y="2396716"/>
            <a:ext cx="1764196" cy="1764196"/>
          </a:xfrm>
          <a:prstGeom prst="rect">
            <a:avLst/>
          </a:prstGeom>
        </p:spPr>
      </p:pic>
      <p:sp>
        <p:nvSpPr>
          <p:cNvPr id="5" name="Rectangle 75"/>
          <p:cNvSpPr>
            <a:spLocks noChangeArrowheads="1"/>
          </p:cNvSpPr>
          <p:nvPr/>
        </p:nvSpPr>
        <p:spPr bwMode="auto">
          <a:xfrm>
            <a:off x="152400" y="2468724"/>
            <a:ext cx="6552964" cy="6912768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" name="Group 675"/>
          <p:cNvGraphicFramePr>
            <a:graphicFrameLocks noGrp="1"/>
          </p:cNvGraphicFramePr>
          <p:nvPr/>
        </p:nvGraphicFramePr>
        <p:xfrm>
          <a:off x="4760578" y="5143723"/>
          <a:ext cx="1823872" cy="358444"/>
        </p:xfrm>
        <a:graphic>
          <a:graphicData uri="http://schemas.openxmlformats.org/drawingml/2006/table">
            <a:tbl>
              <a:tblPr/>
              <a:tblGrid>
                <a:gridCol w="510644"/>
                <a:gridCol w="818502"/>
                <a:gridCol w="494726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特長</a:t>
                      </a:r>
                    </a:p>
                  </a:txBody>
                  <a:tcPr marL="87782" marR="87782" marT="43891" marB="4389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型番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本体価格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ブラック</a:t>
                      </a:r>
                    </a:p>
                  </a:txBody>
                  <a:tcPr marL="87782" marR="87782" marT="43891" marB="4389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LVR-SD500GHA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OPEN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653136" y="4964335"/>
            <a:ext cx="2088232" cy="192815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en-US" altLang="ja-JP" sz="700" dirty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■ </a:t>
            </a:r>
            <a:r>
              <a:rPr lang="en-US" altLang="ja-JP" sz="7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700" dirty="0" err="1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つの</a:t>
            </a:r>
            <a:r>
              <a:rPr lang="ja-JP" altLang="en-US" sz="7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カメラ（</a:t>
            </a:r>
            <a:r>
              <a:rPr lang="en-US" altLang="ja-JP" sz="7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HD</a:t>
            </a:r>
            <a:r>
              <a:rPr lang="ja-JP" altLang="en-US" sz="7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対応）＆</a:t>
            </a:r>
            <a:r>
              <a:rPr lang="en-US" altLang="ja-JP" sz="7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GPS</a:t>
            </a:r>
            <a:r>
              <a:rPr lang="ja-JP" altLang="en-US" sz="7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機能搭載モデル</a:t>
            </a:r>
            <a:endParaRPr lang="ja-JP" altLang="en-US" sz="700" dirty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11" name="Group 675"/>
          <p:cNvGraphicFramePr>
            <a:graphicFrameLocks noGrp="1"/>
          </p:cNvGraphicFramePr>
          <p:nvPr/>
        </p:nvGraphicFramePr>
        <p:xfrm>
          <a:off x="4796358" y="8569543"/>
          <a:ext cx="1800994" cy="358444"/>
        </p:xfrm>
        <a:graphic>
          <a:graphicData uri="http://schemas.openxmlformats.org/drawingml/2006/table">
            <a:tbl>
              <a:tblPr/>
              <a:tblGrid>
                <a:gridCol w="510644"/>
                <a:gridCol w="795624"/>
                <a:gridCol w="494726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特長</a:t>
                      </a:r>
                    </a:p>
                  </a:txBody>
                  <a:tcPr marL="87782" marR="87782" marT="43891" marB="4389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型番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本体価格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ブラック</a:t>
                      </a:r>
                    </a:p>
                  </a:txBody>
                  <a:tcPr marL="87782" marR="87782" marT="43891" marB="4389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LVR-SD120H/P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OPEN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724920" y="8390155"/>
            <a:ext cx="1944440" cy="192815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en-US" altLang="ja-JP" sz="7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■ HD</a:t>
            </a:r>
            <a:r>
              <a:rPr lang="ja-JP" altLang="en-US" sz="7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高画質＆ディスプレイ付きモデル</a:t>
            </a:r>
            <a:endParaRPr lang="ja-JP" altLang="en-US" sz="700" dirty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14" name="Group 675"/>
          <p:cNvGraphicFramePr>
            <a:graphicFrameLocks noGrp="1"/>
          </p:cNvGraphicFramePr>
          <p:nvPr/>
        </p:nvGraphicFramePr>
        <p:xfrm>
          <a:off x="4761098" y="6911307"/>
          <a:ext cx="1823872" cy="358444"/>
        </p:xfrm>
        <a:graphic>
          <a:graphicData uri="http://schemas.openxmlformats.org/drawingml/2006/table">
            <a:tbl>
              <a:tblPr/>
              <a:tblGrid>
                <a:gridCol w="510644"/>
                <a:gridCol w="818502"/>
                <a:gridCol w="494726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特長</a:t>
                      </a:r>
                    </a:p>
                  </a:txBody>
                  <a:tcPr marL="87782" marR="87782" marT="43891" marB="4389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型番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本体価格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ブラック</a:t>
                      </a:r>
                    </a:p>
                  </a:txBody>
                  <a:tcPr marL="87782" marR="87782" marT="43891" marB="4389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LVR-SD300HDBK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OPEN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689660" y="6731919"/>
            <a:ext cx="1944440" cy="192815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en-US" altLang="ja-JP" sz="7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■ HD</a:t>
            </a:r>
            <a:r>
              <a:rPr lang="ja-JP" altLang="en-US" sz="7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高画質＆</a:t>
            </a:r>
            <a:r>
              <a:rPr lang="en-US" altLang="ja-JP" sz="7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GPS</a:t>
            </a:r>
            <a:r>
              <a:rPr lang="ja-JP" altLang="en-US" sz="700" dirty="0" smtClean="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機能搭載モデル</a:t>
            </a:r>
            <a:endParaRPr lang="ja-JP" altLang="en-US" sz="700" dirty="0">
              <a:solidFill>
                <a:srgbClr val="00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17132" y="4152055"/>
            <a:ext cx="648072" cy="73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212976" y="6690173"/>
            <a:ext cx="1404156" cy="639091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●「常時録画」 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+ 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「多彩なイベント検知録画」でしっかり記録</a:t>
            </a:r>
            <a:endParaRPr lang="en-US" altLang="ja-JP" sz="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●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"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記録開始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"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のタイミングをシーンに</a:t>
            </a:r>
            <a:endParaRPr lang="en-US" altLang="ja-JP" sz="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合わせて設定</a:t>
            </a:r>
            <a:endParaRPr lang="en-US" altLang="ja-JP" sz="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●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SDHC 4GB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（約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時間）同梱</a:t>
            </a:r>
            <a:endParaRPr lang="en-US" altLang="ja-JP" sz="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出荷時設定の場合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212976" y="8495019"/>
            <a:ext cx="1440160" cy="454425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●常時録画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+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衝撃検知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+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手動検知で、</a:t>
            </a:r>
            <a:endParaRPr lang="en-US" altLang="ja-JP" sz="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まさかの瞬間もしっかり録画</a:t>
            </a:r>
            <a:endParaRPr lang="en-US" altLang="ja-JP" sz="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●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SDHC 8GB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（約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時間）同梱</a:t>
            </a:r>
            <a:endParaRPr lang="en-US" altLang="ja-JP" sz="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出荷時設定の場合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88640" y="8985448"/>
            <a:ext cx="3060340" cy="392870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en-US" altLang="ja-JP" sz="5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※1</a:t>
            </a:r>
            <a:r>
              <a:rPr lang="ja-JP" altLang="en-US" sz="5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：事故の状況がすべて記録されるわけではありません。設置する位置や角度によって記録できる映像や</a:t>
            </a:r>
            <a:endParaRPr lang="en-US" altLang="ja-JP" sz="5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5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 音声は異なります。</a:t>
            </a:r>
          </a:p>
          <a:p>
            <a:pPr defTabSz="842963"/>
            <a:r>
              <a:rPr lang="en-US" altLang="ja-JP" sz="5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※2</a:t>
            </a:r>
            <a:r>
              <a:rPr lang="ja-JP" altLang="en-US" sz="5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：裁判で証拠として採用されるかどうかは裁判所の判断であり、本製品による記録データが証拠として</a:t>
            </a:r>
            <a:endParaRPr lang="en-US" altLang="ja-JP" sz="5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5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 採用されることを保証するものではありません。</a:t>
            </a: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152636" y="2468724"/>
            <a:ext cx="6552964" cy="25202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87782" tIns="43891" rIns="87782" bIns="43891" rtlCol="0" anchor="ctr"/>
          <a:lstStyle/>
          <a:p>
            <a:pPr defTabSz="938213"/>
            <a:r>
              <a:rPr lang="ja-JP" altLang="en-US" sz="1500" dirty="0" smtClean="0">
                <a:solidFill>
                  <a:schemeClr val="bg1"/>
                </a:solidFill>
                <a:ea typeface="HGP創英角ｺﾞｼｯｸUB" pitchFamily="50" charset="-128"/>
              </a:rPr>
              <a:t>　ドライブレコーダー　　</a:t>
            </a:r>
            <a:r>
              <a:rPr lang="ja-JP" altLang="en-US" sz="1200" dirty="0" smtClean="0">
                <a:solidFill>
                  <a:schemeClr val="bg1"/>
                </a:solidFill>
                <a:ea typeface="HGP創英角ｺﾞｼｯｸUB" pitchFamily="50" charset="-128"/>
              </a:rPr>
              <a:t>まさかの車両事故の瞬間を映像で記録！</a:t>
            </a:r>
            <a:endParaRPr lang="ja-JP" altLang="en-US" sz="1200" dirty="0">
              <a:solidFill>
                <a:schemeClr val="bg1"/>
              </a:solidFill>
              <a:ea typeface="HGP創英角ｺﾞｼｯｸUB" pitchFamily="50" charset="-128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224644" y="3044788"/>
            <a:ext cx="3024336" cy="639091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相手の不注意による、もらい事故！</a:t>
            </a:r>
            <a:endParaRPr lang="en-US" altLang="ja-JP" sz="1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過失について争うよりも、</a:t>
            </a:r>
            <a:endParaRPr lang="en-US" altLang="ja-JP" sz="12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事故時の映像があれば一目瞭然です。</a:t>
            </a: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188640" y="2756756"/>
            <a:ext cx="2772308" cy="28803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00000">
                <a:srgbClr val="C00000"/>
              </a:gs>
              <a:gs pos="34000">
                <a:srgbClr val="FF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sz="1400" dirty="0" smtClean="0">
                <a:ln w="6350">
                  <a:noFill/>
                </a:ln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業務改善・予防対策・意識改善</a:t>
            </a:r>
            <a:endParaRPr lang="en-US" altLang="ja-JP" sz="1400" dirty="0">
              <a:ln w="6350">
                <a:noFill/>
              </a:ln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2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18150" y="56456"/>
            <a:ext cx="1150938" cy="303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43" name="図 80" descr="hagisol_logo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45125" y="389831"/>
            <a:ext cx="12969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0" y="632519"/>
            <a:ext cx="6858000" cy="1764197"/>
          </a:xfrm>
          <a:prstGeom prst="rect">
            <a:avLst/>
          </a:prstGeom>
          <a:gradFill rotWithShape="0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endParaRPr lang="ja-JP" altLang="en-US"/>
          </a:p>
        </p:txBody>
      </p:sp>
      <p:sp>
        <p:nvSpPr>
          <p:cNvPr id="46" name="WordArt 18"/>
          <p:cNvSpPr>
            <a:spLocks noChangeArrowheads="1" noChangeShapeType="1" noTextEdit="1"/>
          </p:cNvSpPr>
          <p:nvPr/>
        </p:nvSpPr>
        <p:spPr bwMode="auto">
          <a:xfrm>
            <a:off x="764704" y="740532"/>
            <a:ext cx="5292588" cy="468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ja-JP" altLang="en-US" sz="3600" i="1" kern="10" dirty="0" smtClean="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x="100999" sy="100999" algn="ctr" rotWithShape="0">
                    <a:srgbClr val="FF9900"/>
                  </a:outerShdw>
                </a:effectLst>
                <a:latin typeface="HGP創英角ｺﾞｼｯｸUB"/>
                <a:ea typeface="HGP創英角ｺﾞｼｯｸUB"/>
              </a:rPr>
              <a:t>社用車にできること。すべきこと。</a:t>
            </a:r>
            <a:endParaRPr lang="ja-JP" altLang="en-US" sz="3600" i="1" kern="10" dirty="0">
              <a:ln w="28575">
                <a:solidFill>
                  <a:srgbClr val="FF99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sx="100999" sy="100999" algn="ctr" rotWithShape="0">
                  <a:srgbClr val="FF9900"/>
                </a:outerShdw>
              </a:effectLst>
              <a:latin typeface="HGP創英角ｺﾞｼｯｸUB"/>
              <a:ea typeface="HGP創英角ｺﾞｼｯｸUB"/>
            </a:endParaRPr>
          </a:p>
        </p:txBody>
      </p:sp>
      <p:sp>
        <p:nvSpPr>
          <p:cNvPr id="48" name="WordArt 18"/>
          <p:cNvSpPr>
            <a:spLocks noChangeArrowheads="1" noChangeShapeType="1" noTextEdit="1"/>
          </p:cNvSpPr>
          <p:nvPr/>
        </p:nvSpPr>
        <p:spPr bwMode="auto">
          <a:xfrm>
            <a:off x="404813" y="1352600"/>
            <a:ext cx="6035675" cy="3240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ja-JP" altLang="en-US" sz="3600" i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HGP創英角ｺﾞｼｯｸUB"/>
                <a:ea typeface="HGP創英角ｺﾞｼｯｸUB"/>
              </a:rPr>
              <a:t>社用車を</a:t>
            </a:r>
            <a:r>
              <a:rPr lang="en-US" altLang="ja-JP" sz="3600" i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HGP創英角ｺﾞｼｯｸUB"/>
                <a:ea typeface="HGP創英角ｺﾞｼｯｸUB"/>
              </a:rPr>
              <a:t>『</a:t>
            </a:r>
            <a:r>
              <a:rPr lang="ja-JP" altLang="en-US" sz="3600" i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HGP創英角ｺﾞｼｯｸUB"/>
                <a:ea typeface="HGP創英角ｺﾞｼｯｸUB"/>
              </a:rPr>
              <a:t>安全</a:t>
            </a:r>
            <a:r>
              <a:rPr lang="en-US" altLang="ja-JP" sz="3600" i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HGP創英角ｺﾞｼｯｸUB"/>
                <a:ea typeface="HGP創英角ｺﾞｼｯｸUB"/>
              </a:rPr>
              <a:t>』</a:t>
            </a:r>
            <a:r>
              <a:rPr lang="ja-JP" altLang="en-US" sz="3600" i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HGP創英角ｺﾞｼｯｸUB"/>
                <a:ea typeface="HGP創英角ｺﾞｼｯｸUB"/>
              </a:rPr>
              <a:t>＆</a:t>
            </a:r>
            <a:r>
              <a:rPr lang="en-US" altLang="ja-JP" sz="3600" i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HGP創英角ｺﾞｼｯｸUB"/>
                <a:ea typeface="HGP創英角ｺﾞｼｯｸUB"/>
              </a:rPr>
              <a:t>『</a:t>
            </a:r>
            <a:r>
              <a:rPr lang="ja-JP" altLang="en-US" sz="3600" i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HGP創英角ｺﾞｼｯｸUB"/>
                <a:ea typeface="HGP創英角ｺﾞｼｯｸUB"/>
              </a:rPr>
              <a:t>便利</a:t>
            </a:r>
            <a:r>
              <a:rPr lang="en-US" altLang="ja-JP" sz="3600" i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HGP創英角ｺﾞｼｯｸUB"/>
                <a:ea typeface="HGP創英角ｺﾞｼｯｸUB"/>
              </a:rPr>
              <a:t>』</a:t>
            </a:r>
            <a:r>
              <a:rPr lang="ja-JP" altLang="en-US" sz="3600" i="1" kern="1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HGP創英角ｺﾞｼｯｸUB"/>
                <a:ea typeface="HGP創英角ｺﾞｼｯｸUB"/>
              </a:rPr>
              <a:t>にご利用頂くためのご提案！</a:t>
            </a:r>
            <a:endParaRPr lang="ja-JP" altLang="en-US" sz="3600" i="1" kern="10" dirty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HGP創英角ｺﾞｼｯｸUB"/>
              <a:ea typeface="HGP創英角ｺﾞｼｯｸUB"/>
            </a:endParaRPr>
          </a:p>
        </p:txBody>
      </p:sp>
      <p:sp>
        <p:nvSpPr>
          <p:cNvPr id="51" name="Rectangle 78"/>
          <p:cNvSpPr>
            <a:spLocks noChangeArrowheads="1"/>
          </p:cNvSpPr>
          <p:nvPr/>
        </p:nvSpPr>
        <p:spPr bwMode="auto">
          <a:xfrm>
            <a:off x="0" y="9464675"/>
            <a:ext cx="6878638" cy="4572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ja-JP" sz="1200" b="1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http://www.elecom.co.jp/     </a:t>
            </a:r>
            <a:r>
              <a:rPr lang="ja-JP" altLang="en-US" sz="1200" b="1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en-US" altLang="ja-JP" sz="1200" b="1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 http://www.logitec.co.jp/            </a:t>
            </a:r>
            <a:endParaRPr lang="ja-JP" altLang="en-US" sz="1200" b="1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2" name="AutoShape 79"/>
          <p:cNvSpPr>
            <a:spLocks noChangeArrowheads="1"/>
          </p:cNvSpPr>
          <p:nvPr/>
        </p:nvSpPr>
        <p:spPr bwMode="auto">
          <a:xfrm>
            <a:off x="533400" y="9525000"/>
            <a:ext cx="11430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詳細はこちら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764704" y="1748644"/>
            <a:ext cx="5472013" cy="64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782" tIns="43891" rIns="87782" bIns="43891">
            <a:spAutoFit/>
          </a:bodyPr>
          <a:lstStyle/>
          <a:p>
            <a:pPr defTabSz="877888"/>
            <a:r>
              <a:rPr lang="ja-JP" altLang="en-US" sz="12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● </a:t>
            </a:r>
            <a:r>
              <a:rPr lang="en-US" altLang="ja-JP" sz="12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HD</a:t>
            </a:r>
            <a:r>
              <a:rPr lang="ja-JP" altLang="en-US" sz="12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画質で、まさかの事故の瞬間を鮮明な映像で記録！</a:t>
            </a:r>
            <a:endParaRPr lang="en-US" altLang="ja-JP" sz="12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77888"/>
            <a:r>
              <a:rPr lang="ja-JP" altLang="en-US" sz="12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● 特殊フォーマットでデータを記録し、不用意な画像消去やデータ改ざんを防止！</a:t>
            </a:r>
            <a:endParaRPr lang="en-US" altLang="ja-JP" sz="12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77888"/>
            <a:r>
              <a:rPr lang="ja-JP" altLang="en-US" sz="12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● 日常の運転を記録する事で安全運転やエコドライブへの意識向上！</a:t>
            </a:r>
          </a:p>
        </p:txBody>
      </p:sp>
      <p:pic>
        <p:nvPicPr>
          <p:cNvPr id="40" name="図 39" descr="矢印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77172" y="3188804"/>
            <a:ext cx="396044" cy="131522"/>
          </a:xfrm>
          <a:prstGeom prst="rect">
            <a:avLst/>
          </a:prstGeom>
        </p:spPr>
      </p:pic>
      <p:pic>
        <p:nvPicPr>
          <p:cNvPr id="12309" name="Picture 21" descr="特長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4644" y="5793351"/>
            <a:ext cx="2916324" cy="148616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65204" y="7481439"/>
            <a:ext cx="1342453" cy="75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229200" y="8183789"/>
            <a:ext cx="1368152" cy="254370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r>
              <a:rPr lang="ja-JP" altLang="en-US" sz="550" dirty="0" smtClean="0">
                <a:latin typeface="HGP創英角ｺﾞｼｯｸUB" pitchFamily="50" charset="-128"/>
                <a:ea typeface="HGP創英角ｺﾞｼｯｸUB" pitchFamily="50" charset="-128"/>
              </a:rPr>
              <a:t>①社外カメラの記録　②スナップショット</a:t>
            </a:r>
            <a:endParaRPr lang="en-US" altLang="ja-JP" sz="55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550" dirty="0" smtClean="0">
                <a:latin typeface="HGP創英角ｺﾞｼｯｸUB" pitchFamily="50" charset="-128"/>
                <a:ea typeface="HGP創英角ｺﾞｼｯｸUB" pitchFamily="50" charset="-128"/>
              </a:rPr>
              <a:t>③</a:t>
            </a:r>
            <a:r>
              <a:rPr lang="en-US" altLang="ja-JP" sz="550" dirty="0" smtClean="0">
                <a:latin typeface="HGP創英角ｺﾞｼｯｸUB" pitchFamily="50" charset="-128"/>
                <a:ea typeface="HGP創英角ｺﾞｼｯｸUB" pitchFamily="50" charset="-128"/>
              </a:rPr>
              <a:t>G</a:t>
            </a:r>
            <a:r>
              <a:rPr lang="ja-JP" altLang="en-US" sz="550" dirty="0" smtClean="0">
                <a:latin typeface="HGP創英角ｺﾞｼｯｸUB" pitchFamily="50" charset="-128"/>
                <a:ea typeface="HGP創英角ｺﾞｼｯｸUB" pitchFamily="50" charset="-128"/>
              </a:rPr>
              <a:t>センサー情報</a:t>
            </a:r>
            <a:endParaRPr lang="ja-JP" altLang="en-US" sz="55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01208" y="3982864"/>
            <a:ext cx="1296144" cy="81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212976" y="4880992"/>
            <a:ext cx="1440160" cy="639091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●常時録画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+G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センサーによる衝撃検知と手動録画</a:t>
            </a:r>
            <a:endParaRPr lang="en-US" altLang="ja-JP" sz="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●車外用と車内用の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600" dirty="0" err="1" smtClean="0">
                <a:latin typeface="HGP創英角ｺﾞｼｯｸUB" pitchFamily="50" charset="-128"/>
                <a:ea typeface="HGP創英角ｺﾞｼｯｸUB" pitchFamily="50" charset="-128"/>
              </a:rPr>
              <a:t>つの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カメラ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&amp;GPS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を搭載</a:t>
            </a:r>
            <a:endParaRPr lang="en-US" altLang="ja-JP" sz="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●</a:t>
            </a:r>
            <a:r>
              <a:rPr lang="en-US" altLang="ja-JP" sz="600" dirty="0" err="1" smtClean="0">
                <a:latin typeface="HGP創英角ｺﾞｼｯｸUB" pitchFamily="50" charset="-128"/>
                <a:ea typeface="HGP創英角ｺﾞｼｯｸUB" pitchFamily="50" charset="-128"/>
              </a:rPr>
              <a:t>microSDHC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 8GB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（約</a:t>
            </a:r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1.5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時間）同梱</a:t>
            </a:r>
            <a:endParaRPr lang="en-US" altLang="ja-JP" sz="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en-US" altLang="ja-JP" sz="600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600" dirty="0" smtClean="0">
                <a:latin typeface="HGP創英角ｺﾞｼｯｸUB" pitchFamily="50" charset="-128"/>
                <a:ea typeface="HGP創英角ｺﾞｼｯｸUB" pitchFamily="50" charset="-128"/>
              </a:rPr>
              <a:t>出荷時設定の場合</a:t>
            </a: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5229200" y="4738948"/>
            <a:ext cx="1440160" cy="254370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r>
              <a:rPr lang="ja-JP" altLang="en-US" sz="550" dirty="0" smtClean="0">
                <a:latin typeface="HGP創英角ｺﾞｼｯｸUB" pitchFamily="50" charset="-128"/>
                <a:ea typeface="HGP創英角ｺﾞｼｯｸUB" pitchFamily="50" charset="-128"/>
              </a:rPr>
              <a:t>①前方カメラの記録　②社内カメラの記録</a:t>
            </a:r>
            <a:endParaRPr lang="en-US" altLang="ja-JP" sz="55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550" dirty="0" smtClean="0">
                <a:latin typeface="HGP創英角ｺﾞｼｯｸUB" pitchFamily="50" charset="-128"/>
                <a:ea typeface="HGP創英角ｺﾞｼｯｸUB" pitchFamily="50" charset="-128"/>
              </a:rPr>
              <a:t>③マップ　④走行情報など</a:t>
            </a:r>
            <a:endParaRPr lang="ja-JP" altLang="en-US" sz="55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04098" y="5685575"/>
            <a:ext cx="1293254" cy="96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4644" y="3965474"/>
            <a:ext cx="2916324" cy="150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4644" y="7481440"/>
            <a:ext cx="2901791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WordArt 73"/>
          <p:cNvSpPr>
            <a:spLocks noChangeArrowheads="1" noChangeShapeType="1" noTextEdit="1"/>
          </p:cNvSpPr>
          <p:nvPr/>
        </p:nvSpPr>
        <p:spPr bwMode="auto">
          <a:xfrm>
            <a:off x="3424238" y="3764868"/>
            <a:ext cx="508818" cy="20554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065"/>
              </a:avLst>
            </a:prstTxWarp>
          </a:bodyPr>
          <a:lstStyle/>
          <a:p>
            <a:pPr algn="ctr"/>
            <a:r>
              <a:rPr lang="ja-JP" altLang="en-US" sz="1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ＭＳ Ｐゴシック"/>
                <a:ea typeface="ＭＳ Ｐゴシック"/>
              </a:rPr>
              <a:t>ご提供価格</a:t>
            </a:r>
            <a:endParaRPr lang="ja-JP" altLang="en-US" sz="1000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FFCC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64" name="WordArt 74"/>
          <p:cNvSpPr>
            <a:spLocks noChangeArrowheads="1" noChangeShapeType="1" noTextEdit="1"/>
          </p:cNvSpPr>
          <p:nvPr/>
        </p:nvSpPr>
        <p:spPr bwMode="auto">
          <a:xfrm rot="415808">
            <a:off x="3465513" y="3787339"/>
            <a:ext cx="971550" cy="57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>
              <a:defRPr/>
            </a:pPr>
            <a:r>
              <a:rPr lang="ja-JP" altLang="en-US" sz="2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ＭＳ Ｐゴシック"/>
                <a:ea typeface="ＭＳ Ｐゴシック"/>
              </a:rPr>
              <a:t>**</a:t>
            </a:r>
            <a:r>
              <a:rPr lang="en-US" altLang="ja-JP" sz="2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ＭＳ Ｐゴシック"/>
                <a:ea typeface="ＭＳ Ｐゴシック"/>
              </a:rPr>
              <a:t>,***</a:t>
            </a:r>
            <a:r>
              <a:rPr lang="ja-JP" altLang="en-US" sz="2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ＭＳ Ｐゴシック"/>
                <a:ea typeface="ＭＳ Ｐゴシック"/>
              </a:rPr>
              <a:t>円</a:t>
            </a:r>
            <a:endParaRPr lang="ja-JP" altLang="en-US" sz="2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65" name="WordArt 75"/>
          <p:cNvSpPr>
            <a:spLocks noChangeArrowheads="1" noChangeShapeType="1" noTextEdit="1"/>
          </p:cNvSpPr>
          <p:nvPr/>
        </p:nvSpPr>
        <p:spPr bwMode="auto">
          <a:xfrm>
            <a:off x="4508500" y="3896876"/>
            <a:ext cx="323850" cy="158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065"/>
              </a:avLst>
            </a:prstTxWarp>
          </a:bodyPr>
          <a:lstStyle/>
          <a:p>
            <a:pPr algn="ctr"/>
            <a:r>
              <a:rPr lang="ja-JP" altLang="en-US" sz="8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ＭＳ Ｐゴシック"/>
                <a:ea typeface="ＭＳ Ｐゴシック"/>
              </a:rPr>
              <a:t>（税抜）</a:t>
            </a:r>
          </a:p>
        </p:txBody>
      </p:sp>
      <p:sp>
        <p:nvSpPr>
          <p:cNvPr id="66" name="Line 82"/>
          <p:cNvSpPr>
            <a:spLocks noChangeShapeType="1"/>
          </p:cNvSpPr>
          <p:nvPr/>
        </p:nvSpPr>
        <p:spPr bwMode="auto">
          <a:xfrm flipV="1">
            <a:off x="3424238" y="4004826"/>
            <a:ext cx="1517650" cy="32543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8" name="WordArt 74"/>
          <p:cNvSpPr>
            <a:spLocks noChangeArrowheads="1" noChangeShapeType="1" noTextEdit="1"/>
          </p:cNvSpPr>
          <p:nvPr/>
        </p:nvSpPr>
        <p:spPr bwMode="auto">
          <a:xfrm rot="415808">
            <a:off x="3470275" y="5629731"/>
            <a:ext cx="971550" cy="57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>
              <a:defRPr/>
            </a:pPr>
            <a:r>
              <a:rPr lang="en-US" altLang="ja-JP" sz="2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ＭＳ Ｐゴシック"/>
                <a:ea typeface="ＭＳ Ｐゴシック"/>
              </a:rPr>
              <a:t>**,***</a:t>
            </a:r>
            <a:r>
              <a:rPr lang="ja-JP" altLang="en-US" sz="2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ＭＳ Ｐゴシック"/>
                <a:ea typeface="ＭＳ Ｐゴシック"/>
              </a:rPr>
              <a:t>円</a:t>
            </a:r>
            <a:endParaRPr lang="ja-JP" altLang="en-US" sz="2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70" name="WordArt 75"/>
          <p:cNvSpPr>
            <a:spLocks noChangeArrowheads="1" noChangeShapeType="1" noTextEdit="1"/>
          </p:cNvSpPr>
          <p:nvPr/>
        </p:nvSpPr>
        <p:spPr bwMode="auto">
          <a:xfrm>
            <a:off x="4513262" y="5739268"/>
            <a:ext cx="323850" cy="158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065"/>
              </a:avLst>
            </a:prstTxWarp>
          </a:bodyPr>
          <a:lstStyle/>
          <a:p>
            <a:pPr algn="ctr"/>
            <a:r>
              <a:rPr lang="ja-JP" altLang="en-US" sz="8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ＭＳ Ｐゴシック"/>
                <a:ea typeface="ＭＳ Ｐゴシック"/>
              </a:rPr>
              <a:t>（税抜）</a:t>
            </a:r>
          </a:p>
        </p:txBody>
      </p:sp>
      <p:sp>
        <p:nvSpPr>
          <p:cNvPr id="71" name="Line 82"/>
          <p:cNvSpPr>
            <a:spLocks noChangeShapeType="1"/>
          </p:cNvSpPr>
          <p:nvPr/>
        </p:nvSpPr>
        <p:spPr bwMode="auto">
          <a:xfrm flipV="1">
            <a:off x="3429000" y="5847218"/>
            <a:ext cx="1517650" cy="32543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3" name="WordArt 74"/>
          <p:cNvSpPr>
            <a:spLocks noChangeArrowheads="1" noChangeShapeType="1" noTextEdit="1"/>
          </p:cNvSpPr>
          <p:nvPr/>
        </p:nvSpPr>
        <p:spPr bwMode="auto">
          <a:xfrm rot="415808">
            <a:off x="3470275" y="7393927"/>
            <a:ext cx="971550" cy="57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>
              <a:defRPr/>
            </a:pPr>
            <a:r>
              <a:rPr lang="en-US" altLang="ja-JP" sz="2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ＭＳ Ｐゴシック"/>
                <a:ea typeface="ＭＳ Ｐゴシック"/>
              </a:rPr>
              <a:t>**,***</a:t>
            </a:r>
            <a:r>
              <a:rPr lang="ja-JP" altLang="en-US" sz="2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ＭＳ Ｐゴシック"/>
                <a:ea typeface="ＭＳ Ｐゴシック"/>
              </a:rPr>
              <a:t>円</a:t>
            </a:r>
            <a:endParaRPr lang="ja-JP" altLang="en-US" sz="2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74" name="WordArt 75"/>
          <p:cNvSpPr>
            <a:spLocks noChangeArrowheads="1" noChangeShapeType="1" noTextEdit="1"/>
          </p:cNvSpPr>
          <p:nvPr/>
        </p:nvSpPr>
        <p:spPr bwMode="auto">
          <a:xfrm>
            <a:off x="4513262" y="7503464"/>
            <a:ext cx="323850" cy="158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065"/>
              </a:avLst>
            </a:prstTxWarp>
          </a:bodyPr>
          <a:lstStyle/>
          <a:p>
            <a:pPr algn="ctr"/>
            <a:r>
              <a:rPr lang="ja-JP" altLang="en-US" sz="8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ＭＳ Ｐゴシック"/>
                <a:ea typeface="ＭＳ Ｐゴシック"/>
              </a:rPr>
              <a:t>（税抜）</a:t>
            </a:r>
          </a:p>
        </p:txBody>
      </p:sp>
      <p:sp>
        <p:nvSpPr>
          <p:cNvPr id="75" name="Line 82"/>
          <p:cNvSpPr>
            <a:spLocks noChangeShapeType="1"/>
          </p:cNvSpPr>
          <p:nvPr/>
        </p:nvSpPr>
        <p:spPr bwMode="auto">
          <a:xfrm flipV="1">
            <a:off x="3429000" y="7611414"/>
            <a:ext cx="1517650" cy="32543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58" y="3722676"/>
            <a:ext cx="816174" cy="2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7293260"/>
            <a:ext cx="816174" cy="2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 descr="誰でもラクラク！自分でカンタンに設置できる新世代ドライブレコーダー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3612989" cy="596516"/>
          </a:xfrm>
          <a:prstGeom prst="rect">
            <a:avLst/>
          </a:prstGeom>
          <a:noFill/>
        </p:spPr>
      </p:pic>
      <p:sp>
        <p:nvSpPr>
          <p:cNvPr id="56" name="WordArt 73"/>
          <p:cNvSpPr>
            <a:spLocks noChangeArrowheads="1" noChangeShapeType="1" noTextEdit="1"/>
          </p:cNvSpPr>
          <p:nvPr/>
        </p:nvSpPr>
        <p:spPr bwMode="auto">
          <a:xfrm>
            <a:off x="3424238" y="5637076"/>
            <a:ext cx="508818" cy="20554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065"/>
              </a:avLst>
            </a:prstTxWarp>
          </a:bodyPr>
          <a:lstStyle/>
          <a:p>
            <a:pPr algn="ctr"/>
            <a:r>
              <a:rPr lang="ja-JP" altLang="en-US" sz="1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ＭＳ Ｐゴシック"/>
                <a:ea typeface="ＭＳ Ｐゴシック"/>
              </a:rPr>
              <a:t>ご提供価格</a:t>
            </a:r>
            <a:endParaRPr lang="ja-JP" altLang="en-US" sz="1000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FFCC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58" name="WordArt 73"/>
          <p:cNvSpPr>
            <a:spLocks noChangeArrowheads="1" noChangeShapeType="1" noTextEdit="1"/>
          </p:cNvSpPr>
          <p:nvPr/>
        </p:nvSpPr>
        <p:spPr bwMode="auto">
          <a:xfrm>
            <a:off x="3424238" y="7375750"/>
            <a:ext cx="508818" cy="20554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065"/>
              </a:avLst>
            </a:prstTxWarp>
          </a:bodyPr>
          <a:lstStyle/>
          <a:p>
            <a:pPr algn="ctr"/>
            <a:r>
              <a:rPr lang="ja-JP" altLang="en-US" sz="1000" kern="10" dirty="0" smtClean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ＭＳ Ｐゴシック"/>
                <a:ea typeface="ＭＳ Ｐゴシック"/>
              </a:rPr>
              <a:t>ご提供価格</a:t>
            </a:r>
            <a:endParaRPr lang="ja-JP" altLang="en-US" sz="1000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FFCC00"/>
              </a:solidFill>
              <a:latin typeface="ＭＳ Ｐゴシック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4" name="Group 13"/>
          <p:cNvGrpSpPr>
            <a:grpSpLocks/>
          </p:cNvGrpSpPr>
          <p:nvPr/>
        </p:nvGrpSpPr>
        <p:grpSpPr bwMode="auto">
          <a:xfrm>
            <a:off x="3248980" y="8733420"/>
            <a:ext cx="3479416" cy="1113842"/>
            <a:chOff x="2203" y="5278"/>
            <a:chExt cx="2016" cy="870"/>
          </a:xfrm>
        </p:grpSpPr>
        <p:sp>
          <p:nvSpPr>
            <p:cNvPr id="56334" name="AutoShape 14"/>
            <p:cNvSpPr>
              <a:spLocks noChangeArrowheads="1"/>
            </p:cNvSpPr>
            <p:nvPr/>
          </p:nvSpPr>
          <p:spPr bwMode="auto">
            <a:xfrm>
              <a:off x="2203" y="5283"/>
              <a:ext cx="2016" cy="865"/>
            </a:xfrm>
            <a:prstGeom prst="flowChartAlternateProcess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4271" tIns="42135" rIns="84271" bIns="42135" anchor="ctr"/>
            <a:lstStyle/>
            <a:p>
              <a:pPr defTabSz="842963" eaLnBrk="0" hangingPunct="0">
                <a:defRPr/>
              </a:pPr>
              <a:endParaRPr kumimoji="0" lang="ja-JP" altLang="ja-JP" sz="9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GP創英角ｺﾞｼｯｸUB" pitchFamily="50" charset="-128"/>
              </a:endParaRPr>
            </a:p>
          </p:txBody>
        </p:sp>
        <p:sp>
          <p:nvSpPr>
            <p:cNvPr id="3233" name="Text Box 15"/>
            <p:cNvSpPr txBox="1">
              <a:spLocks noChangeArrowheads="1"/>
            </p:cNvSpPr>
            <p:nvPr/>
          </p:nvSpPr>
          <p:spPr bwMode="auto">
            <a:xfrm>
              <a:off x="2268" y="5278"/>
              <a:ext cx="489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271" tIns="42135" rIns="84271" bIns="42135" anchor="ctr">
              <a:spAutoFit/>
            </a:bodyPr>
            <a:lstStyle/>
            <a:p>
              <a:pPr algn="ctr" defTabSz="842963"/>
              <a:r>
                <a:rPr lang="ja-JP" altLang="en-US" sz="700" dirty="0">
                  <a:latin typeface="HGP創英角ｺﾞｼｯｸUB" pitchFamily="50" charset="-128"/>
                  <a:ea typeface="HGP創英角ｺﾞｼｯｸUB" pitchFamily="50" charset="-128"/>
                </a:rPr>
                <a:t>お問い合わせ先</a:t>
              </a: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152400" y="8737289"/>
            <a:ext cx="3124200" cy="1114103"/>
            <a:chOff x="152400" y="8737289"/>
            <a:chExt cx="3124200" cy="1114103"/>
          </a:xfrm>
        </p:grpSpPr>
        <p:pic>
          <p:nvPicPr>
            <p:cNvPr id="45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2250" y="8737289"/>
              <a:ext cx="1116013" cy="28416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152400" y="9016367"/>
              <a:ext cx="14478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782" tIns="43891" rIns="87782" bIns="43891" anchor="ctr">
              <a:spAutoFit/>
            </a:bodyPr>
            <a:lstStyle/>
            <a:p>
              <a:pPr defTabSz="877888"/>
              <a:r>
                <a:rPr lang="ja-JP" altLang="en-US" sz="9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エレコム株式会社</a:t>
              </a:r>
            </a:p>
            <a:p>
              <a:pPr defTabSz="877888"/>
              <a:r>
                <a:rPr lang="en-US" altLang="ja-JP" sz="9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http://www.elecom.co.jp</a:t>
              </a:r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152400" y="9381492"/>
              <a:ext cx="31242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782" tIns="43891" rIns="87782" bIns="43891" anchor="ctr">
              <a:spAutoFit/>
            </a:bodyPr>
            <a:lstStyle/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本ドキュメントの作成にあたっては細心の注意を払っていますが、本ドキュメントの記述の誤りや欠落があっても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エレコム株式会社、ロジテック株式会社はいかなる責任も負わないものとする。本ドキュメントおよび記述内容は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予告なしに変更されることがあります。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本ドキュメントは、作成日現在の情報をもとに作成されたものです、今後、価格の変更、仕様の変更、バージョン</a:t>
              </a:r>
            </a:p>
            <a:p>
              <a:pPr defTabSz="877888"/>
              <a:r>
                <a:rPr lang="ja-JP" altLang="en-US" sz="5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アップ等により、内容の全部もしくは一部に変更が生じる可能性があります。</a:t>
              </a: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76400" y="9013192"/>
              <a:ext cx="14478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782" tIns="43891" rIns="87782" bIns="43891" anchor="ctr">
              <a:spAutoFit/>
            </a:bodyPr>
            <a:lstStyle/>
            <a:p>
              <a:pPr defTabSz="877888"/>
              <a:r>
                <a:rPr lang="ja-JP" altLang="en-US" sz="9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ロジテック株式会社</a:t>
              </a:r>
            </a:p>
            <a:p>
              <a:pPr defTabSz="877888"/>
              <a:r>
                <a:rPr lang="en-US" altLang="ja-JP" sz="900" dirty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http://www.Logitec.co.jp</a:t>
              </a:r>
            </a:p>
          </p:txBody>
        </p:sp>
      </p:grpSp>
      <p:sp>
        <p:nvSpPr>
          <p:cNvPr id="64" name="Rectangle 75"/>
          <p:cNvSpPr>
            <a:spLocks noChangeArrowheads="1"/>
          </p:cNvSpPr>
          <p:nvPr/>
        </p:nvSpPr>
        <p:spPr bwMode="auto">
          <a:xfrm>
            <a:off x="152400" y="3981450"/>
            <a:ext cx="6553200" cy="467995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5" name="Group 675"/>
          <p:cNvGraphicFramePr>
            <a:graphicFrameLocks noGrp="1"/>
          </p:cNvGraphicFramePr>
          <p:nvPr/>
        </p:nvGraphicFramePr>
        <p:xfrm>
          <a:off x="1484313" y="6464300"/>
          <a:ext cx="1823872" cy="537666"/>
        </p:xfrm>
        <a:graphic>
          <a:graphicData uri="http://schemas.openxmlformats.org/drawingml/2006/table">
            <a:tbl>
              <a:tblPr/>
              <a:tblGrid>
                <a:gridCol w="510644"/>
                <a:gridCol w="818502"/>
                <a:gridCol w="494726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定格出力</a:t>
                      </a:r>
                    </a:p>
                  </a:txBody>
                  <a:tcPr marL="87782" marR="87782" marT="43891" marB="4389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型番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本体価格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150W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7782" marR="87782" marT="43891" marB="4389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LPA-CIVT150BK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OPEN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100w</a:t>
                      </a:r>
                      <a:endParaRPr kumimoji="1" lang="ja-JP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87782" marR="87782" marT="43891" marB="4389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LPA-CIVT100BK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OPEN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1412875" y="6284913"/>
            <a:ext cx="1944688" cy="193675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lIns="84271" tIns="42135" rIns="84271" bIns="42135">
            <a:spAutoFit/>
          </a:bodyPr>
          <a:lstStyle/>
          <a:p>
            <a:pPr defTabSz="842963"/>
            <a:r>
              <a:rPr lang="en-US" altLang="ja-JP" sz="70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■ </a:t>
            </a:r>
            <a:r>
              <a:rPr lang="ja-JP" altLang="en-US" sz="70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車載用</a:t>
            </a:r>
            <a:r>
              <a:rPr lang="en-US" altLang="ja-JP" sz="70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DC-AC</a:t>
            </a:r>
            <a:r>
              <a:rPr lang="ja-JP" altLang="en-US" sz="70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インバーター</a:t>
            </a: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152400" y="6365875"/>
            <a:ext cx="1331913" cy="639763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lIns="84271" tIns="42135" rIns="84271" bIns="42135">
            <a:spAutoFit/>
          </a:bodyPr>
          <a:lstStyle/>
          <a:p>
            <a:pPr defTabSz="842963"/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●車の電源</a:t>
            </a:r>
            <a:r>
              <a:rPr lang="en-US" altLang="ja-JP" sz="600">
                <a:latin typeface="HGP創英角ｺﾞｼｯｸUB" pitchFamily="50" charset="-128"/>
                <a:ea typeface="HGP創英角ｺﾞｼｯｸUB" pitchFamily="50" charset="-128"/>
              </a:rPr>
              <a:t>(DC12V)</a:t>
            </a:r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を家庭用の電源</a:t>
            </a:r>
            <a:r>
              <a:rPr lang="en-US" altLang="ja-JP" sz="600">
                <a:latin typeface="HGP創英角ｺﾞｼｯｸUB" pitchFamily="50" charset="-128"/>
                <a:ea typeface="HGP創英角ｺﾞｼｯｸUB" pitchFamily="50" charset="-128"/>
              </a:rPr>
              <a:t>(AC100V)</a:t>
            </a:r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に変換することができる</a:t>
            </a:r>
            <a:endParaRPr lang="en-US" altLang="ja-JP" sz="60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●</a:t>
            </a:r>
            <a:r>
              <a:rPr lang="en-US" altLang="ja-JP" sz="600">
                <a:latin typeface="HGP創英角ｺﾞｼｯｸUB" pitchFamily="50" charset="-128"/>
                <a:ea typeface="HGP創英角ｺﾞｼｯｸUB" pitchFamily="50" charset="-128"/>
              </a:rPr>
              <a:t>USB</a:t>
            </a:r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ポート充電も可能</a:t>
            </a:r>
            <a:endParaRPr lang="en-US" altLang="ja-JP" sz="60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●コンパクトで置き場所に困らない、シンプルなデザインを採用</a:t>
            </a:r>
          </a:p>
        </p:txBody>
      </p:sp>
      <p:sp>
        <p:nvSpPr>
          <p:cNvPr id="71" name="正方形/長方形 189"/>
          <p:cNvSpPr>
            <a:spLocks noChangeArrowheads="1"/>
          </p:cNvSpPr>
          <p:nvPr/>
        </p:nvSpPr>
        <p:spPr bwMode="auto">
          <a:xfrm>
            <a:off x="152400" y="3981450"/>
            <a:ext cx="6553200" cy="2508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87782" tIns="43891" rIns="87782" bIns="43891" anchor="ctr"/>
          <a:lstStyle/>
          <a:p>
            <a:pPr defTabSz="938213"/>
            <a:r>
              <a:rPr lang="ja-JP" altLang="en-US" sz="1500">
                <a:solidFill>
                  <a:schemeClr val="bg1"/>
                </a:solidFill>
                <a:ea typeface="HGP創英角ｺﾞｼｯｸUB" pitchFamily="50" charset="-128"/>
              </a:rPr>
              <a:t>　シガーチャージャー</a:t>
            </a:r>
            <a:r>
              <a:rPr lang="ja-JP" altLang="en-US" sz="1200">
                <a:solidFill>
                  <a:schemeClr val="bg1"/>
                </a:solidFill>
                <a:ea typeface="HGP創英角ｺﾞｼｯｸUB" pitchFamily="50" charset="-128"/>
              </a:rPr>
              <a:t>　　シガーソケットからスマホやタブレットを充電して営業活動に備える！</a:t>
            </a:r>
          </a:p>
        </p:txBody>
      </p:sp>
      <p:pic>
        <p:nvPicPr>
          <p:cNvPr id="72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4660900"/>
            <a:ext cx="30305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7763" y="5637213"/>
            <a:ext cx="2728912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9363" y="4695825"/>
            <a:ext cx="28511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000" y="7185025"/>
            <a:ext cx="3030538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3" name="Group 675"/>
          <p:cNvGraphicFramePr>
            <a:graphicFrameLocks noGrp="1"/>
          </p:cNvGraphicFramePr>
          <p:nvPr/>
        </p:nvGraphicFramePr>
        <p:xfrm>
          <a:off x="4832350" y="8228013"/>
          <a:ext cx="1823872" cy="358444"/>
        </p:xfrm>
        <a:graphic>
          <a:graphicData uri="http://schemas.openxmlformats.org/drawingml/2006/table">
            <a:tbl>
              <a:tblPr/>
              <a:tblGrid>
                <a:gridCol w="510644"/>
                <a:gridCol w="818502"/>
                <a:gridCol w="494726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特長</a:t>
                      </a:r>
                    </a:p>
                  </a:txBody>
                  <a:tcPr marL="87782" marR="87782" marT="43891" marB="4389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型番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本体価格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ブラック</a:t>
                      </a:r>
                    </a:p>
                  </a:txBody>
                  <a:tcPr marL="87782" marR="87782" marT="43891" marB="4389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LPA-CC2U02S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OPEN</a:t>
                      </a:r>
                    </a:p>
                  </a:txBody>
                  <a:tcPr marL="87782" marR="87782" marT="43891" marB="4389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4760913" y="8048625"/>
            <a:ext cx="1944687" cy="193675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lIns="84271" tIns="42135" rIns="84271" bIns="42135">
            <a:spAutoFit/>
          </a:bodyPr>
          <a:lstStyle/>
          <a:p>
            <a:pPr defTabSz="842963"/>
            <a:r>
              <a:rPr lang="en-US" altLang="ja-JP" sz="70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■ </a:t>
            </a:r>
            <a:r>
              <a:rPr lang="ja-JP" altLang="en-US" sz="70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シガーソケット搭載</a:t>
            </a:r>
            <a:r>
              <a:rPr lang="en-US" altLang="ja-JP" sz="70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70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連</a:t>
            </a:r>
            <a:r>
              <a:rPr lang="en-US" altLang="ja-JP" sz="70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USB</a:t>
            </a:r>
            <a:r>
              <a:rPr lang="ja-JP" altLang="en-US" sz="700">
                <a:solidFill>
                  <a:srgbClr val="0000CC"/>
                </a:solidFill>
                <a:latin typeface="HGP創英角ｺﾞｼｯｸUB" pitchFamily="50" charset="-128"/>
                <a:ea typeface="HGP創英角ｺﾞｼｯｸUB" pitchFamily="50" charset="-128"/>
              </a:rPr>
              <a:t>シガーチャージャー</a:t>
            </a:r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3500438" y="8021638"/>
            <a:ext cx="1333500" cy="639762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lIns="84271" tIns="42135" rIns="84271" bIns="42135">
            <a:spAutoFit/>
          </a:bodyPr>
          <a:lstStyle/>
          <a:p>
            <a:pPr defTabSz="842963"/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●</a:t>
            </a:r>
            <a:r>
              <a:rPr lang="en-US" altLang="ja-JP" sz="60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連</a:t>
            </a:r>
            <a:r>
              <a:rPr lang="en-US" altLang="ja-JP" sz="600">
                <a:latin typeface="HGP創英角ｺﾞｼｯｸUB" pitchFamily="50" charset="-128"/>
                <a:ea typeface="HGP創英角ｺﾞｼｯｸUB" pitchFamily="50" charset="-128"/>
              </a:rPr>
              <a:t>USB</a:t>
            </a:r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を搭載したシガーチャージャーで</a:t>
            </a:r>
            <a:r>
              <a:rPr lang="en-US" altLang="ja-JP" sz="600"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台まとめて充電可能</a:t>
            </a:r>
            <a:endParaRPr lang="en-US" altLang="ja-JP" sz="600"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842963"/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●</a:t>
            </a:r>
            <a:r>
              <a:rPr lang="en-US" altLang="ja-JP" sz="600">
                <a:latin typeface="HGP創英角ｺﾞｼｯｸUB" pitchFamily="50" charset="-128"/>
                <a:ea typeface="HGP創英角ｺﾞｼｯｸUB" pitchFamily="50" charset="-128"/>
              </a:rPr>
              <a:t>2.1A</a:t>
            </a:r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出力可能な</a:t>
            </a:r>
            <a:r>
              <a:rPr lang="en-US" altLang="ja-JP" sz="600">
                <a:latin typeface="HGP創英角ｺﾞｼｯｸUB" pitchFamily="50" charset="-128"/>
                <a:ea typeface="HGP創英角ｺﾞｼｯｸUB" pitchFamily="50" charset="-128"/>
              </a:rPr>
              <a:t>iPad/iPhone/iPod</a:t>
            </a:r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用の</a:t>
            </a:r>
            <a:r>
              <a:rPr lang="en-US" altLang="ja-JP" sz="600">
                <a:latin typeface="HGP創英角ｺﾞｼｯｸUB" pitchFamily="50" charset="-128"/>
                <a:ea typeface="HGP創英角ｺﾞｼｯｸUB" pitchFamily="50" charset="-128"/>
              </a:rPr>
              <a:t>USB</a:t>
            </a:r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ポートと</a:t>
            </a:r>
            <a:r>
              <a:rPr lang="en-US" altLang="ja-JP" sz="600">
                <a:latin typeface="HGP創英角ｺﾞｼｯｸUB" pitchFamily="50" charset="-128"/>
                <a:ea typeface="HGP創英角ｺﾞｼｯｸUB" pitchFamily="50" charset="-128"/>
              </a:rPr>
              <a:t>1A</a:t>
            </a:r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出力のスマートフォン用</a:t>
            </a:r>
            <a:r>
              <a:rPr lang="en-US" altLang="ja-JP" sz="600">
                <a:latin typeface="HGP創英角ｺﾞｼｯｸUB" pitchFamily="50" charset="-128"/>
                <a:ea typeface="HGP創英角ｺﾞｼｯｸUB" pitchFamily="50" charset="-128"/>
              </a:rPr>
              <a:t>USB</a:t>
            </a:r>
            <a:r>
              <a:rPr lang="ja-JP" altLang="en-US" sz="600">
                <a:latin typeface="HGP創英角ｺﾞｼｯｸUB" pitchFamily="50" charset="-128"/>
                <a:ea typeface="HGP創英角ｺﾞｼｯｸUB" pitchFamily="50" charset="-128"/>
              </a:rPr>
              <a:t>ポートを搭載</a:t>
            </a:r>
          </a:p>
        </p:txBody>
      </p:sp>
      <p:sp>
        <p:nvSpPr>
          <p:cNvPr id="87" name="Text Box 17"/>
          <p:cNvSpPr txBox="1">
            <a:spLocks noChangeArrowheads="1"/>
          </p:cNvSpPr>
          <p:nvPr/>
        </p:nvSpPr>
        <p:spPr bwMode="auto">
          <a:xfrm>
            <a:off x="4724401" y="7905751"/>
            <a:ext cx="1908956" cy="177426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defTabSz="842963"/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●</a:t>
            </a:r>
            <a:r>
              <a:rPr lang="en-US" altLang="ja-JP" sz="600" dirty="0">
                <a:latin typeface="HGP創英角ｺﾞｼｯｸUB" pitchFamily="50" charset="-128"/>
                <a:ea typeface="HGP創英角ｺﾞｼｯｸUB" pitchFamily="50" charset="-128"/>
              </a:rPr>
              <a:t>12V</a:t>
            </a: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車だけではなく</a:t>
            </a:r>
            <a:r>
              <a:rPr lang="en-US" altLang="ja-JP" sz="600" dirty="0">
                <a:latin typeface="HGP創英角ｺﾞｼｯｸUB" pitchFamily="50" charset="-128"/>
                <a:ea typeface="HGP創英角ｺﾞｼｯｸUB" pitchFamily="50" charset="-128"/>
              </a:rPr>
              <a:t>24V</a:t>
            </a: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車にも対応</a:t>
            </a:r>
          </a:p>
        </p:txBody>
      </p:sp>
      <p:pic>
        <p:nvPicPr>
          <p:cNvPr id="88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8863" y="7192963"/>
            <a:ext cx="1768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4900" y="7185025"/>
            <a:ext cx="8239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AutoShape 16"/>
          <p:cNvSpPr>
            <a:spLocks noChangeArrowheads="1"/>
          </p:cNvSpPr>
          <p:nvPr/>
        </p:nvSpPr>
        <p:spPr bwMode="auto">
          <a:xfrm>
            <a:off x="188913" y="4268788"/>
            <a:ext cx="1944687" cy="3238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100000">
                <a:srgbClr val="008000"/>
              </a:gs>
              <a:gs pos="34000">
                <a:srgbClr val="00CC00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sz="1400" dirty="0">
                <a:ln w="6350">
                  <a:noFill/>
                </a:ln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電源確保</a:t>
            </a:r>
            <a:endParaRPr lang="en-US" altLang="ja-JP" sz="1400" dirty="0">
              <a:ln w="6350">
                <a:noFill/>
              </a:ln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>
            <a:off x="2241550" y="4256088"/>
            <a:ext cx="4530725" cy="301625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lIns="84271" tIns="42135" rIns="84271" bIns="42135">
            <a:spAutoFit/>
          </a:bodyPr>
          <a:lstStyle/>
          <a:p>
            <a:pPr defTabSz="842963"/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タブレット・スマホを活用する時代、電源確保が重要です！</a:t>
            </a:r>
          </a:p>
        </p:txBody>
      </p:sp>
      <p:graphicFrame>
        <p:nvGraphicFramePr>
          <p:cNvPr id="94" name="表 93"/>
          <p:cNvGraphicFramePr>
            <a:graphicFrameLocks noGrp="1"/>
          </p:cNvGraphicFramePr>
          <p:nvPr/>
        </p:nvGraphicFramePr>
        <p:xfrm>
          <a:off x="159028" y="416496"/>
          <a:ext cx="6543923" cy="34671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899"/>
                <a:gridCol w="1887008"/>
                <a:gridCol w="1887008"/>
                <a:gridCol w="1887008"/>
              </a:tblGrid>
              <a:tr h="754399">
                <a:tc>
                  <a:txBody>
                    <a:bodyPr/>
                    <a:lstStyle/>
                    <a:p>
                      <a:r>
                        <a:rPr kumimoji="1" lang="ja-JP" altLang="en-US" sz="700" dirty="0" smtClean="0">
                          <a:solidFill>
                            <a:schemeClr val="tx1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製品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124">
                <a:tc>
                  <a:txBody>
                    <a:bodyPr/>
                    <a:lstStyle/>
                    <a:p>
                      <a:r>
                        <a:rPr lang="zh-CN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画角（対角）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7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前方カメラ：</a:t>
                      </a:r>
                      <a:r>
                        <a:rPr lang="en-US" altLang="ja-JP" sz="7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120°/</a:t>
                      </a:r>
                      <a:r>
                        <a:rPr lang="ja-JP" altLang="en-US" sz="7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車内カメラ：</a:t>
                      </a:r>
                      <a:r>
                        <a:rPr lang="en-US" altLang="ja-JP" sz="7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170°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前方カメラ：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93°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前方カメラ：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105°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画質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前方カメラ：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720p(1280×720)</a:t>
                      </a:r>
                    </a:p>
                    <a:p>
                      <a:pPr algn="ctr"/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車内カメラ：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VGA(640×480)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720P</a:t>
                      </a:r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（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1280×720</a:t>
                      </a:r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）</a:t>
                      </a:r>
                      <a:endParaRPr lang="en-US" altLang="ja-JP" sz="70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algn="ctr"/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HVGAW</a:t>
                      </a:r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（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640×384</a:t>
                      </a:r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）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720p(1280×720)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44">
                <a:tc>
                  <a:txBody>
                    <a:bodyPr/>
                    <a:lstStyle/>
                    <a:p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改ざん防止機能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専用フォーマットによる改ざん防止機能あり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52">
                <a:tc>
                  <a:txBody>
                    <a:bodyPr/>
                    <a:lstStyle/>
                    <a:p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記録ファイル形式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独自形式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(</a:t>
                      </a:r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専用プレーヤーからのみ参照可能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)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700" b="0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60">
                <a:tc>
                  <a:txBody>
                    <a:bodyPr/>
                    <a:lstStyle/>
                    <a:p>
                      <a:r>
                        <a:rPr kumimoji="1"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フレームレート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前方カメラ：最大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30fps</a:t>
                      </a:r>
                    </a:p>
                    <a:p>
                      <a:pPr algn="ctr"/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車内カメラ：最大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15fps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</a:t>
                      </a:r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フレームから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30</a:t>
                      </a:r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フレームまで</a:t>
                      </a:r>
                      <a:endParaRPr lang="en-US" altLang="ja-JP" sz="70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algn="ctr"/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段階的に設定可能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最大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30fps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72">
                <a:tc>
                  <a:txBody>
                    <a:bodyPr/>
                    <a:lstStyle/>
                    <a:p>
                      <a:r>
                        <a:rPr kumimoji="1"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モニタ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×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×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○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72">
                <a:tc>
                  <a:txBody>
                    <a:bodyPr/>
                    <a:lstStyle/>
                    <a:p>
                      <a:r>
                        <a:rPr kumimoji="1"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社内用赤外ランプ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○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×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×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音声録音</a:t>
                      </a:r>
                      <a:endParaRPr kumimoji="1" lang="ja-JP" altLang="en-US" sz="700" b="0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○（</a:t>
                      </a:r>
                      <a:r>
                        <a:rPr kumimoji="1"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ON/OFF</a:t>
                      </a:r>
                      <a:r>
                        <a:rPr kumimoji="1"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設定可能）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72">
                <a:tc>
                  <a:txBody>
                    <a:bodyPr/>
                    <a:lstStyle/>
                    <a:p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GPS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○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○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×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72">
                <a:tc>
                  <a:txBody>
                    <a:bodyPr/>
                    <a:lstStyle/>
                    <a:p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記録仕様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イベント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(</a:t>
                      </a:r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衝撃、ボタン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)</a:t>
                      </a:r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の検出でファイルを分割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常時録画、イベントデータ保護（領域割合設定可能）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イベント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(</a:t>
                      </a:r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衝撃、ボタン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)</a:t>
                      </a:r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の検出でファイルを分割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88">
                <a:tc>
                  <a:txBody>
                    <a:bodyPr/>
                    <a:lstStyle/>
                    <a:p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データ保護条件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衝撃検知</a:t>
                      </a:r>
                      <a:r>
                        <a:rPr lang="en-US" altLang="ja-JP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/</a:t>
                      </a:r>
                      <a:r>
                        <a:rPr lang="ja-JP" altLang="en-US" sz="70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ボタン検知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7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センサー（</a:t>
                      </a:r>
                      <a:r>
                        <a:rPr lang="en-US" altLang="ja-JP" sz="7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3</a:t>
                      </a:r>
                      <a:r>
                        <a:rPr lang="ja-JP" altLang="en-US" sz="7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段階設定可能）で衝撃検知、</a:t>
                      </a:r>
                      <a:br>
                        <a:rPr lang="ja-JP" altLang="en-US" sz="7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</a:br>
                      <a:r>
                        <a:rPr lang="ja-JP" altLang="en-US" sz="7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ボタン操作によるデータ保護、スピードオーバー、急加速、急減速、駐車、モーション検知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7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衝撃検知</a:t>
                      </a:r>
                      <a:r>
                        <a:rPr lang="en-US" altLang="ja-JP" sz="7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/</a:t>
                      </a:r>
                      <a:r>
                        <a:rPr lang="ja-JP" altLang="en-US" sz="7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ボタン検知</a:t>
                      </a:r>
                      <a:endParaRPr kumimoji="1" lang="ja-JP" altLang="en-US" sz="700" b="0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96752" y="380492"/>
            <a:ext cx="684076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12" descr="C:\Users\kinomotoh\Desktop\ドラレコチラシ\LVR-SD300HDBK_33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68960" y="380492"/>
            <a:ext cx="684076" cy="684076"/>
          </a:xfrm>
          <a:prstGeom prst="rect">
            <a:avLst/>
          </a:prstGeom>
          <a:noFill/>
        </p:spPr>
      </p:pic>
      <p:pic>
        <p:nvPicPr>
          <p:cNvPr id="97" name="図 96" descr="LVR-SD120H_01k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05164" y="380492"/>
            <a:ext cx="648072" cy="648072"/>
          </a:xfrm>
          <a:prstGeom prst="rect">
            <a:avLst/>
          </a:prstGeom>
        </p:spPr>
      </p:pic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1484784" y="979765"/>
            <a:ext cx="1008112" cy="192815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algn="ctr" defTabSz="842963"/>
            <a:r>
              <a:rPr lang="en-US" altLang="ja-JP" sz="700" dirty="0" smtClean="0">
                <a:latin typeface="HGP創英角ｺﾞｼｯｸUB" pitchFamily="50" charset="-128"/>
                <a:ea typeface="HGP創英角ｺﾞｼｯｸUB" pitchFamily="50" charset="-128"/>
              </a:rPr>
              <a:t>LVR-SD500HGA</a:t>
            </a:r>
            <a:endParaRPr lang="ja-JP" altLang="en-US" sz="7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0" name="Text Box 17"/>
          <p:cNvSpPr txBox="1">
            <a:spLocks noChangeArrowheads="1"/>
          </p:cNvSpPr>
          <p:nvPr/>
        </p:nvSpPr>
        <p:spPr bwMode="auto">
          <a:xfrm>
            <a:off x="3356992" y="979765"/>
            <a:ext cx="1008112" cy="192815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algn="ctr" defTabSz="842963"/>
            <a:r>
              <a:rPr lang="en-US" altLang="ja-JP" sz="700" dirty="0" smtClean="0">
                <a:latin typeface="HGP創英角ｺﾞｼｯｸUB" pitchFamily="50" charset="-128"/>
                <a:ea typeface="HGP創英角ｺﾞｼｯｸUB" pitchFamily="50" charset="-128"/>
              </a:rPr>
              <a:t>LVR-SD300HDBK</a:t>
            </a:r>
            <a:endParaRPr lang="ja-JP" altLang="en-US" sz="7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5229200" y="979765"/>
            <a:ext cx="1008112" cy="192815"/>
          </a:xfrm>
          <a:prstGeom prst="rect">
            <a:avLst/>
          </a:prstGeom>
          <a:noFill/>
          <a:ln w="63500" cmpd="dbl">
            <a:noFill/>
            <a:miter lim="800000"/>
            <a:headEnd/>
            <a:tailEnd/>
          </a:ln>
        </p:spPr>
        <p:txBody>
          <a:bodyPr wrap="square" lIns="84271" tIns="42135" rIns="84271" bIns="42135">
            <a:spAutoFit/>
          </a:bodyPr>
          <a:lstStyle/>
          <a:p>
            <a:pPr algn="ctr" defTabSz="842963"/>
            <a:r>
              <a:rPr lang="en-US" altLang="ja-JP" sz="700" dirty="0" smtClean="0">
                <a:latin typeface="HGP創英角ｺﾞｼｯｸUB" pitchFamily="50" charset="-128"/>
                <a:ea typeface="HGP創英角ｺﾞｼｯｸUB" pitchFamily="50" charset="-128"/>
              </a:rPr>
              <a:t>LVR-SD120H/P</a:t>
            </a:r>
            <a:endParaRPr lang="ja-JP" altLang="en-US" sz="7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836" y="452500"/>
            <a:ext cx="864096" cy="54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9060" y="452501"/>
            <a:ext cx="72008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61248" y="452500"/>
            <a:ext cx="936104" cy="52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正方形/長方形 97"/>
          <p:cNvSpPr/>
          <p:nvPr/>
        </p:nvSpPr>
        <p:spPr bwMode="auto">
          <a:xfrm>
            <a:off x="152636" y="200472"/>
            <a:ext cx="6552964" cy="25202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87782" tIns="43891" rIns="87782" bIns="43891" rtlCol="0" anchor="ctr"/>
          <a:lstStyle/>
          <a:p>
            <a:pPr defTabSz="938213"/>
            <a:r>
              <a:rPr lang="ja-JP" altLang="en-US" sz="1500" dirty="0" smtClean="0">
                <a:solidFill>
                  <a:schemeClr val="bg1"/>
                </a:solidFill>
                <a:ea typeface="HGP創英角ｺﾞｼｯｸUB" pitchFamily="50" charset="-128"/>
              </a:rPr>
              <a:t>　ドライブレコーダー　　製品比較表</a:t>
            </a:r>
            <a:endParaRPr lang="ja-JP" altLang="en-US" sz="1200" dirty="0">
              <a:solidFill>
                <a:schemeClr val="bg1"/>
              </a:solidFill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 w="9525">
          <a:noFill/>
          <a:miter lim="800000"/>
          <a:headEnd/>
          <a:tailEnd/>
        </a:ln>
      </a:spPr>
      <a:bodyPr lIns="87782" tIns="43891" rIns="87782" bIns="43891" anchor="ctr"/>
      <a:lstStyle>
        <a:defPPr algn="ctr" defTabSz="938213">
          <a:defRPr sz="2500">
            <a:solidFill>
              <a:schemeClr val="bg1"/>
            </a:solidFill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82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12964</TotalTime>
  <Words>775</Words>
  <Application>Microsoft Office PowerPoint</Application>
  <PresentationFormat>A4 210 x 297 mm</PresentationFormat>
  <Paragraphs>150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標準デザイン</vt:lpstr>
      <vt:lpstr>スライド 1</vt:lpstr>
      <vt:lpstr>スライド 2</vt:lpstr>
    </vt:vector>
  </TitlesOfParts>
  <Company>Elecom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営業チラシ　LHD-LANQGシリーズ</dc:title>
  <dc:creator>Sales</dc:creator>
  <cp:lastModifiedBy>Shinya Yamada</cp:lastModifiedBy>
  <cp:revision>545</cp:revision>
  <dcterms:created xsi:type="dcterms:W3CDTF">2006-08-09T08:42:29Z</dcterms:created>
  <dcterms:modified xsi:type="dcterms:W3CDTF">2014-05-21T07:29:16Z</dcterms:modified>
</cp:coreProperties>
</file>