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4" r:id="rId3"/>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Impact"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Impact"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Impact"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Impact"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Impact"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Impact"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Impact"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Impact"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Impact"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CC"/>
    <a:srgbClr val="0000FF"/>
    <a:srgbClr val="006600"/>
    <a:srgbClr val="FF6600"/>
    <a:srgbClr val="FF9900"/>
    <a:srgbClr val="2DC8FF"/>
    <a:srgbClr val="CCFFFF"/>
    <a:srgbClr val="FF6699"/>
    <a:srgbClr val="FF7C80"/>
    <a:srgbClr val="33CC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64" autoAdjust="0"/>
    <p:restoredTop sz="94651" autoAdjust="0"/>
  </p:normalViewPr>
  <p:slideViewPr>
    <p:cSldViewPr snapToGrid="0">
      <p:cViewPr>
        <p:scale>
          <a:sx n="130" d="100"/>
          <a:sy n="130" d="100"/>
        </p:scale>
        <p:origin x="-1086" y="-78"/>
      </p:cViewPr>
      <p:guideLst>
        <p:guide orient="horz" pos="4235"/>
        <p:guide pos="2157"/>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87451" tIns="43726" rIns="87451" bIns="43726" numCol="1" anchor="t" anchorCtr="0" compatLnSpc="1">
            <a:prstTxWarp prst="textNoShape">
              <a:avLst/>
            </a:prstTxWarp>
          </a:bodyPr>
          <a:lstStyle>
            <a:lvl1pPr defTabSz="875161">
              <a:defRPr sz="1100">
                <a:latin typeface="Arial" charset="0"/>
                <a:ea typeface="ＭＳ Ｐゴシック" pitchFamily="50" charset="-128"/>
              </a:defRPr>
            </a:lvl1pPr>
          </a:lstStyle>
          <a:p>
            <a:pPr>
              <a:defRPr/>
            </a:pPr>
            <a:endParaRPr lang="en-US" altLang="ja-JP"/>
          </a:p>
        </p:txBody>
      </p:sp>
      <p:sp>
        <p:nvSpPr>
          <p:cNvPr id="71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87451" tIns="43726" rIns="87451" bIns="43726" numCol="1" anchor="t" anchorCtr="0" compatLnSpc="1">
            <a:prstTxWarp prst="textNoShape">
              <a:avLst/>
            </a:prstTxWarp>
          </a:bodyPr>
          <a:lstStyle>
            <a:lvl1pPr algn="r" defTabSz="875161">
              <a:defRPr sz="1100">
                <a:latin typeface="Arial" charset="0"/>
                <a:ea typeface="ＭＳ Ｐゴシック" pitchFamily="50" charset="-128"/>
              </a:defRPr>
            </a:lvl1pPr>
          </a:lstStyle>
          <a:p>
            <a:pPr>
              <a:defRPr/>
            </a:pPr>
            <a:endParaRPr lang="en-US" altLang="ja-JP"/>
          </a:p>
        </p:txBody>
      </p:sp>
      <p:sp>
        <p:nvSpPr>
          <p:cNvPr id="717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87451" tIns="43726" rIns="87451" bIns="43726" numCol="1" anchor="b" anchorCtr="0" compatLnSpc="1">
            <a:prstTxWarp prst="textNoShape">
              <a:avLst/>
            </a:prstTxWarp>
          </a:bodyPr>
          <a:lstStyle>
            <a:lvl1pPr defTabSz="875161">
              <a:defRPr sz="1100">
                <a:latin typeface="Arial" charset="0"/>
                <a:ea typeface="ＭＳ Ｐゴシック" pitchFamily="50" charset="-128"/>
              </a:defRPr>
            </a:lvl1pPr>
          </a:lstStyle>
          <a:p>
            <a:pPr>
              <a:defRPr/>
            </a:pPr>
            <a:endParaRPr lang="en-US" altLang="ja-JP"/>
          </a:p>
        </p:txBody>
      </p:sp>
      <p:sp>
        <p:nvSpPr>
          <p:cNvPr id="717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87451" tIns="43726" rIns="87451" bIns="43726" numCol="1" anchor="b" anchorCtr="0" compatLnSpc="1">
            <a:prstTxWarp prst="textNoShape">
              <a:avLst/>
            </a:prstTxWarp>
          </a:bodyPr>
          <a:lstStyle>
            <a:lvl1pPr algn="r" defTabSz="875161">
              <a:defRPr sz="1100">
                <a:latin typeface="Arial" charset="0"/>
                <a:ea typeface="ＭＳ Ｐゴシック" pitchFamily="50" charset="-128"/>
              </a:defRPr>
            </a:lvl1pPr>
          </a:lstStyle>
          <a:p>
            <a:pPr>
              <a:defRPr/>
            </a:pPr>
            <a:fld id="{ECCB0F4A-A78D-41D9-A76D-9BE11C2ECB44}"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4728" tIns="47364" rIns="94728" bIns="47364" numCol="1" anchor="t" anchorCtr="0" compatLnSpc="1">
            <a:prstTxWarp prst="textNoShape">
              <a:avLst/>
            </a:prstTxWarp>
          </a:bodyPr>
          <a:lstStyle>
            <a:lvl1pPr defTabSz="948091">
              <a:defRPr sz="1200">
                <a:latin typeface="Arial" charset="0"/>
                <a:ea typeface="ＭＳ Ｐゴシック" pitchFamily="50" charset="-128"/>
              </a:defRPr>
            </a:lvl1pPr>
          </a:lstStyle>
          <a:p>
            <a:pPr>
              <a:defRPr/>
            </a:pPr>
            <a:endParaRPr lang="en-US" altLang="ja-JP"/>
          </a:p>
        </p:txBody>
      </p:sp>
      <p:sp>
        <p:nvSpPr>
          <p:cNvPr id="3075" name="Rectangle 1027"/>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4728" tIns="47364" rIns="94728" bIns="47364" numCol="1" anchor="t" anchorCtr="0" compatLnSpc="1">
            <a:prstTxWarp prst="textNoShape">
              <a:avLst/>
            </a:prstTxWarp>
          </a:bodyPr>
          <a:lstStyle>
            <a:lvl1pPr algn="r" defTabSz="948091">
              <a:defRPr sz="1200">
                <a:latin typeface="Arial" charset="0"/>
                <a:ea typeface="ＭＳ Ｐゴシック" pitchFamily="50" charset="-128"/>
              </a:defRPr>
            </a:lvl1pPr>
          </a:lstStyle>
          <a:p>
            <a:pPr>
              <a:defRPr/>
            </a:pPr>
            <a:endParaRPr lang="en-US" altLang="ja-JP"/>
          </a:p>
        </p:txBody>
      </p:sp>
      <p:sp>
        <p:nvSpPr>
          <p:cNvPr id="4100" name="Rectangle 1028"/>
          <p:cNvSpPr>
            <a:spLocks noGrp="1" noRot="1" noChangeAspect="1" noChangeArrowheads="1" noTextEdit="1"/>
          </p:cNvSpPr>
          <p:nvPr>
            <p:ph type="sldImg" idx="2"/>
          </p:nvPr>
        </p:nvSpPr>
        <p:spPr bwMode="auto">
          <a:xfrm>
            <a:off x="2111375" y="744538"/>
            <a:ext cx="2576513" cy="3722687"/>
          </a:xfrm>
          <a:prstGeom prst="rect">
            <a:avLst/>
          </a:prstGeom>
          <a:noFill/>
          <a:ln w="9525">
            <a:solidFill>
              <a:srgbClr val="000000"/>
            </a:solidFill>
            <a:miter lim="800000"/>
            <a:headEnd/>
            <a:tailEnd/>
          </a:ln>
        </p:spPr>
      </p:sp>
      <p:sp>
        <p:nvSpPr>
          <p:cNvPr id="3077" name="Rectangle 1029"/>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4728" tIns="47364" rIns="94728" bIns="473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1030"/>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4728" tIns="47364" rIns="94728" bIns="47364" numCol="1" anchor="b" anchorCtr="0" compatLnSpc="1">
            <a:prstTxWarp prst="textNoShape">
              <a:avLst/>
            </a:prstTxWarp>
          </a:bodyPr>
          <a:lstStyle>
            <a:lvl1pPr defTabSz="948091">
              <a:defRPr sz="1200">
                <a:latin typeface="Arial" charset="0"/>
                <a:ea typeface="ＭＳ Ｐゴシック" pitchFamily="50" charset="-128"/>
              </a:defRPr>
            </a:lvl1pPr>
          </a:lstStyle>
          <a:p>
            <a:pPr>
              <a:defRPr/>
            </a:pPr>
            <a:endParaRPr lang="en-US" altLang="ja-JP"/>
          </a:p>
        </p:txBody>
      </p:sp>
      <p:sp>
        <p:nvSpPr>
          <p:cNvPr id="3079" name="Rectangle 1031"/>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4728" tIns="47364" rIns="94728" bIns="47364" numCol="1" anchor="b" anchorCtr="0" compatLnSpc="1">
            <a:prstTxWarp prst="textNoShape">
              <a:avLst/>
            </a:prstTxWarp>
          </a:bodyPr>
          <a:lstStyle>
            <a:lvl1pPr algn="r" defTabSz="948091">
              <a:defRPr sz="1200">
                <a:latin typeface="Arial" charset="0"/>
                <a:ea typeface="ＭＳ Ｐゴシック" pitchFamily="50" charset="-128"/>
              </a:defRPr>
            </a:lvl1pPr>
          </a:lstStyle>
          <a:p>
            <a:pPr>
              <a:defRPr/>
            </a:pPr>
            <a:fld id="{1579E034-B800-43F7-804E-102E6FFF547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31"/>
          <p:cNvSpPr>
            <a:spLocks noGrp="1" noChangeArrowheads="1"/>
          </p:cNvSpPr>
          <p:nvPr>
            <p:ph type="sldNum" sz="quarter" idx="5"/>
          </p:nvPr>
        </p:nvSpPr>
        <p:spPr>
          <a:noFill/>
        </p:spPr>
        <p:txBody>
          <a:bodyPr/>
          <a:lstStyle/>
          <a:p>
            <a:fld id="{3E1E4737-0CEF-4042-9B6E-C1A20E490A86}" type="slidenum">
              <a:rPr lang="en-US" altLang="ja-JP"/>
              <a:pPr/>
              <a:t>1</a:t>
            </a:fld>
            <a:endParaRPr lang="en-US" altLang="ja-JP"/>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p>
            <a:pPr defTabSz="947738"/>
            <a:fld id="{20BB95F6-C7C9-42F3-8F44-0C9DDCCEF9C2}" type="slidenum">
              <a:rPr lang="en-US" altLang="ja-JP" smtClean="0"/>
              <a:pPr defTabSz="947738"/>
              <a:t>2</a:t>
            </a:fld>
            <a:endParaRPr lang="en-US" altLang="ja-JP"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F80C213-1E5F-4766-857B-F6414F0C4C9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CE0BBD-69D5-4E35-AC9A-2C39DD98B18D}"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8463"/>
            <a:ext cx="1543050" cy="84502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8463"/>
            <a:ext cx="4476750" cy="84502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9EE083-51EA-4A92-884F-34759DAE6BD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84983B-97A0-408A-8653-85C87F9BD6D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861D22-4E5C-486D-9E21-F98A8CD52CB8}"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FD82F98-3FC0-4559-9918-F4B7926824C4}"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AECF017-4912-4F5A-B2EE-52C1AA81F71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148892D-84DF-49AF-9D8B-D1A2833CCF2F}"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5AE4192-4114-43FE-9D10-FF8CDE25EE0D}"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30A0E02-7779-45D6-B9D4-1AE7457783AF}"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119EAD9-6D90-466D-A5B4-A3C72A7C8B85}"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8463"/>
            <a:ext cx="6172200" cy="1649412"/>
          </a:xfrm>
          <a:prstGeom prst="rect">
            <a:avLst/>
          </a:prstGeom>
          <a:noFill/>
          <a:ln w="9525">
            <a:noFill/>
            <a:miter lim="800000"/>
            <a:headEnd/>
            <a:tailEnd/>
          </a:ln>
        </p:spPr>
        <p:txBody>
          <a:bodyPr vert="horz" wrap="square" lIns="93813" tIns="46907" rIns="93813" bIns="4690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3813" tIns="46907" rIns="93813" bIns="469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3813" tIns="46907" rIns="93813" bIns="46907"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7C06C713-1539-4A7D-BBBA-C4AB0CE586E5}"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8213" rtl="0" eaLnBrk="0" fontAlgn="base" hangingPunct="0">
        <a:spcBef>
          <a:spcPct val="0"/>
        </a:spcBef>
        <a:spcAft>
          <a:spcPct val="0"/>
        </a:spcAft>
        <a:defRPr kumimoji="1" sz="4500">
          <a:solidFill>
            <a:schemeClr val="tx2"/>
          </a:solidFill>
          <a:latin typeface="+mj-lt"/>
          <a:ea typeface="+mj-ea"/>
          <a:cs typeface="+mj-cs"/>
        </a:defRPr>
      </a:lvl1pPr>
      <a:lvl2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2pPr>
      <a:lvl3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3pPr>
      <a:lvl4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4pPr>
      <a:lvl5pPr algn="ctr" defTabSz="938213" rtl="0" eaLnBrk="0" fontAlgn="base" hangingPunct="0">
        <a:spcBef>
          <a:spcPct val="0"/>
        </a:spcBef>
        <a:spcAft>
          <a:spcPct val="0"/>
        </a:spcAft>
        <a:defRPr kumimoji="1" sz="4500">
          <a:solidFill>
            <a:schemeClr val="tx2"/>
          </a:solidFill>
          <a:latin typeface="Arial" charset="0"/>
          <a:ea typeface="ＭＳ Ｐゴシック" pitchFamily="50" charset="-128"/>
        </a:defRPr>
      </a:lvl5pPr>
      <a:lvl6pPr marL="457200" algn="ctr" defTabSz="938213" rtl="0" fontAlgn="base">
        <a:spcBef>
          <a:spcPct val="0"/>
        </a:spcBef>
        <a:spcAft>
          <a:spcPct val="0"/>
        </a:spcAft>
        <a:defRPr kumimoji="1" sz="4500">
          <a:solidFill>
            <a:schemeClr val="tx2"/>
          </a:solidFill>
          <a:latin typeface="Arial" charset="0"/>
          <a:ea typeface="ＭＳ Ｐゴシック" pitchFamily="50" charset="-128"/>
        </a:defRPr>
      </a:lvl6pPr>
      <a:lvl7pPr marL="914400" algn="ctr" defTabSz="938213" rtl="0" fontAlgn="base">
        <a:spcBef>
          <a:spcPct val="0"/>
        </a:spcBef>
        <a:spcAft>
          <a:spcPct val="0"/>
        </a:spcAft>
        <a:defRPr kumimoji="1" sz="4500">
          <a:solidFill>
            <a:schemeClr val="tx2"/>
          </a:solidFill>
          <a:latin typeface="Arial" charset="0"/>
          <a:ea typeface="ＭＳ Ｐゴシック" pitchFamily="50" charset="-128"/>
        </a:defRPr>
      </a:lvl7pPr>
      <a:lvl8pPr marL="1371600" algn="ctr" defTabSz="938213" rtl="0" fontAlgn="base">
        <a:spcBef>
          <a:spcPct val="0"/>
        </a:spcBef>
        <a:spcAft>
          <a:spcPct val="0"/>
        </a:spcAft>
        <a:defRPr kumimoji="1" sz="4500">
          <a:solidFill>
            <a:schemeClr val="tx2"/>
          </a:solidFill>
          <a:latin typeface="Arial" charset="0"/>
          <a:ea typeface="ＭＳ Ｐゴシック" pitchFamily="50" charset="-128"/>
        </a:defRPr>
      </a:lvl8pPr>
      <a:lvl9pPr marL="1828800" algn="ctr" defTabSz="938213" rtl="0" fontAlgn="base">
        <a:spcBef>
          <a:spcPct val="0"/>
        </a:spcBef>
        <a:spcAft>
          <a:spcPct val="0"/>
        </a:spcAft>
        <a:defRPr kumimoji="1" sz="4500">
          <a:solidFill>
            <a:schemeClr val="tx2"/>
          </a:solidFill>
          <a:latin typeface="Arial" charset="0"/>
          <a:ea typeface="ＭＳ Ｐゴシック" pitchFamily="50" charset="-128"/>
        </a:defRPr>
      </a:lvl9pPr>
    </p:titleStyle>
    <p:bodyStyle>
      <a:lvl1pPr marL="352425" indent="-352425" algn="l" defTabSz="938213" rtl="0" eaLnBrk="0" fontAlgn="base" hangingPunct="0">
        <a:spcBef>
          <a:spcPct val="20000"/>
        </a:spcBef>
        <a:spcAft>
          <a:spcPct val="0"/>
        </a:spcAft>
        <a:buChar char="•"/>
        <a:defRPr kumimoji="1" sz="3300">
          <a:solidFill>
            <a:schemeClr val="tx1"/>
          </a:solidFill>
          <a:latin typeface="+mn-lt"/>
          <a:ea typeface="+mn-ea"/>
          <a:cs typeface="+mn-cs"/>
        </a:defRPr>
      </a:lvl1pPr>
      <a:lvl2pPr marL="762000" indent="-292100" algn="l" defTabSz="938213" rtl="0" eaLnBrk="0" fontAlgn="base" hangingPunct="0">
        <a:spcBef>
          <a:spcPct val="20000"/>
        </a:spcBef>
        <a:spcAft>
          <a:spcPct val="0"/>
        </a:spcAft>
        <a:buChar char="–"/>
        <a:defRPr kumimoji="1" sz="2900">
          <a:solidFill>
            <a:schemeClr val="tx1"/>
          </a:solidFill>
          <a:latin typeface="+mn-lt"/>
          <a:ea typeface="+mn-ea"/>
        </a:defRPr>
      </a:lvl2pPr>
      <a:lvl3pPr marL="1171575" indent="-233363" algn="l" defTabSz="938213" rtl="0" eaLnBrk="0" fontAlgn="base" hangingPunct="0">
        <a:spcBef>
          <a:spcPct val="20000"/>
        </a:spcBef>
        <a:spcAft>
          <a:spcPct val="0"/>
        </a:spcAft>
        <a:buChar char="•"/>
        <a:defRPr kumimoji="1" sz="2500">
          <a:solidFill>
            <a:schemeClr val="tx1"/>
          </a:solidFill>
          <a:latin typeface="+mn-lt"/>
          <a:ea typeface="+mn-ea"/>
        </a:defRPr>
      </a:lvl3pPr>
      <a:lvl4pPr marL="1641475" indent="-234950" algn="l" defTabSz="938213" rtl="0" eaLnBrk="0" fontAlgn="base" hangingPunct="0">
        <a:spcBef>
          <a:spcPct val="20000"/>
        </a:spcBef>
        <a:spcAft>
          <a:spcPct val="0"/>
        </a:spcAft>
        <a:buChar char="–"/>
        <a:defRPr kumimoji="1" sz="2000">
          <a:solidFill>
            <a:schemeClr val="tx1"/>
          </a:solidFill>
          <a:latin typeface="+mn-lt"/>
          <a:ea typeface="+mn-ea"/>
        </a:defRPr>
      </a:lvl4pPr>
      <a:lvl5pPr marL="2111375" indent="-234950" algn="l" defTabSz="938213" rtl="0" eaLnBrk="0" fontAlgn="base" hangingPunct="0">
        <a:spcBef>
          <a:spcPct val="20000"/>
        </a:spcBef>
        <a:spcAft>
          <a:spcPct val="0"/>
        </a:spcAft>
        <a:buChar char="»"/>
        <a:defRPr kumimoji="1" sz="2000">
          <a:solidFill>
            <a:schemeClr val="tx1"/>
          </a:solidFill>
          <a:latin typeface="+mn-lt"/>
          <a:ea typeface="+mn-ea"/>
        </a:defRPr>
      </a:lvl5pPr>
      <a:lvl6pPr marL="2568575" indent="-234950" algn="l" defTabSz="938213" rtl="0" fontAlgn="base">
        <a:spcBef>
          <a:spcPct val="20000"/>
        </a:spcBef>
        <a:spcAft>
          <a:spcPct val="0"/>
        </a:spcAft>
        <a:buChar char="»"/>
        <a:defRPr kumimoji="1" sz="2000">
          <a:solidFill>
            <a:schemeClr val="tx1"/>
          </a:solidFill>
          <a:latin typeface="+mn-lt"/>
          <a:ea typeface="+mn-ea"/>
        </a:defRPr>
      </a:lvl6pPr>
      <a:lvl7pPr marL="3025775" indent="-234950" algn="l" defTabSz="938213" rtl="0" fontAlgn="base">
        <a:spcBef>
          <a:spcPct val="20000"/>
        </a:spcBef>
        <a:spcAft>
          <a:spcPct val="0"/>
        </a:spcAft>
        <a:buChar char="»"/>
        <a:defRPr kumimoji="1" sz="2000">
          <a:solidFill>
            <a:schemeClr val="tx1"/>
          </a:solidFill>
          <a:latin typeface="+mn-lt"/>
          <a:ea typeface="+mn-ea"/>
        </a:defRPr>
      </a:lvl7pPr>
      <a:lvl8pPr marL="3482975" indent="-234950" algn="l" defTabSz="938213" rtl="0" fontAlgn="base">
        <a:spcBef>
          <a:spcPct val="20000"/>
        </a:spcBef>
        <a:spcAft>
          <a:spcPct val="0"/>
        </a:spcAft>
        <a:buChar char="»"/>
        <a:defRPr kumimoji="1" sz="2000">
          <a:solidFill>
            <a:schemeClr val="tx1"/>
          </a:solidFill>
          <a:latin typeface="+mn-lt"/>
          <a:ea typeface="+mn-ea"/>
        </a:defRPr>
      </a:lvl8pPr>
      <a:lvl9pPr marL="3940175" indent="-234950" algn="l" defTabSz="938213"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wmf"/><Relationship Id="rId10" Type="http://schemas.openxmlformats.org/officeDocument/2006/relationships/image" Target="../media/image8.wmf"/><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jpeg"/><Relationship Id="rId18" Type="http://schemas.openxmlformats.org/officeDocument/2006/relationships/image" Target="../media/image25.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jpeg"/><Relationship Id="rId17" Type="http://schemas.openxmlformats.org/officeDocument/2006/relationships/image" Target="../media/image24.jpeg"/><Relationship Id="rId2" Type="http://schemas.openxmlformats.org/officeDocument/2006/relationships/notesSlide" Target="../notesSlides/notesSlide2.xml"/><Relationship Id="rId16" Type="http://schemas.openxmlformats.org/officeDocument/2006/relationships/image" Target="../media/image23.jpeg"/><Relationship Id="rId20"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jpe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cstate="print"/>
          <a:srcRect/>
          <a:stretch>
            <a:fillRect/>
          </a:stretch>
        </p:blipFill>
        <p:spPr bwMode="auto">
          <a:xfrm>
            <a:off x="4795931" y="8655865"/>
            <a:ext cx="1106721" cy="1115933"/>
          </a:xfrm>
          <a:prstGeom prst="rect">
            <a:avLst/>
          </a:prstGeom>
          <a:noFill/>
          <a:ln w="9525">
            <a:noFill/>
            <a:miter lim="800000"/>
            <a:headEnd/>
            <a:tailEnd/>
          </a:ln>
        </p:spPr>
      </p:pic>
      <p:pic>
        <p:nvPicPr>
          <p:cNvPr id="1032" name="Picture 8" descr="C:\Users\YamadaS\AppData\Local\Microsoft\Windows\Temporary Internet Files\Content.IE5\XGZ9EGIV\MC900432538[1].png"/>
          <p:cNvPicPr>
            <a:picLocks noChangeAspect="1" noChangeArrowheads="1"/>
          </p:cNvPicPr>
          <p:nvPr/>
        </p:nvPicPr>
        <p:blipFill>
          <a:blip r:embed="rId4" cstate="print"/>
          <a:srcRect/>
          <a:stretch>
            <a:fillRect/>
          </a:stretch>
        </p:blipFill>
        <p:spPr bwMode="auto">
          <a:xfrm>
            <a:off x="5676905" y="8475261"/>
            <a:ext cx="898350" cy="885330"/>
          </a:xfrm>
          <a:prstGeom prst="rect">
            <a:avLst/>
          </a:prstGeom>
          <a:noFill/>
        </p:spPr>
      </p:pic>
      <p:pic>
        <p:nvPicPr>
          <p:cNvPr id="1057" name="Picture 33" descr="C:\Users\YamadaS\AppData\Local\Microsoft\Windows\Temporary Internet Files\Content.IE5\03GJ26G2\MC900370482[1].wmf"/>
          <p:cNvPicPr>
            <a:picLocks noChangeAspect="1" noChangeArrowheads="1"/>
          </p:cNvPicPr>
          <p:nvPr/>
        </p:nvPicPr>
        <p:blipFill>
          <a:blip r:embed="rId5" cstate="print"/>
          <a:srcRect/>
          <a:stretch>
            <a:fillRect/>
          </a:stretch>
        </p:blipFill>
        <p:spPr bwMode="auto">
          <a:xfrm>
            <a:off x="2619867" y="3798563"/>
            <a:ext cx="754791" cy="1169220"/>
          </a:xfrm>
          <a:prstGeom prst="rect">
            <a:avLst/>
          </a:prstGeom>
          <a:noFill/>
        </p:spPr>
      </p:pic>
      <p:pic>
        <p:nvPicPr>
          <p:cNvPr id="1053" name="Picture 29" descr="C:\Users\YamadaS\AppData\Local\Microsoft\Windows\Temporary Internet Files\Content.IE5\S2BB3JAO\MC900431631[1].png"/>
          <p:cNvPicPr>
            <a:picLocks noChangeAspect="1" noChangeArrowheads="1"/>
          </p:cNvPicPr>
          <p:nvPr/>
        </p:nvPicPr>
        <p:blipFill>
          <a:blip r:embed="rId6" cstate="print"/>
          <a:srcRect/>
          <a:stretch>
            <a:fillRect/>
          </a:stretch>
        </p:blipFill>
        <p:spPr bwMode="auto">
          <a:xfrm>
            <a:off x="5470734" y="4189862"/>
            <a:ext cx="998303" cy="998303"/>
          </a:xfrm>
          <a:prstGeom prst="rect">
            <a:avLst/>
          </a:prstGeom>
          <a:noFill/>
        </p:spPr>
      </p:pic>
      <p:pic>
        <p:nvPicPr>
          <p:cNvPr id="120" name="図 119" descr="ESL-7CB_31k.jpg"/>
          <p:cNvPicPr>
            <a:picLocks noChangeAspect="1"/>
          </p:cNvPicPr>
          <p:nvPr/>
        </p:nvPicPr>
        <p:blipFill>
          <a:blip r:embed="rId7" cstate="print"/>
          <a:stretch>
            <a:fillRect/>
          </a:stretch>
        </p:blipFill>
        <p:spPr>
          <a:xfrm>
            <a:off x="3525162" y="5427368"/>
            <a:ext cx="1469919" cy="1469919"/>
          </a:xfrm>
          <a:prstGeom prst="rect">
            <a:avLst/>
          </a:prstGeom>
        </p:spPr>
      </p:pic>
      <p:sp>
        <p:nvSpPr>
          <p:cNvPr id="91" name="Text Box 17"/>
          <p:cNvSpPr txBox="1">
            <a:spLocks noChangeArrowheads="1"/>
          </p:cNvSpPr>
          <p:nvPr/>
        </p:nvSpPr>
        <p:spPr bwMode="auto">
          <a:xfrm>
            <a:off x="117474" y="92075"/>
            <a:ext cx="4895702" cy="334860"/>
          </a:xfrm>
          <a:prstGeom prst="rect">
            <a:avLst/>
          </a:prstGeom>
          <a:noFill/>
          <a:ln w="9525">
            <a:noFill/>
            <a:miter lim="800000"/>
            <a:headEnd/>
            <a:tailEnd/>
          </a:ln>
        </p:spPr>
        <p:txBody>
          <a:bodyPr wrap="square" lIns="87782" tIns="43891" rIns="87782" bIns="43891">
            <a:spAutoFit/>
          </a:bodyPr>
          <a:lstStyle/>
          <a:p>
            <a:pPr marL="342900" indent="-342900"/>
            <a:r>
              <a:rPr lang="ja-JP" altLang="en-US" sz="1600" dirty="0" smtClean="0">
                <a:solidFill>
                  <a:srgbClr val="0000CC"/>
                </a:solidFill>
                <a:latin typeface="Meiryo UI" pitchFamily="50" charset="-128"/>
                <a:ea typeface="Meiryo UI" pitchFamily="50" charset="-128"/>
                <a:cs typeface="Meiryo UI" pitchFamily="50" charset="-128"/>
              </a:rPr>
              <a:t>盗難防止対策　“セキュリティワイヤー”</a:t>
            </a:r>
            <a:endParaRPr lang="ja-JP" altLang="en-US" sz="1600" dirty="0">
              <a:solidFill>
                <a:srgbClr val="0000CC"/>
              </a:solidFill>
              <a:latin typeface="Meiryo UI" pitchFamily="50" charset="-128"/>
              <a:ea typeface="Meiryo UI" pitchFamily="50" charset="-128"/>
              <a:cs typeface="Meiryo UI" pitchFamily="50" charset="-128"/>
            </a:endParaRPr>
          </a:p>
        </p:txBody>
      </p:sp>
      <p:pic>
        <p:nvPicPr>
          <p:cNvPr id="93" name="図 33" descr="ELECOMロゴ.jpg"/>
          <p:cNvPicPr>
            <a:picLocks noChangeAspect="1"/>
          </p:cNvPicPr>
          <p:nvPr/>
        </p:nvPicPr>
        <p:blipFill>
          <a:blip r:embed="rId8" cstate="print"/>
          <a:srcRect/>
          <a:stretch>
            <a:fillRect/>
          </a:stretch>
        </p:blipFill>
        <p:spPr bwMode="auto">
          <a:xfrm>
            <a:off x="5534025" y="128588"/>
            <a:ext cx="1208088" cy="198437"/>
          </a:xfrm>
          <a:prstGeom prst="rect">
            <a:avLst/>
          </a:prstGeom>
          <a:noFill/>
          <a:ln w="9525">
            <a:noFill/>
            <a:miter lim="800000"/>
            <a:headEnd/>
            <a:tailEnd/>
          </a:ln>
        </p:spPr>
      </p:pic>
      <p:pic>
        <p:nvPicPr>
          <p:cNvPr id="1027" name="Picture 3"/>
          <p:cNvPicPr>
            <a:picLocks noChangeAspect="1" noChangeArrowheads="1"/>
          </p:cNvPicPr>
          <p:nvPr/>
        </p:nvPicPr>
        <p:blipFill>
          <a:blip r:embed="rId9" cstate="print"/>
          <a:srcRect/>
          <a:stretch>
            <a:fillRect/>
          </a:stretch>
        </p:blipFill>
        <p:spPr bwMode="auto">
          <a:xfrm>
            <a:off x="23750" y="425915"/>
            <a:ext cx="6807994" cy="2871788"/>
          </a:xfrm>
          <a:prstGeom prst="rect">
            <a:avLst/>
          </a:prstGeom>
          <a:noFill/>
          <a:ln w="9525">
            <a:noFill/>
            <a:miter lim="800000"/>
            <a:headEnd/>
            <a:tailEnd/>
          </a:ln>
        </p:spPr>
      </p:pic>
      <p:sp>
        <p:nvSpPr>
          <p:cNvPr id="88" name="Text Box 17"/>
          <p:cNvSpPr txBox="1">
            <a:spLocks noChangeArrowheads="1"/>
          </p:cNvSpPr>
          <p:nvPr/>
        </p:nvSpPr>
        <p:spPr bwMode="auto">
          <a:xfrm>
            <a:off x="285174" y="656225"/>
            <a:ext cx="4500583" cy="827303"/>
          </a:xfrm>
          <a:prstGeom prst="rect">
            <a:avLst/>
          </a:prstGeom>
          <a:noFill/>
          <a:ln w="9525">
            <a:noFill/>
            <a:miter lim="800000"/>
            <a:headEnd/>
            <a:tailEnd/>
          </a:ln>
        </p:spPr>
        <p:txBody>
          <a:bodyPr wrap="square" lIns="87782" tIns="43891" rIns="87782" bIns="43891">
            <a:spAutoFit/>
          </a:bodyPr>
          <a:lstStyle/>
          <a:p>
            <a:pPr defTabSz="877888"/>
            <a:r>
              <a:rPr lang="ja-JP" altLang="en-US" sz="2000" dirty="0" smtClean="0">
                <a:solidFill>
                  <a:schemeClr val="bg1"/>
                </a:solidFill>
                <a:latin typeface="Meiryo UI" pitchFamily="50" charset="-128"/>
                <a:ea typeface="Meiryo UI" pitchFamily="50" charset="-128"/>
                <a:cs typeface="Meiryo UI" pitchFamily="50" charset="-128"/>
              </a:rPr>
              <a:t>休日明けのオフィス</a:t>
            </a:r>
            <a:endParaRPr lang="en-US" altLang="ja-JP" sz="2000" dirty="0" smtClean="0">
              <a:solidFill>
                <a:schemeClr val="bg1"/>
              </a:solidFill>
              <a:latin typeface="Meiryo UI" pitchFamily="50" charset="-128"/>
              <a:ea typeface="Meiryo UI" pitchFamily="50" charset="-128"/>
              <a:cs typeface="Meiryo UI" pitchFamily="50" charset="-128"/>
            </a:endParaRPr>
          </a:p>
          <a:p>
            <a:pPr defTabSz="877888"/>
            <a:r>
              <a:rPr lang="ja-JP" altLang="en-US" sz="2800" dirty="0" smtClean="0">
                <a:solidFill>
                  <a:schemeClr val="bg1"/>
                </a:solidFill>
                <a:latin typeface="Meiryo UI" pitchFamily="50" charset="-128"/>
                <a:ea typeface="Meiryo UI" pitchFamily="50" charset="-128"/>
                <a:cs typeface="Meiryo UI" pitchFamily="50" charset="-128"/>
              </a:rPr>
              <a:t>パソコン</a:t>
            </a:r>
            <a:r>
              <a:rPr lang="ja-JP" altLang="en-US" sz="2000" dirty="0" smtClean="0">
                <a:solidFill>
                  <a:schemeClr val="bg1"/>
                </a:solidFill>
                <a:latin typeface="Meiryo UI" pitchFamily="50" charset="-128"/>
                <a:ea typeface="Meiryo UI" pitchFamily="50" charset="-128"/>
                <a:cs typeface="Meiryo UI" pitchFamily="50" charset="-128"/>
              </a:rPr>
              <a:t>の</a:t>
            </a:r>
            <a:r>
              <a:rPr lang="ja-JP" altLang="en-US" sz="2800" dirty="0" smtClean="0">
                <a:solidFill>
                  <a:schemeClr val="bg1"/>
                </a:solidFill>
                <a:latin typeface="Meiryo UI" pitchFamily="50" charset="-128"/>
                <a:ea typeface="Meiryo UI" pitchFamily="50" charset="-128"/>
                <a:cs typeface="Meiryo UI" pitchFamily="50" charset="-128"/>
              </a:rPr>
              <a:t>盗難被害</a:t>
            </a:r>
            <a:r>
              <a:rPr lang="ja-JP" altLang="en-US" sz="2000" dirty="0" smtClean="0">
                <a:solidFill>
                  <a:schemeClr val="bg1"/>
                </a:solidFill>
                <a:latin typeface="Meiryo UI" pitchFamily="50" charset="-128"/>
                <a:ea typeface="Meiryo UI" pitchFamily="50" charset="-128"/>
                <a:cs typeface="Meiryo UI" pitchFamily="50" charset="-128"/>
              </a:rPr>
              <a:t>に気づいた！</a:t>
            </a:r>
            <a:endParaRPr lang="en-US" altLang="ja-JP" sz="2000" dirty="0" smtClean="0">
              <a:solidFill>
                <a:schemeClr val="bg1"/>
              </a:solidFill>
              <a:latin typeface="Meiryo UI" pitchFamily="50" charset="-128"/>
              <a:ea typeface="Meiryo UI" pitchFamily="50" charset="-128"/>
              <a:cs typeface="Meiryo UI" pitchFamily="50" charset="-128"/>
            </a:endParaRPr>
          </a:p>
        </p:txBody>
      </p:sp>
      <p:sp>
        <p:nvSpPr>
          <p:cNvPr id="97" name="Text Box 17"/>
          <p:cNvSpPr txBox="1">
            <a:spLocks noChangeArrowheads="1"/>
          </p:cNvSpPr>
          <p:nvPr/>
        </p:nvSpPr>
        <p:spPr bwMode="auto">
          <a:xfrm>
            <a:off x="283200" y="2091160"/>
            <a:ext cx="3374399" cy="827303"/>
          </a:xfrm>
          <a:prstGeom prst="rect">
            <a:avLst/>
          </a:prstGeom>
          <a:noFill/>
          <a:ln w="9525">
            <a:noFill/>
            <a:miter lim="800000"/>
            <a:headEnd/>
            <a:tailEnd/>
          </a:ln>
        </p:spPr>
        <p:txBody>
          <a:bodyPr wrap="square" lIns="87782" tIns="43891" rIns="87782" bIns="43891">
            <a:spAutoFit/>
          </a:bodyPr>
          <a:lstStyle/>
          <a:p>
            <a:pPr defTabSz="877888"/>
            <a:r>
              <a:rPr lang="ja-JP" altLang="en-US" sz="1600" dirty="0" smtClean="0">
                <a:solidFill>
                  <a:schemeClr val="bg1"/>
                </a:solidFill>
                <a:latin typeface="Meiryo UI" pitchFamily="50" charset="-128"/>
                <a:ea typeface="Meiryo UI" pitchFamily="50" charset="-128"/>
                <a:cs typeface="Meiryo UI" pitchFamily="50" charset="-128"/>
              </a:rPr>
              <a:t>デスクにあるはずのノート</a:t>
            </a:r>
            <a:r>
              <a:rPr lang="en-US" altLang="ja-JP" sz="1600" dirty="0" smtClean="0">
                <a:solidFill>
                  <a:schemeClr val="bg1"/>
                </a:solidFill>
                <a:latin typeface="Meiryo UI" pitchFamily="50" charset="-128"/>
                <a:ea typeface="Meiryo UI" pitchFamily="50" charset="-128"/>
                <a:cs typeface="Meiryo UI" pitchFamily="50" charset="-128"/>
              </a:rPr>
              <a:t>PC</a:t>
            </a:r>
            <a:r>
              <a:rPr lang="ja-JP" altLang="en-US" sz="1600" dirty="0" smtClean="0">
                <a:solidFill>
                  <a:schemeClr val="bg1"/>
                </a:solidFill>
                <a:latin typeface="Meiryo UI" pitchFamily="50" charset="-128"/>
                <a:ea typeface="Meiryo UI" pitchFamily="50" charset="-128"/>
                <a:cs typeface="Meiryo UI" pitchFamily="50" charset="-128"/>
              </a:rPr>
              <a:t>がない！</a:t>
            </a:r>
            <a:endParaRPr lang="en-US" altLang="ja-JP" sz="1600" dirty="0" smtClean="0">
              <a:solidFill>
                <a:schemeClr val="bg1"/>
              </a:solidFill>
              <a:latin typeface="Meiryo UI" pitchFamily="50" charset="-128"/>
              <a:ea typeface="Meiryo UI" pitchFamily="50" charset="-128"/>
              <a:cs typeface="Meiryo UI" pitchFamily="50" charset="-128"/>
            </a:endParaRPr>
          </a:p>
          <a:p>
            <a:pPr defTabSz="877888"/>
            <a:r>
              <a:rPr lang="ja-JP" altLang="en-US" sz="1600" dirty="0" smtClean="0">
                <a:solidFill>
                  <a:schemeClr val="bg1"/>
                </a:solidFill>
                <a:latin typeface="Meiryo UI" pitchFamily="50" charset="-128"/>
                <a:ea typeface="Meiryo UI" pitchFamily="50" charset="-128"/>
                <a:cs typeface="Meiryo UI" pitchFamily="50" charset="-128"/>
              </a:rPr>
              <a:t>パソコンがなければ仕事にならないし、</a:t>
            </a:r>
            <a:endParaRPr lang="en-US" altLang="ja-JP" sz="1600" dirty="0" smtClean="0">
              <a:solidFill>
                <a:schemeClr val="bg1"/>
              </a:solidFill>
              <a:latin typeface="Meiryo UI" pitchFamily="50" charset="-128"/>
              <a:ea typeface="Meiryo UI" pitchFamily="50" charset="-128"/>
              <a:cs typeface="Meiryo UI" pitchFamily="50" charset="-128"/>
            </a:endParaRPr>
          </a:p>
          <a:p>
            <a:pPr defTabSz="877888"/>
            <a:r>
              <a:rPr lang="ja-JP" altLang="en-US" sz="1600" dirty="0" smtClean="0">
                <a:solidFill>
                  <a:schemeClr val="bg1"/>
                </a:solidFill>
                <a:latin typeface="Meiryo UI" pitchFamily="50" charset="-128"/>
                <a:ea typeface="Meiryo UI" pitchFamily="50" charset="-128"/>
                <a:cs typeface="Meiryo UI" pitchFamily="50" charset="-128"/>
              </a:rPr>
              <a:t>情報漏えいが起きないか心配だ。</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00" name="Text Box 17"/>
          <p:cNvSpPr txBox="1">
            <a:spLocks noChangeArrowheads="1"/>
          </p:cNvSpPr>
          <p:nvPr/>
        </p:nvSpPr>
        <p:spPr bwMode="auto">
          <a:xfrm>
            <a:off x="115888" y="3261444"/>
            <a:ext cx="6626225" cy="485202"/>
          </a:xfrm>
          <a:prstGeom prst="rect">
            <a:avLst/>
          </a:prstGeom>
          <a:noFill/>
          <a:ln w="63500" cmpd="dbl">
            <a:noFill/>
            <a:miter lim="800000"/>
            <a:headEnd/>
            <a:tailEnd/>
          </a:ln>
        </p:spPr>
        <p:txBody>
          <a:bodyPr lIns="84271" tIns="42135" rIns="84271" bIns="42135">
            <a:spAutoFit/>
          </a:bodyPr>
          <a:lstStyle/>
          <a:p>
            <a:pPr defTabSz="842963"/>
            <a:r>
              <a:rPr lang="ja-JP" altLang="en-US" sz="2600" b="1" dirty="0" smtClean="0">
                <a:solidFill>
                  <a:srgbClr val="00B0F0"/>
                </a:solidFill>
                <a:latin typeface="Meiryo UI" pitchFamily="50" charset="-128"/>
                <a:ea typeface="Meiryo UI" pitchFamily="50" charset="-128"/>
                <a:cs typeface="Meiryo UI" pitchFamily="50" charset="-128"/>
              </a:rPr>
              <a:t>■</a:t>
            </a:r>
            <a:r>
              <a:rPr lang="ja-JP" altLang="en-US" sz="2400" b="1" dirty="0" smtClean="0">
                <a:solidFill>
                  <a:srgbClr val="00B0F0"/>
                </a:solidFill>
                <a:latin typeface="Meiryo UI" pitchFamily="50" charset="-128"/>
                <a:ea typeface="Meiryo UI" pitchFamily="50" charset="-128"/>
                <a:cs typeface="Meiryo UI" pitchFamily="50" charset="-128"/>
              </a:rPr>
              <a:t>入室にはセキュリティーカード、で安心？</a:t>
            </a:r>
            <a:endParaRPr lang="ja-JP" altLang="en-US" sz="2400" b="1" dirty="0">
              <a:solidFill>
                <a:srgbClr val="00B0F0"/>
              </a:solidFill>
              <a:latin typeface="Meiryo UI" pitchFamily="50" charset="-128"/>
              <a:ea typeface="Meiryo UI" pitchFamily="50" charset="-128"/>
              <a:cs typeface="Meiryo UI" pitchFamily="50" charset="-128"/>
            </a:endParaRPr>
          </a:p>
        </p:txBody>
      </p:sp>
      <p:sp>
        <p:nvSpPr>
          <p:cNvPr id="105" name="Text Box 17"/>
          <p:cNvSpPr txBox="1">
            <a:spLocks noChangeArrowheads="1"/>
          </p:cNvSpPr>
          <p:nvPr/>
        </p:nvSpPr>
        <p:spPr bwMode="auto">
          <a:xfrm>
            <a:off x="224644" y="3725300"/>
            <a:ext cx="3312368"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1600" b="1" dirty="0" smtClean="0">
                <a:solidFill>
                  <a:srgbClr val="FF6600"/>
                </a:solidFill>
                <a:latin typeface="Meiryo UI" pitchFamily="50" charset="-128"/>
                <a:ea typeface="Meiryo UI" pitchFamily="50" charset="-128"/>
                <a:cs typeface="Meiryo UI" pitchFamily="50" charset="-128"/>
              </a:rPr>
              <a:t>盗難は内部犯行が多い！</a:t>
            </a:r>
            <a:endParaRPr lang="ja-JP" altLang="en-US" sz="1600" b="1" dirty="0">
              <a:solidFill>
                <a:srgbClr val="FF6600"/>
              </a:solidFill>
              <a:latin typeface="Meiryo UI" pitchFamily="50" charset="-128"/>
              <a:ea typeface="Meiryo UI" pitchFamily="50" charset="-128"/>
              <a:cs typeface="Meiryo UI" pitchFamily="50" charset="-128"/>
            </a:endParaRPr>
          </a:p>
        </p:txBody>
      </p:sp>
      <p:sp>
        <p:nvSpPr>
          <p:cNvPr id="106" name="Text Box 17"/>
          <p:cNvSpPr txBox="1">
            <a:spLocks noChangeArrowheads="1"/>
          </p:cNvSpPr>
          <p:nvPr/>
        </p:nvSpPr>
        <p:spPr bwMode="auto">
          <a:xfrm>
            <a:off x="224644" y="4058044"/>
            <a:ext cx="2898566" cy="900701"/>
          </a:xfrm>
          <a:prstGeom prst="rect">
            <a:avLst/>
          </a:prstGeom>
          <a:noFill/>
          <a:ln w="63500" cmpd="dbl">
            <a:noFill/>
            <a:miter lim="800000"/>
            <a:headEnd/>
            <a:tailEnd/>
          </a:ln>
        </p:spPr>
        <p:txBody>
          <a:bodyPr wrap="square" lIns="84271" tIns="42135" rIns="84271" bIns="42135">
            <a:spAutoFit/>
          </a:bodyPr>
          <a:lstStyle/>
          <a:p>
            <a:pPr defTabSz="842963"/>
            <a:r>
              <a:rPr lang="ja-JP" altLang="en-US" sz="1200" dirty="0" smtClean="0">
                <a:latin typeface="Meiryo UI" pitchFamily="50" charset="-128"/>
                <a:ea typeface="Meiryo UI" pitchFamily="50" charset="-128"/>
                <a:cs typeface="Meiryo UI" pitchFamily="50" charset="-128"/>
              </a:rPr>
              <a:t>入室にセキュリティーカードが必要、</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でも安心はできません。</a:t>
            </a:r>
            <a:endParaRPr lang="en-US" altLang="ja-JP" sz="1200" dirty="0" smtClean="0">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・従業員による内部犯行</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・清掃業者を含む出入業者</a:t>
            </a:r>
            <a:endParaRPr lang="en-US" altLang="ja-JP" sz="1200" dirty="0" smtClean="0">
              <a:latin typeface="Meiryo UI" pitchFamily="50" charset="-128"/>
              <a:ea typeface="Meiryo UI" pitchFamily="50" charset="-128"/>
              <a:cs typeface="Meiryo UI" pitchFamily="50" charset="-128"/>
            </a:endParaRPr>
          </a:p>
        </p:txBody>
      </p:sp>
      <p:sp>
        <p:nvSpPr>
          <p:cNvPr id="107" name="Text Box 17"/>
          <p:cNvSpPr txBox="1">
            <a:spLocks noChangeArrowheads="1"/>
          </p:cNvSpPr>
          <p:nvPr/>
        </p:nvSpPr>
        <p:spPr bwMode="auto">
          <a:xfrm>
            <a:off x="3594871" y="3725300"/>
            <a:ext cx="3138437"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1600" b="1" dirty="0" smtClean="0">
                <a:solidFill>
                  <a:srgbClr val="FF6600"/>
                </a:solidFill>
                <a:latin typeface="Meiryo UI" pitchFamily="50" charset="-128"/>
                <a:ea typeface="Meiryo UI" pitchFamily="50" charset="-128"/>
                <a:cs typeface="Meiryo UI" pitchFamily="50" charset="-128"/>
              </a:rPr>
              <a:t>盗難は「転売」も目的のひとつに！</a:t>
            </a:r>
            <a:endParaRPr lang="ja-JP" altLang="en-US" sz="1600" b="1" dirty="0">
              <a:solidFill>
                <a:srgbClr val="FF6600"/>
              </a:solidFill>
              <a:latin typeface="Meiryo UI" pitchFamily="50" charset="-128"/>
              <a:ea typeface="Meiryo UI" pitchFamily="50" charset="-128"/>
              <a:cs typeface="Meiryo UI" pitchFamily="50" charset="-128"/>
            </a:endParaRPr>
          </a:p>
        </p:txBody>
      </p:sp>
      <p:sp>
        <p:nvSpPr>
          <p:cNvPr id="108" name="Text Box 17"/>
          <p:cNvSpPr txBox="1">
            <a:spLocks noChangeArrowheads="1"/>
          </p:cNvSpPr>
          <p:nvPr/>
        </p:nvSpPr>
        <p:spPr bwMode="auto">
          <a:xfrm>
            <a:off x="3594871" y="4058044"/>
            <a:ext cx="3204356" cy="900701"/>
          </a:xfrm>
          <a:prstGeom prst="rect">
            <a:avLst/>
          </a:prstGeom>
          <a:noFill/>
          <a:ln w="63500" cmpd="dbl">
            <a:noFill/>
            <a:miter lim="800000"/>
            <a:headEnd/>
            <a:tailEnd/>
          </a:ln>
        </p:spPr>
        <p:txBody>
          <a:bodyPr wrap="square" lIns="84271" tIns="42135" rIns="84271" bIns="42135">
            <a:spAutoFit/>
          </a:bodyPr>
          <a:lstStyle/>
          <a:p>
            <a:pPr defTabSz="842963"/>
            <a:r>
              <a:rPr lang="ja-JP" altLang="en-US" sz="1200" dirty="0" smtClean="0">
                <a:latin typeface="Meiryo UI" pitchFamily="50" charset="-128"/>
                <a:ea typeface="Meiryo UI" pitchFamily="50" charset="-128"/>
                <a:cs typeface="Meiryo UI" pitchFamily="50" charset="-128"/>
              </a:rPr>
              <a:t>内部犯行で起こるパソコン盗難の目的は、</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大きく２つ存在します。</a:t>
            </a:r>
            <a:endParaRPr lang="en-US" altLang="ja-JP" sz="1200" dirty="0" smtClean="0">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・機密データの取得</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・転売による現金化</a:t>
            </a:r>
            <a:endParaRPr lang="en-US" altLang="ja-JP" sz="1200" dirty="0" smtClean="0">
              <a:latin typeface="Meiryo UI" pitchFamily="50" charset="-128"/>
              <a:ea typeface="Meiryo UI" pitchFamily="50" charset="-128"/>
              <a:cs typeface="Meiryo UI" pitchFamily="50" charset="-128"/>
            </a:endParaRPr>
          </a:p>
        </p:txBody>
      </p:sp>
      <p:sp>
        <p:nvSpPr>
          <p:cNvPr id="109" name="Text Box 17"/>
          <p:cNvSpPr txBox="1">
            <a:spLocks noChangeArrowheads="1"/>
          </p:cNvSpPr>
          <p:nvPr/>
        </p:nvSpPr>
        <p:spPr bwMode="auto">
          <a:xfrm>
            <a:off x="113913" y="8067442"/>
            <a:ext cx="6626225" cy="485202"/>
          </a:xfrm>
          <a:prstGeom prst="rect">
            <a:avLst/>
          </a:prstGeom>
          <a:noFill/>
          <a:ln w="63500" cmpd="dbl">
            <a:noFill/>
            <a:miter lim="800000"/>
            <a:headEnd/>
            <a:tailEnd/>
          </a:ln>
        </p:spPr>
        <p:txBody>
          <a:bodyPr lIns="84271" tIns="42135" rIns="84271" bIns="42135">
            <a:spAutoFit/>
          </a:bodyPr>
          <a:lstStyle/>
          <a:p>
            <a:pPr defTabSz="842963"/>
            <a:r>
              <a:rPr lang="ja-JP" altLang="en-US" sz="2600" b="1" dirty="0" smtClean="0">
                <a:solidFill>
                  <a:srgbClr val="00B0F0"/>
                </a:solidFill>
                <a:latin typeface="Meiryo UI" pitchFamily="50" charset="-128"/>
                <a:ea typeface="Meiryo UI" pitchFamily="50" charset="-128"/>
                <a:cs typeface="Meiryo UI" pitchFamily="50" charset="-128"/>
              </a:rPr>
              <a:t>■</a:t>
            </a:r>
            <a:r>
              <a:rPr lang="ja-JP" altLang="en-US" sz="2400" b="1" dirty="0" smtClean="0">
                <a:solidFill>
                  <a:srgbClr val="00B0F0"/>
                </a:solidFill>
                <a:latin typeface="Meiryo UI" pitchFamily="50" charset="-128"/>
                <a:ea typeface="Meiryo UI" pitchFamily="50" charset="-128"/>
                <a:cs typeface="Meiryo UI" pitchFamily="50" charset="-128"/>
              </a:rPr>
              <a:t>ワイヤーだけで本当に盗難防止できる？</a:t>
            </a:r>
            <a:endParaRPr lang="ja-JP" altLang="en-US" sz="2400" b="1" dirty="0">
              <a:solidFill>
                <a:srgbClr val="00B0F0"/>
              </a:solidFill>
              <a:latin typeface="Meiryo UI" pitchFamily="50" charset="-128"/>
              <a:ea typeface="Meiryo UI" pitchFamily="50" charset="-128"/>
              <a:cs typeface="Meiryo UI" pitchFamily="50" charset="-128"/>
            </a:endParaRPr>
          </a:p>
        </p:txBody>
      </p:sp>
      <p:sp>
        <p:nvSpPr>
          <p:cNvPr id="110" name="Text Box 17"/>
          <p:cNvSpPr txBox="1">
            <a:spLocks noChangeArrowheads="1"/>
          </p:cNvSpPr>
          <p:nvPr/>
        </p:nvSpPr>
        <p:spPr bwMode="auto">
          <a:xfrm>
            <a:off x="222669" y="8544946"/>
            <a:ext cx="3312368"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1600" b="1" dirty="0" smtClean="0">
                <a:solidFill>
                  <a:srgbClr val="FF6600"/>
                </a:solidFill>
                <a:latin typeface="Meiryo UI" pitchFamily="50" charset="-128"/>
                <a:ea typeface="Meiryo UI" pitchFamily="50" charset="-128"/>
                <a:cs typeface="Meiryo UI" pitchFamily="50" charset="-128"/>
              </a:rPr>
              <a:t>シリンダ錠が残っていると転売不可に</a:t>
            </a:r>
            <a:endParaRPr lang="ja-JP" altLang="en-US" sz="1600" b="1" dirty="0">
              <a:solidFill>
                <a:srgbClr val="FF6600"/>
              </a:solidFill>
              <a:latin typeface="Meiryo UI" pitchFamily="50" charset="-128"/>
              <a:ea typeface="Meiryo UI" pitchFamily="50" charset="-128"/>
              <a:cs typeface="Meiryo UI" pitchFamily="50" charset="-128"/>
            </a:endParaRPr>
          </a:p>
        </p:txBody>
      </p:sp>
      <p:sp>
        <p:nvSpPr>
          <p:cNvPr id="111" name="Text Box 17"/>
          <p:cNvSpPr txBox="1">
            <a:spLocks noChangeArrowheads="1"/>
          </p:cNvSpPr>
          <p:nvPr/>
        </p:nvSpPr>
        <p:spPr bwMode="auto">
          <a:xfrm>
            <a:off x="222668" y="8877690"/>
            <a:ext cx="4870327" cy="1008423"/>
          </a:xfrm>
          <a:prstGeom prst="rect">
            <a:avLst/>
          </a:prstGeom>
          <a:noFill/>
          <a:ln w="63500" cmpd="dbl">
            <a:noFill/>
            <a:miter lim="800000"/>
            <a:headEnd/>
            <a:tailEnd/>
          </a:ln>
        </p:spPr>
        <p:txBody>
          <a:bodyPr wrap="square" lIns="84271" tIns="42135" rIns="84271" bIns="42135">
            <a:spAutoFit/>
          </a:bodyPr>
          <a:lstStyle/>
          <a:p>
            <a:pPr defTabSz="842963"/>
            <a:r>
              <a:rPr lang="en-US" altLang="ja-JP" sz="1200" dirty="0" smtClean="0">
                <a:latin typeface="Meiryo UI" pitchFamily="50" charset="-128"/>
                <a:ea typeface="Meiryo UI" pitchFamily="50" charset="-128"/>
                <a:cs typeface="Meiryo UI" pitchFamily="50" charset="-128"/>
              </a:rPr>
              <a:t>5mm</a:t>
            </a:r>
            <a:r>
              <a:rPr lang="ja-JP" altLang="en-US" sz="1200" dirty="0" smtClean="0">
                <a:latin typeface="Meiryo UI" pitchFamily="50" charset="-128"/>
                <a:ea typeface="Meiryo UI" pitchFamily="50" charset="-128"/>
                <a:cs typeface="Meiryo UI" pitchFamily="50" charset="-128"/>
              </a:rPr>
              <a:t>近くあるワイヤーの切断は短時間ではできず、盗難防止の一助となります。</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仮にワイヤーが切れたとしてもシリンダー錠がついた状態。</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無理に外そうとするとパソコン本体が割れたり、と傷が残ります。</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そのような状態では中古業者は買い取りを拒否しますので、</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転売できません。</a:t>
            </a:r>
            <a:endParaRPr lang="en-US" altLang="ja-JP" sz="1200" dirty="0" smtClean="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111938" y="4960031"/>
            <a:ext cx="6626225" cy="485202"/>
          </a:xfrm>
          <a:prstGeom prst="rect">
            <a:avLst/>
          </a:prstGeom>
          <a:noFill/>
          <a:ln w="63500" cmpd="dbl">
            <a:noFill/>
            <a:miter lim="800000"/>
            <a:headEnd/>
            <a:tailEnd/>
          </a:ln>
        </p:spPr>
        <p:txBody>
          <a:bodyPr lIns="84271" tIns="42135" rIns="84271" bIns="42135">
            <a:spAutoFit/>
          </a:bodyPr>
          <a:lstStyle/>
          <a:p>
            <a:pPr defTabSz="842963"/>
            <a:r>
              <a:rPr lang="ja-JP" altLang="en-US" sz="2600" b="1" dirty="0" smtClean="0">
                <a:solidFill>
                  <a:srgbClr val="00B0F0"/>
                </a:solidFill>
                <a:latin typeface="Meiryo UI" pitchFamily="50" charset="-128"/>
                <a:ea typeface="Meiryo UI" pitchFamily="50" charset="-128"/>
                <a:cs typeface="Meiryo UI" pitchFamily="50" charset="-128"/>
              </a:rPr>
              <a:t>■</a:t>
            </a:r>
            <a:r>
              <a:rPr lang="ja-JP" altLang="en-US" sz="2400" b="1" dirty="0" smtClean="0">
                <a:solidFill>
                  <a:srgbClr val="00B0F0"/>
                </a:solidFill>
                <a:latin typeface="Meiryo UI" pitchFamily="50" charset="-128"/>
                <a:ea typeface="Meiryo UI" pitchFamily="50" charset="-128"/>
                <a:cs typeface="Meiryo UI" pitchFamily="50" charset="-128"/>
              </a:rPr>
              <a:t>セキュリティーワイヤーという解決策</a:t>
            </a:r>
            <a:endParaRPr lang="ja-JP" altLang="en-US" sz="2400" b="1" dirty="0">
              <a:solidFill>
                <a:srgbClr val="00B0F0"/>
              </a:solidFill>
              <a:latin typeface="Meiryo UI" pitchFamily="50" charset="-128"/>
              <a:ea typeface="Meiryo UI" pitchFamily="50" charset="-128"/>
              <a:cs typeface="Meiryo UI" pitchFamily="50" charset="-128"/>
            </a:endParaRPr>
          </a:p>
        </p:txBody>
      </p:sp>
      <p:sp>
        <p:nvSpPr>
          <p:cNvPr id="115" name="Text Box 17"/>
          <p:cNvSpPr txBox="1">
            <a:spLocks noChangeArrowheads="1"/>
          </p:cNvSpPr>
          <p:nvPr/>
        </p:nvSpPr>
        <p:spPr bwMode="auto">
          <a:xfrm>
            <a:off x="220694" y="5423887"/>
            <a:ext cx="3312368"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1600" b="1" dirty="0" smtClean="0">
                <a:solidFill>
                  <a:srgbClr val="FF6600"/>
                </a:solidFill>
                <a:latin typeface="Meiryo UI" pitchFamily="50" charset="-128"/>
                <a:ea typeface="Meiryo UI" pitchFamily="50" charset="-128"/>
                <a:cs typeface="Meiryo UI" pitchFamily="50" charset="-128"/>
              </a:rPr>
              <a:t>ワイヤーで物理的に結びつける</a:t>
            </a:r>
            <a:endParaRPr lang="ja-JP" altLang="en-US" sz="1600" b="1" dirty="0">
              <a:solidFill>
                <a:srgbClr val="FF6600"/>
              </a:solidFill>
              <a:latin typeface="Meiryo UI" pitchFamily="50" charset="-128"/>
              <a:ea typeface="Meiryo UI" pitchFamily="50" charset="-128"/>
              <a:cs typeface="Meiryo UI" pitchFamily="50" charset="-128"/>
            </a:endParaRPr>
          </a:p>
        </p:txBody>
      </p:sp>
      <p:sp>
        <p:nvSpPr>
          <p:cNvPr id="116" name="Text Box 17"/>
          <p:cNvSpPr txBox="1">
            <a:spLocks noChangeArrowheads="1"/>
          </p:cNvSpPr>
          <p:nvPr/>
        </p:nvSpPr>
        <p:spPr bwMode="auto">
          <a:xfrm>
            <a:off x="220693" y="5770279"/>
            <a:ext cx="3389405" cy="1085367"/>
          </a:xfrm>
          <a:prstGeom prst="rect">
            <a:avLst/>
          </a:prstGeom>
          <a:noFill/>
          <a:ln w="63500" cmpd="dbl">
            <a:noFill/>
            <a:miter lim="800000"/>
            <a:headEnd/>
            <a:tailEnd/>
          </a:ln>
        </p:spPr>
        <p:txBody>
          <a:bodyPr wrap="square" lIns="84271" tIns="42135" rIns="84271" bIns="42135">
            <a:spAutoFit/>
          </a:bodyPr>
          <a:lstStyle/>
          <a:p>
            <a:pPr defTabSz="842963"/>
            <a:r>
              <a:rPr lang="ja-JP" altLang="en-US" sz="1200" dirty="0" smtClean="0">
                <a:latin typeface="Meiryo UI" pitchFamily="50" charset="-128"/>
                <a:ea typeface="Meiryo UI" pitchFamily="50" charset="-128"/>
                <a:cs typeface="Meiryo UI" pitchFamily="50" charset="-128"/>
              </a:rPr>
              <a:t>多くのパソコン本体に設けられているセキュリティスロットにワイヤー錠をつけて、パソコンを物理的にロックします。</a:t>
            </a:r>
            <a:endParaRPr lang="en-US" altLang="ja-JP" sz="1200" dirty="0" smtClean="0">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「ロック方式」</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「ワイヤーの太さ」</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「鍵の管理方法」</a:t>
            </a:r>
            <a:endParaRPr lang="en-US" altLang="ja-JP" sz="1200" dirty="0" smtClean="0">
              <a:latin typeface="Meiryo UI" pitchFamily="50" charset="-128"/>
              <a:ea typeface="Meiryo UI" pitchFamily="50" charset="-128"/>
              <a:cs typeface="Meiryo UI" pitchFamily="50" charset="-128"/>
            </a:endParaRPr>
          </a:p>
          <a:p>
            <a:pPr defTabSz="842963"/>
            <a:r>
              <a:rPr lang="ja-JP" altLang="en-US" sz="1200" dirty="0" smtClean="0">
                <a:latin typeface="Meiryo UI" pitchFamily="50" charset="-128"/>
                <a:ea typeface="Meiryo UI" pitchFamily="50" charset="-128"/>
                <a:cs typeface="Meiryo UI" pitchFamily="50" charset="-128"/>
              </a:rPr>
              <a:t>を選択することが可能です。</a:t>
            </a:r>
            <a:endParaRPr lang="en-US" altLang="ja-JP" sz="1200" dirty="0" smtClean="0">
              <a:latin typeface="Meiryo UI" pitchFamily="50" charset="-128"/>
              <a:ea typeface="Meiryo UI" pitchFamily="50" charset="-128"/>
              <a:cs typeface="Meiryo UI" pitchFamily="50" charset="-128"/>
            </a:endParaRPr>
          </a:p>
        </p:txBody>
      </p:sp>
      <p:pic>
        <p:nvPicPr>
          <p:cNvPr id="1059" name="Picture 35" descr="C:\Users\YamadaS\AppData\Local\Microsoft\Windows\Temporary Internet Files\Content.IE5\WT9A9DM0\MC900424202[1].wmf"/>
          <p:cNvPicPr>
            <a:picLocks noChangeAspect="1" noChangeArrowheads="1"/>
          </p:cNvPicPr>
          <p:nvPr/>
        </p:nvPicPr>
        <p:blipFill>
          <a:blip r:embed="rId10" cstate="print"/>
          <a:srcRect/>
          <a:stretch>
            <a:fillRect/>
          </a:stretch>
        </p:blipFill>
        <p:spPr bwMode="auto">
          <a:xfrm>
            <a:off x="5448965" y="6152570"/>
            <a:ext cx="316194" cy="548483"/>
          </a:xfrm>
          <a:prstGeom prst="rect">
            <a:avLst/>
          </a:prstGeom>
          <a:noFill/>
        </p:spPr>
      </p:pic>
      <p:sp>
        <p:nvSpPr>
          <p:cNvPr id="123" name="正方形/長方形 122"/>
          <p:cNvSpPr/>
          <p:nvPr/>
        </p:nvSpPr>
        <p:spPr bwMode="auto">
          <a:xfrm>
            <a:off x="237506" y="2054431"/>
            <a:ext cx="3182588" cy="914400"/>
          </a:xfrm>
          <a:prstGeom prst="rect">
            <a:avLst/>
          </a:prstGeom>
          <a:noFill/>
          <a:ln w="19050" cmpd="dbl">
            <a:solidFill>
              <a:schemeClr val="bg1"/>
            </a:solidFill>
            <a:miter lim="800000"/>
            <a:headEnd/>
            <a:tailEnd/>
          </a:ln>
        </p:spPr>
        <p:txBody>
          <a:bodyPr lIns="87782" tIns="43891" rIns="87782" bIns="43891" rtlCol="0" anchor="ctr"/>
          <a:lstStyle/>
          <a:p>
            <a:pPr algn="ctr" defTabSz="938213"/>
            <a:endParaRPr kumimoji="1" lang="ja-JP" altLang="en-US" sz="2500">
              <a:solidFill>
                <a:schemeClr val="bg1"/>
              </a:solidFill>
              <a:ea typeface="HGP創英角ｺﾞｼｯｸUB" pitchFamily="50" charset="-128"/>
            </a:endParaRPr>
          </a:p>
        </p:txBody>
      </p:sp>
      <p:pic>
        <p:nvPicPr>
          <p:cNvPr id="1062" name="Picture 38" descr="C:\Users\YamadaS\AppData\Local\Microsoft\Windows\Temporary Internet Files\Content.IE5\XGZ9EGIV\MC900030055[1].wmf"/>
          <p:cNvPicPr>
            <a:picLocks noChangeAspect="1" noChangeArrowheads="1"/>
          </p:cNvPicPr>
          <p:nvPr/>
        </p:nvPicPr>
        <p:blipFill>
          <a:blip r:embed="rId11" cstate="print"/>
          <a:srcRect/>
          <a:stretch>
            <a:fillRect/>
          </a:stretch>
        </p:blipFill>
        <p:spPr bwMode="auto">
          <a:xfrm>
            <a:off x="5818835" y="5487813"/>
            <a:ext cx="691341" cy="735568"/>
          </a:xfrm>
          <a:prstGeom prst="rect">
            <a:avLst/>
          </a:prstGeom>
          <a:noFill/>
        </p:spPr>
      </p:pic>
      <p:sp>
        <p:nvSpPr>
          <p:cNvPr id="124" name="Text Box 17"/>
          <p:cNvSpPr txBox="1">
            <a:spLocks noChangeArrowheads="1"/>
          </p:cNvSpPr>
          <p:nvPr/>
        </p:nvSpPr>
        <p:spPr bwMode="auto">
          <a:xfrm>
            <a:off x="209316" y="6900143"/>
            <a:ext cx="6286581"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1600" b="1" dirty="0" smtClean="0">
                <a:solidFill>
                  <a:srgbClr val="FF6600"/>
                </a:solidFill>
                <a:latin typeface="Meiryo UI" pitchFamily="50" charset="-128"/>
                <a:ea typeface="Meiryo UI" pitchFamily="50" charset="-128"/>
                <a:cs typeface="Meiryo UI" pitchFamily="50" charset="-128"/>
              </a:rPr>
              <a:t>個人情報保護法の施行以降、セキュリティーワイヤーの選択が増加！</a:t>
            </a:r>
            <a:endParaRPr lang="ja-JP" altLang="en-US" sz="1600" b="1" dirty="0">
              <a:solidFill>
                <a:srgbClr val="FF6600"/>
              </a:solidFill>
              <a:latin typeface="Meiryo UI" pitchFamily="50" charset="-128"/>
              <a:ea typeface="Meiryo UI" pitchFamily="50" charset="-128"/>
              <a:cs typeface="Meiryo UI" pitchFamily="50" charset="-128"/>
            </a:endParaRPr>
          </a:p>
        </p:txBody>
      </p:sp>
      <p:sp>
        <p:nvSpPr>
          <p:cNvPr id="125" name="Text Box 17"/>
          <p:cNvSpPr txBox="1">
            <a:spLocks noChangeArrowheads="1"/>
          </p:cNvSpPr>
          <p:nvPr/>
        </p:nvSpPr>
        <p:spPr bwMode="auto">
          <a:xfrm>
            <a:off x="209318" y="7246535"/>
            <a:ext cx="3345870" cy="823757"/>
          </a:xfrm>
          <a:prstGeom prst="rect">
            <a:avLst/>
          </a:prstGeom>
          <a:noFill/>
          <a:ln w="63500" cmpd="dbl">
            <a:noFill/>
            <a:miter lim="800000"/>
            <a:headEnd/>
            <a:tailEnd/>
          </a:ln>
        </p:spPr>
        <p:txBody>
          <a:bodyPr wrap="square" lIns="84271" tIns="42135" rIns="84271" bIns="42135">
            <a:spAutoFit/>
          </a:bodyPr>
          <a:lstStyle/>
          <a:p>
            <a:pPr defTabSz="842963"/>
            <a:r>
              <a:rPr lang="ja-JP" altLang="en-US" sz="1200" dirty="0" smtClean="0">
                <a:latin typeface="Meiryo UI" pitchFamily="50" charset="-128"/>
                <a:ea typeface="Meiryo UI" pitchFamily="50" charset="-128"/>
                <a:cs typeface="Meiryo UI" pitchFamily="50" charset="-128"/>
              </a:rPr>
              <a:t>個人情報に関して本人の権利や利益を保護するため、個人情報を</a:t>
            </a:r>
            <a:r>
              <a:rPr lang="en-US" altLang="ja-JP" sz="1200" dirty="0" smtClean="0">
                <a:latin typeface="Meiryo UI" pitchFamily="50" charset="-128"/>
                <a:ea typeface="Meiryo UI" pitchFamily="50" charset="-128"/>
                <a:cs typeface="Meiryo UI" pitchFamily="50" charset="-128"/>
              </a:rPr>
              <a:t>5000</a:t>
            </a:r>
            <a:r>
              <a:rPr lang="ja-JP" altLang="en-US" sz="1200" dirty="0" smtClean="0">
                <a:latin typeface="Meiryo UI" pitchFamily="50" charset="-128"/>
                <a:ea typeface="Meiryo UI" pitchFamily="50" charset="-128"/>
                <a:cs typeface="Meiryo UI" pitchFamily="50" charset="-128"/>
              </a:rPr>
              <a:t>件以上取り扱う事業者などに一定の義務を課す、個人情報の保護に関する法律。</a:t>
            </a:r>
            <a:r>
              <a:rPr lang="ja-JP" altLang="en-US"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2005</a:t>
            </a:r>
            <a:r>
              <a:rPr lang="ja-JP" altLang="en-US" sz="1000" dirty="0" smtClean="0">
                <a:latin typeface="Meiryo UI" pitchFamily="50" charset="-128"/>
                <a:ea typeface="Meiryo UI" pitchFamily="50" charset="-128"/>
                <a:cs typeface="Meiryo UI" pitchFamily="50" charset="-128"/>
              </a:rPr>
              <a:t>年</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月</a:t>
            </a:r>
            <a:r>
              <a:rPr lang="en-US" altLang="ja-JP" sz="1000" dirty="0" smtClean="0">
                <a:latin typeface="Meiryo UI" pitchFamily="50" charset="-128"/>
                <a:ea typeface="Meiryo UI" pitchFamily="50" charset="-128"/>
                <a:cs typeface="Meiryo UI" pitchFamily="50" charset="-128"/>
              </a:rPr>
              <a:t>1</a:t>
            </a:r>
            <a:r>
              <a:rPr lang="ja-JP" altLang="en-US" sz="1000" dirty="0" smtClean="0">
                <a:latin typeface="Meiryo UI" pitchFamily="50" charset="-128"/>
                <a:ea typeface="Meiryo UI" pitchFamily="50" charset="-128"/>
                <a:cs typeface="Meiryo UI" pitchFamily="50" charset="-128"/>
              </a:rPr>
              <a:t>日全面施行）</a:t>
            </a:r>
            <a:endParaRPr lang="en-US" altLang="ja-JP" sz="1000" dirty="0" smtClean="0">
              <a:latin typeface="Meiryo UI" pitchFamily="50" charset="-128"/>
              <a:ea typeface="Meiryo UI" pitchFamily="50" charset="-128"/>
              <a:cs typeface="Meiryo UI" pitchFamily="50" charset="-128"/>
            </a:endParaRPr>
          </a:p>
        </p:txBody>
      </p:sp>
      <p:sp>
        <p:nvSpPr>
          <p:cNvPr id="126" name="Text Box 17"/>
          <p:cNvSpPr txBox="1">
            <a:spLocks noChangeArrowheads="1"/>
          </p:cNvSpPr>
          <p:nvPr/>
        </p:nvSpPr>
        <p:spPr bwMode="auto">
          <a:xfrm>
            <a:off x="3588374" y="7248814"/>
            <a:ext cx="3152586" cy="823757"/>
          </a:xfrm>
          <a:prstGeom prst="rect">
            <a:avLst/>
          </a:prstGeom>
          <a:noFill/>
          <a:ln w="63500" cmpd="dbl">
            <a:noFill/>
            <a:miter lim="800000"/>
            <a:headEnd/>
            <a:tailEnd/>
          </a:ln>
        </p:spPr>
        <p:txBody>
          <a:bodyPr wrap="square" lIns="84271" tIns="42135" rIns="84271" bIns="42135">
            <a:spAutoFit/>
          </a:bodyPr>
          <a:lstStyle/>
          <a:p>
            <a:pPr defTabSz="842963"/>
            <a:r>
              <a:rPr lang="ja-JP" altLang="en-US" sz="1200" dirty="0" smtClean="0">
                <a:latin typeface="Meiryo UI" pitchFamily="50" charset="-128"/>
                <a:ea typeface="Meiryo UI" pitchFamily="50" charset="-128"/>
                <a:cs typeface="Meiryo UI" pitchFamily="50" charset="-128"/>
              </a:rPr>
              <a:t>事業者は個人情報のデータが外に漏れないように</a:t>
            </a:r>
            <a:r>
              <a:rPr lang="ja-JP" altLang="en-US" sz="1200" u="sng" dirty="0" smtClean="0">
                <a:solidFill>
                  <a:srgbClr val="FF0000"/>
                </a:solidFill>
                <a:latin typeface="Meiryo UI" pitchFamily="50" charset="-128"/>
                <a:ea typeface="Meiryo UI" pitchFamily="50" charset="-128"/>
                <a:cs typeface="Meiryo UI" pitchFamily="50" charset="-128"/>
              </a:rPr>
              <a:t>安全に管理する</a:t>
            </a:r>
            <a:r>
              <a:rPr lang="ja-JP" altLang="en-US" sz="1200" dirty="0" smtClean="0">
                <a:latin typeface="Meiryo UI" pitchFamily="50" charset="-128"/>
                <a:ea typeface="Meiryo UI" pitchFamily="50" charset="-128"/>
                <a:cs typeface="Meiryo UI" pitchFamily="50" charset="-128"/>
              </a:rPr>
              <a:t>など、</a:t>
            </a:r>
            <a:r>
              <a:rPr lang="ja-JP" altLang="en-US" sz="1200" u="sng" dirty="0" smtClean="0">
                <a:solidFill>
                  <a:srgbClr val="FF0000"/>
                </a:solidFill>
                <a:latin typeface="Meiryo UI" pitchFamily="50" charset="-128"/>
                <a:ea typeface="Meiryo UI" pitchFamily="50" charset="-128"/>
                <a:cs typeface="Meiryo UI" pitchFamily="50" charset="-128"/>
              </a:rPr>
              <a:t>必要な措置を講じる義務</a:t>
            </a:r>
            <a:r>
              <a:rPr lang="ja-JP" altLang="en-US" sz="1200" dirty="0" smtClean="0">
                <a:latin typeface="Meiryo UI" pitchFamily="50" charset="-128"/>
                <a:ea typeface="Meiryo UI" pitchFamily="50" charset="-128"/>
                <a:cs typeface="Meiryo UI" pitchFamily="50" charset="-128"/>
              </a:rPr>
              <a:t>が課せられ、その解決策のひとつとしてセキュリティーワイヤーが選択されています。</a:t>
            </a:r>
            <a:endParaRPr lang="en-US" altLang="ja-JP" sz="12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
          <p:cNvGrpSpPr>
            <a:grpSpLocks/>
          </p:cNvGrpSpPr>
          <p:nvPr/>
        </p:nvGrpSpPr>
        <p:grpSpPr bwMode="auto">
          <a:xfrm>
            <a:off x="3530600" y="8582025"/>
            <a:ext cx="3125788" cy="1303338"/>
            <a:chOff x="2203" y="5283"/>
            <a:chExt cx="2016" cy="865"/>
          </a:xfrm>
        </p:grpSpPr>
        <p:sp>
          <p:nvSpPr>
            <p:cNvPr id="65" name="AutoShape 14"/>
            <p:cNvSpPr>
              <a:spLocks noChangeArrowheads="1"/>
            </p:cNvSpPr>
            <p:nvPr/>
          </p:nvSpPr>
          <p:spPr bwMode="auto">
            <a:xfrm>
              <a:off x="2203" y="5283"/>
              <a:ext cx="2016" cy="865"/>
            </a:xfrm>
            <a:prstGeom prst="flowChartAlternateProcess">
              <a:avLst/>
            </a:prstGeom>
            <a:noFill/>
            <a:ln w="3175">
              <a:solidFill>
                <a:schemeClr val="tx1"/>
              </a:solidFill>
              <a:miter lim="800000"/>
              <a:headEnd/>
              <a:tailEnd/>
            </a:ln>
          </p:spPr>
          <p:txBody>
            <a:bodyPr wrap="none" lIns="84271" tIns="42135" rIns="84271" bIns="42135" anchor="ctr"/>
            <a:lstStyle/>
            <a:p>
              <a:pPr defTabSz="842963" eaLnBrk="0" hangingPunct="0">
                <a:defRPr/>
              </a:pPr>
              <a:endParaRPr kumimoji="0" lang="ja-JP" altLang="ja-JP" sz="900">
                <a:effectLst>
                  <a:outerShdw blurRad="38100" dist="38100" dir="2700000" algn="tl">
                    <a:srgbClr val="C0C0C0"/>
                  </a:outerShdw>
                </a:effectLst>
                <a:latin typeface="Meiryo UI" pitchFamily="50" charset="-128"/>
                <a:ea typeface="Meiryo UI" pitchFamily="50" charset="-128"/>
                <a:cs typeface="Meiryo UI" pitchFamily="50" charset="-128"/>
              </a:endParaRPr>
            </a:p>
          </p:txBody>
        </p:sp>
        <p:sp>
          <p:nvSpPr>
            <p:cNvPr id="3211" name="Text Box 15"/>
            <p:cNvSpPr txBox="1">
              <a:spLocks noChangeArrowheads="1"/>
            </p:cNvSpPr>
            <p:nvPr/>
          </p:nvSpPr>
          <p:spPr bwMode="auto">
            <a:xfrm>
              <a:off x="2203" y="5297"/>
              <a:ext cx="516" cy="127"/>
            </a:xfrm>
            <a:prstGeom prst="rect">
              <a:avLst/>
            </a:prstGeom>
            <a:noFill/>
            <a:ln w="9525">
              <a:noFill/>
              <a:miter lim="800000"/>
              <a:headEnd/>
              <a:tailEnd/>
            </a:ln>
          </p:spPr>
          <p:txBody>
            <a:bodyPr lIns="84271" tIns="42135" rIns="84271" bIns="42135" anchor="ctr">
              <a:spAutoFit/>
            </a:bodyPr>
            <a:lstStyle/>
            <a:p>
              <a:pPr algn="ctr" defTabSz="842963"/>
              <a:r>
                <a:rPr lang="ja-JP" altLang="en-US" sz="700">
                  <a:latin typeface="Meiryo UI" pitchFamily="50" charset="-128"/>
                  <a:ea typeface="Meiryo UI" pitchFamily="50" charset="-128"/>
                  <a:cs typeface="Meiryo UI" pitchFamily="50" charset="-128"/>
                </a:rPr>
                <a:t>お問い合わせ先</a:t>
              </a:r>
            </a:p>
          </p:txBody>
        </p:sp>
      </p:grpSp>
      <p:grpSp>
        <p:nvGrpSpPr>
          <p:cNvPr id="5" name="Group 16"/>
          <p:cNvGrpSpPr>
            <a:grpSpLocks/>
          </p:cNvGrpSpPr>
          <p:nvPr/>
        </p:nvGrpSpPr>
        <p:grpSpPr bwMode="auto">
          <a:xfrm>
            <a:off x="152400" y="8605838"/>
            <a:ext cx="3124200" cy="1233487"/>
            <a:chOff x="144" y="5280"/>
            <a:chExt cx="1968" cy="777"/>
          </a:xfrm>
        </p:grpSpPr>
        <p:pic>
          <p:nvPicPr>
            <p:cNvPr id="3206" name="Picture 17"/>
            <p:cNvPicPr>
              <a:picLocks noChangeAspect="1" noChangeArrowheads="1"/>
            </p:cNvPicPr>
            <p:nvPr/>
          </p:nvPicPr>
          <p:blipFill>
            <a:blip r:embed="rId3" cstate="print"/>
            <a:srcRect/>
            <a:stretch>
              <a:fillRect/>
            </a:stretch>
          </p:blipFill>
          <p:spPr bwMode="auto">
            <a:xfrm>
              <a:off x="188" y="5280"/>
              <a:ext cx="703" cy="179"/>
            </a:xfrm>
            <a:prstGeom prst="rect">
              <a:avLst/>
            </a:prstGeom>
            <a:noFill/>
            <a:ln w="0">
              <a:noFill/>
              <a:miter lim="800000"/>
              <a:headEnd/>
              <a:tailEnd/>
            </a:ln>
          </p:spPr>
        </p:pic>
        <p:sp>
          <p:nvSpPr>
            <p:cNvPr id="3207" name="Text Box 18"/>
            <p:cNvSpPr txBox="1">
              <a:spLocks noChangeArrowheads="1"/>
            </p:cNvSpPr>
            <p:nvPr/>
          </p:nvSpPr>
          <p:spPr bwMode="auto">
            <a:xfrm>
              <a:off x="144" y="5488"/>
              <a:ext cx="912" cy="221"/>
            </a:xfrm>
            <a:prstGeom prst="rect">
              <a:avLst/>
            </a:prstGeom>
            <a:noFill/>
            <a:ln w="9525">
              <a:noFill/>
              <a:miter lim="800000"/>
              <a:headEnd/>
              <a:tailEnd/>
            </a:ln>
          </p:spPr>
          <p:txBody>
            <a:bodyPr lIns="87782" tIns="43891" rIns="87782" bIns="43891" anchor="ctr">
              <a:spAutoFit/>
            </a:bodyPr>
            <a:lstStyle/>
            <a:p>
              <a:pPr defTabSz="877888"/>
              <a:r>
                <a:rPr lang="ja-JP" altLang="en-US" sz="900" dirty="0">
                  <a:latin typeface="Meiryo UI" pitchFamily="50" charset="-128"/>
                  <a:ea typeface="Meiryo UI" pitchFamily="50" charset="-128"/>
                  <a:cs typeface="Meiryo UI" pitchFamily="50" charset="-128"/>
                </a:rPr>
                <a:t>エレコム株式会社</a:t>
              </a:r>
            </a:p>
            <a:p>
              <a:pPr defTabSz="877888"/>
              <a:r>
                <a:rPr lang="en-US" altLang="ja-JP" sz="800" dirty="0">
                  <a:latin typeface="Meiryo UI" pitchFamily="50" charset="-128"/>
                  <a:ea typeface="Meiryo UI" pitchFamily="50" charset="-128"/>
                  <a:cs typeface="Meiryo UI" pitchFamily="50" charset="-128"/>
                </a:rPr>
                <a:t>http://www.elecom.co.jp</a:t>
              </a:r>
            </a:p>
          </p:txBody>
        </p:sp>
        <p:sp>
          <p:nvSpPr>
            <p:cNvPr id="3208" name="Text Box 19"/>
            <p:cNvSpPr txBox="1">
              <a:spLocks noChangeArrowheads="1"/>
            </p:cNvSpPr>
            <p:nvPr/>
          </p:nvSpPr>
          <p:spPr bwMode="auto">
            <a:xfrm>
              <a:off x="144" y="5759"/>
              <a:ext cx="1968" cy="298"/>
            </a:xfrm>
            <a:prstGeom prst="rect">
              <a:avLst/>
            </a:prstGeom>
            <a:noFill/>
            <a:ln w="9525">
              <a:noFill/>
              <a:miter lim="800000"/>
              <a:headEnd/>
              <a:tailEnd/>
            </a:ln>
          </p:spPr>
          <p:txBody>
            <a:bodyPr lIns="87782" tIns="43891" rIns="87782" bIns="43891" anchor="ctr">
              <a:spAutoFit/>
            </a:bodyPr>
            <a:lstStyle/>
            <a:p>
              <a:pPr defTabSz="877888"/>
              <a:r>
                <a:rPr lang="ja-JP" altLang="en-US" sz="500">
                  <a:latin typeface="Meiryo UI" pitchFamily="50" charset="-128"/>
                  <a:ea typeface="Meiryo UI" pitchFamily="50" charset="-128"/>
                  <a:cs typeface="Meiryo UI" pitchFamily="50" charset="-128"/>
                </a:rPr>
                <a:t>本ドキュメントの作成にあたっては細心の注意を払っていますが、本ドキュメントの記述の誤りや欠落があっても</a:t>
              </a:r>
            </a:p>
            <a:p>
              <a:pPr defTabSz="877888"/>
              <a:r>
                <a:rPr lang="ja-JP" altLang="en-US" sz="500">
                  <a:latin typeface="Meiryo UI" pitchFamily="50" charset="-128"/>
                  <a:ea typeface="Meiryo UI" pitchFamily="50" charset="-128"/>
                  <a:cs typeface="Meiryo UI" pitchFamily="50" charset="-128"/>
                </a:rPr>
                <a:t>エレコム株式会社、ロジテック株式会社、ハギワラソリューションズ株式会社はいかなる責任も負わないものとする。本ドキュメントおよび記述内容は予告なしに変更されることがあります。</a:t>
              </a:r>
            </a:p>
            <a:p>
              <a:pPr defTabSz="877888"/>
              <a:r>
                <a:rPr lang="ja-JP" altLang="en-US" sz="500">
                  <a:latin typeface="Meiryo UI" pitchFamily="50" charset="-128"/>
                  <a:ea typeface="Meiryo UI" pitchFamily="50" charset="-128"/>
                  <a:cs typeface="Meiryo UI" pitchFamily="50" charset="-128"/>
                </a:rPr>
                <a:t>本ドキュメントは、作成日現在の情報をもとに作成されたものです、今後、価格の変更、仕様の変更、バージョン</a:t>
              </a:r>
            </a:p>
            <a:p>
              <a:pPr defTabSz="877888"/>
              <a:r>
                <a:rPr lang="ja-JP" altLang="en-US" sz="500">
                  <a:latin typeface="Meiryo UI" pitchFamily="50" charset="-128"/>
                  <a:ea typeface="Meiryo UI" pitchFamily="50" charset="-128"/>
                  <a:cs typeface="Meiryo UI" pitchFamily="50" charset="-128"/>
                </a:rPr>
                <a:t>アップ等により、内容の全部もしくは一部に変更が生じる可能性があります。</a:t>
              </a:r>
            </a:p>
          </p:txBody>
        </p:sp>
      </p:grpSp>
      <p:sp>
        <p:nvSpPr>
          <p:cNvPr id="119" name="Text Box 17"/>
          <p:cNvSpPr txBox="1">
            <a:spLocks noChangeArrowheads="1"/>
          </p:cNvSpPr>
          <p:nvPr/>
        </p:nvSpPr>
        <p:spPr bwMode="auto">
          <a:xfrm>
            <a:off x="376239" y="4856"/>
            <a:ext cx="2957511" cy="346703"/>
          </a:xfrm>
          <a:prstGeom prst="rect">
            <a:avLst/>
          </a:prstGeom>
          <a:noFill/>
          <a:ln w="63500" cmpd="dbl">
            <a:noFill/>
            <a:miter lim="800000"/>
            <a:headEnd/>
            <a:tailEnd/>
          </a:ln>
        </p:spPr>
        <p:txBody>
          <a:bodyPr wrap="square" lIns="84271" tIns="42135" rIns="84271" bIns="42135">
            <a:spAutoFit/>
          </a:bodyPr>
          <a:lstStyle/>
          <a:p>
            <a:pPr defTabSz="842963"/>
            <a:r>
              <a:rPr lang="ja-JP" altLang="en-US" sz="1700" b="1" dirty="0" smtClean="0">
                <a:solidFill>
                  <a:srgbClr val="00B0F0"/>
                </a:solidFill>
                <a:latin typeface="Meiryo UI" pitchFamily="50" charset="-128"/>
                <a:ea typeface="Meiryo UI" pitchFamily="50" charset="-128"/>
                <a:cs typeface="Meiryo UI" pitchFamily="50" charset="-128"/>
              </a:rPr>
              <a:t>ロックする機器を決定します。</a:t>
            </a:r>
            <a:endParaRPr lang="ja-JP" altLang="en-US" sz="1700" b="1" dirty="0">
              <a:solidFill>
                <a:srgbClr val="00B0F0"/>
              </a:solidFill>
              <a:latin typeface="Meiryo UI" pitchFamily="50" charset="-128"/>
              <a:ea typeface="Meiryo UI" pitchFamily="50" charset="-128"/>
              <a:cs typeface="Meiryo UI" pitchFamily="50" charset="-128"/>
            </a:endParaRPr>
          </a:p>
        </p:txBody>
      </p:sp>
      <p:sp>
        <p:nvSpPr>
          <p:cNvPr id="121" name="Text Box 17"/>
          <p:cNvSpPr txBox="1">
            <a:spLocks noChangeArrowheads="1"/>
          </p:cNvSpPr>
          <p:nvPr/>
        </p:nvSpPr>
        <p:spPr bwMode="auto">
          <a:xfrm>
            <a:off x="374264" y="2435598"/>
            <a:ext cx="3207136" cy="346703"/>
          </a:xfrm>
          <a:prstGeom prst="rect">
            <a:avLst/>
          </a:prstGeom>
          <a:noFill/>
          <a:ln w="63500" cmpd="dbl">
            <a:noFill/>
            <a:miter lim="800000"/>
            <a:headEnd/>
            <a:tailEnd/>
          </a:ln>
        </p:spPr>
        <p:txBody>
          <a:bodyPr wrap="square" lIns="84271" tIns="42135" rIns="84271" bIns="42135">
            <a:spAutoFit/>
          </a:bodyPr>
          <a:lstStyle/>
          <a:p>
            <a:pPr defTabSz="842963"/>
            <a:r>
              <a:rPr lang="ja-JP" altLang="en-US" sz="1700" b="1" dirty="0" smtClean="0">
                <a:solidFill>
                  <a:srgbClr val="00B0F0"/>
                </a:solidFill>
                <a:latin typeface="Meiryo UI" pitchFamily="50" charset="-128"/>
                <a:ea typeface="Meiryo UI" pitchFamily="50" charset="-128"/>
                <a:cs typeface="Meiryo UI" pitchFamily="50" charset="-128"/>
              </a:rPr>
              <a:t>鍵の管理方法を決定します。</a:t>
            </a:r>
            <a:endParaRPr lang="ja-JP" altLang="en-US" sz="1700" b="1" dirty="0">
              <a:solidFill>
                <a:srgbClr val="00B0F0"/>
              </a:solidFill>
              <a:latin typeface="Meiryo UI" pitchFamily="50" charset="-128"/>
              <a:ea typeface="Meiryo UI" pitchFamily="50" charset="-128"/>
              <a:cs typeface="Meiryo UI" pitchFamily="50" charset="-128"/>
            </a:endParaRPr>
          </a:p>
        </p:txBody>
      </p:sp>
      <p:pic>
        <p:nvPicPr>
          <p:cNvPr id="2053" name="Picture 5"/>
          <p:cNvPicPr>
            <a:picLocks noChangeAspect="1" noChangeArrowheads="1"/>
          </p:cNvPicPr>
          <p:nvPr/>
        </p:nvPicPr>
        <p:blipFill>
          <a:blip r:embed="rId4" cstate="print"/>
          <a:srcRect/>
          <a:stretch>
            <a:fillRect/>
          </a:stretch>
        </p:blipFill>
        <p:spPr bwMode="auto">
          <a:xfrm>
            <a:off x="1667382" y="6066688"/>
            <a:ext cx="391478" cy="377190"/>
          </a:xfrm>
          <a:prstGeom prst="rect">
            <a:avLst/>
          </a:prstGeom>
          <a:noFill/>
          <a:ln w="9525">
            <a:noFill/>
            <a:miter lim="800000"/>
            <a:headEnd/>
            <a:tailEnd/>
          </a:ln>
        </p:spPr>
      </p:pic>
      <p:pic>
        <p:nvPicPr>
          <p:cNvPr id="2054" name="Picture 6"/>
          <p:cNvPicPr>
            <a:picLocks noChangeAspect="1" noChangeArrowheads="1"/>
          </p:cNvPicPr>
          <p:nvPr/>
        </p:nvPicPr>
        <p:blipFill>
          <a:blip r:embed="rId5" cstate="print"/>
          <a:srcRect/>
          <a:stretch>
            <a:fillRect/>
          </a:stretch>
        </p:blipFill>
        <p:spPr bwMode="auto">
          <a:xfrm>
            <a:off x="1678480" y="7665786"/>
            <a:ext cx="380048" cy="377190"/>
          </a:xfrm>
          <a:prstGeom prst="rect">
            <a:avLst/>
          </a:prstGeom>
          <a:noFill/>
          <a:ln w="9525">
            <a:noFill/>
            <a:miter lim="800000"/>
            <a:headEnd/>
            <a:tailEnd/>
          </a:ln>
        </p:spPr>
      </p:pic>
      <p:pic>
        <p:nvPicPr>
          <p:cNvPr id="2055" name="Picture 7"/>
          <p:cNvPicPr>
            <a:picLocks noChangeAspect="1" noChangeArrowheads="1"/>
          </p:cNvPicPr>
          <p:nvPr/>
        </p:nvPicPr>
        <p:blipFill>
          <a:blip r:embed="rId6" cstate="print"/>
          <a:srcRect/>
          <a:stretch>
            <a:fillRect/>
          </a:stretch>
        </p:blipFill>
        <p:spPr bwMode="auto">
          <a:xfrm>
            <a:off x="1675291" y="7202700"/>
            <a:ext cx="377190" cy="377190"/>
          </a:xfrm>
          <a:prstGeom prst="rect">
            <a:avLst/>
          </a:prstGeom>
          <a:noFill/>
          <a:ln w="9525">
            <a:noFill/>
            <a:miter lim="800000"/>
            <a:headEnd/>
            <a:tailEnd/>
          </a:ln>
        </p:spPr>
      </p:pic>
      <p:pic>
        <p:nvPicPr>
          <p:cNvPr id="128" name="Picture 7"/>
          <p:cNvPicPr>
            <a:picLocks noChangeAspect="1" noChangeArrowheads="1"/>
          </p:cNvPicPr>
          <p:nvPr/>
        </p:nvPicPr>
        <p:blipFill>
          <a:blip r:embed="rId6" cstate="print"/>
          <a:srcRect/>
          <a:stretch>
            <a:fillRect/>
          </a:stretch>
        </p:blipFill>
        <p:spPr bwMode="auto">
          <a:xfrm>
            <a:off x="1676622" y="8118396"/>
            <a:ext cx="377190" cy="377190"/>
          </a:xfrm>
          <a:prstGeom prst="rect">
            <a:avLst/>
          </a:prstGeom>
          <a:noFill/>
          <a:ln w="9525">
            <a:noFill/>
            <a:miter lim="800000"/>
            <a:headEnd/>
            <a:tailEnd/>
          </a:ln>
        </p:spPr>
      </p:pic>
      <p:pic>
        <p:nvPicPr>
          <p:cNvPr id="2060" name="Picture 12"/>
          <p:cNvPicPr>
            <a:picLocks noChangeAspect="1" noChangeArrowheads="1"/>
          </p:cNvPicPr>
          <p:nvPr/>
        </p:nvPicPr>
        <p:blipFill>
          <a:blip r:embed="rId7" cstate="print"/>
          <a:srcRect/>
          <a:stretch>
            <a:fillRect/>
          </a:stretch>
        </p:blipFill>
        <p:spPr bwMode="auto">
          <a:xfrm>
            <a:off x="222636" y="4242483"/>
            <a:ext cx="2981325" cy="561975"/>
          </a:xfrm>
          <a:prstGeom prst="rect">
            <a:avLst/>
          </a:prstGeom>
          <a:noFill/>
          <a:ln w="9525">
            <a:noFill/>
            <a:miter lim="800000"/>
            <a:headEnd/>
            <a:tailEnd/>
          </a:ln>
        </p:spPr>
      </p:pic>
      <p:pic>
        <p:nvPicPr>
          <p:cNvPr id="2061" name="Picture 13"/>
          <p:cNvPicPr>
            <a:picLocks noChangeAspect="1" noChangeArrowheads="1"/>
          </p:cNvPicPr>
          <p:nvPr/>
        </p:nvPicPr>
        <p:blipFill>
          <a:blip r:embed="rId8" cstate="print"/>
          <a:srcRect/>
          <a:stretch>
            <a:fillRect/>
          </a:stretch>
        </p:blipFill>
        <p:spPr bwMode="auto">
          <a:xfrm>
            <a:off x="3706086" y="4228236"/>
            <a:ext cx="2890838" cy="581025"/>
          </a:xfrm>
          <a:prstGeom prst="rect">
            <a:avLst/>
          </a:prstGeom>
          <a:noFill/>
          <a:ln w="9525">
            <a:noFill/>
            <a:miter lim="800000"/>
            <a:headEnd/>
            <a:tailEnd/>
          </a:ln>
        </p:spPr>
      </p:pic>
      <p:sp>
        <p:nvSpPr>
          <p:cNvPr id="131" name="Text Box 17"/>
          <p:cNvSpPr txBox="1">
            <a:spLocks noChangeArrowheads="1"/>
          </p:cNvSpPr>
          <p:nvPr/>
        </p:nvSpPr>
        <p:spPr bwMode="auto">
          <a:xfrm>
            <a:off x="4021952" y="6187"/>
            <a:ext cx="2836048" cy="346703"/>
          </a:xfrm>
          <a:prstGeom prst="rect">
            <a:avLst/>
          </a:prstGeom>
          <a:noFill/>
          <a:ln w="63500" cmpd="dbl">
            <a:noFill/>
            <a:miter lim="800000"/>
            <a:headEnd/>
            <a:tailEnd/>
          </a:ln>
        </p:spPr>
        <p:txBody>
          <a:bodyPr wrap="square" lIns="84271" tIns="42135" rIns="84271" bIns="42135">
            <a:spAutoFit/>
          </a:bodyPr>
          <a:lstStyle/>
          <a:p>
            <a:pPr defTabSz="842963"/>
            <a:r>
              <a:rPr lang="ja-JP" altLang="en-US" sz="1700" b="1" dirty="0" smtClean="0">
                <a:solidFill>
                  <a:srgbClr val="00B0F0"/>
                </a:solidFill>
                <a:latin typeface="Meiryo UI" pitchFamily="50" charset="-128"/>
                <a:ea typeface="Meiryo UI" pitchFamily="50" charset="-128"/>
                <a:cs typeface="Meiryo UI" pitchFamily="50" charset="-128"/>
              </a:rPr>
              <a:t>鍵のロック方式を決定します。</a:t>
            </a:r>
            <a:endParaRPr lang="ja-JP" altLang="en-US" sz="1700" b="1" dirty="0">
              <a:solidFill>
                <a:srgbClr val="00B0F0"/>
              </a:solidFill>
              <a:latin typeface="Meiryo UI" pitchFamily="50" charset="-128"/>
              <a:ea typeface="Meiryo UI" pitchFamily="50" charset="-128"/>
              <a:cs typeface="Meiryo UI" pitchFamily="50" charset="-128"/>
            </a:endParaRPr>
          </a:p>
        </p:txBody>
      </p:sp>
      <p:sp>
        <p:nvSpPr>
          <p:cNvPr id="133" name="Text Box 17"/>
          <p:cNvSpPr txBox="1">
            <a:spLocks noChangeArrowheads="1"/>
          </p:cNvSpPr>
          <p:nvPr/>
        </p:nvSpPr>
        <p:spPr bwMode="auto">
          <a:xfrm>
            <a:off x="200790" y="3300518"/>
            <a:ext cx="3202368" cy="962256"/>
          </a:xfrm>
          <a:prstGeom prst="rect">
            <a:avLst/>
          </a:prstGeom>
          <a:noFill/>
          <a:ln w="63500" cmpd="dbl">
            <a:noFill/>
            <a:miter lim="800000"/>
            <a:headEnd/>
            <a:tailEnd/>
          </a:ln>
        </p:spPr>
        <p:txBody>
          <a:bodyPr wrap="square" lIns="84271" tIns="42135" rIns="84271" bIns="42135">
            <a:spAutoFit/>
          </a:bodyPr>
          <a:lstStyle/>
          <a:p>
            <a:pPr defTabSz="842963"/>
            <a:r>
              <a:rPr lang="ja-JP" altLang="en-US" sz="1100" dirty="0" smtClean="0">
                <a:solidFill>
                  <a:srgbClr val="0000CC"/>
                </a:solidFill>
                <a:latin typeface="Meiryo UI" pitchFamily="50" charset="-128"/>
                <a:ea typeface="Meiryo UI" pitchFamily="50" charset="-128"/>
                <a:cs typeface="Meiryo UI" pitchFamily="50" charset="-128"/>
              </a:rPr>
              <a:t>複数の異なるカギ全てを、</a:t>
            </a:r>
            <a:r>
              <a:rPr lang="en-US" altLang="ja-JP" sz="1100" dirty="0" smtClean="0">
                <a:solidFill>
                  <a:srgbClr val="0000CC"/>
                </a:solidFill>
                <a:latin typeface="Meiryo UI" pitchFamily="50" charset="-128"/>
                <a:ea typeface="Meiryo UI" pitchFamily="50" charset="-128"/>
                <a:cs typeface="Meiryo UI" pitchFamily="50" charset="-128"/>
              </a:rPr>
              <a:t>1</a:t>
            </a:r>
            <a:r>
              <a:rPr lang="ja-JP" altLang="en-US" sz="1100" dirty="0" smtClean="0">
                <a:solidFill>
                  <a:srgbClr val="0000CC"/>
                </a:solidFill>
                <a:latin typeface="Meiryo UI" pitchFamily="50" charset="-128"/>
                <a:ea typeface="Meiryo UI" pitchFamily="50" charset="-128"/>
                <a:cs typeface="Meiryo UI" pitchFamily="50" charset="-128"/>
              </a:rPr>
              <a:t>本のキーで開閉できます。</a:t>
            </a:r>
            <a:endParaRPr lang="en-US" altLang="ja-JP" sz="1100" dirty="0" smtClean="0">
              <a:solidFill>
                <a:srgbClr val="0000CC"/>
              </a:solidFill>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パソコン使用者がキーを保管・管理する場合、異なるカギが</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複数必要になります。</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マスター</a:t>
            </a:r>
            <a:r>
              <a:rPr lang="en-US" altLang="ja-JP" sz="800" dirty="0" smtClean="0">
                <a:latin typeface="Meiryo UI" pitchFamily="50" charset="-128"/>
                <a:ea typeface="Meiryo UI" pitchFamily="50" charset="-128"/>
                <a:cs typeface="Meiryo UI" pitchFamily="50" charset="-128"/>
              </a:rPr>
              <a:t>Key</a:t>
            </a:r>
            <a:r>
              <a:rPr lang="ja-JP" altLang="en-US" sz="800" dirty="0" smtClean="0">
                <a:latin typeface="Meiryo UI" pitchFamily="50" charset="-128"/>
                <a:ea typeface="Meiryo UI" pitchFamily="50" charset="-128"/>
                <a:cs typeface="Meiryo UI" pitchFamily="50" charset="-128"/>
              </a:rPr>
              <a:t>なら管理者は、</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本のキーでこれら全てのカギを</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開閉することができます。</a:t>
            </a:r>
            <a:endParaRPr lang="en-US" altLang="ja-JP" sz="800" dirty="0" smtClean="0">
              <a:latin typeface="Meiryo UI" pitchFamily="50" charset="-128"/>
              <a:ea typeface="Meiryo UI" pitchFamily="50" charset="-128"/>
              <a:cs typeface="Meiryo UI" pitchFamily="50" charset="-128"/>
            </a:endParaRPr>
          </a:p>
          <a:p>
            <a:pPr defTabSz="842963"/>
            <a:endParaRPr lang="en-US" altLang="ja-JP" sz="300" dirty="0" smtClean="0">
              <a:latin typeface="Meiryo UI" pitchFamily="50" charset="-128"/>
              <a:ea typeface="Meiryo UI" pitchFamily="50" charset="-128"/>
              <a:cs typeface="Meiryo UI" pitchFamily="50" charset="-128"/>
            </a:endParaRPr>
          </a:p>
          <a:p>
            <a:pPr defTabSz="842963"/>
            <a:r>
              <a:rPr lang="en-US" altLang="ja-JP" sz="600" dirty="0" smtClean="0">
                <a:latin typeface="Meiryo UI" pitchFamily="50" charset="-128"/>
                <a:ea typeface="Meiryo UI" pitchFamily="50" charset="-128"/>
                <a:cs typeface="Meiryo UI" pitchFamily="50" charset="-128"/>
              </a:rPr>
              <a:t>※</a:t>
            </a:r>
            <a:r>
              <a:rPr lang="ja-JP" altLang="en-US" sz="600" dirty="0" smtClean="0">
                <a:latin typeface="Meiryo UI" pitchFamily="50" charset="-128"/>
                <a:ea typeface="Meiryo UI" pitchFamily="50" charset="-128"/>
                <a:cs typeface="Meiryo UI" pitchFamily="50" charset="-128"/>
              </a:rPr>
              <a:t>マスター</a:t>
            </a:r>
            <a:r>
              <a:rPr lang="en-US" altLang="ja-JP" sz="600" dirty="0" smtClean="0">
                <a:latin typeface="Meiryo UI" pitchFamily="50" charset="-128"/>
                <a:ea typeface="Meiryo UI" pitchFamily="50" charset="-128"/>
                <a:cs typeface="Meiryo UI" pitchFamily="50" charset="-128"/>
              </a:rPr>
              <a:t>Key</a:t>
            </a:r>
            <a:r>
              <a:rPr lang="ja-JP" altLang="en-US" sz="600" dirty="0" smtClean="0">
                <a:latin typeface="Meiryo UI" pitchFamily="50" charset="-128"/>
                <a:ea typeface="Meiryo UI" pitchFamily="50" charset="-128"/>
                <a:cs typeface="Meiryo UI" pitchFamily="50" charset="-128"/>
              </a:rPr>
              <a:t>は、</a:t>
            </a:r>
            <a:r>
              <a:rPr lang="en-US" altLang="ja-JP" sz="600" dirty="0" smtClean="0">
                <a:latin typeface="Meiryo UI" pitchFamily="50" charset="-128"/>
                <a:ea typeface="Meiryo UI" pitchFamily="50" charset="-128"/>
                <a:cs typeface="Meiryo UI" pitchFamily="50" charset="-128"/>
              </a:rPr>
              <a:t>10</a:t>
            </a:r>
            <a:r>
              <a:rPr lang="ja-JP" altLang="en-US" sz="600" dirty="0" smtClean="0">
                <a:latin typeface="Meiryo UI" pitchFamily="50" charset="-128"/>
                <a:ea typeface="Meiryo UI" pitchFamily="50" charset="-128"/>
                <a:cs typeface="Meiryo UI" pitchFamily="50" charset="-128"/>
              </a:rPr>
              <a:t>本以上のご注文で</a:t>
            </a:r>
            <a:r>
              <a:rPr lang="en-US" altLang="ja-JP" sz="600" dirty="0" smtClean="0">
                <a:latin typeface="Meiryo UI" pitchFamily="50" charset="-128"/>
                <a:ea typeface="Meiryo UI" pitchFamily="50" charset="-128"/>
                <a:cs typeface="Meiryo UI" pitchFamily="50" charset="-128"/>
              </a:rPr>
              <a:t>2</a:t>
            </a:r>
            <a:r>
              <a:rPr lang="ja-JP" altLang="en-US" sz="600" dirty="0" smtClean="0">
                <a:latin typeface="Meiryo UI" pitchFamily="50" charset="-128"/>
                <a:ea typeface="Meiryo UI" pitchFamily="50" charset="-128"/>
                <a:cs typeface="Meiryo UI" pitchFamily="50" charset="-128"/>
              </a:rPr>
              <a:t>本、</a:t>
            </a:r>
            <a:r>
              <a:rPr lang="en-US" altLang="ja-JP" sz="600" dirty="0" smtClean="0">
                <a:latin typeface="Meiryo UI" pitchFamily="50" charset="-128"/>
                <a:ea typeface="Meiryo UI" pitchFamily="50" charset="-128"/>
                <a:cs typeface="Meiryo UI" pitchFamily="50" charset="-128"/>
              </a:rPr>
              <a:t>1</a:t>
            </a:r>
            <a:r>
              <a:rPr lang="ja-JP" altLang="en-US" sz="600" dirty="0" smtClean="0">
                <a:latin typeface="Meiryo UI" pitchFamily="50" charset="-128"/>
                <a:ea typeface="Meiryo UI" pitchFamily="50" charset="-128"/>
                <a:cs typeface="Meiryo UI" pitchFamily="50" charset="-128"/>
              </a:rPr>
              <a:t>～</a:t>
            </a:r>
            <a:r>
              <a:rPr lang="en-US" altLang="ja-JP" sz="600" dirty="0" smtClean="0">
                <a:latin typeface="Meiryo UI" pitchFamily="50" charset="-128"/>
                <a:ea typeface="Meiryo UI" pitchFamily="50" charset="-128"/>
                <a:cs typeface="Meiryo UI" pitchFamily="50" charset="-128"/>
              </a:rPr>
              <a:t>9</a:t>
            </a:r>
            <a:r>
              <a:rPr lang="ja-JP" altLang="en-US" sz="600" dirty="0" smtClean="0">
                <a:latin typeface="Meiryo UI" pitchFamily="50" charset="-128"/>
                <a:ea typeface="Meiryo UI" pitchFamily="50" charset="-128"/>
                <a:cs typeface="Meiryo UI" pitchFamily="50" charset="-128"/>
              </a:rPr>
              <a:t>本のご注文で</a:t>
            </a:r>
            <a:r>
              <a:rPr lang="en-US" altLang="ja-JP" sz="600" dirty="0" smtClean="0">
                <a:latin typeface="Meiryo UI" pitchFamily="50" charset="-128"/>
                <a:ea typeface="Meiryo UI" pitchFamily="50" charset="-128"/>
                <a:cs typeface="Meiryo UI" pitchFamily="50" charset="-128"/>
              </a:rPr>
              <a:t>1</a:t>
            </a:r>
            <a:r>
              <a:rPr lang="ja-JP" altLang="en-US" sz="600" dirty="0" smtClean="0">
                <a:latin typeface="Meiryo UI" pitchFamily="50" charset="-128"/>
                <a:ea typeface="Meiryo UI" pitchFamily="50" charset="-128"/>
                <a:cs typeface="Meiryo UI" pitchFamily="50" charset="-128"/>
              </a:rPr>
              <a:t>本付属</a:t>
            </a:r>
            <a:endParaRPr lang="en-US" altLang="ja-JP" sz="600" dirty="0" smtClean="0">
              <a:latin typeface="Meiryo UI" pitchFamily="50" charset="-128"/>
              <a:ea typeface="Meiryo UI" pitchFamily="50" charset="-128"/>
              <a:cs typeface="Meiryo UI" pitchFamily="50" charset="-128"/>
            </a:endParaRPr>
          </a:p>
        </p:txBody>
      </p:sp>
      <p:sp>
        <p:nvSpPr>
          <p:cNvPr id="136" name="Text Box 17"/>
          <p:cNvSpPr txBox="1">
            <a:spLocks noChangeArrowheads="1"/>
          </p:cNvSpPr>
          <p:nvPr/>
        </p:nvSpPr>
        <p:spPr bwMode="auto">
          <a:xfrm>
            <a:off x="3597198" y="3293898"/>
            <a:ext cx="3202368" cy="577535"/>
          </a:xfrm>
          <a:prstGeom prst="rect">
            <a:avLst/>
          </a:prstGeom>
          <a:noFill/>
          <a:ln w="63500" cmpd="dbl">
            <a:noFill/>
            <a:miter lim="800000"/>
            <a:headEnd/>
            <a:tailEnd/>
          </a:ln>
        </p:spPr>
        <p:txBody>
          <a:bodyPr wrap="square" lIns="84271" tIns="42135" rIns="84271" bIns="42135">
            <a:spAutoFit/>
          </a:bodyPr>
          <a:lstStyle/>
          <a:p>
            <a:pPr defTabSz="842963"/>
            <a:r>
              <a:rPr lang="ja-JP" altLang="en-US" sz="1100" dirty="0" smtClean="0">
                <a:solidFill>
                  <a:srgbClr val="0000CC"/>
                </a:solidFill>
                <a:latin typeface="Meiryo UI" pitchFamily="50" charset="-128"/>
                <a:ea typeface="Meiryo UI" pitchFamily="50" charset="-128"/>
                <a:cs typeface="Meiryo UI" pitchFamily="50" charset="-128"/>
              </a:rPr>
              <a:t>複数のカギ全てを同じカギで揃えることができます。</a:t>
            </a:r>
            <a:endParaRPr lang="en-US" altLang="ja-JP" sz="1100" dirty="0" smtClean="0">
              <a:solidFill>
                <a:srgbClr val="0000CC"/>
              </a:solidFill>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パソコン使用者はキーを持たず、管理者が一括してキーの保管をする場合、</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統一</a:t>
            </a:r>
            <a:r>
              <a:rPr lang="en-US" altLang="ja-JP" sz="800" dirty="0" smtClean="0">
                <a:latin typeface="Meiryo UI" pitchFamily="50" charset="-128"/>
                <a:ea typeface="Meiryo UI" pitchFamily="50" charset="-128"/>
                <a:cs typeface="Meiryo UI" pitchFamily="50" charset="-128"/>
              </a:rPr>
              <a:t>Key</a:t>
            </a:r>
            <a:r>
              <a:rPr lang="ja-JP" altLang="en-US" sz="800" dirty="0" smtClean="0">
                <a:latin typeface="Meiryo UI" pitchFamily="50" charset="-128"/>
                <a:ea typeface="Meiryo UI" pitchFamily="50" charset="-128"/>
                <a:cs typeface="Meiryo UI" pitchFamily="50" charset="-128"/>
              </a:rPr>
              <a:t>なら全て同じカギなので管理に便利です。</a:t>
            </a:r>
            <a:endParaRPr lang="en-US" altLang="ja-JP" sz="800" dirty="0" smtClean="0">
              <a:latin typeface="Meiryo UI" pitchFamily="50" charset="-128"/>
              <a:ea typeface="Meiryo UI" pitchFamily="50" charset="-128"/>
              <a:cs typeface="Meiryo UI" pitchFamily="50" charset="-128"/>
            </a:endParaRPr>
          </a:p>
        </p:txBody>
      </p:sp>
      <p:sp>
        <p:nvSpPr>
          <p:cNvPr id="137" name="正方形/長方形 136"/>
          <p:cNvSpPr/>
          <p:nvPr/>
        </p:nvSpPr>
        <p:spPr bwMode="auto">
          <a:xfrm>
            <a:off x="103369" y="3069194"/>
            <a:ext cx="3228230" cy="1781092"/>
          </a:xfrm>
          <a:prstGeom prst="rect">
            <a:avLst/>
          </a:prstGeom>
          <a:noFill/>
          <a:ln w="28575">
            <a:solidFill>
              <a:schemeClr val="bg2"/>
            </a:solidFill>
            <a:miter lim="800000"/>
            <a:headEnd/>
            <a:tailEnd/>
          </a:ln>
        </p:spPr>
        <p:txBody>
          <a:bodyPr lIns="87782" tIns="43891" rIns="87782" bIns="43891" rtlCol="0" anchor="ctr"/>
          <a:lstStyle/>
          <a:p>
            <a:pPr algn="ctr" defTabSz="938213"/>
            <a:endParaRPr kumimoji="1" lang="ja-JP" altLang="en-US" sz="2500">
              <a:solidFill>
                <a:schemeClr val="bg1"/>
              </a:solidFill>
              <a:ea typeface="HGP創英角ｺﾞｼｯｸUB" pitchFamily="50" charset="-128"/>
            </a:endParaRPr>
          </a:p>
        </p:txBody>
      </p:sp>
      <p:sp>
        <p:nvSpPr>
          <p:cNvPr id="138" name="正方形/長方形 137"/>
          <p:cNvSpPr/>
          <p:nvPr/>
        </p:nvSpPr>
        <p:spPr bwMode="auto">
          <a:xfrm>
            <a:off x="3539532" y="3070525"/>
            <a:ext cx="3228230" cy="1781092"/>
          </a:xfrm>
          <a:prstGeom prst="rect">
            <a:avLst/>
          </a:prstGeom>
          <a:noFill/>
          <a:ln w="28575">
            <a:solidFill>
              <a:schemeClr val="bg2"/>
            </a:solidFill>
            <a:miter lim="800000"/>
            <a:headEnd/>
            <a:tailEnd/>
          </a:ln>
        </p:spPr>
        <p:txBody>
          <a:bodyPr lIns="87782" tIns="43891" rIns="87782" bIns="43891" rtlCol="0" anchor="ctr"/>
          <a:lstStyle/>
          <a:p>
            <a:pPr algn="ctr" defTabSz="938213"/>
            <a:endParaRPr kumimoji="1" lang="ja-JP" altLang="en-US" sz="2500">
              <a:solidFill>
                <a:schemeClr val="bg1"/>
              </a:solidFill>
              <a:ea typeface="HGP創英角ｺﾞｼｯｸUB" pitchFamily="50" charset="-128"/>
            </a:endParaRPr>
          </a:p>
        </p:txBody>
      </p:sp>
      <p:sp>
        <p:nvSpPr>
          <p:cNvPr id="140" name="正方形/長方形 139"/>
          <p:cNvSpPr/>
          <p:nvPr/>
        </p:nvSpPr>
        <p:spPr bwMode="auto">
          <a:xfrm>
            <a:off x="104700" y="3070526"/>
            <a:ext cx="3228230" cy="213354"/>
          </a:xfrm>
          <a:prstGeom prst="rect">
            <a:avLst/>
          </a:prstGeom>
          <a:solidFill>
            <a:schemeClr val="bg2"/>
          </a:solidFill>
          <a:ln w="28575">
            <a:solidFill>
              <a:schemeClr val="bg2"/>
            </a:solidFill>
            <a:miter lim="800000"/>
            <a:headEnd/>
            <a:tailEnd/>
          </a:ln>
        </p:spPr>
        <p:txBody>
          <a:bodyPr lIns="87782" tIns="43891" rIns="87782" bIns="43891" rtlCol="0" anchor="ctr"/>
          <a:lstStyle/>
          <a:p>
            <a:pPr algn="ctr" defTabSz="938213"/>
            <a:r>
              <a:rPr kumimoji="1" lang="ja-JP" altLang="en-US" sz="1400" dirty="0" smtClean="0">
                <a:solidFill>
                  <a:schemeClr val="bg1"/>
                </a:solidFill>
                <a:latin typeface="Meiryo UI" pitchFamily="50" charset="-128"/>
                <a:ea typeface="Meiryo UI" pitchFamily="50" charset="-128"/>
                <a:cs typeface="Meiryo UI" pitchFamily="50" charset="-128"/>
              </a:rPr>
              <a:t>マスター</a:t>
            </a:r>
            <a:r>
              <a:rPr kumimoji="1" lang="en-US" altLang="ja-JP" sz="1400" dirty="0" smtClean="0">
                <a:solidFill>
                  <a:schemeClr val="bg1"/>
                </a:solidFill>
                <a:latin typeface="Meiryo UI" pitchFamily="50" charset="-128"/>
                <a:ea typeface="Meiryo UI" pitchFamily="50" charset="-128"/>
                <a:cs typeface="Meiryo UI" pitchFamily="50" charset="-128"/>
              </a:rPr>
              <a:t>Key</a:t>
            </a:r>
            <a:endParaRPr kumimoji="1" lang="ja-JP" altLang="en-US" sz="1400" dirty="0">
              <a:solidFill>
                <a:schemeClr val="bg1"/>
              </a:solidFill>
              <a:latin typeface="Meiryo UI" pitchFamily="50" charset="-128"/>
              <a:ea typeface="Meiryo UI" pitchFamily="50" charset="-128"/>
              <a:cs typeface="Meiryo UI" pitchFamily="50" charset="-128"/>
            </a:endParaRPr>
          </a:p>
        </p:txBody>
      </p:sp>
      <p:sp>
        <p:nvSpPr>
          <p:cNvPr id="141" name="正方形/長方形 140"/>
          <p:cNvSpPr/>
          <p:nvPr/>
        </p:nvSpPr>
        <p:spPr bwMode="auto">
          <a:xfrm>
            <a:off x="3540863" y="3071857"/>
            <a:ext cx="3228230" cy="213354"/>
          </a:xfrm>
          <a:prstGeom prst="rect">
            <a:avLst/>
          </a:prstGeom>
          <a:solidFill>
            <a:schemeClr val="bg2"/>
          </a:solidFill>
          <a:ln w="28575">
            <a:solidFill>
              <a:schemeClr val="bg2"/>
            </a:solidFill>
            <a:miter lim="800000"/>
            <a:headEnd/>
            <a:tailEnd/>
          </a:ln>
        </p:spPr>
        <p:txBody>
          <a:bodyPr lIns="87782" tIns="43891" rIns="87782" bIns="43891" rtlCol="0" anchor="ctr"/>
          <a:lstStyle/>
          <a:p>
            <a:pPr algn="ctr" defTabSz="938213"/>
            <a:r>
              <a:rPr kumimoji="1" lang="ja-JP" altLang="en-US" sz="1400" dirty="0" smtClean="0">
                <a:solidFill>
                  <a:schemeClr val="bg1"/>
                </a:solidFill>
                <a:latin typeface="Meiryo UI" pitchFamily="50" charset="-128"/>
                <a:ea typeface="Meiryo UI" pitchFamily="50" charset="-128"/>
                <a:cs typeface="Meiryo UI" pitchFamily="50" charset="-128"/>
              </a:rPr>
              <a:t>統一</a:t>
            </a:r>
            <a:r>
              <a:rPr kumimoji="1" lang="en-US" altLang="ja-JP" sz="1400" dirty="0" smtClean="0">
                <a:solidFill>
                  <a:schemeClr val="bg1"/>
                </a:solidFill>
                <a:latin typeface="Meiryo UI" pitchFamily="50" charset="-128"/>
                <a:ea typeface="Meiryo UI" pitchFamily="50" charset="-128"/>
                <a:cs typeface="Meiryo UI" pitchFamily="50" charset="-128"/>
              </a:rPr>
              <a:t>Key</a:t>
            </a:r>
            <a:endParaRPr kumimoji="1" lang="ja-JP" altLang="en-US" sz="1400" dirty="0">
              <a:solidFill>
                <a:schemeClr val="bg1"/>
              </a:solidFill>
              <a:latin typeface="Meiryo UI" pitchFamily="50" charset="-128"/>
              <a:ea typeface="Meiryo UI" pitchFamily="50" charset="-128"/>
              <a:cs typeface="Meiryo UI" pitchFamily="50" charset="-128"/>
            </a:endParaRPr>
          </a:p>
        </p:txBody>
      </p:sp>
      <p:pic>
        <p:nvPicPr>
          <p:cNvPr id="2063" name="Picture 15"/>
          <p:cNvPicPr>
            <a:picLocks noChangeAspect="1" noChangeArrowheads="1"/>
          </p:cNvPicPr>
          <p:nvPr/>
        </p:nvPicPr>
        <p:blipFill>
          <a:blip r:embed="rId9" cstate="print"/>
          <a:srcRect/>
          <a:stretch>
            <a:fillRect/>
          </a:stretch>
        </p:blipFill>
        <p:spPr bwMode="auto">
          <a:xfrm>
            <a:off x="6155554" y="5118902"/>
            <a:ext cx="291465" cy="177165"/>
          </a:xfrm>
          <a:prstGeom prst="rect">
            <a:avLst/>
          </a:prstGeom>
          <a:noFill/>
          <a:ln w="9525">
            <a:noFill/>
            <a:miter lim="800000"/>
            <a:headEnd/>
            <a:tailEnd/>
          </a:ln>
        </p:spPr>
      </p:pic>
      <p:grpSp>
        <p:nvGrpSpPr>
          <p:cNvPr id="144" name="グループ化 143"/>
          <p:cNvGrpSpPr/>
          <p:nvPr/>
        </p:nvGrpSpPr>
        <p:grpSpPr>
          <a:xfrm>
            <a:off x="218745" y="1161449"/>
            <a:ext cx="1562352" cy="1271588"/>
            <a:chOff x="218745" y="986527"/>
            <a:chExt cx="1562352" cy="1271588"/>
          </a:xfrm>
        </p:grpSpPr>
        <p:pic>
          <p:nvPicPr>
            <p:cNvPr id="2057" name="Picture 9"/>
            <p:cNvPicPr>
              <a:picLocks noChangeAspect="1" noChangeArrowheads="1"/>
            </p:cNvPicPr>
            <p:nvPr/>
          </p:nvPicPr>
          <p:blipFill>
            <a:blip r:embed="rId10" cstate="print"/>
            <a:srcRect/>
            <a:stretch>
              <a:fillRect/>
            </a:stretch>
          </p:blipFill>
          <p:spPr bwMode="auto">
            <a:xfrm>
              <a:off x="218745" y="986527"/>
              <a:ext cx="1509713" cy="1271588"/>
            </a:xfrm>
            <a:prstGeom prst="rect">
              <a:avLst/>
            </a:prstGeom>
            <a:noFill/>
            <a:ln w="9525">
              <a:noFill/>
              <a:miter lim="800000"/>
              <a:headEnd/>
              <a:tailEnd/>
            </a:ln>
          </p:spPr>
        </p:pic>
        <p:sp>
          <p:nvSpPr>
            <p:cNvPr id="142" name="Text Box 17"/>
            <p:cNvSpPr txBox="1">
              <a:spLocks noChangeArrowheads="1"/>
            </p:cNvSpPr>
            <p:nvPr/>
          </p:nvSpPr>
          <p:spPr bwMode="auto">
            <a:xfrm>
              <a:off x="268381" y="1059587"/>
              <a:ext cx="1512716" cy="300537"/>
            </a:xfrm>
            <a:prstGeom prst="rect">
              <a:avLst/>
            </a:prstGeom>
            <a:noFill/>
            <a:ln w="63500" cmpd="dbl">
              <a:noFill/>
              <a:miter lim="800000"/>
              <a:headEnd/>
              <a:tailEnd/>
            </a:ln>
          </p:spPr>
          <p:txBody>
            <a:bodyPr wrap="square" lIns="84271" tIns="42135" rIns="84271" bIns="42135">
              <a:spAutoFit/>
            </a:bodyPr>
            <a:lstStyle/>
            <a:p>
              <a:pPr defTabSz="842963"/>
              <a:r>
                <a:rPr lang="ja-JP" altLang="en-US" sz="700" dirty="0" smtClean="0">
                  <a:solidFill>
                    <a:srgbClr val="0000FF"/>
                  </a:solidFill>
                  <a:latin typeface="Meiryo UI" pitchFamily="50" charset="-128"/>
                  <a:ea typeface="Meiryo UI" pitchFamily="50" charset="-128"/>
                  <a:cs typeface="Meiryo UI" pitchFamily="50" charset="-128"/>
                </a:rPr>
                <a:t>セットする機器に予め設けられている</a:t>
              </a:r>
              <a:endParaRPr lang="en-US" altLang="ja-JP" sz="700" dirty="0" smtClean="0">
                <a:solidFill>
                  <a:srgbClr val="0000FF"/>
                </a:solidFill>
                <a:latin typeface="Meiryo UI" pitchFamily="50" charset="-128"/>
                <a:ea typeface="Meiryo UI" pitchFamily="50" charset="-128"/>
                <a:cs typeface="Meiryo UI" pitchFamily="50" charset="-128"/>
              </a:endParaRPr>
            </a:p>
            <a:p>
              <a:pPr defTabSz="842963"/>
              <a:r>
                <a:rPr lang="ja-JP" altLang="en-US" sz="700" dirty="0" smtClean="0">
                  <a:solidFill>
                    <a:srgbClr val="0000FF"/>
                  </a:solidFill>
                  <a:latin typeface="Meiryo UI" pitchFamily="50" charset="-128"/>
                  <a:ea typeface="Meiryo UI" pitchFamily="50" charset="-128"/>
                  <a:cs typeface="Meiryo UI" pitchFamily="50" charset="-128"/>
                </a:rPr>
                <a:t>セキュリティスロットを使ってロックします。</a:t>
              </a:r>
              <a:endParaRPr lang="en-US" altLang="ja-JP" sz="700" dirty="0" smtClean="0">
                <a:solidFill>
                  <a:srgbClr val="0000FF"/>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1907442" y="1164637"/>
            <a:ext cx="1511619" cy="1273969"/>
            <a:chOff x="1907442" y="989715"/>
            <a:chExt cx="1511619" cy="1273969"/>
          </a:xfrm>
        </p:grpSpPr>
        <p:pic>
          <p:nvPicPr>
            <p:cNvPr id="2059" name="Picture 11"/>
            <p:cNvPicPr>
              <a:picLocks noChangeAspect="1" noChangeArrowheads="1"/>
            </p:cNvPicPr>
            <p:nvPr/>
          </p:nvPicPr>
          <p:blipFill>
            <a:blip r:embed="rId11" cstate="print"/>
            <a:srcRect/>
            <a:stretch>
              <a:fillRect/>
            </a:stretch>
          </p:blipFill>
          <p:spPr bwMode="auto">
            <a:xfrm>
              <a:off x="1907442" y="989715"/>
              <a:ext cx="1464469" cy="1273969"/>
            </a:xfrm>
            <a:prstGeom prst="rect">
              <a:avLst/>
            </a:prstGeom>
            <a:noFill/>
            <a:ln w="9525">
              <a:noFill/>
              <a:miter lim="800000"/>
              <a:headEnd/>
              <a:tailEnd/>
            </a:ln>
          </p:spPr>
        </p:pic>
        <p:sp>
          <p:nvSpPr>
            <p:cNvPr id="143" name="Text Box 17"/>
            <p:cNvSpPr txBox="1">
              <a:spLocks noChangeArrowheads="1"/>
            </p:cNvSpPr>
            <p:nvPr/>
          </p:nvSpPr>
          <p:spPr bwMode="auto">
            <a:xfrm>
              <a:off x="2543698" y="1903724"/>
              <a:ext cx="875363" cy="300537"/>
            </a:xfrm>
            <a:prstGeom prst="rect">
              <a:avLst/>
            </a:prstGeom>
            <a:noFill/>
            <a:ln w="63500" cmpd="dbl">
              <a:noFill/>
              <a:miter lim="800000"/>
              <a:headEnd/>
              <a:tailEnd/>
            </a:ln>
          </p:spPr>
          <p:txBody>
            <a:bodyPr wrap="square" lIns="84271" tIns="42135" rIns="84271" bIns="42135">
              <a:spAutoFit/>
            </a:bodyPr>
            <a:lstStyle/>
            <a:p>
              <a:pPr defTabSz="842963"/>
              <a:r>
                <a:rPr lang="ja-JP" altLang="en-US" sz="700" dirty="0" smtClean="0">
                  <a:solidFill>
                    <a:srgbClr val="0000FF"/>
                  </a:solidFill>
                  <a:latin typeface="Meiryo UI" pitchFamily="50" charset="-128"/>
                  <a:ea typeface="Meiryo UI" pitchFamily="50" charset="-128"/>
                  <a:cs typeface="Meiryo UI" pitchFamily="50" charset="-128"/>
                </a:rPr>
                <a:t>ケーブルをロック</a:t>
              </a:r>
              <a:endParaRPr lang="en-US" altLang="ja-JP" sz="700" dirty="0" smtClean="0">
                <a:solidFill>
                  <a:srgbClr val="0000FF"/>
                </a:solidFill>
                <a:latin typeface="Meiryo UI" pitchFamily="50" charset="-128"/>
                <a:ea typeface="Meiryo UI" pitchFamily="50" charset="-128"/>
                <a:cs typeface="Meiryo UI" pitchFamily="50" charset="-128"/>
              </a:endParaRPr>
            </a:p>
            <a:p>
              <a:pPr defTabSz="842963"/>
              <a:r>
                <a:rPr lang="ja-JP" altLang="en-US" sz="700" dirty="0" smtClean="0">
                  <a:solidFill>
                    <a:srgbClr val="0000FF"/>
                  </a:solidFill>
                  <a:latin typeface="Meiryo UI" pitchFamily="50" charset="-128"/>
                  <a:ea typeface="Meiryo UI" pitchFamily="50" charset="-128"/>
                  <a:cs typeface="Meiryo UI" pitchFamily="50" charset="-128"/>
                </a:rPr>
                <a:t>パーツに通します。</a:t>
              </a:r>
              <a:endParaRPr lang="en-US" altLang="ja-JP" sz="700" dirty="0" smtClean="0">
                <a:solidFill>
                  <a:srgbClr val="0000FF"/>
                </a:solidFill>
                <a:latin typeface="Meiryo UI" pitchFamily="50" charset="-128"/>
                <a:ea typeface="Meiryo UI" pitchFamily="50" charset="-128"/>
                <a:cs typeface="Meiryo UI" pitchFamily="50" charset="-128"/>
              </a:endParaRPr>
            </a:p>
          </p:txBody>
        </p:sp>
      </p:grpSp>
      <p:sp>
        <p:nvSpPr>
          <p:cNvPr id="146" name="Text Box 17"/>
          <p:cNvSpPr txBox="1">
            <a:spLocks noChangeArrowheads="1"/>
          </p:cNvSpPr>
          <p:nvPr/>
        </p:nvSpPr>
        <p:spPr bwMode="auto">
          <a:xfrm>
            <a:off x="141858" y="558671"/>
            <a:ext cx="1733384" cy="531369"/>
          </a:xfrm>
          <a:prstGeom prst="rect">
            <a:avLst/>
          </a:prstGeom>
          <a:noFill/>
          <a:ln w="63500" cmpd="dbl">
            <a:noFill/>
            <a:miter lim="800000"/>
            <a:headEnd/>
            <a:tailEnd/>
          </a:ln>
        </p:spPr>
        <p:txBody>
          <a:bodyPr wrap="square" lIns="84271" tIns="42135" rIns="84271" bIns="42135">
            <a:spAutoFit/>
          </a:bodyPr>
          <a:lstStyle/>
          <a:p>
            <a:pPr defTabSz="842963"/>
            <a:r>
              <a:rPr lang="ja-JP" altLang="en-US" sz="1000" u="sng" dirty="0" smtClean="0">
                <a:solidFill>
                  <a:srgbClr val="0000CC"/>
                </a:solidFill>
                <a:latin typeface="Meiryo UI" pitchFamily="50" charset="-128"/>
                <a:ea typeface="Meiryo UI" pitchFamily="50" charset="-128"/>
                <a:cs typeface="Meiryo UI" pitchFamily="50" charset="-128"/>
              </a:rPr>
              <a:t>パソコン本体</a:t>
            </a:r>
            <a:endParaRPr lang="en-US" altLang="ja-JP" sz="1000" u="sng" dirty="0" smtClean="0">
              <a:solidFill>
                <a:srgbClr val="0000CC"/>
              </a:solidFill>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700" dirty="0" smtClean="0">
                <a:latin typeface="Meiryo UI" pitchFamily="50" charset="-128"/>
                <a:ea typeface="Meiryo UI" pitchFamily="50" charset="-128"/>
                <a:cs typeface="Meiryo UI" pitchFamily="50" charset="-128"/>
              </a:rPr>
              <a:t>セキュリティースロットを使用してパソコン</a:t>
            </a:r>
            <a:endParaRPr lang="en-US" altLang="ja-JP" sz="700" dirty="0" smtClean="0">
              <a:latin typeface="Meiryo UI" pitchFamily="50" charset="-128"/>
              <a:ea typeface="Meiryo UI" pitchFamily="50" charset="-128"/>
              <a:cs typeface="Meiryo UI" pitchFamily="50" charset="-128"/>
            </a:endParaRPr>
          </a:p>
          <a:p>
            <a:pPr defTabSz="842963"/>
            <a:r>
              <a:rPr lang="ja-JP" altLang="en-US" sz="700" dirty="0" smtClean="0">
                <a:latin typeface="Meiryo UI" pitchFamily="50" charset="-128"/>
                <a:ea typeface="Meiryo UI" pitchFamily="50" charset="-128"/>
                <a:cs typeface="Meiryo UI" pitchFamily="50" charset="-128"/>
              </a:rPr>
              <a:t>本体をロック</a:t>
            </a:r>
            <a:endParaRPr lang="en-US" altLang="ja-JP" sz="700" dirty="0" smtClean="0">
              <a:latin typeface="Meiryo UI" pitchFamily="50" charset="-128"/>
              <a:ea typeface="Meiryo UI" pitchFamily="50" charset="-128"/>
              <a:cs typeface="Meiryo UI" pitchFamily="50" charset="-128"/>
            </a:endParaRPr>
          </a:p>
        </p:txBody>
      </p:sp>
      <p:sp>
        <p:nvSpPr>
          <p:cNvPr id="147" name="Text Box 17"/>
          <p:cNvSpPr txBox="1">
            <a:spLocks noChangeArrowheads="1"/>
          </p:cNvSpPr>
          <p:nvPr/>
        </p:nvSpPr>
        <p:spPr bwMode="auto">
          <a:xfrm>
            <a:off x="1828801" y="560002"/>
            <a:ext cx="1733384" cy="639091"/>
          </a:xfrm>
          <a:prstGeom prst="rect">
            <a:avLst/>
          </a:prstGeom>
          <a:noFill/>
          <a:ln w="63500" cmpd="dbl">
            <a:noFill/>
            <a:miter lim="800000"/>
            <a:headEnd/>
            <a:tailEnd/>
          </a:ln>
        </p:spPr>
        <p:txBody>
          <a:bodyPr wrap="square" lIns="84271" tIns="42135" rIns="84271" bIns="42135">
            <a:spAutoFit/>
          </a:bodyPr>
          <a:lstStyle/>
          <a:p>
            <a:pPr defTabSz="842963"/>
            <a:r>
              <a:rPr lang="ja-JP" altLang="en-US" sz="1000" u="sng" dirty="0" smtClean="0">
                <a:solidFill>
                  <a:srgbClr val="0000CC"/>
                </a:solidFill>
                <a:latin typeface="Meiryo UI" pitchFamily="50" charset="-128"/>
                <a:ea typeface="Meiryo UI" pitchFamily="50" charset="-128"/>
                <a:cs typeface="Meiryo UI" pitchFamily="50" charset="-128"/>
              </a:rPr>
              <a:t>パソコン本体＋マウス・テンキー</a:t>
            </a:r>
            <a:endParaRPr lang="en-US" altLang="ja-JP" sz="1000" u="sng" dirty="0" smtClean="0">
              <a:solidFill>
                <a:srgbClr val="0000CC"/>
              </a:solidFill>
              <a:latin typeface="Meiryo UI" pitchFamily="50" charset="-128"/>
              <a:ea typeface="Meiryo UI" pitchFamily="50" charset="-128"/>
              <a:cs typeface="Meiryo UI" pitchFamily="50" charset="-128"/>
            </a:endParaRPr>
          </a:p>
          <a:p>
            <a:pPr defTabSz="842963"/>
            <a:endParaRPr lang="en-US" altLang="ja-JP" sz="500" dirty="0" smtClean="0">
              <a:latin typeface="Meiryo UI" pitchFamily="50" charset="-128"/>
              <a:ea typeface="Meiryo UI" pitchFamily="50" charset="-128"/>
              <a:cs typeface="Meiryo UI" pitchFamily="50" charset="-128"/>
            </a:endParaRPr>
          </a:p>
          <a:p>
            <a:pPr defTabSz="842963"/>
            <a:r>
              <a:rPr lang="ja-JP" altLang="en-US" sz="700" dirty="0" smtClean="0">
                <a:latin typeface="Meiryo UI" pitchFamily="50" charset="-128"/>
                <a:ea typeface="Meiryo UI" pitchFamily="50" charset="-128"/>
                <a:cs typeface="Meiryo UI" pitchFamily="50" charset="-128"/>
              </a:rPr>
              <a:t>セキュリティースロットを使用してパソコン</a:t>
            </a:r>
            <a:endParaRPr lang="en-US" altLang="ja-JP" sz="700" dirty="0" smtClean="0">
              <a:latin typeface="Meiryo UI" pitchFamily="50" charset="-128"/>
              <a:ea typeface="Meiryo UI" pitchFamily="50" charset="-128"/>
              <a:cs typeface="Meiryo UI" pitchFamily="50" charset="-128"/>
            </a:endParaRPr>
          </a:p>
          <a:p>
            <a:pPr defTabSz="842963"/>
            <a:r>
              <a:rPr lang="ja-JP" altLang="en-US" sz="700" dirty="0" smtClean="0">
                <a:latin typeface="Meiryo UI" pitchFamily="50" charset="-128"/>
                <a:ea typeface="Meiryo UI" pitchFamily="50" charset="-128"/>
                <a:cs typeface="Meiryo UI" pitchFamily="50" charset="-128"/>
              </a:rPr>
              <a:t>本体をロックし、ロックパーツにケーブルを通すことでマウスやテンキーも同時にロック</a:t>
            </a:r>
            <a:endParaRPr lang="en-US" altLang="ja-JP" sz="700" dirty="0" smtClean="0">
              <a:latin typeface="Meiryo UI" pitchFamily="50" charset="-128"/>
              <a:ea typeface="Meiryo UI" pitchFamily="50" charset="-128"/>
              <a:cs typeface="Meiryo UI" pitchFamily="50" charset="-128"/>
            </a:endParaRPr>
          </a:p>
        </p:txBody>
      </p:sp>
      <p:pic>
        <p:nvPicPr>
          <p:cNvPr id="148" name="Picture 5"/>
          <p:cNvPicPr>
            <a:picLocks noChangeAspect="1" noChangeArrowheads="1"/>
          </p:cNvPicPr>
          <p:nvPr/>
        </p:nvPicPr>
        <p:blipFill>
          <a:blip r:embed="rId4" cstate="print"/>
          <a:srcRect/>
          <a:stretch>
            <a:fillRect/>
          </a:stretch>
        </p:blipFill>
        <p:spPr bwMode="auto">
          <a:xfrm>
            <a:off x="3937745" y="859162"/>
            <a:ext cx="391478" cy="377190"/>
          </a:xfrm>
          <a:prstGeom prst="rect">
            <a:avLst/>
          </a:prstGeom>
          <a:noFill/>
          <a:ln w="9525">
            <a:noFill/>
            <a:miter lim="800000"/>
            <a:headEnd/>
            <a:tailEnd/>
          </a:ln>
        </p:spPr>
      </p:pic>
      <p:pic>
        <p:nvPicPr>
          <p:cNvPr id="149" name="Picture 6"/>
          <p:cNvPicPr>
            <a:picLocks noChangeAspect="1" noChangeArrowheads="1"/>
          </p:cNvPicPr>
          <p:nvPr/>
        </p:nvPicPr>
        <p:blipFill>
          <a:blip r:embed="rId5" cstate="print"/>
          <a:srcRect/>
          <a:stretch>
            <a:fillRect/>
          </a:stretch>
        </p:blipFill>
        <p:spPr bwMode="auto">
          <a:xfrm>
            <a:off x="3948843" y="2049592"/>
            <a:ext cx="380048" cy="377190"/>
          </a:xfrm>
          <a:prstGeom prst="rect">
            <a:avLst/>
          </a:prstGeom>
          <a:noFill/>
          <a:ln w="9525">
            <a:noFill/>
            <a:miter lim="800000"/>
            <a:headEnd/>
            <a:tailEnd/>
          </a:ln>
        </p:spPr>
      </p:pic>
      <p:pic>
        <p:nvPicPr>
          <p:cNvPr id="150" name="Picture 7"/>
          <p:cNvPicPr>
            <a:picLocks noChangeAspect="1" noChangeArrowheads="1"/>
          </p:cNvPicPr>
          <p:nvPr/>
        </p:nvPicPr>
        <p:blipFill>
          <a:blip r:embed="rId6" cstate="print"/>
          <a:srcRect/>
          <a:stretch>
            <a:fillRect/>
          </a:stretch>
        </p:blipFill>
        <p:spPr bwMode="auto">
          <a:xfrm>
            <a:off x="3953606" y="1463074"/>
            <a:ext cx="377190" cy="377190"/>
          </a:xfrm>
          <a:prstGeom prst="rect">
            <a:avLst/>
          </a:prstGeom>
          <a:noFill/>
          <a:ln w="9525">
            <a:noFill/>
            <a:miter lim="800000"/>
            <a:headEnd/>
            <a:tailEnd/>
          </a:ln>
        </p:spPr>
      </p:pic>
      <p:sp>
        <p:nvSpPr>
          <p:cNvPr id="151" name="Text Box 17"/>
          <p:cNvSpPr txBox="1">
            <a:spLocks noChangeArrowheads="1"/>
          </p:cNvSpPr>
          <p:nvPr/>
        </p:nvSpPr>
        <p:spPr bwMode="auto">
          <a:xfrm>
            <a:off x="4841855" y="870296"/>
            <a:ext cx="1617531"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800" dirty="0" smtClean="0">
                <a:latin typeface="Meiryo UI" pitchFamily="50" charset="-128"/>
                <a:ea typeface="Meiryo UI" pitchFamily="50" charset="-128"/>
                <a:cs typeface="Meiryo UI" pitchFamily="50" charset="-128"/>
              </a:rPr>
              <a:t>錠を直接取り付けるタイプ。</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カギを使って開閉します。</a:t>
            </a:r>
            <a:endParaRPr lang="en-US" altLang="ja-JP" sz="800" dirty="0" smtClean="0">
              <a:latin typeface="Meiryo UI" pitchFamily="50" charset="-128"/>
              <a:ea typeface="Meiryo UI" pitchFamily="50" charset="-128"/>
              <a:cs typeface="Meiryo UI" pitchFamily="50" charset="-128"/>
            </a:endParaRPr>
          </a:p>
        </p:txBody>
      </p:sp>
      <p:sp>
        <p:nvSpPr>
          <p:cNvPr id="152" name="Text Box 17"/>
          <p:cNvSpPr txBox="1">
            <a:spLocks noChangeArrowheads="1"/>
          </p:cNvSpPr>
          <p:nvPr/>
        </p:nvSpPr>
        <p:spPr bwMode="auto">
          <a:xfrm>
            <a:off x="4843186" y="1483530"/>
            <a:ext cx="1663907" cy="331314"/>
          </a:xfrm>
          <a:prstGeom prst="rect">
            <a:avLst/>
          </a:prstGeom>
          <a:noFill/>
          <a:ln w="63500" cmpd="dbl">
            <a:noFill/>
            <a:miter lim="800000"/>
            <a:headEnd/>
            <a:tailEnd/>
          </a:ln>
        </p:spPr>
        <p:txBody>
          <a:bodyPr wrap="square" lIns="84271" tIns="42135" rIns="84271" bIns="42135">
            <a:spAutoFit/>
          </a:bodyPr>
          <a:lstStyle/>
          <a:p>
            <a:pPr defTabSz="842963"/>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桁（</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桁）の数字を合わせて</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開場するタイプ。</a:t>
            </a:r>
            <a:endParaRPr lang="en-US" altLang="ja-JP" sz="800" dirty="0" smtClean="0">
              <a:latin typeface="Meiryo UI" pitchFamily="50" charset="-128"/>
              <a:ea typeface="Meiryo UI" pitchFamily="50" charset="-128"/>
              <a:cs typeface="Meiryo UI" pitchFamily="50" charset="-128"/>
            </a:endParaRPr>
          </a:p>
        </p:txBody>
      </p:sp>
      <p:sp>
        <p:nvSpPr>
          <p:cNvPr id="153" name="Text Box 17"/>
          <p:cNvSpPr txBox="1">
            <a:spLocks noChangeArrowheads="1"/>
          </p:cNvSpPr>
          <p:nvPr/>
        </p:nvSpPr>
        <p:spPr bwMode="auto">
          <a:xfrm>
            <a:off x="4836566" y="2079315"/>
            <a:ext cx="1694381" cy="331314"/>
          </a:xfrm>
          <a:prstGeom prst="rect">
            <a:avLst/>
          </a:prstGeom>
          <a:noFill/>
          <a:ln w="63500" cmpd="dbl">
            <a:noFill/>
            <a:miter lim="800000"/>
            <a:headEnd/>
            <a:tailEnd/>
          </a:ln>
        </p:spPr>
        <p:txBody>
          <a:bodyPr wrap="square" lIns="84271" tIns="42135" rIns="84271" bIns="42135">
            <a:spAutoFit/>
          </a:bodyPr>
          <a:lstStyle/>
          <a:p>
            <a:pPr defTabSz="842963"/>
            <a:r>
              <a:rPr lang="ja-JP" altLang="en-US" sz="800" dirty="0" smtClean="0">
                <a:latin typeface="Meiryo UI" pitchFamily="50" charset="-128"/>
                <a:ea typeface="Meiryo UI" pitchFamily="50" charset="-128"/>
                <a:cs typeface="Meiryo UI" pitchFamily="50" charset="-128"/>
              </a:rPr>
              <a:t>南京錠を使ってロックする</a:t>
            </a:r>
            <a:endParaRPr lang="en-US" altLang="ja-JP" sz="800" dirty="0" smtClean="0">
              <a:latin typeface="Meiryo UI" pitchFamily="50" charset="-128"/>
              <a:ea typeface="Meiryo UI" pitchFamily="50" charset="-128"/>
              <a:cs typeface="Meiryo UI" pitchFamily="50" charset="-128"/>
            </a:endParaRPr>
          </a:p>
          <a:p>
            <a:pPr defTabSz="842963"/>
            <a:r>
              <a:rPr lang="ja-JP" altLang="en-US" sz="800" dirty="0" smtClean="0">
                <a:latin typeface="Meiryo UI" pitchFamily="50" charset="-128"/>
                <a:ea typeface="Meiryo UI" pitchFamily="50" charset="-128"/>
                <a:cs typeface="Meiryo UI" pitchFamily="50" charset="-128"/>
              </a:rPr>
              <a:t>オーソドックスなタイプ。</a:t>
            </a:r>
            <a:endParaRPr lang="en-US" altLang="ja-JP" sz="800" dirty="0" smtClean="0">
              <a:latin typeface="Meiryo UI" pitchFamily="50" charset="-128"/>
              <a:ea typeface="Meiryo UI" pitchFamily="50" charset="-128"/>
              <a:cs typeface="Meiryo UI" pitchFamily="50" charset="-128"/>
            </a:endParaRPr>
          </a:p>
        </p:txBody>
      </p:sp>
      <p:sp>
        <p:nvSpPr>
          <p:cNvPr id="157" name="Text Box 17"/>
          <p:cNvSpPr txBox="1">
            <a:spLocks noChangeArrowheads="1"/>
          </p:cNvSpPr>
          <p:nvPr/>
        </p:nvSpPr>
        <p:spPr bwMode="auto">
          <a:xfrm>
            <a:off x="130562" y="2761181"/>
            <a:ext cx="6620096" cy="254370"/>
          </a:xfrm>
          <a:prstGeom prst="rect">
            <a:avLst/>
          </a:prstGeom>
          <a:noFill/>
          <a:ln w="63500" cmpd="dbl">
            <a:noFill/>
            <a:miter lim="800000"/>
            <a:headEnd/>
            <a:tailEnd/>
          </a:ln>
        </p:spPr>
        <p:txBody>
          <a:bodyPr wrap="square" lIns="84271" tIns="42135" rIns="84271" bIns="42135">
            <a:spAutoFit/>
          </a:bodyPr>
          <a:lstStyle/>
          <a:p>
            <a:pPr defTabSz="842963"/>
            <a:r>
              <a:rPr lang="ja-JP" altLang="en-US" sz="1100" b="1" dirty="0" smtClean="0">
                <a:solidFill>
                  <a:srgbClr val="FF6600"/>
                </a:solidFill>
                <a:latin typeface="Meiryo UI" pitchFamily="50" charset="-128"/>
                <a:ea typeface="Meiryo UI" pitchFamily="50" charset="-128"/>
                <a:cs typeface="Meiryo UI" pitchFamily="50" charset="-128"/>
              </a:rPr>
              <a:t>通常キー以外に、鍵の管理方法に合わせたバリエーションを選択できます。</a:t>
            </a:r>
            <a:endParaRPr lang="en-US" altLang="ja-JP" sz="1100" b="1" dirty="0" smtClean="0">
              <a:solidFill>
                <a:srgbClr val="FF6600"/>
              </a:solidFill>
              <a:latin typeface="Meiryo UI" pitchFamily="50" charset="-128"/>
              <a:ea typeface="Meiryo UI" pitchFamily="50" charset="-128"/>
              <a:cs typeface="Meiryo UI" pitchFamily="50" charset="-128"/>
            </a:endParaRPr>
          </a:p>
        </p:txBody>
      </p:sp>
      <p:sp>
        <p:nvSpPr>
          <p:cNvPr id="158" name="Text Box 17"/>
          <p:cNvSpPr txBox="1">
            <a:spLocks noChangeArrowheads="1"/>
          </p:cNvSpPr>
          <p:nvPr/>
        </p:nvSpPr>
        <p:spPr bwMode="auto">
          <a:xfrm>
            <a:off x="131893" y="329506"/>
            <a:ext cx="3191752" cy="254370"/>
          </a:xfrm>
          <a:prstGeom prst="rect">
            <a:avLst/>
          </a:prstGeom>
          <a:noFill/>
          <a:ln w="63500" cmpd="dbl">
            <a:noFill/>
            <a:miter lim="800000"/>
            <a:headEnd/>
            <a:tailEnd/>
          </a:ln>
        </p:spPr>
        <p:txBody>
          <a:bodyPr wrap="square" lIns="84271" tIns="42135" rIns="84271" bIns="42135">
            <a:spAutoFit/>
          </a:bodyPr>
          <a:lstStyle/>
          <a:p>
            <a:pPr defTabSz="842963"/>
            <a:r>
              <a:rPr lang="ja-JP" altLang="en-US" sz="1100" b="1" dirty="0" smtClean="0">
                <a:solidFill>
                  <a:srgbClr val="FF6600"/>
                </a:solidFill>
                <a:latin typeface="Meiryo UI" pitchFamily="50" charset="-128"/>
                <a:ea typeface="Meiryo UI" pitchFamily="50" charset="-128"/>
                <a:cs typeface="Meiryo UI" pitchFamily="50" charset="-128"/>
              </a:rPr>
              <a:t>ロックする機器を確認して選択します。</a:t>
            </a:r>
            <a:endParaRPr lang="en-US" altLang="ja-JP" sz="1100" b="1" dirty="0" smtClean="0">
              <a:solidFill>
                <a:srgbClr val="FF6600"/>
              </a:solidFill>
              <a:latin typeface="Meiryo UI" pitchFamily="50" charset="-128"/>
              <a:ea typeface="Meiryo UI" pitchFamily="50" charset="-128"/>
              <a:cs typeface="Meiryo UI" pitchFamily="50" charset="-128"/>
            </a:endParaRPr>
          </a:p>
        </p:txBody>
      </p:sp>
      <p:sp>
        <p:nvSpPr>
          <p:cNvPr id="159" name="Text Box 17"/>
          <p:cNvSpPr txBox="1">
            <a:spLocks noChangeArrowheads="1"/>
          </p:cNvSpPr>
          <p:nvPr/>
        </p:nvSpPr>
        <p:spPr bwMode="auto">
          <a:xfrm>
            <a:off x="3793508" y="330837"/>
            <a:ext cx="2899392" cy="423647"/>
          </a:xfrm>
          <a:prstGeom prst="rect">
            <a:avLst/>
          </a:prstGeom>
          <a:noFill/>
          <a:ln w="63500" cmpd="dbl">
            <a:noFill/>
            <a:miter lim="800000"/>
            <a:headEnd/>
            <a:tailEnd/>
          </a:ln>
        </p:spPr>
        <p:txBody>
          <a:bodyPr wrap="square" lIns="84271" tIns="42135" rIns="84271" bIns="42135">
            <a:spAutoFit/>
          </a:bodyPr>
          <a:lstStyle/>
          <a:p>
            <a:pPr defTabSz="842963"/>
            <a:r>
              <a:rPr lang="en-US" altLang="ja-JP" sz="1100" b="1" dirty="0" smtClean="0">
                <a:solidFill>
                  <a:srgbClr val="FF6600"/>
                </a:solidFill>
                <a:latin typeface="Meiryo UI" pitchFamily="50" charset="-128"/>
                <a:ea typeface="Meiryo UI" pitchFamily="50" charset="-128"/>
                <a:cs typeface="Meiryo UI" pitchFamily="50" charset="-128"/>
              </a:rPr>
              <a:t>3</a:t>
            </a:r>
            <a:r>
              <a:rPr lang="ja-JP" altLang="en-US" sz="1100" b="1" dirty="0" smtClean="0">
                <a:solidFill>
                  <a:srgbClr val="FF6600"/>
                </a:solidFill>
                <a:latin typeface="Meiryo UI" pitchFamily="50" charset="-128"/>
                <a:ea typeface="Meiryo UI" pitchFamily="50" charset="-128"/>
                <a:cs typeface="Meiryo UI" pitchFamily="50" charset="-128"/>
              </a:rPr>
              <a:t>種類のロック方式から選択します。</a:t>
            </a:r>
            <a:endParaRPr lang="en-US" altLang="ja-JP" sz="1100" b="1" dirty="0" smtClean="0">
              <a:solidFill>
                <a:srgbClr val="FF6600"/>
              </a:solidFill>
              <a:latin typeface="Meiryo UI" pitchFamily="50" charset="-128"/>
              <a:ea typeface="Meiryo UI" pitchFamily="50" charset="-128"/>
              <a:cs typeface="Meiryo UI" pitchFamily="50" charset="-128"/>
            </a:endParaRPr>
          </a:p>
          <a:p>
            <a:pPr defTabSz="842963"/>
            <a:r>
              <a:rPr lang="ja-JP" altLang="en-US" sz="1100" b="1" dirty="0" smtClean="0">
                <a:solidFill>
                  <a:srgbClr val="FF6600"/>
                </a:solidFill>
                <a:latin typeface="Meiryo UI" pitchFamily="50" charset="-128"/>
                <a:ea typeface="Meiryo UI" pitchFamily="50" charset="-128"/>
                <a:cs typeface="Meiryo UI" pitchFamily="50" charset="-128"/>
              </a:rPr>
              <a:t>破損しにくいシリンダ錠がオススメです。</a:t>
            </a:r>
            <a:endParaRPr lang="en-US" altLang="ja-JP" sz="1100" b="1" dirty="0" smtClean="0">
              <a:solidFill>
                <a:srgbClr val="FF6600"/>
              </a:solidFill>
              <a:latin typeface="Meiryo UI" pitchFamily="50" charset="-128"/>
              <a:ea typeface="Meiryo UI" pitchFamily="50" charset="-128"/>
              <a:cs typeface="Meiryo UI" pitchFamily="50" charset="-128"/>
            </a:endParaRPr>
          </a:p>
        </p:txBody>
      </p:sp>
      <p:grpSp>
        <p:nvGrpSpPr>
          <p:cNvPr id="166" name="グループ化 165"/>
          <p:cNvGrpSpPr/>
          <p:nvPr/>
        </p:nvGrpSpPr>
        <p:grpSpPr>
          <a:xfrm>
            <a:off x="318630" y="6044874"/>
            <a:ext cx="1118282" cy="890112"/>
            <a:chOff x="318630" y="6044874"/>
            <a:chExt cx="1118282" cy="890112"/>
          </a:xfrm>
        </p:grpSpPr>
        <p:pic>
          <p:nvPicPr>
            <p:cNvPr id="164" name="Picture 9"/>
            <p:cNvPicPr>
              <a:picLocks noChangeAspect="1" noChangeArrowheads="1"/>
            </p:cNvPicPr>
            <p:nvPr/>
          </p:nvPicPr>
          <p:blipFill>
            <a:blip r:embed="rId10" cstate="print"/>
            <a:srcRect/>
            <a:stretch>
              <a:fillRect/>
            </a:stretch>
          </p:blipFill>
          <p:spPr bwMode="auto">
            <a:xfrm>
              <a:off x="331389" y="6044874"/>
              <a:ext cx="1056799" cy="890112"/>
            </a:xfrm>
            <a:prstGeom prst="rect">
              <a:avLst/>
            </a:prstGeom>
            <a:noFill/>
            <a:ln w="9525">
              <a:noFill/>
              <a:miter lim="800000"/>
              <a:headEnd/>
              <a:tailEnd/>
            </a:ln>
          </p:spPr>
        </p:pic>
        <p:sp>
          <p:nvSpPr>
            <p:cNvPr id="165" name="Text Box 17"/>
            <p:cNvSpPr txBox="1">
              <a:spLocks noChangeArrowheads="1"/>
            </p:cNvSpPr>
            <p:nvPr/>
          </p:nvSpPr>
          <p:spPr bwMode="auto">
            <a:xfrm>
              <a:off x="318630" y="6078202"/>
              <a:ext cx="1118282" cy="238981"/>
            </a:xfrm>
            <a:prstGeom prst="rect">
              <a:avLst/>
            </a:prstGeom>
            <a:noFill/>
            <a:ln w="63500" cmpd="dbl">
              <a:noFill/>
              <a:miter lim="800000"/>
              <a:headEnd/>
              <a:tailEnd/>
            </a:ln>
          </p:spPr>
          <p:txBody>
            <a:bodyPr wrap="square" lIns="84271" tIns="42135" rIns="84271" bIns="42135">
              <a:spAutoFit/>
            </a:bodyPr>
            <a:lstStyle/>
            <a:p>
              <a:pPr defTabSz="842963"/>
              <a:r>
                <a:rPr lang="ja-JP" altLang="en-US" sz="500" dirty="0" smtClean="0">
                  <a:solidFill>
                    <a:srgbClr val="0000FF"/>
                  </a:solidFill>
                  <a:latin typeface="Meiryo UI" pitchFamily="50" charset="-128"/>
                  <a:ea typeface="Meiryo UI" pitchFamily="50" charset="-128"/>
                  <a:cs typeface="Meiryo UI" pitchFamily="50" charset="-128"/>
                </a:rPr>
                <a:t>セットする機器に予め設けられている</a:t>
              </a:r>
              <a:endParaRPr lang="en-US" altLang="ja-JP" sz="500" dirty="0" smtClean="0">
                <a:solidFill>
                  <a:srgbClr val="0000FF"/>
                </a:solidFill>
                <a:latin typeface="Meiryo UI" pitchFamily="50" charset="-128"/>
                <a:ea typeface="Meiryo UI" pitchFamily="50" charset="-128"/>
                <a:cs typeface="Meiryo UI" pitchFamily="50" charset="-128"/>
              </a:endParaRPr>
            </a:p>
            <a:p>
              <a:pPr defTabSz="842963"/>
              <a:r>
                <a:rPr lang="ja-JP" altLang="en-US" sz="500" dirty="0" smtClean="0">
                  <a:solidFill>
                    <a:srgbClr val="0000FF"/>
                  </a:solidFill>
                  <a:latin typeface="Meiryo UI" pitchFamily="50" charset="-128"/>
                  <a:ea typeface="Meiryo UI" pitchFamily="50" charset="-128"/>
                  <a:cs typeface="Meiryo UI" pitchFamily="50" charset="-128"/>
                </a:rPr>
                <a:t>セキュリティスロットを使ってロックします。</a:t>
              </a:r>
              <a:endParaRPr lang="en-US" altLang="ja-JP" sz="500" dirty="0" smtClean="0">
                <a:solidFill>
                  <a:srgbClr val="0000FF"/>
                </a:solidFill>
                <a:latin typeface="Meiryo UI" pitchFamily="50" charset="-128"/>
                <a:ea typeface="Meiryo UI" pitchFamily="50" charset="-128"/>
                <a:cs typeface="Meiryo UI" pitchFamily="50" charset="-128"/>
              </a:endParaRPr>
            </a:p>
          </p:txBody>
        </p:sp>
      </p:grpSp>
      <p:sp>
        <p:nvSpPr>
          <p:cNvPr id="167" name="Text Box 17"/>
          <p:cNvSpPr txBox="1">
            <a:spLocks noChangeArrowheads="1"/>
          </p:cNvSpPr>
          <p:nvPr/>
        </p:nvSpPr>
        <p:spPr bwMode="auto">
          <a:xfrm>
            <a:off x="114300" y="5816471"/>
            <a:ext cx="1435100" cy="208204"/>
          </a:xfrm>
          <a:prstGeom prst="rect">
            <a:avLst/>
          </a:prstGeom>
          <a:noFill/>
          <a:ln w="63500" cmpd="dbl">
            <a:noFill/>
            <a:miter lim="800000"/>
            <a:headEnd/>
            <a:tailEnd/>
          </a:ln>
        </p:spPr>
        <p:txBody>
          <a:bodyPr wrap="square" lIns="84271" tIns="42135" rIns="84271" bIns="42135">
            <a:spAutoFit/>
          </a:bodyPr>
          <a:lstStyle/>
          <a:p>
            <a:pPr algn="ctr" defTabSz="842963"/>
            <a:r>
              <a:rPr lang="ja-JP" altLang="en-US" sz="800" u="sng" dirty="0" smtClean="0">
                <a:solidFill>
                  <a:srgbClr val="0000CC"/>
                </a:solidFill>
                <a:latin typeface="Meiryo UI" pitchFamily="50" charset="-128"/>
                <a:ea typeface="Meiryo UI" pitchFamily="50" charset="-128"/>
                <a:cs typeface="Meiryo UI" pitchFamily="50" charset="-128"/>
              </a:rPr>
              <a:t>パソコン本体</a:t>
            </a:r>
            <a:endParaRPr lang="en-US" altLang="ja-JP" sz="800" dirty="0" smtClean="0">
              <a:latin typeface="Meiryo UI" pitchFamily="50" charset="-128"/>
              <a:ea typeface="Meiryo UI" pitchFamily="50" charset="-128"/>
              <a:cs typeface="Meiryo UI" pitchFamily="50" charset="-128"/>
            </a:endParaRPr>
          </a:p>
        </p:txBody>
      </p:sp>
      <p:sp>
        <p:nvSpPr>
          <p:cNvPr id="168" name="Text Box 17"/>
          <p:cNvSpPr txBox="1">
            <a:spLocks noChangeArrowheads="1"/>
          </p:cNvSpPr>
          <p:nvPr/>
        </p:nvSpPr>
        <p:spPr bwMode="auto">
          <a:xfrm>
            <a:off x="120651" y="7595802"/>
            <a:ext cx="1422399" cy="208204"/>
          </a:xfrm>
          <a:prstGeom prst="rect">
            <a:avLst/>
          </a:prstGeom>
          <a:noFill/>
          <a:ln w="63500" cmpd="dbl">
            <a:noFill/>
            <a:miter lim="800000"/>
            <a:headEnd/>
            <a:tailEnd/>
          </a:ln>
        </p:spPr>
        <p:txBody>
          <a:bodyPr wrap="square" lIns="84271" tIns="42135" rIns="84271" bIns="42135">
            <a:spAutoFit/>
          </a:bodyPr>
          <a:lstStyle/>
          <a:p>
            <a:pPr algn="ctr" defTabSz="842963"/>
            <a:r>
              <a:rPr lang="ja-JP" altLang="en-US" sz="800" u="sng" dirty="0" smtClean="0">
                <a:solidFill>
                  <a:srgbClr val="0000CC"/>
                </a:solidFill>
                <a:latin typeface="Meiryo UI" pitchFamily="50" charset="-128"/>
                <a:ea typeface="Meiryo UI" pitchFamily="50" charset="-128"/>
                <a:cs typeface="Meiryo UI" pitchFamily="50" charset="-128"/>
              </a:rPr>
              <a:t>パソコン本体＋マウス・テンキー</a:t>
            </a:r>
            <a:endParaRPr lang="en-US" altLang="ja-JP" sz="800" u="sng" dirty="0" smtClean="0">
              <a:solidFill>
                <a:srgbClr val="0000CC"/>
              </a:solidFill>
              <a:latin typeface="Meiryo UI" pitchFamily="50" charset="-128"/>
              <a:ea typeface="Meiryo UI" pitchFamily="50" charset="-128"/>
              <a:cs typeface="Meiryo UI" pitchFamily="50" charset="-128"/>
            </a:endParaRPr>
          </a:p>
        </p:txBody>
      </p:sp>
      <p:grpSp>
        <p:nvGrpSpPr>
          <p:cNvPr id="172" name="グループ化 171"/>
          <p:cNvGrpSpPr/>
          <p:nvPr/>
        </p:nvGrpSpPr>
        <p:grpSpPr>
          <a:xfrm>
            <a:off x="386789" y="7768076"/>
            <a:ext cx="904427" cy="765639"/>
            <a:chOff x="386789" y="7768076"/>
            <a:chExt cx="904427" cy="765639"/>
          </a:xfrm>
        </p:grpSpPr>
        <p:pic>
          <p:nvPicPr>
            <p:cNvPr id="170" name="Picture 11"/>
            <p:cNvPicPr>
              <a:picLocks noChangeAspect="1" noChangeArrowheads="1"/>
            </p:cNvPicPr>
            <p:nvPr/>
          </p:nvPicPr>
          <p:blipFill>
            <a:blip r:embed="rId11" cstate="print"/>
            <a:srcRect/>
            <a:stretch>
              <a:fillRect/>
            </a:stretch>
          </p:blipFill>
          <p:spPr bwMode="auto">
            <a:xfrm>
              <a:off x="386789" y="7768076"/>
              <a:ext cx="877867" cy="765639"/>
            </a:xfrm>
            <a:prstGeom prst="rect">
              <a:avLst/>
            </a:prstGeom>
            <a:noFill/>
            <a:ln w="9525">
              <a:noFill/>
              <a:miter lim="800000"/>
              <a:headEnd/>
              <a:tailEnd/>
            </a:ln>
          </p:spPr>
        </p:pic>
        <p:sp>
          <p:nvSpPr>
            <p:cNvPr id="171" name="Text Box 17"/>
            <p:cNvSpPr txBox="1">
              <a:spLocks noChangeArrowheads="1"/>
            </p:cNvSpPr>
            <p:nvPr/>
          </p:nvSpPr>
          <p:spPr bwMode="auto">
            <a:xfrm>
              <a:off x="741695" y="8305260"/>
              <a:ext cx="549521" cy="208204"/>
            </a:xfrm>
            <a:prstGeom prst="rect">
              <a:avLst/>
            </a:prstGeom>
            <a:noFill/>
            <a:ln w="63500" cmpd="dbl">
              <a:noFill/>
              <a:miter lim="800000"/>
              <a:headEnd/>
              <a:tailEnd/>
            </a:ln>
          </p:spPr>
          <p:txBody>
            <a:bodyPr wrap="square" lIns="84271" tIns="42135" rIns="84271" bIns="42135">
              <a:spAutoFit/>
            </a:bodyPr>
            <a:lstStyle/>
            <a:p>
              <a:pPr defTabSz="842963"/>
              <a:r>
                <a:rPr lang="ja-JP" altLang="en-US" sz="400" dirty="0" smtClean="0">
                  <a:solidFill>
                    <a:srgbClr val="0000FF"/>
                  </a:solidFill>
                  <a:latin typeface="Meiryo UI" pitchFamily="50" charset="-128"/>
                  <a:ea typeface="Meiryo UI" pitchFamily="50" charset="-128"/>
                  <a:cs typeface="Meiryo UI" pitchFamily="50" charset="-128"/>
                </a:rPr>
                <a:t>ケーブルをロック</a:t>
              </a:r>
              <a:endParaRPr lang="en-US" altLang="ja-JP" sz="400" dirty="0" smtClean="0">
                <a:solidFill>
                  <a:srgbClr val="0000FF"/>
                </a:solidFill>
                <a:latin typeface="Meiryo UI" pitchFamily="50" charset="-128"/>
                <a:ea typeface="Meiryo UI" pitchFamily="50" charset="-128"/>
                <a:cs typeface="Meiryo UI" pitchFamily="50" charset="-128"/>
              </a:endParaRPr>
            </a:p>
            <a:p>
              <a:pPr defTabSz="842963"/>
              <a:r>
                <a:rPr lang="ja-JP" altLang="en-US" sz="400" dirty="0" smtClean="0">
                  <a:solidFill>
                    <a:srgbClr val="0000FF"/>
                  </a:solidFill>
                  <a:latin typeface="Meiryo UI" pitchFamily="50" charset="-128"/>
                  <a:ea typeface="Meiryo UI" pitchFamily="50" charset="-128"/>
                  <a:cs typeface="Meiryo UI" pitchFamily="50" charset="-128"/>
                </a:rPr>
                <a:t>パーツに通します。</a:t>
              </a:r>
              <a:endParaRPr lang="en-US" altLang="ja-JP" sz="400" dirty="0" smtClean="0">
                <a:solidFill>
                  <a:srgbClr val="0000FF"/>
                </a:solidFill>
                <a:latin typeface="Meiryo UI" pitchFamily="50" charset="-128"/>
                <a:ea typeface="Meiryo UI" pitchFamily="50" charset="-128"/>
                <a:cs typeface="Meiryo UI" pitchFamily="50" charset="-128"/>
              </a:endParaRPr>
            </a:p>
          </p:txBody>
        </p:sp>
      </p:grpSp>
      <p:sp>
        <p:nvSpPr>
          <p:cNvPr id="173" name="角丸四角形 172"/>
          <p:cNvSpPr/>
          <p:nvPr/>
        </p:nvSpPr>
        <p:spPr bwMode="auto">
          <a:xfrm>
            <a:off x="69850" y="25400"/>
            <a:ext cx="311150" cy="304800"/>
          </a:xfrm>
          <a:prstGeom prst="roundRect">
            <a:avLst/>
          </a:prstGeom>
          <a:solidFill>
            <a:srgbClr val="00B0F0"/>
          </a:solidFill>
          <a:ln w="9525">
            <a:noFill/>
            <a:miter lim="800000"/>
            <a:headEnd/>
            <a:tailEnd/>
          </a:ln>
        </p:spPr>
        <p:txBody>
          <a:bodyPr lIns="87782" tIns="43891" rIns="87782" bIns="43891" rtlCol="0" anchor="ctr"/>
          <a:lstStyle/>
          <a:p>
            <a:pPr algn="ctr" defTabSz="938213"/>
            <a:r>
              <a:rPr kumimoji="1" lang="en-US" altLang="ja-JP" sz="1700" b="1" dirty="0" smtClean="0">
                <a:solidFill>
                  <a:schemeClr val="bg1"/>
                </a:solidFill>
                <a:latin typeface="Meiryo UI" pitchFamily="50" charset="-128"/>
                <a:ea typeface="Meiryo UI" pitchFamily="50" charset="-128"/>
                <a:cs typeface="Meiryo UI" pitchFamily="50" charset="-128"/>
              </a:rPr>
              <a:t>1</a:t>
            </a:r>
            <a:endParaRPr kumimoji="1" lang="ja-JP" altLang="en-US" sz="1700" b="1" dirty="0">
              <a:solidFill>
                <a:schemeClr val="bg1"/>
              </a:solidFill>
              <a:latin typeface="Meiryo UI" pitchFamily="50" charset="-128"/>
              <a:ea typeface="Meiryo UI" pitchFamily="50" charset="-128"/>
              <a:cs typeface="Meiryo UI" pitchFamily="50" charset="-128"/>
            </a:endParaRPr>
          </a:p>
        </p:txBody>
      </p:sp>
      <p:sp>
        <p:nvSpPr>
          <p:cNvPr id="174" name="角丸四角形 173"/>
          <p:cNvSpPr/>
          <p:nvPr/>
        </p:nvSpPr>
        <p:spPr bwMode="auto">
          <a:xfrm>
            <a:off x="3702050" y="25400"/>
            <a:ext cx="311150" cy="304800"/>
          </a:xfrm>
          <a:prstGeom prst="roundRect">
            <a:avLst/>
          </a:prstGeom>
          <a:solidFill>
            <a:srgbClr val="00B0F0"/>
          </a:solidFill>
          <a:ln w="9525">
            <a:noFill/>
            <a:miter lim="800000"/>
            <a:headEnd/>
            <a:tailEnd/>
          </a:ln>
        </p:spPr>
        <p:txBody>
          <a:bodyPr lIns="87782" tIns="43891" rIns="87782" bIns="43891" rtlCol="0" anchor="ctr"/>
          <a:lstStyle/>
          <a:p>
            <a:pPr algn="ctr" defTabSz="938213"/>
            <a:r>
              <a:rPr kumimoji="1" lang="en-US" altLang="ja-JP" sz="1700" b="1" dirty="0" smtClean="0">
                <a:solidFill>
                  <a:schemeClr val="bg1"/>
                </a:solidFill>
                <a:latin typeface="Meiryo UI" pitchFamily="50" charset="-128"/>
                <a:ea typeface="Meiryo UI" pitchFamily="50" charset="-128"/>
                <a:cs typeface="Meiryo UI" pitchFamily="50" charset="-128"/>
              </a:rPr>
              <a:t>2</a:t>
            </a:r>
            <a:endParaRPr kumimoji="1" lang="ja-JP" altLang="en-US" sz="1700" b="1" dirty="0">
              <a:solidFill>
                <a:schemeClr val="bg1"/>
              </a:solidFill>
              <a:latin typeface="Meiryo UI" pitchFamily="50" charset="-128"/>
              <a:ea typeface="Meiryo UI" pitchFamily="50" charset="-128"/>
              <a:cs typeface="Meiryo UI" pitchFamily="50" charset="-128"/>
            </a:endParaRPr>
          </a:p>
        </p:txBody>
      </p:sp>
      <p:sp>
        <p:nvSpPr>
          <p:cNvPr id="175" name="角丸四角形 174"/>
          <p:cNvSpPr/>
          <p:nvPr/>
        </p:nvSpPr>
        <p:spPr bwMode="auto">
          <a:xfrm>
            <a:off x="63500" y="2451100"/>
            <a:ext cx="311150" cy="304800"/>
          </a:xfrm>
          <a:prstGeom prst="roundRect">
            <a:avLst/>
          </a:prstGeom>
          <a:solidFill>
            <a:srgbClr val="00B0F0"/>
          </a:solidFill>
          <a:ln w="9525">
            <a:noFill/>
            <a:miter lim="800000"/>
            <a:headEnd/>
            <a:tailEnd/>
          </a:ln>
        </p:spPr>
        <p:txBody>
          <a:bodyPr lIns="87782" tIns="43891" rIns="87782" bIns="43891" rtlCol="0" anchor="ctr"/>
          <a:lstStyle/>
          <a:p>
            <a:pPr algn="ctr" defTabSz="938213"/>
            <a:r>
              <a:rPr kumimoji="1" lang="en-US" altLang="ja-JP" sz="1700" b="1" dirty="0" smtClean="0">
                <a:solidFill>
                  <a:schemeClr val="bg1"/>
                </a:solidFill>
                <a:latin typeface="Meiryo UI" pitchFamily="50" charset="-128"/>
                <a:ea typeface="Meiryo UI" pitchFamily="50" charset="-128"/>
                <a:cs typeface="Meiryo UI" pitchFamily="50" charset="-128"/>
              </a:rPr>
              <a:t>3</a:t>
            </a:r>
            <a:endParaRPr kumimoji="1" lang="ja-JP" altLang="en-US" sz="1700" b="1" dirty="0">
              <a:solidFill>
                <a:schemeClr val="bg1"/>
              </a:solidFill>
              <a:latin typeface="Meiryo UI" pitchFamily="50" charset="-128"/>
              <a:ea typeface="Meiryo UI" pitchFamily="50" charset="-128"/>
              <a:cs typeface="Meiryo UI" pitchFamily="50" charset="-128"/>
            </a:endParaRPr>
          </a:p>
        </p:txBody>
      </p:sp>
      <p:pic>
        <p:nvPicPr>
          <p:cNvPr id="176" name="図 175" descr="ESL-3_01k.jpg"/>
          <p:cNvPicPr>
            <a:picLocks noChangeAspect="1"/>
          </p:cNvPicPr>
          <p:nvPr/>
        </p:nvPicPr>
        <p:blipFill>
          <a:blip r:embed="rId12" cstate="print"/>
          <a:stretch>
            <a:fillRect/>
          </a:stretch>
        </p:blipFill>
        <p:spPr>
          <a:xfrm>
            <a:off x="2946400" y="7626350"/>
            <a:ext cx="457200" cy="457200"/>
          </a:xfrm>
          <a:prstGeom prst="rect">
            <a:avLst/>
          </a:prstGeom>
        </p:spPr>
      </p:pic>
      <p:pic>
        <p:nvPicPr>
          <p:cNvPr id="177" name="図 176" descr="ESL-10_01k.jpg"/>
          <p:cNvPicPr>
            <a:picLocks noChangeAspect="1"/>
          </p:cNvPicPr>
          <p:nvPr/>
        </p:nvPicPr>
        <p:blipFill>
          <a:blip r:embed="rId13" cstate="print"/>
          <a:stretch>
            <a:fillRect/>
          </a:stretch>
        </p:blipFill>
        <p:spPr>
          <a:xfrm>
            <a:off x="2921000" y="8083550"/>
            <a:ext cx="457200" cy="457200"/>
          </a:xfrm>
          <a:prstGeom prst="rect">
            <a:avLst/>
          </a:prstGeom>
        </p:spPr>
      </p:pic>
      <p:pic>
        <p:nvPicPr>
          <p:cNvPr id="178" name="図 177" descr="ESL-37_01k.jpg"/>
          <p:cNvPicPr>
            <a:picLocks noChangeAspect="1"/>
          </p:cNvPicPr>
          <p:nvPr/>
        </p:nvPicPr>
        <p:blipFill>
          <a:blip r:embed="rId14" cstate="print"/>
          <a:stretch>
            <a:fillRect/>
          </a:stretch>
        </p:blipFill>
        <p:spPr>
          <a:xfrm>
            <a:off x="2901043" y="7111093"/>
            <a:ext cx="522514" cy="522514"/>
          </a:xfrm>
          <a:prstGeom prst="rect">
            <a:avLst/>
          </a:prstGeom>
        </p:spPr>
      </p:pic>
      <p:pic>
        <p:nvPicPr>
          <p:cNvPr id="179" name="図 178" descr="ESL-7C_01k.jpg"/>
          <p:cNvPicPr>
            <a:picLocks noChangeAspect="1"/>
          </p:cNvPicPr>
          <p:nvPr/>
        </p:nvPicPr>
        <p:blipFill>
          <a:blip r:embed="rId15" cstate="print"/>
          <a:stretch>
            <a:fillRect/>
          </a:stretch>
        </p:blipFill>
        <p:spPr>
          <a:xfrm>
            <a:off x="2946400" y="6711950"/>
            <a:ext cx="457200" cy="457200"/>
          </a:xfrm>
          <a:prstGeom prst="rect">
            <a:avLst/>
          </a:prstGeom>
        </p:spPr>
      </p:pic>
      <p:pic>
        <p:nvPicPr>
          <p:cNvPr id="180" name="図 179" descr="ESL-30_01k.jpg"/>
          <p:cNvPicPr>
            <a:picLocks noChangeAspect="1"/>
          </p:cNvPicPr>
          <p:nvPr/>
        </p:nvPicPr>
        <p:blipFill>
          <a:blip r:embed="rId16" cstate="print"/>
          <a:stretch>
            <a:fillRect/>
          </a:stretch>
        </p:blipFill>
        <p:spPr>
          <a:xfrm>
            <a:off x="2894693" y="6234793"/>
            <a:ext cx="522514" cy="522514"/>
          </a:xfrm>
          <a:prstGeom prst="rect">
            <a:avLst/>
          </a:prstGeom>
        </p:spPr>
      </p:pic>
      <p:pic>
        <p:nvPicPr>
          <p:cNvPr id="181" name="図 180" descr="ESL-7U_01k.jpg"/>
          <p:cNvPicPr>
            <a:picLocks noChangeAspect="1"/>
          </p:cNvPicPr>
          <p:nvPr/>
        </p:nvPicPr>
        <p:blipFill>
          <a:blip r:embed="rId17" cstate="print"/>
          <a:stretch>
            <a:fillRect/>
          </a:stretch>
        </p:blipFill>
        <p:spPr>
          <a:xfrm>
            <a:off x="2920093" y="5758543"/>
            <a:ext cx="522514" cy="522514"/>
          </a:xfrm>
          <a:prstGeom prst="rect">
            <a:avLst/>
          </a:prstGeom>
        </p:spPr>
      </p:pic>
      <p:pic>
        <p:nvPicPr>
          <p:cNvPr id="182" name="図 181" descr="ESL-7U_01k.jpg"/>
          <p:cNvPicPr>
            <a:picLocks noChangeAspect="1"/>
          </p:cNvPicPr>
          <p:nvPr/>
        </p:nvPicPr>
        <p:blipFill>
          <a:blip r:embed="rId17" cstate="print"/>
          <a:stretch>
            <a:fillRect/>
          </a:stretch>
        </p:blipFill>
        <p:spPr>
          <a:xfrm>
            <a:off x="2920093" y="5301343"/>
            <a:ext cx="522514" cy="522514"/>
          </a:xfrm>
          <a:prstGeom prst="rect">
            <a:avLst/>
          </a:prstGeom>
        </p:spPr>
      </p:pic>
      <p:graphicFrame>
        <p:nvGraphicFramePr>
          <p:cNvPr id="88" name="表 87"/>
          <p:cNvGraphicFramePr>
            <a:graphicFrameLocks noGrp="1"/>
          </p:cNvGraphicFramePr>
          <p:nvPr/>
        </p:nvGraphicFramePr>
        <p:xfrm>
          <a:off x="105613" y="4912001"/>
          <a:ext cx="6665118" cy="3627194"/>
        </p:xfrm>
        <a:graphic>
          <a:graphicData uri="http://schemas.openxmlformats.org/drawingml/2006/table">
            <a:tbl>
              <a:tblPr firstRow="1" bandRow="1">
                <a:tableStyleId>{5C22544A-7EE6-4342-B048-85BDC9FD1C3A}</a:tableStyleId>
              </a:tblPr>
              <a:tblGrid>
                <a:gridCol w="1453408"/>
                <a:gridCol w="622618"/>
                <a:gridCol w="633730"/>
                <a:gridCol w="726704"/>
                <a:gridCol w="1027430"/>
                <a:gridCol w="643255"/>
                <a:gridCol w="624205"/>
                <a:gridCol w="933768"/>
              </a:tblGrid>
              <a:tr h="411554">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ロックする機器</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ロック方式</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ワイヤー径</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写真・図面</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仕様</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型番</a:t>
                      </a:r>
                      <a:endParaRPr kumimoji="1" lang="en-US" altLang="ja-JP" sz="800" b="0" dirty="0" smtClean="0">
                        <a:solidFill>
                          <a:schemeClr val="tx1"/>
                        </a:solidFill>
                        <a:latin typeface="Meiryo UI" pitchFamily="50" charset="-128"/>
                        <a:ea typeface="Meiryo UI" pitchFamily="50" charset="-128"/>
                        <a:cs typeface="Meiryo UI" pitchFamily="50" charset="-128"/>
                      </a:endParaRPr>
                    </a:p>
                    <a:p>
                      <a:pPr algn="ctr"/>
                      <a:r>
                        <a:rPr kumimoji="1" lang="ja-JP" altLang="en-US" sz="600" b="0" dirty="0" smtClean="0">
                          <a:solidFill>
                            <a:schemeClr val="tx1"/>
                          </a:solidFill>
                          <a:latin typeface="Meiryo UI" pitchFamily="50" charset="-128"/>
                          <a:ea typeface="Meiryo UI" pitchFamily="50" charset="-128"/>
                          <a:cs typeface="Meiryo UI" pitchFamily="50" charset="-128"/>
                        </a:rPr>
                        <a:t>（通常キー）</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税別価格</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b="0" dirty="0" smtClean="0">
                          <a:solidFill>
                            <a:schemeClr val="tx1"/>
                          </a:solidFill>
                          <a:latin typeface="Meiryo UI" pitchFamily="50" charset="-128"/>
                          <a:ea typeface="Meiryo UI" pitchFamily="50" charset="-128"/>
                          <a:cs typeface="Meiryo UI" pitchFamily="50" charset="-128"/>
                        </a:rPr>
                        <a:t>バリエーション</a:t>
                      </a:r>
                      <a:endParaRPr kumimoji="1" lang="en-US" altLang="ja-JP" sz="800" b="0" dirty="0" smtClean="0">
                        <a:solidFill>
                          <a:schemeClr val="tx1"/>
                        </a:solidFill>
                        <a:latin typeface="Meiryo UI" pitchFamily="50" charset="-128"/>
                        <a:ea typeface="Meiryo UI" pitchFamily="50" charset="-128"/>
                        <a:cs typeface="Meiryo UI" pitchFamily="50" charset="-128"/>
                      </a:endParaRPr>
                    </a:p>
                    <a:p>
                      <a:pPr algn="ct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rowSpan="5">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4.5mm</a:t>
                      </a:r>
                    </a:p>
                    <a:p>
                      <a:pPr algn="ctr"/>
                      <a:r>
                        <a:rPr kumimoji="1" lang="ja-JP" altLang="en-US" sz="1700" b="0" dirty="0" smtClean="0">
                          <a:solidFill>
                            <a:schemeClr val="tx1"/>
                          </a:solidFill>
                          <a:latin typeface="Meiryo UI" pitchFamily="50" charset="-128"/>
                          <a:ea typeface="Meiryo UI" pitchFamily="50" charset="-128"/>
                          <a:cs typeface="Meiryo UI" pitchFamily="50" charset="-128"/>
                        </a:rPr>
                        <a:t>●</a:t>
                      </a:r>
                      <a:endParaRPr kumimoji="1" lang="ja-JP" altLang="en-US" sz="17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600" b="0" dirty="0" smtClean="0">
                        <a:solidFill>
                          <a:schemeClr val="tx1"/>
                        </a:solidFill>
                        <a:latin typeface="Meiryo UI" pitchFamily="50" charset="-128"/>
                        <a:ea typeface="Meiryo UI" pitchFamily="50" charset="-128"/>
                        <a:cs typeface="Meiryo UI" pitchFamily="50" charset="-128"/>
                      </a:endParaRPr>
                    </a:p>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2.0m</a:t>
                      </a:r>
                    </a:p>
                    <a:p>
                      <a:r>
                        <a:rPr kumimoji="1" lang="ja-JP" altLang="en-US" sz="600" b="0" dirty="0" smtClean="0">
                          <a:solidFill>
                            <a:schemeClr val="tx1"/>
                          </a:solidFill>
                          <a:latin typeface="Meiryo UI" pitchFamily="50" charset="-128"/>
                          <a:ea typeface="Meiryo UI" pitchFamily="50" charset="-128"/>
                          <a:cs typeface="Meiryo UI" pitchFamily="50" charset="-128"/>
                        </a:rPr>
                        <a:t>シリンダ錠の厚み：</a:t>
                      </a:r>
                      <a:r>
                        <a:rPr kumimoji="1" lang="en-US" altLang="ja-JP" sz="600" b="0" dirty="0" smtClean="0">
                          <a:solidFill>
                            <a:schemeClr val="tx1"/>
                          </a:solidFill>
                          <a:latin typeface="Meiryo UI" pitchFamily="50" charset="-128"/>
                          <a:ea typeface="Meiryo UI" pitchFamily="50" charset="-128"/>
                          <a:cs typeface="Meiryo UI" pitchFamily="50" charset="-128"/>
                        </a:rPr>
                        <a:t>11mm</a:t>
                      </a:r>
                    </a:p>
                    <a:p>
                      <a:r>
                        <a:rPr kumimoji="1" lang="ja-JP" altLang="en-US" sz="600" b="0" dirty="0" smtClean="0">
                          <a:solidFill>
                            <a:schemeClr val="tx1"/>
                          </a:solidFill>
                          <a:latin typeface="Meiryo UI" pitchFamily="50" charset="-128"/>
                          <a:ea typeface="Meiryo UI" pitchFamily="50" charset="-128"/>
                          <a:cs typeface="Meiryo UI" pitchFamily="50" charset="-128"/>
                        </a:rPr>
                        <a:t>鍵</a:t>
                      </a:r>
                      <a:r>
                        <a:rPr kumimoji="1" lang="en-US" altLang="ja-JP" sz="600" b="0" dirty="0" smtClean="0">
                          <a:solidFill>
                            <a:schemeClr val="tx1"/>
                          </a:solidFill>
                          <a:latin typeface="Meiryo UI" pitchFamily="50" charset="-128"/>
                          <a:ea typeface="Meiryo UI" pitchFamily="50" charset="-128"/>
                          <a:cs typeface="Meiryo UI" pitchFamily="50" charset="-128"/>
                        </a:rPr>
                        <a:t>×2</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ESL-7T</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5,800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ESL-7TM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6,900</a:t>
                      </a:r>
                    </a:p>
                    <a:p>
                      <a:r>
                        <a:rPr kumimoji="1" lang="ja-JP" altLang="en-US" sz="600" b="0" dirty="0" smtClean="0">
                          <a:solidFill>
                            <a:schemeClr val="tx1"/>
                          </a:solidFill>
                          <a:latin typeface="Meiryo UI" pitchFamily="50" charset="-128"/>
                          <a:ea typeface="Meiryo UI" pitchFamily="50" charset="-128"/>
                          <a:cs typeface="Meiryo UI" pitchFamily="50" charset="-128"/>
                        </a:rPr>
                        <a:t>■統一</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ESL-7TS</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6,400</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4.0mm</a:t>
                      </a:r>
                    </a:p>
                    <a:p>
                      <a:pPr algn="ctr"/>
                      <a:r>
                        <a:rPr kumimoji="1" lang="ja-JP" altLang="en-US" sz="16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600" b="0" dirty="0" smtClean="0">
                        <a:solidFill>
                          <a:schemeClr val="tx1"/>
                        </a:solidFill>
                        <a:latin typeface="Meiryo UI" pitchFamily="50" charset="-128"/>
                        <a:ea typeface="Meiryo UI" pitchFamily="50" charset="-128"/>
                        <a:cs typeface="Meiryo UI" pitchFamily="50" charset="-128"/>
                      </a:endParaRPr>
                    </a:p>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1.9m</a:t>
                      </a:r>
                    </a:p>
                    <a:p>
                      <a:r>
                        <a:rPr kumimoji="1" lang="ja-JP" altLang="en-US" sz="600" b="0" dirty="0" smtClean="0">
                          <a:solidFill>
                            <a:schemeClr val="tx1"/>
                          </a:solidFill>
                          <a:latin typeface="Meiryo UI" pitchFamily="50" charset="-128"/>
                          <a:ea typeface="Meiryo UI" pitchFamily="50" charset="-128"/>
                          <a:cs typeface="Meiryo UI" pitchFamily="50" charset="-128"/>
                        </a:rPr>
                        <a:t>シリンダ錠の厚み：</a:t>
                      </a:r>
                      <a:r>
                        <a:rPr kumimoji="1" lang="en-US" altLang="ja-JP" sz="600" b="0" dirty="0" smtClean="0">
                          <a:solidFill>
                            <a:schemeClr val="tx1"/>
                          </a:solidFill>
                          <a:latin typeface="Meiryo UI" pitchFamily="50" charset="-128"/>
                          <a:ea typeface="Meiryo UI" pitchFamily="50" charset="-128"/>
                          <a:cs typeface="Meiryo UI" pitchFamily="50" charset="-128"/>
                        </a:rPr>
                        <a:t>12mm</a:t>
                      </a:r>
                    </a:p>
                    <a:p>
                      <a:r>
                        <a:rPr kumimoji="1" lang="ja-JP" altLang="en-US" sz="600" b="0" dirty="0" smtClean="0">
                          <a:solidFill>
                            <a:schemeClr val="tx1"/>
                          </a:solidFill>
                          <a:latin typeface="Meiryo UI" pitchFamily="50" charset="-128"/>
                          <a:ea typeface="Meiryo UI" pitchFamily="50" charset="-128"/>
                          <a:cs typeface="Meiryo UI" pitchFamily="50" charset="-128"/>
                        </a:rPr>
                        <a:t>鍵</a:t>
                      </a:r>
                      <a:r>
                        <a:rPr kumimoji="1" lang="en-US" altLang="ja-JP" sz="600" b="0" dirty="0" smtClean="0">
                          <a:solidFill>
                            <a:schemeClr val="tx1"/>
                          </a:solidFill>
                          <a:latin typeface="Meiryo UI" pitchFamily="50" charset="-128"/>
                          <a:ea typeface="Meiryo UI" pitchFamily="50" charset="-128"/>
                          <a:cs typeface="Meiryo UI" pitchFamily="50" charset="-128"/>
                        </a:rPr>
                        <a:t>×2</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ESL-7U</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4,900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ESL-7UM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5,900</a:t>
                      </a:r>
                    </a:p>
                    <a:p>
                      <a:r>
                        <a:rPr kumimoji="1" lang="ja-JP" altLang="en-US" sz="600" b="0" dirty="0" smtClean="0">
                          <a:solidFill>
                            <a:schemeClr val="tx1"/>
                          </a:solidFill>
                          <a:latin typeface="Meiryo UI" pitchFamily="50" charset="-128"/>
                          <a:ea typeface="Meiryo UI" pitchFamily="50" charset="-128"/>
                          <a:cs typeface="Meiryo UI" pitchFamily="50" charset="-128"/>
                        </a:rPr>
                        <a:t>■統一</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ESL-7US</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5,400</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vMerge="1">
                  <a:txBody>
                    <a:bodyPr/>
                    <a:lstStyle/>
                    <a:p>
                      <a:endParaRPr kumimoji="1" lang="ja-JP" altLang="en-US" sz="1000" b="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5.0mm</a:t>
                      </a:r>
                    </a:p>
                    <a:p>
                      <a:pPr algn="ctr"/>
                      <a:r>
                        <a:rPr kumimoji="1" lang="ja-JP" altLang="en-US" sz="1800" b="0" dirty="0" smtClean="0">
                          <a:solidFill>
                            <a:schemeClr val="tx1"/>
                          </a:solidFill>
                          <a:latin typeface="Meiryo UI" pitchFamily="50" charset="-128"/>
                          <a:ea typeface="Meiryo UI" pitchFamily="50" charset="-128"/>
                          <a:cs typeface="Meiryo UI" pitchFamily="50" charset="-128"/>
                        </a:rPr>
                        <a:t>●</a:t>
                      </a:r>
                      <a:endParaRPr kumimoji="1" lang="ja-JP" altLang="en-US" sz="1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2.0m</a:t>
                      </a:r>
                    </a:p>
                    <a:p>
                      <a:r>
                        <a:rPr kumimoji="1" lang="ja-JP" altLang="en-US" sz="600" b="0" dirty="0" smtClean="0">
                          <a:solidFill>
                            <a:schemeClr val="tx1"/>
                          </a:solidFill>
                          <a:latin typeface="Meiryo UI" pitchFamily="50" charset="-128"/>
                          <a:ea typeface="Meiryo UI" pitchFamily="50" charset="-128"/>
                          <a:cs typeface="Meiryo UI" pitchFamily="50" charset="-128"/>
                        </a:rPr>
                        <a:t>シリンダ錠の厚み：</a:t>
                      </a:r>
                      <a:r>
                        <a:rPr kumimoji="1" lang="en-US" altLang="ja-JP" sz="600" b="0" dirty="0" smtClean="0">
                          <a:solidFill>
                            <a:schemeClr val="tx1"/>
                          </a:solidFill>
                          <a:latin typeface="Meiryo UI" pitchFamily="50" charset="-128"/>
                          <a:ea typeface="Meiryo UI" pitchFamily="50" charset="-128"/>
                          <a:cs typeface="Meiryo UI" pitchFamily="50" charset="-128"/>
                        </a:rPr>
                        <a:t>16mm</a:t>
                      </a:r>
                    </a:p>
                    <a:p>
                      <a:r>
                        <a:rPr kumimoji="1" lang="ja-JP" altLang="en-US" sz="600" b="0" dirty="0" smtClean="0">
                          <a:solidFill>
                            <a:schemeClr val="tx1"/>
                          </a:solidFill>
                          <a:latin typeface="Meiryo UI" pitchFamily="50" charset="-128"/>
                          <a:ea typeface="Meiryo UI" pitchFamily="50" charset="-128"/>
                          <a:cs typeface="Meiryo UI" pitchFamily="50" charset="-128"/>
                        </a:rPr>
                        <a:t>鍵</a:t>
                      </a:r>
                      <a:r>
                        <a:rPr kumimoji="1" lang="en-US" altLang="ja-JP" sz="600" b="0" dirty="0" smtClean="0">
                          <a:solidFill>
                            <a:schemeClr val="tx1"/>
                          </a:solidFill>
                          <a:latin typeface="Meiryo UI" pitchFamily="50" charset="-128"/>
                          <a:ea typeface="Meiryo UI" pitchFamily="50" charset="-128"/>
                          <a:cs typeface="Meiryo UI" pitchFamily="50" charset="-128"/>
                        </a:rPr>
                        <a:t>×2</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ESL-30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5,500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ESL-30M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6,500</a:t>
                      </a:r>
                    </a:p>
                    <a:p>
                      <a:r>
                        <a:rPr kumimoji="1" lang="ja-JP" altLang="en-US" sz="600" b="0" dirty="0" smtClean="0">
                          <a:solidFill>
                            <a:schemeClr val="tx1"/>
                          </a:solidFill>
                          <a:latin typeface="Meiryo UI" pitchFamily="50" charset="-128"/>
                          <a:ea typeface="Meiryo UI" pitchFamily="50" charset="-128"/>
                          <a:cs typeface="Meiryo UI" pitchFamily="50" charset="-128"/>
                        </a:rPr>
                        <a:t>■統一</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ESL-30S</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6,000</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vMerge="1">
                  <a:txBody>
                    <a:bodyPr/>
                    <a:lstStyle/>
                    <a:p>
                      <a:endParaRPr kumimoji="1" lang="ja-JP" altLang="en-US" sz="1000" b="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4.0mm</a:t>
                      </a:r>
                    </a:p>
                    <a:p>
                      <a:pPr algn="ctr"/>
                      <a:r>
                        <a:rPr kumimoji="1" lang="ja-JP" altLang="en-US" sz="16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1.7m</a:t>
                      </a:r>
                    </a:p>
                    <a:p>
                      <a:r>
                        <a:rPr kumimoji="1" lang="ja-JP" altLang="en-US" sz="600" b="0" dirty="0" smtClean="0">
                          <a:solidFill>
                            <a:schemeClr val="tx1"/>
                          </a:solidFill>
                          <a:latin typeface="Meiryo UI" pitchFamily="50" charset="-128"/>
                          <a:ea typeface="Meiryo UI" pitchFamily="50" charset="-128"/>
                          <a:cs typeface="Meiryo UI" pitchFamily="50" charset="-128"/>
                        </a:rPr>
                        <a:t>シリンダ錠の厚み：</a:t>
                      </a:r>
                      <a:r>
                        <a:rPr kumimoji="1" lang="en-US" altLang="ja-JP" sz="600" b="0" dirty="0" smtClean="0">
                          <a:solidFill>
                            <a:schemeClr val="tx1"/>
                          </a:solidFill>
                          <a:latin typeface="Meiryo UI" pitchFamily="50" charset="-128"/>
                          <a:ea typeface="Meiryo UI" pitchFamily="50" charset="-128"/>
                          <a:cs typeface="Meiryo UI" pitchFamily="50" charset="-128"/>
                        </a:rPr>
                        <a:t>20mm</a:t>
                      </a:r>
                    </a:p>
                    <a:p>
                      <a:r>
                        <a:rPr kumimoji="1" lang="ja-JP" altLang="en-US" sz="600" b="0" dirty="0" smtClean="0">
                          <a:solidFill>
                            <a:schemeClr val="tx1"/>
                          </a:solidFill>
                          <a:latin typeface="Meiryo UI" pitchFamily="50" charset="-128"/>
                          <a:ea typeface="Meiryo UI" pitchFamily="50" charset="-128"/>
                          <a:cs typeface="Meiryo UI" pitchFamily="50" charset="-128"/>
                        </a:rPr>
                        <a:t>鍵</a:t>
                      </a:r>
                      <a:r>
                        <a:rPr kumimoji="1" lang="en-US" altLang="ja-JP" sz="600" b="0" dirty="0" smtClean="0">
                          <a:solidFill>
                            <a:schemeClr val="tx1"/>
                          </a:solidFill>
                          <a:latin typeface="Meiryo UI" pitchFamily="50" charset="-128"/>
                          <a:ea typeface="Meiryo UI" pitchFamily="50" charset="-128"/>
                          <a:cs typeface="Meiryo UI" pitchFamily="50" charset="-128"/>
                        </a:rPr>
                        <a:t>×2</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ESL-7C</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4,800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ESL-7CM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5,500</a:t>
                      </a:r>
                    </a:p>
                    <a:p>
                      <a:r>
                        <a:rPr kumimoji="1" lang="ja-JP" altLang="en-US" sz="600" b="0" dirty="0" smtClean="0">
                          <a:solidFill>
                            <a:schemeClr val="tx1"/>
                          </a:solidFill>
                          <a:latin typeface="Meiryo UI" pitchFamily="50" charset="-128"/>
                          <a:ea typeface="Meiryo UI" pitchFamily="50" charset="-128"/>
                          <a:cs typeface="Meiryo UI" pitchFamily="50" charset="-128"/>
                        </a:rPr>
                        <a:t>■統一</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ESL-7CS</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5,000</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3.8mm</a:t>
                      </a:r>
                    </a:p>
                    <a:p>
                      <a:pPr algn="ct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1.7m</a:t>
                      </a:r>
                    </a:p>
                    <a:p>
                      <a:r>
                        <a:rPr kumimoji="1" lang="en-US" altLang="ja-JP" sz="600" b="0" dirty="0" smtClean="0">
                          <a:solidFill>
                            <a:schemeClr val="tx1"/>
                          </a:solidFill>
                          <a:latin typeface="Meiryo UI" pitchFamily="50" charset="-128"/>
                          <a:ea typeface="Meiryo UI" pitchFamily="50" charset="-128"/>
                          <a:cs typeface="Meiryo UI" pitchFamily="50" charset="-128"/>
                        </a:rPr>
                        <a:t>4</a:t>
                      </a:r>
                      <a:r>
                        <a:rPr kumimoji="1" lang="ja-JP" altLang="en-US" sz="600" b="0" dirty="0" smtClean="0">
                          <a:solidFill>
                            <a:schemeClr val="tx1"/>
                          </a:solidFill>
                          <a:latin typeface="Meiryo UI" pitchFamily="50" charset="-128"/>
                          <a:ea typeface="Meiryo UI" pitchFamily="50" charset="-128"/>
                          <a:cs typeface="Meiryo UI" pitchFamily="50" charset="-128"/>
                        </a:rPr>
                        <a:t>桁ダイヤル錠</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ESL-37</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4,000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600" b="0" dirty="0" smtClean="0">
                        <a:solidFill>
                          <a:schemeClr val="tx1"/>
                        </a:solidFill>
                        <a:latin typeface="Meiryo UI" pitchFamily="50" charset="-128"/>
                        <a:ea typeface="Meiryo UI" pitchFamily="50" charset="-128"/>
                        <a:cs typeface="Meiryo UI" pitchFamily="50" charset="-128"/>
                      </a:endParaRPr>
                    </a:p>
                    <a:p>
                      <a:endParaRPr kumimoji="1" lang="en-US" altLang="ja-JP" sz="600" b="0" dirty="0" smtClean="0">
                        <a:solidFill>
                          <a:schemeClr val="tx1"/>
                        </a:solidFill>
                        <a:latin typeface="Meiryo UI" pitchFamily="50" charset="-128"/>
                        <a:ea typeface="Meiryo UI" pitchFamily="50" charset="-128"/>
                        <a:cs typeface="Meiryo UI" pitchFamily="50" charset="-128"/>
                      </a:endParaRPr>
                    </a:p>
                    <a:p>
                      <a:endParaRPr kumimoji="1" lang="en-US" altLang="ja-JP" sz="600" b="0" dirty="0" smtClean="0">
                        <a:solidFill>
                          <a:schemeClr val="tx1"/>
                        </a:solidFill>
                        <a:latin typeface="Meiryo UI" pitchFamily="50" charset="-128"/>
                        <a:ea typeface="Meiryo UI" pitchFamily="50" charset="-128"/>
                        <a:cs typeface="Meiryo UI" pitchFamily="50" charset="-128"/>
                      </a:endParaRPr>
                    </a:p>
                    <a:p>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rowSpan="2">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2.2mm</a:t>
                      </a:r>
                    </a:p>
                    <a:p>
                      <a:pPr algn="ctr"/>
                      <a:r>
                        <a:rPr kumimoji="1" lang="ja-JP" altLang="en-US" sz="1000" b="0" dirty="0" smtClean="0">
                          <a:solidFill>
                            <a:schemeClr val="tx1"/>
                          </a:solidFill>
                          <a:latin typeface="Meiryo UI" pitchFamily="50" charset="-128"/>
                          <a:ea typeface="Meiryo UI" pitchFamily="50" charset="-128"/>
                          <a:cs typeface="Meiryo UI" pitchFamily="50" charset="-128"/>
                        </a:rPr>
                        <a:t>●</a:t>
                      </a:r>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1.7m</a:t>
                      </a:r>
                    </a:p>
                    <a:p>
                      <a:r>
                        <a:rPr kumimoji="1" lang="ja-JP" altLang="en-US" sz="600" b="0" dirty="0" smtClean="0">
                          <a:solidFill>
                            <a:schemeClr val="tx1"/>
                          </a:solidFill>
                          <a:latin typeface="Meiryo UI" pitchFamily="50" charset="-128"/>
                          <a:ea typeface="Meiryo UI" pitchFamily="50" charset="-128"/>
                          <a:cs typeface="Meiryo UI" pitchFamily="50" charset="-128"/>
                        </a:rPr>
                        <a:t>南京錠</a:t>
                      </a:r>
                      <a:r>
                        <a:rPr kumimoji="1" lang="en-US" altLang="ja-JP" sz="600" b="0" dirty="0" smtClean="0">
                          <a:solidFill>
                            <a:schemeClr val="tx1"/>
                          </a:solidFill>
                          <a:latin typeface="Meiryo UI" pitchFamily="50" charset="-128"/>
                          <a:ea typeface="Meiryo UI" pitchFamily="50" charset="-128"/>
                          <a:cs typeface="Meiryo UI" pitchFamily="50" charset="-128"/>
                        </a:rPr>
                        <a:t>×1</a:t>
                      </a:r>
                      <a:r>
                        <a:rPr kumimoji="1" lang="ja-JP" altLang="en-US" sz="600" b="0" dirty="0" err="1" smtClean="0">
                          <a:solidFill>
                            <a:schemeClr val="tx1"/>
                          </a:solidFill>
                          <a:latin typeface="Meiryo UI" pitchFamily="50" charset="-128"/>
                          <a:ea typeface="Meiryo UI" pitchFamily="50" charset="-128"/>
                          <a:cs typeface="Meiryo UI" pitchFamily="50" charset="-128"/>
                        </a:rPr>
                        <a:t>、</a:t>
                      </a:r>
                      <a:r>
                        <a:rPr kumimoji="1" lang="ja-JP" altLang="en-US" sz="600" b="0" dirty="0" smtClean="0">
                          <a:solidFill>
                            <a:schemeClr val="tx1"/>
                          </a:solidFill>
                          <a:latin typeface="Meiryo UI" pitchFamily="50" charset="-128"/>
                          <a:ea typeface="Meiryo UI" pitchFamily="50" charset="-128"/>
                          <a:cs typeface="Meiryo UI" pitchFamily="50" charset="-128"/>
                        </a:rPr>
                        <a:t>鍵</a:t>
                      </a:r>
                      <a:r>
                        <a:rPr kumimoji="1" lang="en-US" altLang="ja-JP" sz="600" b="0" dirty="0" smtClean="0">
                          <a:solidFill>
                            <a:schemeClr val="tx1"/>
                          </a:solidFill>
                          <a:latin typeface="Meiryo UI" pitchFamily="50" charset="-128"/>
                          <a:ea typeface="Meiryo UI" pitchFamily="50" charset="-128"/>
                          <a:cs typeface="Meiryo UI" pitchFamily="50" charset="-128"/>
                        </a:rPr>
                        <a:t>×2</a:t>
                      </a:r>
                    </a:p>
                    <a:p>
                      <a:r>
                        <a:rPr kumimoji="1" lang="ja-JP" altLang="en-US" sz="600" b="0" dirty="0" smtClean="0">
                          <a:solidFill>
                            <a:schemeClr val="tx1"/>
                          </a:solidFill>
                          <a:latin typeface="Meiryo UI" pitchFamily="50" charset="-128"/>
                          <a:ea typeface="Meiryo UI" pitchFamily="50" charset="-128"/>
                          <a:cs typeface="Meiryo UI" pitchFamily="50" charset="-128"/>
                        </a:rPr>
                        <a:t>ロックパーツ</a:t>
                      </a:r>
                      <a:r>
                        <a:rPr kumimoji="1" lang="en-US" altLang="ja-JP" sz="600" b="0" dirty="0" smtClean="0">
                          <a:solidFill>
                            <a:schemeClr val="tx1"/>
                          </a:solidFill>
                          <a:latin typeface="Meiryo UI" pitchFamily="50" charset="-128"/>
                          <a:ea typeface="Meiryo UI" pitchFamily="50" charset="-128"/>
                          <a:cs typeface="Meiryo UI"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ESL-3</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1,980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ESL-3M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2,800</a:t>
                      </a:r>
                    </a:p>
                    <a:p>
                      <a:r>
                        <a:rPr kumimoji="1" lang="ja-JP" altLang="en-US" sz="600" b="0" dirty="0" smtClean="0">
                          <a:solidFill>
                            <a:schemeClr val="tx1"/>
                          </a:solidFill>
                          <a:latin typeface="Meiryo UI" pitchFamily="50" charset="-128"/>
                          <a:ea typeface="Meiryo UI" pitchFamily="50" charset="-128"/>
                          <a:cs typeface="Meiryo UI" pitchFamily="50" charset="-128"/>
                        </a:rPr>
                        <a:t>■統一</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ESL-3S</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2,200</a:t>
                      </a:r>
                      <a:endParaRPr kumimoji="1" lang="ja-JP" altLang="en-US"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554">
                <a:tc vMerge="1">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700" b="0" dirty="0" smtClean="0">
                          <a:solidFill>
                            <a:schemeClr val="tx1"/>
                          </a:solidFill>
                          <a:latin typeface="Meiryo UI" pitchFamily="50" charset="-128"/>
                          <a:ea typeface="Meiryo UI" pitchFamily="50" charset="-128"/>
                          <a:cs typeface="Meiryo UI" pitchFamily="50" charset="-128"/>
                        </a:rPr>
                        <a:t>2.2mm</a:t>
                      </a:r>
                    </a:p>
                    <a:p>
                      <a:pPr algn="ctr"/>
                      <a:r>
                        <a:rPr kumimoji="1" lang="ja-JP" altLang="en-US" sz="1000" b="0" dirty="0" smtClean="0">
                          <a:solidFill>
                            <a:schemeClr val="tx1"/>
                          </a:solidFill>
                          <a:latin typeface="Meiryo UI" pitchFamily="50" charset="-128"/>
                          <a:ea typeface="Meiryo UI" pitchFamily="50" charset="-128"/>
                          <a:cs typeface="Meiryo UI" pitchFamily="50" charset="-128"/>
                        </a:rPr>
                        <a:t>●</a:t>
                      </a:r>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ワイヤー長：</a:t>
                      </a:r>
                      <a:r>
                        <a:rPr kumimoji="1" lang="en-US" altLang="ja-JP" sz="600" b="0" dirty="0" smtClean="0">
                          <a:solidFill>
                            <a:schemeClr val="tx1"/>
                          </a:solidFill>
                          <a:latin typeface="Meiryo UI" pitchFamily="50" charset="-128"/>
                          <a:ea typeface="Meiryo UI" pitchFamily="50" charset="-128"/>
                          <a:cs typeface="Meiryo UI" pitchFamily="50" charset="-128"/>
                        </a:rPr>
                        <a:t>1.7m</a:t>
                      </a:r>
                    </a:p>
                    <a:p>
                      <a:r>
                        <a:rPr kumimoji="1" lang="en-US" altLang="ja-JP" sz="600" b="0" dirty="0" smtClean="0">
                          <a:solidFill>
                            <a:schemeClr val="tx1"/>
                          </a:solidFill>
                          <a:latin typeface="Meiryo UI" pitchFamily="50" charset="-128"/>
                          <a:ea typeface="Meiryo UI" pitchFamily="50" charset="-128"/>
                          <a:cs typeface="Meiryo UI" pitchFamily="50" charset="-128"/>
                        </a:rPr>
                        <a:t>3</a:t>
                      </a:r>
                      <a:r>
                        <a:rPr kumimoji="1" lang="ja-JP" altLang="en-US" sz="600" b="0" dirty="0" smtClean="0">
                          <a:solidFill>
                            <a:schemeClr val="tx1"/>
                          </a:solidFill>
                          <a:latin typeface="Meiryo UI" pitchFamily="50" charset="-128"/>
                          <a:ea typeface="Meiryo UI" pitchFamily="50" charset="-128"/>
                          <a:cs typeface="Meiryo UI" pitchFamily="50" charset="-128"/>
                        </a:rPr>
                        <a:t>桁ダイヤル錠</a:t>
                      </a:r>
                      <a:endParaRPr kumimoji="1" lang="en-US" altLang="ja-JP" sz="600" b="0" dirty="0" smtClean="0">
                        <a:solidFill>
                          <a:schemeClr val="tx1"/>
                        </a:solidFill>
                        <a:latin typeface="Meiryo UI" pitchFamily="50" charset="-128"/>
                        <a:ea typeface="Meiryo UI" pitchFamily="50" charset="-128"/>
                        <a:cs typeface="Meiryo UI" pitchFamily="50" charset="-128"/>
                      </a:endParaRPr>
                    </a:p>
                    <a:p>
                      <a:r>
                        <a:rPr kumimoji="1" lang="ja-JP" altLang="en-US" sz="600" b="0" dirty="0" smtClean="0">
                          <a:solidFill>
                            <a:schemeClr val="tx1"/>
                          </a:solidFill>
                          <a:latin typeface="Meiryo UI" pitchFamily="50" charset="-128"/>
                          <a:ea typeface="Meiryo UI" pitchFamily="50" charset="-128"/>
                          <a:cs typeface="Meiryo UI" pitchFamily="50" charset="-128"/>
                        </a:rPr>
                        <a:t>ロックパーツ</a:t>
                      </a:r>
                      <a:r>
                        <a:rPr kumimoji="1" lang="en-US" altLang="ja-JP" sz="600" b="0" dirty="0" smtClean="0">
                          <a:solidFill>
                            <a:schemeClr val="tx1"/>
                          </a:solidFill>
                          <a:latin typeface="Meiryo UI" pitchFamily="50" charset="-128"/>
                          <a:ea typeface="Meiryo UI" pitchFamily="50" charset="-128"/>
                          <a:cs typeface="Meiryo UI" pitchFamily="50" charset="-128"/>
                        </a:rPr>
                        <a:t>×1</a:t>
                      </a:r>
                      <a:endParaRPr kumimoji="1" lang="ja-JP" altLang="en-US" sz="6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b="0" dirty="0" smtClean="0">
                          <a:solidFill>
                            <a:schemeClr val="tx1"/>
                          </a:solidFill>
                          <a:latin typeface="Meiryo UI" pitchFamily="50" charset="-128"/>
                          <a:ea typeface="Meiryo UI" pitchFamily="50" charset="-128"/>
                          <a:cs typeface="Meiryo UI" pitchFamily="50" charset="-128"/>
                        </a:rPr>
                        <a:t>ESL-10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800" b="0" dirty="0" smtClean="0">
                          <a:solidFill>
                            <a:schemeClr val="tx1"/>
                          </a:solidFill>
                          <a:latin typeface="Meiryo UI" pitchFamily="50" charset="-128"/>
                          <a:ea typeface="Meiryo UI" pitchFamily="50" charset="-128"/>
                          <a:cs typeface="Meiryo UI" pitchFamily="50" charset="-128"/>
                        </a:rPr>
                        <a:t>￥</a:t>
                      </a:r>
                      <a:r>
                        <a:rPr kumimoji="1" lang="en-US" altLang="ja-JP" sz="800" b="0" dirty="0" smtClean="0">
                          <a:solidFill>
                            <a:schemeClr val="tx1"/>
                          </a:solidFill>
                          <a:latin typeface="Meiryo UI" pitchFamily="50" charset="-128"/>
                          <a:ea typeface="Meiryo UI" pitchFamily="50" charset="-128"/>
                          <a:cs typeface="Meiryo UI" pitchFamily="50" charset="-128"/>
                        </a:rPr>
                        <a:t>1,980</a:t>
                      </a:r>
                      <a:endParaRPr kumimoji="1" lang="ja-JP" altLang="en-US" sz="8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smtClean="0">
                          <a:solidFill>
                            <a:schemeClr val="tx1"/>
                          </a:solidFill>
                          <a:latin typeface="Meiryo UI" pitchFamily="50" charset="-128"/>
                          <a:ea typeface="Meiryo UI" pitchFamily="50" charset="-128"/>
                          <a:cs typeface="Meiryo UI" pitchFamily="50" charset="-128"/>
                        </a:rPr>
                        <a:t>■マスター</a:t>
                      </a:r>
                      <a:r>
                        <a:rPr kumimoji="1" lang="en-US" altLang="ja-JP" sz="600" b="0" dirty="0" smtClean="0">
                          <a:solidFill>
                            <a:schemeClr val="tx1"/>
                          </a:solidFill>
                          <a:latin typeface="Meiryo UI" pitchFamily="50" charset="-128"/>
                          <a:ea typeface="Meiryo UI" pitchFamily="50" charset="-128"/>
                          <a:cs typeface="Meiryo UI" pitchFamily="50" charset="-128"/>
                        </a:rPr>
                        <a:t>Key</a:t>
                      </a:r>
                    </a:p>
                    <a:p>
                      <a:r>
                        <a:rPr kumimoji="1" lang="en-US" altLang="ja-JP" sz="600" b="0" dirty="0" smtClean="0">
                          <a:solidFill>
                            <a:schemeClr val="tx1"/>
                          </a:solidFill>
                          <a:latin typeface="Meiryo UI" pitchFamily="50" charset="-128"/>
                          <a:ea typeface="Meiryo UI" pitchFamily="50" charset="-128"/>
                          <a:cs typeface="Meiryo UI" pitchFamily="50" charset="-128"/>
                        </a:rPr>
                        <a:t>ESL-10M</a:t>
                      </a:r>
                      <a:r>
                        <a:rPr kumimoji="1" lang="ja-JP" altLang="en-US" sz="600" b="0" dirty="0" smtClean="0">
                          <a:solidFill>
                            <a:schemeClr val="tx1"/>
                          </a:solidFill>
                          <a:latin typeface="Meiryo UI" pitchFamily="50" charset="-128"/>
                          <a:ea typeface="Meiryo UI" pitchFamily="50" charset="-128"/>
                          <a:cs typeface="Meiryo UI" pitchFamily="50" charset="-128"/>
                        </a:rPr>
                        <a:t>　￥</a:t>
                      </a:r>
                      <a:r>
                        <a:rPr kumimoji="1" lang="en-US" altLang="ja-JP" sz="600" b="0" dirty="0" smtClean="0">
                          <a:solidFill>
                            <a:schemeClr val="tx1"/>
                          </a:solidFill>
                          <a:latin typeface="Meiryo UI" pitchFamily="50" charset="-128"/>
                          <a:ea typeface="Meiryo UI" pitchFamily="50" charset="-128"/>
                          <a:cs typeface="Meiryo UI" pitchFamily="50" charset="-128"/>
                        </a:rPr>
                        <a:t>4,500</a:t>
                      </a:r>
                    </a:p>
                    <a:p>
                      <a:endParaRPr kumimoji="1" lang="en-US" altLang="ja-JP" sz="600" b="0" dirty="0" smtClean="0">
                        <a:solidFill>
                          <a:schemeClr val="tx1"/>
                        </a:solidFill>
                        <a:latin typeface="Meiryo UI" pitchFamily="50" charset="-128"/>
                        <a:ea typeface="Meiryo UI" pitchFamily="50" charset="-128"/>
                        <a:cs typeface="Meiryo UI" pitchFamily="50" charset="-128"/>
                      </a:endParaRPr>
                    </a:p>
                    <a:p>
                      <a:endParaRPr kumimoji="1" lang="en-US" altLang="ja-JP" sz="6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83" name="角丸四角形 182"/>
          <p:cNvSpPr/>
          <p:nvPr/>
        </p:nvSpPr>
        <p:spPr bwMode="auto">
          <a:xfrm>
            <a:off x="3625850" y="5340350"/>
            <a:ext cx="825500" cy="120650"/>
          </a:xfrm>
          <a:prstGeom prst="roundRect">
            <a:avLst/>
          </a:prstGeom>
          <a:solidFill>
            <a:srgbClr val="FF0000"/>
          </a:solidFill>
          <a:ln w="9525">
            <a:noFill/>
            <a:miter lim="800000"/>
            <a:headEnd/>
            <a:tailEnd/>
          </a:ln>
        </p:spPr>
        <p:txBody>
          <a:bodyPr lIns="87782" tIns="43891" rIns="87782" bIns="43891" rtlCol="0" anchor="ctr"/>
          <a:lstStyle/>
          <a:p>
            <a:pPr algn="ctr" defTabSz="938213"/>
            <a:r>
              <a:rPr kumimoji="1" lang="ja-JP" altLang="en-US" sz="600" b="1" dirty="0" smtClean="0">
                <a:solidFill>
                  <a:schemeClr val="bg1"/>
                </a:solidFill>
                <a:latin typeface="Meiryo UI" pitchFamily="50" charset="-128"/>
                <a:ea typeface="Meiryo UI" pitchFamily="50" charset="-128"/>
                <a:cs typeface="Meiryo UI" pitchFamily="50" charset="-128"/>
              </a:rPr>
              <a:t>シリンダ錠が薄い</a:t>
            </a:r>
            <a:endParaRPr kumimoji="1" lang="ja-JP" altLang="en-US" sz="600" b="1" dirty="0">
              <a:solidFill>
                <a:schemeClr val="bg1"/>
              </a:solidFill>
              <a:latin typeface="Meiryo UI" pitchFamily="50" charset="-128"/>
              <a:ea typeface="Meiryo UI" pitchFamily="50" charset="-128"/>
              <a:cs typeface="Meiryo UI" pitchFamily="50" charset="-128"/>
            </a:endParaRPr>
          </a:p>
        </p:txBody>
      </p:sp>
      <p:sp>
        <p:nvSpPr>
          <p:cNvPr id="184" name="角丸四角形 183"/>
          <p:cNvSpPr/>
          <p:nvPr/>
        </p:nvSpPr>
        <p:spPr bwMode="auto">
          <a:xfrm>
            <a:off x="3625850" y="5810250"/>
            <a:ext cx="825500" cy="120650"/>
          </a:xfrm>
          <a:prstGeom prst="roundRect">
            <a:avLst/>
          </a:prstGeom>
          <a:solidFill>
            <a:srgbClr val="FF0000"/>
          </a:solidFill>
          <a:ln w="9525">
            <a:noFill/>
            <a:miter lim="800000"/>
            <a:headEnd/>
            <a:tailEnd/>
          </a:ln>
        </p:spPr>
        <p:txBody>
          <a:bodyPr lIns="87782" tIns="43891" rIns="87782" bIns="43891" rtlCol="0" anchor="ctr"/>
          <a:lstStyle/>
          <a:p>
            <a:pPr algn="ctr" defTabSz="938213"/>
            <a:r>
              <a:rPr kumimoji="1" lang="ja-JP" altLang="en-US" sz="600" b="1" dirty="0" smtClean="0">
                <a:solidFill>
                  <a:schemeClr val="bg1"/>
                </a:solidFill>
                <a:latin typeface="Meiryo UI" pitchFamily="50" charset="-128"/>
                <a:ea typeface="Meiryo UI" pitchFamily="50" charset="-128"/>
                <a:cs typeface="Meiryo UI" pitchFamily="50" charset="-128"/>
              </a:rPr>
              <a:t>シリンダ錠が薄い</a:t>
            </a:r>
            <a:endParaRPr kumimoji="1" lang="ja-JP" altLang="en-US" sz="600" b="1" dirty="0">
              <a:solidFill>
                <a:schemeClr val="bg1"/>
              </a:solidFill>
              <a:latin typeface="Meiryo UI" pitchFamily="50" charset="-128"/>
              <a:ea typeface="Meiryo UI" pitchFamily="50" charset="-128"/>
              <a:cs typeface="Meiryo UI" pitchFamily="50" charset="-128"/>
            </a:endParaRPr>
          </a:p>
        </p:txBody>
      </p:sp>
      <p:pic>
        <p:nvPicPr>
          <p:cNvPr id="2064" name="Picture 16"/>
          <p:cNvPicPr>
            <a:picLocks noChangeAspect="1" noChangeArrowheads="1"/>
          </p:cNvPicPr>
          <p:nvPr/>
        </p:nvPicPr>
        <p:blipFill>
          <a:blip r:embed="rId18" cstate="print"/>
          <a:srcRect/>
          <a:stretch>
            <a:fillRect/>
          </a:stretch>
        </p:blipFill>
        <p:spPr bwMode="auto">
          <a:xfrm>
            <a:off x="4432300" y="833439"/>
            <a:ext cx="394917" cy="455611"/>
          </a:xfrm>
          <a:prstGeom prst="rect">
            <a:avLst/>
          </a:prstGeom>
          <a:noFill/>
          <a:ln w="9525">
            <a:noFill/>
            <a:miter lim="800000"/>
            <a:headEnd/>
            <a:tailEnd/>
          </a:ln>
        </p:spPr>
      </p:pic>
      <p:pic>
        <p:nvPicPr>
          <p:cNvPr id="2065" name="Picture 17"/>
          <p:cNvPicPr>
            <a:picLocks noChangeAspect="1" noChangeArrowheads="1"/>
          </p:cNvPicPr>
          <p:nvPr/>
        </p:nvPicPr>
        <p:blipFill>
          <a:blip r:embed="rId19" cstate="print"/>
          <a:srcRect/>
          <a:stretch>
            <a:fillRect/>
          </a:stretch>
        </p:blipFill>
        <p:spPr bwMode="auto">
          <a:xfrm>
            <a:off x="4463988" y="2039939"/>
            <a:ext cx="313318" cy="411161"/>
          </a:xfrm>
          <a:prstGeom prst="rect">
            <a:avLst/>
          </a:prstGeom>
          <a:noFill/>
          <a:ln w="9525">
            <a:noFill/>
            <a:miter lim="800000"/>
            <a:headEnd/>
            <a:tailEnd/>
          </a:ln>
        </p:spPr>
      </p:pic>
      <p:pic>
        <p:nvPicPr>
          <p:cNvPr id="2066" name="Picture 18"/>
          <p:cNvPicPr>
            <a:picLocks noChangeAspect="1" noChangeArrowheads="1"/>
          </p:cNvPicPr>
          <p:nvPr/>
        </p:nvPicPr>
        <p:blipFill>
          <a:blip r:embed="rId20" cstate="print"/>
          <a:srcRect/>
          <a:stretch>
            <a:fillRect/>
          </a:stretch>
        </p:blipFill>
        <p:spPr bwMode="auto">
          <a:xfrm>
            <a:off x="4456113" y="1417639"/>
            <a:ext cx="328701" cy="493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a:noFill/>
          <a:miter lim="800000"/>
          <a:headEnd/>
          <a:tailEnd/>
        </a:ln>
      </a:spPr>
      <a:bodyPr lIns="87782" tIns="43891" rIns="87782" bIns="43891" anchor="ctr"/>
      <a:lstStyle>
        <a:defPPr algn="ctr" defTabSz="938213">
          <a:defRPr sz="2500">
            <a:solidFill>
              <a:schemeClr val="bg1"/>
            </a:solidFill>
            <a:ea typeface="HGP創英角ｺﾞｼｯｸUB"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38213"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Impact"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10803</TotalTime>
  <Words>965</Words>
  <Application>Microsoft Office PowerPoint</Application>
  <PresentationFormat>A4 210 x 297 mm</PresentationFormat>
  <Paragraphs>178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スライド 1</vt:lpstr>
      <vt:lpstr>スライド 2</vt:lpstr>
    </vt:vector>
  </TitlesOfParts>
  <Company>Elecom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営業チラシ　LHD-LANQGシリーズ</dc:title>
  <dc:creator>Sales</dc:creator>
  <cp:lastModifiedBy>小野寺 啓</cp:lastModifiedBy>
  <cp:revision>616</cp:revision>
  <dcterms:created xsi:type="dcterms:W3CDTF">2006-08-09T08:42:29Z</dcterms:created>
  <dcterms:modified xsi:type="dcterms:W3CDTF">2014-07-10T07:07:03Z</dcterms:modified>
</cp:coreProperties>
</file>