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Impac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Impac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Impac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Impac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Impact" pitchFamily="34" charset="0"/>
        <a:ea typeface="ＭＳ Ｐゴシック" charset="-128"/>
        <a:cs typeface="+mn-cs"/>
      </a:defRPr>
    </a:lvl5pPr>
    <a:lvl6pPr marL="2286000" algn="l" defTabSz="914400" rtl="0" eaLnBrk="1" latinLnBrk="0" hangingPunct="1">
      <a:defRPr kumimoji="1" kern="1200">
        <a:solidFill>
          <a:schemeClr val="tx1"/>
        </a:solidFill>
        <a:latin typeface="Impact" pitchFamily="34" charset="0"/>
        <a:ea typeface="ＭＳ Ｐゴシック" charset="-128"/>
        <a:cs typeface="+mn-cs"/>
      </a:defRPr>
    </a:lvl6pPr>
    <a:lvl7pPr marL="2743200" algn="l" defTabSz="914400" rtl="0" eaLnBrk="1" latinLnBrk="0" hangingPunct="1">
      <a:defRPr kumimoji="1" kern="1200">
        <a:solidFill>
          <a:schemeClr val="tx1"/>
        </a:solidFill>
        <a:latin typeface="Impact" pitchFamily="34" charset="0"/>
        <a:ea typeface="ＭＳ Ｐゴシック" charset="-128"/>
        <a:cs typeface="+mn-cs"/>
      </a:defRPr>
    </a:lvl7pPr>
    <a:lvl8pPr marL="3200400" algn="l" defTabSz="914400" rtl="0" eaLnBrk="1" latinLnBrk="0" hangingPunct="1">
      <a:defRPr kumimoji="1" kern="1200">
        <a:solidFill>
          <a:schemeClr val="tx1"/>
        </a:solidFill>
        <a:latin typeface="Impact" pitchFamily="34" charset="0"/>
        <a:ea typeface="ＭＳ Ｐゴシック" charset="-128"/>
        <a:cs typeface="+mn-cs"/>
      </a:defRPr>
    </a:lvl8pPr>
    <a:lvl9pPr marL="3657600" algn="l" defTabSz="914400" rtl="0" eaLnBrk="1" latinLnBrk="0" hangingPunct="1">
      <a:defRPr kumimoji="1" kern="1200">
        <a:solidFill>
          <a:schemeClr val="tx1"/>
        </a:solidFill>
        <a:latin typeface="Impact"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C0000"/>
    <a:srgbClr val="990033"/>
    <a:srgbClr val="FF3399"/>
    <a:srgbClr val="0000CC"/>
    <a:srgbClr val="0000FF"/>
    <a:srgbClr val="FFCCFF"/>
    <a:srgbClr val="FF6600"/>
    <a:srgbClr val="FF99FF"/>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4" autoAdjust="0"/>
    <p:restoredTop sz="94651" autoAdjust="0"/>
  </p:normalViewPr>
  <p:slideViewPr>
    <p:cSldViewPr>
      <p:cViewPr>
        <p:scale>
          <a:sx n="120" d="100"/>
          <a:sy n="120" d="100"/>
        </p:scale>
        <p:origin x="-2064" y="440"/>
      </p:cViewPr>
      <p:guideLst>
        <p:guide orient="horz" pos="4235"/>
        <p:guide pos="2157"/>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135" cy="496253"/>
          </a:xfrm>
          <a:prstGeom prst="rect">
            <a:avLst/>
          </a:prstGeom>
          <a:noFill/>
          <a:ln w="9525">
            <a:noFill/>
            <a:miter lim="800000"/>
            <a:headEnd/>
            <a:tailEnd/>
          </a:ln>
          <a:effectLst/>
        </p:spPr>
        <p:txBody>
          <a:bodyPr vert="horz" wrap="square" lIns="87446" tIns="43723" rIns="87446" bIns="43723" numCol="1" anchor="t" anchorCtr="0" compatLnSpc="1">
            <a:prstTxWarp prst="textNoShape">
              <a:avLst/>
            </a:prstTxWarp>
          </a:bodyPr>
          <a:lstStyle>
            <a:lvl1pPr defTabSz="875106">
              <a:defRPr sz="1100">
                <a:latin typeface="Arial" charset="0"/>
                <a:ea typeface="ＭＳ Ｐゴシック" pitchFamily="50" charset="-128"/>
              </a:defRPr>
            </a:lvl1pPr>
          </a:lstStyle>
          <a:p>
            <a:pPr>
              <a:defRPr/>
            </a:pPr>
            <a:endParaRPr lang="en-US" altLang="ja-JP" dirty="0"/>
          </a:p>
        </p:txBody>
      </p:sp>
      <p:sp>
        <p:nvSpPr>
          <p:cNvPr id="7171" name="Rectangle 3"/>
          <p:cNvSpPr>
            <a:spLocks noGrp="1" noChangeArrowheads="1"/>
          </p:cNvSpPr>
          <p:nvPr>
            <p:ph type="dt" sz="quarter" idx="1"/>
          </p:nvPr>
        </p:nvSpPr>
        <p:spPr bwMode="auto">
          <a:xfrm>
            <a:off x="3849955" y="0"/>
            <a:ext cx="2946135" cy="496253"/>
          </a:xfrm>
          <a:prstGeom prst="rect">
            <a:avLst/>
          </a:prstGeom>
          <a:noFill/>
          <a:ln w="9525">
            <a:noFill/>
            <a:miter lim="800000"/>
            <a:headEnd/>
            <a:tailEnd/>
          </a:ln>
          <a:effectLst/>
        </p:spPr>
        <p:txBody>
          <a:bodyPr vert="horz" wrap="square" lIns="87446" tIns="43723" rIns="87446" bIns="43723" numCol="1" anchor="t" anchorCtr="0" compatLnSpc="1">
            <a:prstTxWarp prst="textNoShape">
              <a:avLst/>
            </a:prstTxWarp>
          </a:bodyPr>
          <a:lstStyle>
            <a:lvl1pPr algn="r" defTabSz="875106">
              <a:defRPr sz="1100">
                <a:latin typeface="Arial" charset="0"/>
                <a:ea typeface="ＭＳ Ｐゴシック" pitchFamily="50" charset="-128"/>
              </a:defRPr>
            </a:lvl1pPr>
          </a:lstStyle>
          <a:p>
            <a:pPr>
              <a:defRPr/>
            </a:pPr>
            <a:endParaRPr lang="en-US" altLang="ja-JP" dirty="0"/>
          </a:p>
        </p:txBody>
      </p:sp>
      <p:sp>
        <p:nvSpPr>
          <p:cNvPr id="7172" name="Rectangle 4"/>
          <p:cNvSpPr>
            <a:spLocks noGrp="1" noChangeArrowheads="1"/>
          </p:cNvSpPr>
          <p:nvPr>
            <p:ph type="ftr" sz="quarter" idx="2"/>
          </p:nvPr>
        </p:nvSpPr>
        <p:spPr bwMode="auto">
          <a:xfrm>
            <a:off x="0" y="9428800"/>
            <a:ext cx="2946135" cy="496252"/>
          </a:xfrm>
          <a:prstGeom prst="rect">
            <a:avLst/>
          </a:prstGeom>
          <a:noFill/>
          <a:ln w="9525">
            <a:noFill/>
            <a:miter lim="800000"/>
            <a:headEnd/>
            <a:tailEnd/>
          </a:ln>
          <a:effectLst/>
        </p:spPr>
        <p:txBody>
          <a:bodyPr vert="horz" wrap="square" lIns="87446" tIns="43723" rIns="87446" bIns="43723" numCol="1" anchor="b" anchorCtr="0" compatLnSpc="1">
            <a:prstTxWarp prst="textNoShape">
              <a:avLst/>
            </a:prstTxWarp>
          </a:bodyPr>
          <a:lstStyle>
            <a:lvl1pPr defTabSz="875106">
              <a:defRPr sz="1100">
                <a:latin typeface="Arial" charset="0"/>
                <a:ea typeface="ＭＳ Ｐゴシック" pitchFamily="50" charset="-128"/>
              </a:defRPr>
            </a:lvl1pPr>
          </a:lstStyle>
          <a:p>
            <a:pPr>
              <a:defRPr/>
            </a:pPr>
            <a:endParaRPr lang="en-US" altLang="ja-JP" dirty="0"/>
          </a:p>
        </p:txBody>
      </p:sp>
      <p:sp>
        <p:nvSpPr>
          <p:cNvPr id="7173" name="Rectangle 5"/>
          <p:cNvSpPr>
            <a:spLocks noGrp="1" noChangeArrowheads="1"/>
          </p:cNvSpPr>
          <p:nvPr>
            <p:ph type="sldNum" sz="quarter" idx="3"/>
          </p:nvPr>
        </p:nvSpPr>
        <p:spPr bwMode="auto">
          <a:xfrm>
            <a:off x="3849955" y="9428800"/>
            <a:ext cx="2946135" cy="496252"/>
          </a:xfrm>
          <a:prstGeom prst="rect">
            <a:avLst/>
          </a:prstGeom>
          <a:noFill/>
          <a:ln w="9525">
            <a:noFill/>
            <a:miter lim="800000"/>
            <a:headEnd/>
            <a:tailEnd/>
          </a:ln>
          <a:effectLst/>
        </p:spPr>
        <p:txBody>
          <a:bodyPr vert="horz" wrap="square" lIns="87446" tIns="43723" rIns="87446" bIns="43723" numCol="1" anchor="b" anchorCtr="0" compatLnSpc="1">
            <a:prstTxWarp prst="textNoShape">
              <a:avLst/>
            </a:prstTxWarp>
          </a:bodyPr>
          <a:lstStyle>
            <a:lvl1pPr algn="r" defTabSz="875106">
              <a:defRPr sz="1100">
                <a:latin typeface="Arial" charset="0"/>
                <a:ea typeface="ＭＳ Ｐゴシック" pitchFamily="50" charset="-128"/>
              </a:defRPr>
            </a:lvl1pPr>
          </a:lstStyle>
          <a:p>
            <a:pPr>
              <a:defRPr/>
            </a:pPr>
            <a:fld id="{1B763A58-387A-4BAD-BB97-64575945885D}" type="slidenum">
              <a:rPr lang="en-US" altLang="ja-JP"/>
              <a:pPr>
                <a:defRPr/>
              </a:pPr>
              <a:t>‹#›</a:t>
            </a:fld>
            <a:endParaRPr lang="en-US" altLang="ja-JP" dirty="0"/>
          </a:p>
        </p:txBody>
      </p:sp>
    </p:spTree>
    <p:extLst>
      <p:ext uri="{BB962C8B-B14F-4D97-AF65-F5344CB8AC3E}">
        <p14:creationId xmlns:p14="http://schemas.microsoft.com/office/powerpoint/2010/main" val="4115746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0" y="0"/>
            <a:ext cx="2946135" cy="496253"/>
          </a:xfrm>
          <a:prstGeom prst="rect">
            <a:avLst/>
          </a:prstGeom>
          <a:noFill/>
          <a:ln w="9525">
            <a:noFill/>
            <a:miter lim="800000"/>
            <a:headEnd/>
            <a:tailEnd/>
          </a:ln>
          <a:effectLst/>
        </p:spPr>
        <p:txBody>
          <a:bodyPr vert="horz" wrap="square" lIns="94721" tIns="47361" rIns="94721" bIns="47361" numCol="1" anchor="t" anchorCtr="0" compatLnSpc="1">
            <a:prstTxWarp prst="textNoShape">
              <a:avLst/>
            </a:prstTxWarp>
          </a:bodyPr>
          <a:lstStyle>
            <a:lvl1pPr defTabSz="948031">
              <a:defRPr sz="1200">
                <a:latin typeface="Arial" charset="0"/>
                <a:ea typeface="ＭＳ Ｐゴシック" pitchFamily="50" charset="-128"/>
              </a:defRPr>
            </a:lvl1pPr>
          </a:lstStyle>
          <a:p>
            <a:pPr>
              <a:defRPr/>
            </a:pPr>
            <a:endParaRPr lang="en-US" altLang="ja-JP" dirty="0"/>
          </a:p>
        </p:txBody>
      </p:sp>
      <p:sp>
        <p:nvSpPr>
          <p:cNvPr id="3075" name="Rectangle 1027"/>
          <p:cNvSpPr>
            <a:spLocks noGrp="1" noChangeArrowheads="1"/>
          </p:cNvSpPr>
          <p:nvPr>
            <p:ph type="dt" idx="1"/>
          </p:nvPr>
        </p:nvSpPr>
        <p:spPr bwMode="auto">
          <a:xfrm>
            <a:off x="3849955" y="0"/>
            <a:ext cx="2946135" cy="496253"/>
          </a:xfrm>
          <a:prstGeom prst="rect">
            <a:avLst/>
          </a:prstGeom>
          <a:noFill/>
          <a:ln w="9525">
            <a:noFill/>
            <a:miter lim="800000"/>
            <a:headEnd/>
            <a:tailEnd/>
          </a:ln>
          <a:effectLst/>
        </p:spPr>
        <p:txBody>
          <a:bodyPr vert="horz" wrap="square" lIns="94721" tIns="47361" rIns="94721" bIns="47361" numCol="1" anchor="t" anchorCtr="0" compatLnSpc="1">
            <a:prstTxWarp prst="textNoShape">
              <a:avLst/>
            </a:prstTxWarp>
          </a:bodyPr>
          <a:lstStyle>
            <a:lvl1pPr algn="r" defTabSz="948031">
              <a:defRPr sz="1200">
                <a:latin typeface="Arial" charset="0"/>
                <a:ea typeface="ＭＳ Ｐゴシック" pitchFamily="50" charset="-128"/>
              </a:defRPr>
            </a:lvl1pPr>
          </a:lstStyle>
          <a:p>
            <a:pPr>
              <a:defRPr/>
            </a:pPr>
            <a:endParaRPr lang="en-US" altLang="ja-JP" dirty="0"/>
          </a:p>
        </p:txBody>
      </p:sp>
      <p:sp>
        <p:nvSpPr>
          <p:cNvPr id="4100" name="Rectangle 1028"/>
          <p:cNvSpPr>
            <a:spLocks noGrp="1" noRot="1" noChangeAspect="1" noChangeArrowheads="1" noTextEdit="1"/>
          </p:cNvSpPr>
          <p:nvPr>
            <p:ph type="sldImg" idx="2"/>
          </p:nvPr>
        </p:nvSpPr>
        <p:spPr bwMode="auto">
          <a:xfrm>
            <a:off x="2111375" y="746125"/>
            <a:ext cx="2576513" cy="3721100"/>
          </a:xfrm>
          <a:prstGeom prst="rect">
            <a:avLst/>
          </a:prstGeom>
          <a:noFill/>
          <a:ln w="9525">
            <a:solidFill>
              <a:srgbClr val="000000"/>
            </a:solidFill>
            <a:miter lim="800000"/>
            <a:headEnd/>
            <a:tailEnd/>
          </a:ln>
        </p:spPr>
      </p:sp>
      <p:sp>
        <p:nvSpPr>
          <p:cNvPr id="3077" name="Rectangle 1029"/>
          <p:cNvSpPr>
            <a:spLocks noGrp="1" noChangeArrowheads="1"/>
          </p:cNvSpPr>
          <p:nvPr>
            <p:ph type="body" sz="quarter" idx="3"/>
          </p:nvPr>
        </p:nvSpPr>
        <p:spPr bwMode="auto">
          <a:xfrm>
            <a:off x="678658" y="4715193"/>
            <a:ext cx="5440360" cy="4466274"/>
          </a:xfrm>
          <a:prstGeom prst="rect">
            <a:avLst/>
          </a:prstGeom>
          <a:noFill/>
          <a:ln w="9525">
            <a:noFill/>
            <a:miter lim="800000"/>
            <a:headEnd/>
            <a:tailEnd/>
          </a:ln>
          <a:effectLst/>
        </p:spPr>
        <p:txBody>
          <a:bodyPr vert="horz" wrap="square" lIns="94721" tIns="47361" rIns="94721" bIns="4736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1030"/>
          <p:cNvSpPr>
            <a:spLocks noGrp="1" noChangeArrowheads="1"/>
          </p:cNvSpPr>
          <p:nvPr>
            <p:ph type="ftr" sz="quarter" idx="4"/>
          </p:nvPr>
        </p:nvSpPr>
        <p:spPr bwMode="auto">
          <a:xfrm>
            <a:off x="0" y="9428800"/>
            <a:ext cx="2946135" cy="496252"/>
          </a:xfrm>
          <a:prstGeom prst="rect">
            <a:avLst/>
          </a:prstGeom>
          <a:noFill/>
          <a:ln w="9525">
            <a:noFill/>
            <a:miter lim="800000"/>
            <a:headEnd/>
            <a:tailEnd/>
          </a:ln>
          <a:effectLst/>
        </p:spPr>
        <p:txBody>
          <a:bodyPr vert="horz" wrap="square" lIns="94721" tIns="47361" rIns="94721" bIns="47361" numCol="1" anchor="b" anchorCtr="0" compatLnSpc="1">
            <a:prstTxWarp prst="textNoShape">
              <a:avLst/>
            </a:prstTxWarp>
          </a:bodyPr>
          <a:lstStyle>
            <a:lvl1pPr defTabSz="948031">
              <a:defRPr sz="1200">
                <a:latin typeface="Arial" charset="0"/>
                <a:ea typeface="ＭＳ Ｐゴシック" pitchFamily="50" charset="-128"/>
              </a:defRPr>
            </a:lvl1pPr>
          </a:lstStyle>
          <a:p>
            <a:pPr>
              <a:defRPr/>
            </a:pPr>
            <a:endParaRPr lang="en-US" altLang="ja-JP" dirty="0"/>
          </a:p>
        </p:txBody>
      </p:sp>
      <p:sp>
        <p:nvSpPr>
          <p:cNvPr id="3079" name="Rectangle 1031"/>
          <p:cNvSpPr>
            <a:spLocks noGrp="1" noChangeArrowheads="1"/>
          </p:cNvSpPr>
          <p:nvPr>
            <p:ph type="sldNum" sz="quarter" idx="5"/>
          </p:nvPr>
        </p:nvSpPr>
        <p:spPr bwMode="auto">
          <a:xfrm>
            <a:off x="3849955" y="9428800"/>
            <a:ext cx="2946135" cy="496252"/>
          </a:xfrm>
          <a:prstGeom prst="rect">
            <a:avLst/>
          </a:prstGeom>
          <a:noFill/>
          <a:ln w="9525">
            <a:noFill/>
            <a:miter lim="800000"/>
            <a:headEnd/>
            <a:tailEnd/>
          </a:ln>
          <a:effectLst/>
        </p:spPr>
        <p:txBody>
          <a:bodyPr vert="horz" wrap="square" lIns="94721" tIns="47361" rIns="94721" bIns="47361" numCol="1" anchor="b" anchorCtr="0" compatLnSpc="1">
            <a:prstTxWarp prst="textNoShape">
              <a:avLst/>
            </a:prstTxWarp>
          </a:bodyPr>
          <a:lstStyle>
            <a:lvl1pPr algn="r" defTabSz="948031">
              <a:defRPr sz="1200">
                <a:latin typeface="Arial" charset="0"/>
                <a:ea typeface="ＭＳ Ｐゴシック" pitchFamily="50" charset="-128"/>
              </a:defRPr>
            </a:lvl1pPr>
          </a:lstStyle>
          <a:p>
            <a:pPr>
              <a:defRPr/>
            </a:pPr>
            <a:fld id="{CB7F98C3-82A6-4A8B-9930-63D1C9B3C2B7}" type="slidenum">
              <a:rPr lang="en-US" altLang="ja-JP"/>
              <a:pPr>
                <a:defRPr/>
              </a:pPr>
              <a:t>‹#›</a:t>
            </a:fld>
            <a:endParaRPr lang="en-US" altLang="ja-JP" dirty="0"/>
          </a:p>
        </p:txBody>
      </p:sp>
    </p:spTree>
    <p:extLst>
      <p:ext uri="{BB962C8B-B14F-4D97-AF65-F5344CB8AC3E}">
        <p14:creationId xmlns:p14="http://schemas.microsoft.com/office/powerpoint/2010/main" val="3232209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31"/>
          <p:cNvSpPr>
            <a:spLocks noGrp="1" noChangeArrowheads="1"/>
          </p:cNvSpPr>
          <p:nvPr>
            <p:ph type="sldNum" sz="quarter" idx="5"/>
          </p:nvPr>
        </p:nvSpPr>
        <p:spPr>
          <a:noFill/>
        </p:spPr>
        <p:txBody>
          <a:bodyPr/>
          <a:lstStyle/>
          <a:p>
            <a:pPr defTabSz="947641"/>
            <a:fld id="{40940E24-3395-4CEE-96FF-6F0EF3EC1A29}" type="slidenum">
              <a:rPr lang="en-US" altLang="ja-JP" smtClean="0"/>
              <a:pPr defTabSz="947641"/>
              <a:t>1</a:t>
            </a:fld>
            <a:endParaRPr lang="en-US" altLang="ja-JP" dirty="0"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p>
            <a:fld id="{153572C8-0C86-4796-AE93-7A9BA41A42E8}" type="slidenum">
              <a:rPr lang="en-US" altLang="ja-JP" smtClean="0">
                <a:ea typeface="ＭＳ Ｐゴシック" charset="-128"/>
              </a:rPr>
              <a:pPr/>
              <a:t>2</a:t>
            </a:fld>
            <a:endParaRPr lang="en-US" altLang="ja-JP" dirty="0" smtClean="0">
              <a:ea typeface="ＭＳ Ｐゴシック"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837C47F7-0F12-413F-A3CA-6FFF995F0BEA}"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594981B4-5F22-4576-8E2B-7D2DAE9E3106}"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8463"/>
            <a:ext cx="1543050" cy="84502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8463"/>
            <a:ext cx="4476750" cy="84502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79FDF3B5-F30B-4ED1-A64C-9C66AA520961}"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634BAC-20B4-4FEF-A4C7-050AC4B1CEE5}"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0359BE1-9EB6-441C-BFCB-44F722B5142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96F3593A-03E5-4D6B-B800-751EB8ECE0B5}"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55619EFC-D40B-4504-9D5E-71B8EE83D7B5}"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19C21A58-C684-41D4-9EE2-6CCF4A31983A}"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C688FDBD-EE34-45C1-B68F-11C5D0C2434F}"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C1DDC3BE-6EBD-4DB7-9FC0-F67427BDA2F8}"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39A0183E-9570-4C7D-AF8C-10421D114EEF}"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8463"/>
            <a:ext cx="6172200" cy="1649412"/>
          </a:xfrm>
          <a:prstGeom prst="rect">
            <a:avLst/>
          </a:prstGeom>
          <a:noFill/>
          <a:ln w="9525">
            <a:noFill/>
            <a:miter lim="800000"/>
            <a:headEnd/>
            <a:tailEnd/>
          </a:ln>
        </p:spPr>
        <p:txBody>
          <a:bodyPr vert="horz" wrap="square" lIns="93813" tIns="46907" rIns="93813" bIns="4690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3813" tIns="46907" rIns="93813" bIns="469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97DBD581-A46F-48D6-9E1C-341AA35915DD}"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38213" rtl="0" eaLnBrk="0" fontAlgn="base" hangingPunct="0">
        <a:spcBef>
          <a:spcPct val="0"/>
        </a:spcBef>
        <a:spcAft>
          <a:spcPct val="0"/>
        </a:spcAft>
        <a:defRPr kumimoji="1" sz="4500">
          <a:solidFill>
            <a:schemeClr val="tx2"/>
          </a:solidFill>
          <a:latin typeface="+mj-lt"/>
          <a:ea typeface="+mj-ea"/>
          <a:cs typeface="+mj-cs"/>
        </a:defRPr>
      </a:lvl1pPr>
      <a:lvl2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2pPr>
      <a:lvl3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3pPr>
      <a:lvl4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4pPr>
      <a:lvl5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5pPr>
      <a:lvl6pPr marL="457200" algn="ctr" defTabSz="938213" rtl="0" fontAlgn="base">
        <a:spcBef>
          <a:spcPct val="0"/>
        </a:spcBef>
        <a:spcAft>
          <a:spcPct val="0"/>
        </a:spcAft>
        <a:defRPr kumimoji="1" sz="4500">
          <a:solidFill>
            <a:schemeClr val="tx2"/>
          </a:solidFill>
          <a:latin typeface="Arial" charset="0"/>
          <a:ea typeface="ＭＳ Ｐゴシック" pitchFamily="50" charset="-128"/>
        </a:defRPr>
      </a:lvl6pPr>
      <a:lvl7pPr marL="914400" algn="ctr" defTabSz="938213" rtl="0" fontAlgn="base">
        <a:spcBef>
          <a:spcPct val="0"/>
        </a:spcBef>
        <a:spcAft>
          <a:spcPct val="0"/>
        </a:spcAft>
        <a:defRPr kumimoji="1" sz="4500">
          <a:solidFill>
            <a:schemeClr val="tx2"/>
          </a:solidFill>
          <a:latin typeface="Arial" charset="0"/>
          <a:ea typeface="ＭＳ Ｐゴシック" pitchFamily="50" charset="-128"/>
        </a:defRPr>
      </a:lvl7pPr>
      <a:lvl8pPr marL="1371600" algn="ctr" defTabSz="938213" rtl="0" fontAlgn="base">
        <a:spcBef>
          <a:spcPct val="0"/>
        </a:spcBef>
        <a:spcAft>
          <a:spcPct val="0"/>
        </a:spcAft>
        <a:defRPr kumimoji="1" sz="4500">
          <a:solidFill>
            <a:schemeClr val="tx2"/>
          </a:solidFill>
          <a:latin typeface="Arial" charset="0"/>
          <a:ea typeface="ＭＳ Ｐゴシック" pitchFamily="50" charset="-128"/>
        </a:defRPr>
      </a:lvl8pPr>
      <a:lvl9pPr marL="1828800" algn="ctr" defTabSz="938213" rtl="0" fontAlgn="base">
        <a:spcBef>
          <a:spcPct val="0"/>
        </a:spcBef>
        <a:spcAft>
          <a:spcPct val="0"/>
        </a:spcAft>
        <a:defRPr kumimoji="1" sz="4500">
          <a:solidFill>
            <a:schemeClr val="tx2"/>
          </a:solidFill>
          <a:latin typeface="Arial" charset="0"/>
          <a:ea typeface="ＭＳ Ｐゴシック" pitchFamily="50" charset="-128"/>
        </a:defRPr>
      </a:lvl9pPr>
    </p:titleStyle>
    <p:bodyStyle>
      <a:lvl1pPr marL="352425" indent="-352425" algn="l" defTabSz="938213" rtl="0" eaLnBrk="0" fontAlgn="base" hangingPunct="0">
        <a:spcBef>
          <a:spcPct val="20000"/>
        </a:spcBef>
        <a:spcAft>
          <a:spcPct val="0"/>
        </a:spcAft>
        <a:buChar char="•"/>
        <a:defRPr kumimoji="1" sz="3300">
          <a:solidFill>
            <a:schemeClr val="tx1"/>
          </a:solidFill>
          <a:latin typeface="+mn-lt"/>
          <a:ea typeface="+mn-ea"/>
          <a:cs typeface="+mn-cs"/>
        </a:defRPr>
      </a:lvl1pPr>
      <a:lvl2pPr marL="762000" indent="-292100" algn="l" defTabSz="938213" rtl="0" eaLnBrk="0" fontAlgn="base" hangingPunct="0">
        <a:spcBef>
          <a:spcPct val="20000"/>
        </a:spcBef>
        <a:spcAft>
          <a:spcPct val="0"/>
        </a:spcAft>
        <a:buChar char="–"/>
        <a:defRPr kumimoji="1" sz="2900">
          <a:solidFill>
            <a:schemeClr val="tx1"/>
          </a:solidFill>
          <a:latin typeface="+mn-lt"/>
          <a:ea typeface="+mn-ea"/>
        </a:defRPr>
      </a:lvl2pPr>
      <a:lvl3pPr marL="1171575" indent="-233363" algn="l" defTabSz="938213" rtl="0" eaLnBrk="0" fontAlgn="base" hangingPunct="0">
        <a:spcBef>
          <a:spcPct val="20000"/>
        </a:spcBef>
        <a:spcAft>
          <a:spcPct val="0"/>
        </a:spcAft>
        <a:buChar char="•"/>
        <a:defRPr kumimoji="1" sz="2500">
          <a:solidFill>
            <a:schemeClr val="tx1"/>
          </a:solidFill>
          <a:latin typeface="+mn-lt"/>
          <a:ea typeface="+mn-ea"/>
        </a:defRPr>
      </a:lvl3pPr>
      <a:lvl4pPr marL="1641475" indent="-234950" algn="l" defTabSz="938213" rtl="0" eaLnBrk="0" fontAlgn="base" hangingPunct="0">
        <a:spcBef>
          <a:spcPct val="20000"/>
        </a:spcBef>
        <a:spcAft>
          <a:spcPct val="0"/>
        </a:spcAft>
        <a:buChar char="–"/>
        <a:defRPr kumimoji="1" sz="2000">
          <a:solidFill>
            <a:schemeClr val="tx1"/>
          </a:solidFill>
          <a:latin typeface="+mn-lt"/>
          <a:ea typeface="+mn-ea"/>
        </a:defRPr>
      </a:lvl4pPr>
      <a:lvl5pPr marL="2111375" indent="-234950" algn="l" defTabSz="938213" rtl="0" eaLnBrk="0" fontAlgn="base" hangingPunct="0">
        <a:spcBef>
          <a:spcPct val="20000"/>
        </a:spcBef>
        <a:spcAft>
          <a:spcPct val="0"/>
        </a:spcAft>
        <a:buChar char="»"/>
        <a:defRPr kumimoji="1" sz="2000">
          <a:solidFill>
            <a:schemeClr val="tx1"/>
          </a:solidFill>
          <a:latin typeface="+mn-lt"/>
          <a:ea typeface="+mn-ea"/>
        </a:defRPr>
      </a:lvl5pPr>
      <a:lvl6pPr marL="2568575" indent="-234950" algn="l" defTabSz="938213" rtl="0" fontAlgn="base">
        <a:spcBef>
          <a:spcPct val="20000"/>
        </a:spcBef>
        <a:spcAft>
          <a:spcPct val="0"/>
        </a:spcAft>
        <a:buChar char="»"/>
        <a:defRPr kumimoji="1" sz="2000">
          <a:solidFill>
            <a:schemeClr val="tx1"/>
          </a:solidFill>
          <a:latin typeface="+mn-lt"/>
          <a:ea typeface="+mn-ea"/>
        </a:defRPr>
      </a:lvl6pPr>
      <a:lvl7pPr marL="3025775" indent="-234950" algn="l" defTabSz="938213" rtl="0" fontAlgn="base">
        <a:spcBef>
          <a:spcPct val="20000"/>
        </a:spcBef>
        <a:spcAft>
          <a:spcPct val="0"/>
        </a:spcAft>
        <a:buChar char="»"/>
        <a:defRPr kumimoji="1" sz="2000">
          <a:solidFill>
            <a:schemeClr val="tx1"/>
          </a:solidFill>
          <a:latin typeface="+mn-lt"/>
          <a:ea typeface="+mn-ea"/>
        </a:defRPr>
      </a:lvl7pPr>
      <a:lvl8pPr marL="3482975" indent="-234950" algn="l" defTabSz="938213" rtl="0" fontAlgn="base">
        <a:spcBef>
          <a:spcPct val="20000"/>
        </a:spcBef>
        <a:spcAft>
          <a:spcPct val="0"/>
        </a:spcAft>
        <a:buChar char="»"/>
        <a:defRPr kumimoji="1" sz="2000">
          <a:solidFill>
            <a:schemeClr val="tx1"/>
          </a:solidFill>
          <a:latin typeface="+mn-lt"/>
          <a:ea typeface="+mn-ea"/>
        </a:defRPr>
      </a:lvl8pPr>
      <a:lvl9pPr marL="3940175" indent="-234950" algn="l" defTabSz="938213"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9.png"/><Relationship Id="rId12" Type="http://schemas.openxmlformats.org/officeDocument/2006/relationships/image" Target="../media/image10.png"/><Relationship Id="rId13"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jpeg"/><Relationship Id="rId9" Type="http://schemas.openxmlformats.org/officeDocument/2006/relationships/image" Target="../media/image7.png"/><Relationship Id="rId10" Type="http://schemas.openxmlformats.org/officeDocument/2006/relationships/image" Target="../media/image8.png"/></Relationships>
</file>

<file path=ppt/slides/_rels/slide2.xml.rels><?xml version="1.0" encoding="UTF-8" standalone="yes"?>
<Relationships xmlns="http://schemas.openxmlformats.org/package/2006/relationships"><Relationship Id="rId9" Type="http://schemas.openxmlformats.org/officeDocument/2006/relationships/image" Target="../media/image18.png"/><Relationship Id="rId20" Type="http://schemas.openxmlformats.org/officeDocument/2006/relationships/image" Target="../media/image29.jpeg"/><Relationship Id="rId10" Type="http://schemas.openxmlformats.org/officeDocument/2006/relationships/image" Target="../media/image19.png"/><Relationship Id="rId11" Type="http://schemas.openxmlformats.org/officeDocument/2006/relationships/image" Target="../media/image20.png"/><Relationship Id="rId12" Type="http://schemas.openxmlformats.org/officeDocument/2006/relationships/image" Target="../media/image21.png"/><Relationship Id="rId13" Type="http://schemas.openxmlformats.org/officeDocument/2006/relationships/image" Target="../media/image22.png"/><Relationship Id="rId14" Type="http://schemas.openxmlformats.org/officeDocument/2006/relationships/image" Target="../media/image23.png"/><Relationship Id="rId15" Type="http://schemas.openxmlformats.org/officeDocument/2006/relationships/image" Target="../media/image24.png"/><Relationship Id="rId16" Type="http://schemas.openxmlformats.org/officeDocument/2006/relationships/image" Target="../media/image25.png"/><Relationship Id="rId17" Type="http://schemas.openxmlformats.org/officeDocument/2006/relationships/image" Target="../media/image26.png"/><Relationship Id="rId18" Type="http://schemas.openxmlformats.org/officeDocument/2006/relationships/image" Target="../media/image27.jpeg"/><Relationship Id="rId19" Type="http://schemas.openxmlformats.org/officeDocument/2006/relationships/image" Target="../media/image28.jpe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2.jpeg"/><Relationship Id="rId4" Type="http://schemas.openxmlformats.org/officeDocument/2006/relationships/image" Target="../media/image13.jpeg"/><Relationship Id="rId5" Type="http://schemas.openxmlformats.org/officeDocument/2006/relationships/image" Target="../media/image14.jpe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グループ化 79"/>
          <p:cNvGrpSpPr/>
          <p:nvPr/>
        </p:nvGrpSpPr>
        <p:grpSpPr>
          <a:xfrm>
            <a:off x="4149080" y="7221252"/>
            <a:ext cx="2547664" cy="1656183"/>
            <a:chOff x="29260" y="567389"/>
            <a:chExt cx="3326130" cy="2177415"/>
          </a:xfrm>
        </p:grpSpPr>
        <p:pic>
          <p:nvPicPr>
            <p:cNvPr id="81" name="Picture 2"/>
            <p:cNvPicPr>
              <a:picLocks noChangeAspect="1" noChangeArrowheads="1"/>
            </p:cNvPicPr>
            <p:nvPr/>
          </p:nvPicPr>
          <p:blipFill>
            <a:blip r:embed="rId3" cstate="print"/>
            <a:srcRect/>
            <a:stretch>
              <a:fillRect/>
            </a:stretch>
          </p:blipFill>
          <p:spPr bwMode="auto">
            <a:xfrm>
              <a:off x="29260" y="567389"/>
              <a:ext cx="3326130" cy="2177415"/>
            </a:xfrm>
            <a:prstGeom prst="rect">
              <a:avLst/>
            </a:prstGeom>
            <a:noFill/>
            <a:ln w="9525">
              <a:noFill/>
              <a:miter lim="800000"/>
              <a:headEnd/>
              <a:tailEnd/>
            </a:ln>
          </p:spPr>
        </p:pic>
        <p:sp>
          <p:nvSpPr>
            <p:cNvPr id="82" name="Text Box 17"/>
            <p:cNvSpPr txBox="1">
              <a:spLocks noChangeArrowheads="1"/>
            </p:cNvSpPr>
            <p:nvPr/>
          </p:nvSpPr>
          <p:spPr bwMode="auto">
            <a:xfrm>
              <a:off x="2133912" y="1812278"/>
              <a:ext cx="1179874" cy="870166"/>
            </a:xfrm>
            <a:prstGeom prst="rect">
              <a:avLst/>
            </a:prstGeom>
            <a:noFill/>
            <a:ln w="63500" cmpd="dbl">
              <a:noFill/>
              <a:miter lim="800000"/>
              <a:headEnd/>
              <a:tailEnd/>
            </a:ln>
          </p:spPr>
          <p:txBody>
            <a:bodyPr wrap="square" lIns="84271" tIns="42135" rIns="84271" bIns="42135">
              <a:spAutoFit/>
            </a:bodyPr>
            <a:lstStyle/>
            <a:p>
              <a:pPr defTabSz="842963"/>
              <a:r>
                <a:rPr lang="ja-JP" altLang="en-US" sz="600" dirty="0" smtClean="0">
                  <a:latin typeface="Meiryo UI" pitchFamily="50" charset="-128"/>
                  <a:ea typeface="Meiryo UI" pitchFamily="50" charset="-128"/>
                  <a:cs typeface="Meiryo UI" pitchFamily="50" charset="-128"/>
                </a:rPr>
                <a:t>画面の正面を中心に</a:t>
              </a:r>
              <a:endParaRPr lang="en-US" altLang="ja-JP" sz="600" dirty="0" smtClean="0">
                <a:latin typeface="Meiryo UI" pitchFamily="50" charset="-128"/>
                <a:ea typeface="Meiryo UI" pitchFamily="50" charset="-128"/>
                <a:cs typeface="Meiryo UI" pitchFamily="50" charset="-128"/>
              </a:endParaRPr>
            </a:p>
            <a:p>
              <a:pPr defTabSz="842963"/>
              <a:r>
                <a:rPr lang="en-US" altLang="ja-JP" sz="600" dirty="0" smtClean="0">
                  <a:latin typeface="Meiryo UI" pitchFamily="50" charset="-128"/>
                  <a:ea typeface="Meiryo UI" pitchFamily="50" charset="-128"/>
                  <a:cs typeface="Meiryo UI" pitchFamily="50" charset="-128"/>
                </a:rPr>
                <a:t>60°</a:t>
              </a:r>
              <a:r>
                <a:rPr lang="ja-JP" altLang="en-US" sz="600" dirty="0" smtClean="0">
                  <a:latin typeface="Meiryo UI" pitchFamily="50" charset="-128"/>
                  <a:ea typeface="Meiryo UI" pitchFamily="50" charset="-128"/>
                  <a:cs typeface="Meiryo UI" pitchFamily="50" charset="-128"/>
                </a:rPr>
                <a:t>より外の角度からは</a:t>
              </a:r>
              <a:endParaRPr lang="en-US" altLang="ja-JP" sz="600" dirty="0" smtClean="0">
                <a:latin typeface="Meiryo UI" pitchFamily="50" charset="-128"/>
                <a:ea typeface="Meiryo UI" pitchFamily="50" charset="-128"/>
                <a:cs typeface="Meiryo UI" pitchFamily="50" charset="-128"/>
              </a:endParaRPr>
            </a:p>
            <a:p>
              <a:pPr defTabSz="842963"/>
              <a:r>
                <a:rPr lang="ja-JP" altLang="en-US" sz="600" dirty="0" smtClean="0">
                  <a:latin typeface="Meiryo UI" pitchFamily="50" charset="-128"/>
                  <a:ea typeface="Meiryo UI" pitchFamily="50" charset="-128"/>
                  <a:cs typeface="Meiryo UI" pitchFamily="50" charset="-128"/>
                </a:rPr>
                <a:t>画面が真っ黒に。</a:t>
              </a:r>
              <a:endParaRPr lang="en-US" altLang="ja-JP" sz="600" dirty="0" smtClean="0">
                <a:latin typeface="Meiryo UI" pitchFamily="50" charset="-128"/>
                <a:ea typeface="Meiryo UI" pitchFamily="50" charset="-128"/>
                <a:cs typeface="Meiryo UI" pitchFamily="50" charset="-128"/>
              </a:endParaRPr>
            </a:p>
          </p:txBody>
        </p:sp>
        <p:sp>
          <p:nvSpPr>
            <p:cNvPr id="83" name="Text Box 17"/>
            <p:cNvSpPr txBox="1">
              <a:spLocks noChangeArrowheads="1"/>
            </p:cNvSpPr>
            <p:nvPr/>
          </p:nvSpPr>
          <p:spPr bwMode="auto">
            <a:xfrm>
              <a:off x="1086652" y="2228020"/>
              <a:ext cx="916835" cy="354657"/>
            </a:xfrm>
            <a:prstGeom prst="rect">
              <a:avLst/>
            </a:prstGeom>
            <a:noFill/>
            <a:ln w="63500" cmpd="dbl">
              <a:noFill/>
              <a:miter lim="800000"/>
              <a:headEnd/>
              <a:tailEnd/>
            </a:ln>
          </p:spPr>
          <p:txBody>
            <a:bodyPr wrap="square" lIns="84271" tIns="42135" rIns="84271" bIns="42135">
              <a:spAutoFit/>
            </a:bodyPr>
            <a:lstStyle/>
            <a:p>
              <a:pPr defTabSz="842963"/>
              <a:r>
                <a:rPr lang="ja-JP" altLang="en-US" sz="600" dirty="0" smtClean="0">
                  <a:latin typeface="Meiryo UI" pitchFamily="50" charset="-128"/>
                  <a:ea typeface="Meiryo UI" pitchFamily="50" charset="-128"/>
                  <a:cs typeface="Meiryo UI" pitchFamily="50" charset="-128"/>
                </a:rPr>
                <a:t>画面からは</a:t>
              </a:r>
              <a:endParaRPr lang="en-US" altLang="ja-JP" sz="600" dirty="0" smtClean="0">
                <a:latin typeface="Meiryo UI" pitchFamily="50" charset="-128"/>
                <a:ea typeface="Meiryo UI" pitchFamily="50" charset="-128"/>
                <a:cs typeface="Meiryo UI" pitchFamily="50" charset="-128"/>
              </a:endParaRPr>
            </a:p>
            <a:p>
              <a:pPr defTabSz="842963"/>
              <a:r>
                <a:rPr lang="ja-JP" altLang="en-US" sz="600" dirty="0" smtClean="0">
                  <a:latin typeface="Meiryo UI" pitchFamily="50" charset="-128"/>
                  <a:ea typeface="Meiryo UI" pitchFamily="50" charset="-128"/>
                  <a:cs typeface="Meiryo UI" pitchFamily="50" charset="-128"/>
                </a:rPr>
                <a:t>はっきり見える！</a:t>
              </a:r>
              <a:endParaRPr lang="en-US" altLang="ja-JP" sz="600" dirty="0" smtClean="0">
                <a:latin typeface="Meiryo UI" pitchFamily="50" charset="-128"/>
                <a:ea typeface="Meiryo UI" pitchFamily="50" charset="-128"/>
                <a:cs typeface="Meiryo UI" pitchFamily="50" charset="-128"/>
              </a:endParaRPr>
            </a:p>
          </p:txBody>
        </p:sp>
        <p:sp>
          <p:nvSpPr>
            <p:cNvPr id="84" name="Text Box 17"/>
            <p:cNvSpPr txBox="1">
              <a:spLocks noChangeArrowheads="1"/>
            </p:cNvSpPr>
            <p:nvPr/>
          </p:nvSpPr>
          <p:spPr bwMode="auto">
            <a:xfrm>
              <a:off x="969368" y="1941519"/>
              <a:ext cx="625587" cy="233265"/>
            </a:xfrm>
            <a:prstGeom prst="rect">
              <a:avLst/>
            </a:prstGeom>
            <a:noFill/>
            <a:ln w="63500" cmpd="dbl">
              <a:noFill/>
              <a:miter lim="800000"/>
              <a:headEnd/>
              <a:tailEnd/>
            </a:ln>
          </p:spPr>
          <p:txBody>
            <a:bodyPr wrap="square" lIns="84271" tIns="42135" rIns="84271" bIns="42135">
              <a:spAutoFit/>
            </a:bodyPr>
            <a:lstStyle/>
            <a:p>
              <a:pPr defTabSz="842963"/>
              <a:r>
                <a:rPr lang="ja-JP" altLang="en-US" sz="600" dirty="0" smtClean="0">
                  <a:latin typeface="Meiryo UI" pitchFamily="50" charset="-128"/>
                  <a:ea typeface="Meiryo UI" pitchFamily="50" charset="-128"/>
                  <a:cs typeface="Meiryo UI" pitchFamily="50" charset="-128"/>
                </a:rPr>
                <a:t>視認角度</a:t>
              </a:r>
              <a:endParaRPr lang="en-US" altLang="ja-JP" sz="600" dirty="0" smtClean="0">
                <a:solidFill>
                  <a:srgbClr val="CC0000"/>
                </a:solidFill>
                <a:latin typeface="Meiryo UI" pitchFamily="50" charset="-128"/>
                <a:ea typeface="Meiryo UI" pitchFamily="50" charset="-128"/>
                <a:cs typeface="Meiryo UI" pitchFamily="50" charset="-128"/>
              </a:endParaRPr>
            </a:p>
          </p:txBody>
        </p:sp>
        <p:sp>
          <p:nvSpPr>
            <p:cNvPr id="85" name="Text Box 17"/>
            <p:cNvSpPr txBox="1">
              <a:spLocks noChangeArrowheads="1"/>
            </p:cNvSpPr>
            <p:nvPr/>
          </p:nvSpPr>
          <p:spPr bwMode="auto">
            <a:xfrm>
              <a:off x="1435365" y="1867167"/>
              <a:ext cx="662133" cy="354657"/>
            </a:xfrm>
            <a:prstGeom prst="rect">
              <a:avLst/>
            </a:prstGeom>
            <a:noFill/>
            <a:ln w="63500" cmpd="dbl">
              <a:noFill/>
              <a:miter lim="800000"/>
              <a:headEnd/>
              <a:tailEnd/>
            </a:ln>
          </p:spPr>
          <p:txBody>
            <a:bodyPr wrap="square" lIns="84271" tIns="42135" rIns="84271" bIns="42135">
              <a:spAutoFit/>
            </a:bodyPr>
            <a:lstStyle/>
            <a:p>
              <a:pPr defTabSz="842963"/>
              <a:r>
                <a:rPr lang="en-US" altLang="ja-JP" sz="1200" dirty="0" smtClean="0">
                  <a:solidFill>
                    <a:srgbClr val="CC0000"/>
                  </a:solidFill>
                  <a:latin typeface="Meiryo UI" pitchFamily="50" charset="-128"/>
                  <a:ea typeface="Meiryo UI" pitchFamily="50" charset="-128"/>
                  <a:cs typeface="Meiryo UI" pitchFamily="50" charset="-128"/>
                </a:rPr>
                <a:t>60°</a:t>
              </a:r>
            </a:p>
          </p:txBody>
        </p:sp>
      </p:grpSp>
      <p:sp>
        <p:nvSpPr>
          <p:cNvPr id="123" name="Rectangle 75"/>
          <p:cNvSpPr>
            <a:spLocks noChangeArrowheads="1"/>
          </p:cNvSpPr>
          <p:nvPr/>
        </p:nvSpPr>
        <p:spPr bwMode="auto">
          <a:xfrm>
            <a:off x="152400" y="1172580"/>
            <a:ext cx="6553200" cy="2556284"/>
          </a:xfrm>
          <a:prstGeom prst="rect">
            <a:avLst/>
          </a:prstGeom>
          <a:noFill/>
          <a:ln w="19050">
            <a:solidFill>
              <a:srgbClr val="CC0000"/>
            </a:solidFill>
            <a:miter lim="800000"/>
            <a:headEnd/>
            <a:tailEnd/>
          </a:ln>
        </p:spPr>
        <p:txBody>
          <a:bodyPr wrap="none" anchor="ctr"/>
          <a:lstStyle/>
          <a:p>
            <a:endParaRPr lang="ja-JP" altLang="en-US" dirty="0">
              <a:latin typeface="Meiryo UI" pitchFamily="50" charset="-128"/>
              <a:ea typeface="Meiryo UI" pitchFamily="50" charset="-128"/>
              <a:cs typeface="Meiryo UI" pitchFamily="50" charset="-128"/>
            </a:endParaRPr>
          </a:p>
        </p:txBody>
      </p:sp>
      <p:sp>
        <p:nvSpPr>
          <p:cNvPr id="125" name="正方形/長方形 68"/>
          <p:cNvSpPr>
            <a:spLocks noChangeArrowheads="1"/>
          </p:cNvSpPr>
          <p:nvPr/>
        </p:nvSpPr>
        <p:spPr bwMode="auto">
          <a:xfrm>
            <a:off x="152400" y="1172580"/>
            <a:ext cx="6548438" cy="252413"/>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en-US" altLang="ja-JP" sz="1400" dirty="0" smtClean="0">
                <a:solidFill>
                  <a:schemeClr val="bg1"/>
                </a:solidFill>
                <a:latin typeface="Meiryo UI" pitchFamily="50" charset="-128"/>
                <a:ea typeface="Meiryo UI" pitchFamily="50" charset="-128"/>
                <a:cs typeface="Meiryo UI" pitchFamily="50" charset="-128"/>
              </a:rPr>
              <a:t>USB</a:t>
            </a:r>
            <a:r>
              <a:rPr lang="ja-JP" altLang="en-US" sz="1400" dirty="0" smtClean="0">
                <a:solidFill>
                  <a:schemeClr val="bg1"/>
                </a:solidFill>
                <a:latin typeface="Meiryo UI" pitchFamily="50" charset="-128"/>
                <a:ea typeface="Meiryo UI" pitchFamily="50" charset="-128"/>
                <a:cs typeface="Meiryo UI" pitchFamily="50" charset="-128"/>
              </a:rPr>
              <a:t>メモリからのデータ漏えいリスクを軽減</a:t>
            </a:r>
            <a:endParaRPr lang="ja-JP" altLang="en-US" sz="1400" dirty="0">
              <a:solidFill>
                <a:schemeClr val="bg1"/>
              </a:solidFill>
              <a:latin typeface="Meiryo UI" pitchFamily="50" charset="-128"/>
              <a:ea typeface="Meiryo UI" pitchFamily="50" charset="-128"/>
              <a:cs typeface="Meiryo UI" pitchFamily="50" charset="-128"/>
            </a:endParaRPr>
          </a:p>
        </p:txBody>
      </p:sp>
      <p:sp>
        <p:nvSpPr>
          <p:cNvPr id="64" name="Rectangle 75"/>
          <p:cNvSpPr>
            <a:spLocks noChangeArrowheads="1"/>
          </p:cNvSpPr>
          <p:nvPr/>
        </p:nvSpPr>
        <p:spPr bwMode="auto">
          <a:xfrm>
            <a:off x="152636" y="3765253"/>
            <a:ext cx="6553200" cy="2915939"/>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65" name="正方形/長方形 68"/>
          <p:cNvSpPr>
            <a:spLocks noChangeArrowheads="1"/>
          </p:cNvSpPr>
          <p:nvPr/>
        </p:nvSpPr>
        <p:spPr bwMode="auto">
          <a:xfrm>
            <a:off x="152636" y="3764868"/>
            <a:ext cx="6553200" cy="252413"/>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ja-JP" altLang="en-US" sz="1400" dirty="0" smtClean="0">
                <a:solidFill>
                  <a:schemeClr val="bg1"/>
                </a:solidFill>
                <a:latin typeface="Meiryo UI" pitchFamily="50" charset="-128"/>
                <a:ea typeface="Meiryo UI" pitchFamily="50" charset="-128"/>
                <a:cs typeface="Meiryo UI" pitchFamily="50" charset="-128"/>
              </a:rPr>
              <a:t>パソコンの盗難を防止</a:t>
            </a:r>
            <a:endParaRPr lang="ja-JP" altLang="en-US" sz="1400" dirty="0">
              <a:solidFill>
                <a:schemeClr val="bg1"/>
              </a:solidFill>
              <a:latin typeface="Meiryo UI" pitchFamily="50" charset="-128"/>
              <a:ea typeface="Meiryo UI" pitchFamily="50" charset="-128"/>
              <a:cs typeface="Meiryo UI" pitchFamily="50" charset="-128"/>
            </a:endParaRPr>
          </a:p>
        </p:txBody>
      </p:sp>
      <p:sp>
        <p:nvSpPr>
          <p:cNvPr id="53" name="正方形/長方形 68"/>
          <p:cNvSpPr>
            <a:spLocks noChangeArrowheads="1"/>
          </p:cNvSpPr>
          <p:nvPr/>
        </p:nvSpPr>
        <p:spPr bwMode="auto">
          <a:xfrm>
            <a:off x="152636" y="6717196"/>
            <a:ext cx="6553200" cy="252413"/>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ja-JP" altLang="en-US" sz="1400" dirty="0" smtClean="0">
                <a:solidFill>
                  <a:schemeClr val="bg1"/>
                </a:solidFill>
                <a:latin typeface="Meiryo UI" pitchFamily="50" charset="-128"/>
                <a:ea typeface="Meiryo UI" pitchFamily="50" charset="-128"/>
                <a:cs typeface="Meiryo UI" pitchFamily="50" charset="-128"/>
              </a:rPr>
              <a:t>データの「のぞき見」を防止</a:t>
            </a:r>
            <a:endParaRPr lang="ja-JP" altLang="en-US" sz="1400" dirty="0">
              <a:solidFill>
                <a:schemeClr val="bg1"/>
              </a:solidFill>
              <a:latin typeface="Meiryo UI" pitchFamily="50" charset="-128"/>
              <a:ea typeface="Meiryo UI" pitchFamily="50" charset="-128"/>
              <a:cs typeface="Meiryo UI" pitchFamily="50" charset="-128"/>
            </a:endParaRPr>
          </a:p>
        </p:txBody>
      </p:sp>
      <p:sp>
        <p:nvSpPr>
          <p:cNvPr id="54" name="Rectangle 75"/>
          <p:cNvSpPr>
            <a:spLocks noChangeArrowheads="1"/>
          </p:cNvSpPr>
          <p:nvPr/>
        </p:nvSpPr>
        <p:spPr bwMode="auto">
          <a:xfrm>
            <a:off x="152636" y="6717579"/>
            <a:ext cx="6553200" cy="3138801"/>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76" name="テキスト ボックス 52"/>
          <p:cNvSpPr txBox="1">
            <a:spLocks noChangeArrowheads="1"/>
          </p:cNvSpPr>
          <p:nvPr/>
        </p:nvSpPr>
        <p:spPr bwMode="auto">
          <a:xfrm>
            <a:off x="209485" y="1451030"/>
            <a:ext cx="4011603"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USB3.0</a:t>
            </a:r>
            <a:r>
              <a:rPr lang="ja-JP" altLang="en-US" sz="1100" dirty="0" smtClean="0">
                <a:latin typeface="Meiryo UI" pitchFamily="50" charset="-128"/>
                <a:ea typeface="Meiryo UI" pitchFamily="50" charset="-128"/>
                <a:cs typeface="Meiryo UI" pitchFamily="50" charset="-128"/>
              </a:rPr>
              <a:t>　ハードウェア</a:t>
            </a:r>
            <a:r>
              <a:rPr lang="en-US" altLang="ja-JP" sz="1100" dirty="0" smtClean="0">
                <a:latin typeface="Meiryo UI" pitchFamily="50" charset="-128"/>
                <a:ea typeface="Meiryo UI" pitchFamily="50" charset="-128"/>
                <a:cs typeface="Meiryo UI" pitchFamily="50" charset="-128"/>
              </a:rPr>
              <a:t>AES256bit</a:t>
            </a:r>
            <a:r>
              <a:rPr lang="ja-JP" altLang="en-US" sz="1100" dirty="0" smtClean="0">
                <a:latin typeface="Meiryo UI" pitchFamily="50" charset="-128"/>
                <a:ea typeface="Meiryo UI" pitchFamily="50" charset="-128"/>
                <a:cs typeface="Meiryo UI" pitchFamily="50" charset="-128"/>
              </a:rPr>
              <a:t>暗号化　セキュリティ</a:t>
            </a:r>
            <a:r>
              <a:rPr lang="en-US" altLang="ja-JP" sz="1100" dirty="0" smtClean="0">
                <a:latin typeface="Meiryo UI" pitchFamily="50" charset="-128"/>
                <a:ea typeface="Meiryo UI" pitchFamily="50" charset="-128"/>
                <a:cs typeface="Meiryo UI" pitchFamily="50" charset="-128"/>
              </a:rPr>
              <a:t>USB</a:t>
            </a:r>
            <a:r>
              <a:rPr lang="ja-JP" altLang="en-US" sz="1100" dirty="0" smtClean="0">
                <a:latin typeface="Meiryo UI" pitchFamily="50" charset="-128"/>
                <a:ea typeface="Meiryo UI" pitchFamily="50" charset="-128"/>
                <a:cs typeface="Meiryo UI" pitchFamily="50" charset="-128"/>
              </a:rPr>
              <a:t>メモリ</a:t>
            </a:r>
            <a:endParaRPr lang="ja-JP" altLang="en-US" sz="1100" dirty="0">
              <a:latin typeface="Meiryo UI" pitchFamily="50" charset="-128"/>
              <a:ea typeface="Meiryo UI" pitchFamily="50" charset="-128"/>
              <a:cs typeface="Meiryo UI" pitchFamily="50" charset="-128"/>
            </a:endParaRPr>
          </a:p>
        </p:txBody>
      </p:sp>
      <p:sp>
        <p:nvSpPr>
          <p:cNvPr id="77" name="テキスト ボックス 52"/>
          <p:cNvSpPr txBox="1">
            <a:spLocks noChangeArrowheads="1"/>
          </p:cNvSpPr>
          <p:nvPr/>
        </p:nvSpPr>
        <p:spPr bwMode="auto">
          <a:xfrm>
            <a:off x="209485" y="4043318"/>
            <a:ext cx="2931483"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物理ロック　セキュリティワイヤー</a:t>
            </a:r>
            <a:endParaRPr lang="ja-JP" altLang="en-US" sz="1100" dirty="0">
              <a:latin typeface="Meiryo UI" pitchFamily="50" charset="-128"/>
              <a:ea typeface="Meiryo UI" pitchFamily="50" charset="-128"/>
              <a:cs typeface="Meiryo UI" pitchFamily="50" charset="-128"/>
            </a:endParaRPr>
          </a:p>
        </p:txBody>
      </p:sp>
      <p:sp>
        <p:nvSpPr>
          <p:cNvPr id="78" name="テキスト ボックス 52"/>
          <p:cNvSpPr txBox="1">
            <a:spLocks noChangeArrowheads="1"/>
          </p:cNvSpPr>
          <p:nvPr/>
        </p:nvSpPr>
        <p:spPr bwMode="auto">
          <a:xfrm>
            <a:off x="209485" y="6995646"/>
            <a:ext cx="3111503"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「のぞき見」防止　プライバシーフィルタ</a:t>
            </a:r>
            <a:endParaRPr lang="ja-JP" altLang="en-US" sz="1100" dirty="0">
              <a:latin typeface="Meiryo UI" pitchFamily="50" charset="-128"/>
              <a:ea typeface="Meiryo UI" pitchFamily="50" charset="-128"/>
              <a:cs typeface="Meiryo UI" pitchFamily="50" charset="-128"/>
            </a:endParaRPr>
          </a:p>
        </p:txBody>
      </p:sp>
      <p:pic>
        <p:nvPicPr>
          <p:cNvPr id="2051" name="Picture 3"/>
          <p:cNvPicPr>
            <a:picLocks noChangeAspect="1" noChangeArrowheads="1"/>
          </p:cNvPicPr>
          <p:nvPr/>
        </p:nvPicPr>
        <p:blipFill>
          <a:blip r:embed="rId4" cstate="print"/>
          <a:srcRect/>
          <a:stretch>
            <a:fillRect/>
          </a:stretch>
        </p:blipFill>
        <p:spPr bwMode="auto">
          <a:xfrm>
            <a:off x="224644" y="4304927"/>
            <a:ext cx="1876235" cy="1596200"/>
          </a:xfrm>
          <a:prstGeom prst="rect">
            <a:avLst/>
          </a:prstGeom>
          <a:noFill/>
          <a:ln w="9525">
            <a:noFill/>
            <a:miter lim="800000"/>
            <a:headEnd/>
            <a:tailEnd/>
          </a:ln>
        </p:spPr>
      </p:pic>
      <p:pic>
        <p:nvPicPr>
          <p:cNvPr id="4" name="Picture 4"/>
          <p:cNvPicPr>
            <a:picLocks noChangeAspect="1" noChangeArrowheads="1"/>
          </p:cNvPicPr>
          <p:nvPr/>
        </p:nvPicPr>
        <p:blipFill>
          <a:blip r:embed="rId5" cstate="print"/>
          <a:srcRect/>
          <a:stretch>
            <a:fillRect/>
          </a:stretch>
        </p:blipFill>
        <p:spPr bwMode="auto">
          <a:xfrm>
            <a:off x="224645" y="1752328"/>
            <a:ext cx="1886914" cy="1580492"/>
          </a:xfrm>
          <a:prstGeom prst="rect">
            <a:avLst/>
          </a:prstGeom>
          <a:noFill/>
          <a:ln w="9525">
            <a:noFill/>
            <a:miter lim="800000"/>
            <a:headEnd/>
            <a:tailEnd/>
          </a:ln>
        </p:spPr>
      </p:pic>
      <p:pic>
        <p:nvPicPr>
          <p:cNvPr id="5" name="Picture 5"/>
          <p:cNvPicPr>
            <a:picLocks noChangeAspect="1" noChangeArrowheads="1"/>
          </p:cNvPicPr>
          <p:nvPr/>
        </p:nvPicPr>
        <p:blipFill>
          <a:blip r:embed="rId6" cstate="print"/>
          <a:srcRect/>
          <a:stretch>
            <a:fillRect/>
          </a:stretch>
        </p:blipFill>
        <p:spPr bwMode="auto">
          <a:xfrm>
            <a:off x="224644" y="7279518"/>
            <a:ext cx="1881486" cy="1633922"/>
          </a:xfrm>
          <a:prstGeom prst="rect">
            <a:avLst/>
          </a:prstGeom>
          <a:noFill/>
          <a:ln w="9525">
            <a:noFill/>
            <a:miter lim="800000"/>
            <a:headEnd/>
            <a:tailEnd/>
          </a:ln>
        </p:spPr>
      </p:pic>
      <p:pic>
        <p:nvPicPr>
          <p:cNvPr id="6" name="Picture 6"/>
          <p:cNvPicPr>
            <a:picLocks noChangeAspect="1" noChangeArrowheads="1"/>
          </p:cNvPicPr>
          <p:nvPr/>
        </p:nvPicPr>
        <p:blipFill>
          <a:blip r:embed="rId7" cstate="print"/>
          <a:srcRect/>
          <a:stretch>
            <a:fillRect/>
          </a:stretch>
        </p:blipFill>
        <p:spPr bwMode="auto">
          <a:xfrm>
            <a:off x="90344" y="20452"/>
            <a:ext cx="6687027" cy="1074701"/>
          </a:xfrm>
          <a:prstGeom prst="rect">
            <a:avLst/>
          </a:prstGeom>
          <a:noFill/>
          <a:ln w="9525">
            <a:noFill/>
            <a:miter lim="800000"/>
            <a:headEnd/>
            <a:tailEnd/>
          </a:ln>
        </p:spPr>
      </p:pic>
      <p:pic>
        <p:nvPicPr>
          <p:cNvPr id="79" name="図 78" descr="ESL-7CB_31k.jpg"/>
          <p:cNvPicPr>
            <a:picLocks noChangeAspect="1"/>
          </p:cNvPicPr>
          <p:nvPr/>
        </p:nvPicPr>
        <p:blipFill>
          <a:blip r:embed="rId8" cstate="print"/>
          <a:stretch>
            <a:fillRect/>
          </a:stretch>
        </p:blipFill>
        <p:spPr>
          <a:xfrm>
            <a:off x="2276872" y="5745088"/>
            <a:ext cx="864096" cy="864096"/>
          </a:xfrm>
          <a:prstGeom prst="rect">
            <a:avLst/>
          </a:prstGeom>
        </p:spPr>
      </p:pic>
      <p:graphicFrame>
        <p:nvGraphicFramePr>
          <p:cNvPr id="86" name="Group 706"/>
          <p:cNvGraphicFramePr>
            <a:graphicFrameLocks noGrp="1"/>
          </p:cNvGraphicFramePr>
          <p:nvPr/>
        </p:nvGraphicFramePr>
        <p:xfrm>
          <a:off x="3501008" y="8949444"/>
          <a:ext cx="3119899" cy="849302"/>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サイズ</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14W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EF-PFS14W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10,650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15.6W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EF-PFS156W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9,400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17</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EF-PFS17W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9,400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19</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EF-PFS19W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7" name="Group 706"/>
          <p:cNvGraphicFramePr>
            <a:graphicFrameLocks noGrp="1"/>
          </p:cNvGraphicFramePr>
          <p:nvPr/>
        </p:nvGraphicFramePr>
        <p:xfrm>
          <a:off x="224644" y="8949444"/>
          <a:ext cx="3119899" cy="849302"/>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サイズ</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11.6W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smtClean="0">
                          <a:ln>
                            <a:noFill/>
                          </a:ln>
                          <a:solidFill>
                            <a:srgbClr val="0000CC"/>
                          </a:solidFill>
                          <a:effectLst/>
                          <a:latin typeface="Meiryo UI" pitchFamily="50" charset="-128"/>
                          <a:ea typeface="Meiryo UI" pitchFamily="50" charset="-128"/>
                          <a:cs typeface="Meiryo UI" pitchFamily="50" charset="-128"/>
                        </a:rPr>
                        <a:t>EF-PFS116W</a:t>
                      </a:r>
                      <a:endPar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endParaRP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8,870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12.1W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EF-PFS121W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8,870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12.5W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EF-PFS125W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8,870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13.3W</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インチ</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EF-PFS133W</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6,700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8" name="テキスト ボックス 41"/>
          <p:cNvSpPr txBox="1">
            <a:spLocks noChangeArrowheads="1"/>
          </p:cNvSpPr>
          <p:nvPr/>
        </p:nvSpPr>
        <p:spPr bwMode="auto">
          <a:xfrm>
            <a:off x="2132856" y="7440758"/>
            <a:ext cx="2016224" cy="1292662"/>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視認角度を制御する特殊フィルターで、気になる「のぞき見」をシャットアウト！</a:t>
            </a:r>
            <a:endParaRPr lang="en-US" altLang="ja-JP" sz="900" b="1" dirty="0" smtClean="0">
              <a:solidFill>
                <a:srgbClr val="CC0000"/>
              </a:solidFill>
              <a:latin typeface="Meiryo UI" pitchFamily="50" charset="-128"/>
              <a:ea typeface="Meiryo UI" pitchFamily="50" charset="-128"/>
              <a:cs typeface="Meiryo UI" pitchFamily="50" charset="-128"/>
            </a:endParaRPr>
          </a:p>
          <a:p>
            <a:endParaRPr lang="en-US" altLang="ja-JP" sz="4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正面からはハッキリ、それ以外の位置からは画面が真っ黒に見える特殊フィルターを使えば、「のぞき見」の心配なしに集中して仕事に取り組めます。</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新幹線などの外出先での</a:t>
            </a:r>
            <a:r>
              <a:rPr lang="en-US" altLang="ja-JP" sz="800" dirty="0" smtClean="0">
                <a:latin typeface="Meiryo UI" pitchFamily="50" charset="-128"/>
                <a:ea typeface="Meiryo UI" pitchFamily="50" charset="-128"/>
                <a:cs typeface="Meiryo UI" pitchFamily="50" charset="-128"/>
              </a:rPr>
              <a:t>PC</a:t>
            </a:r>
            <a:r>
              <a:rPr lang="ja-JP" altLang="en-US" sz="800" dirty="0" smtClean="0">
                <a:latin typeface="Meiryo UI" pitchFamily="50" charset="-128"/>
                <a:ea typeface="Meiryo UI" pitchFamily="50" charset="-128"/>
                <a:cs typeface="Meiryo UI" pitchFamily="50" charset="-128"/>
              </a:rPr>
              <a:t>使用時はもちろん、個人情報を取り扱われる部署にもおすすめします。</a:t>
            </a:r>
          </a:p>
        </p:txBody>
      </p:sp>
      <p:sp>
        <p:nvSpPr>
          <p:cNvPr id="89" name="テキスト ボックス 41"/>
          <p:cNvSpPr txBox="1">
            <a:spLocks noChangeArrowheads="1"/>
          </p:cNvSpPr>
          <p:nvPr/>
        </p:nvSpPr>
        <p:spPr bwMode="auto">
          <a:xfrm>
            <a:off x="2132856" y="4304928"/>
            <a:ext cx="2736304" cy="1292662"/>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セキュリティワイヤーで物理的に結びつけることで、パソコン本体の盗難防止の一助に！</a:t>
            </a:r>
            <a:endParaRPr lang="en-US" altLang="ja-JP" sz="900" b="1" dirty="0" smtClean="0">
              <a:solidFill>
                <a:srgbClr val="CC0000"/>
              </a:solidFill>
              <a:latin typeface="Meiryo UI" pitchFamily="50" charset="-128"/>
              <a:ea typeface="Meiryo UI" pitchFamily="50" charset="-128"/>
              <a:cs typeface="Meiryo UI" pitchFamily="50" charset="-128"/>
            </a:endParaRPr>
          </a:p>
          <a:p>
            <a:endParaRPr lang="en-US" altLang="ja-JP" sz="4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多くのパソコン本体に設けられているセキュリティスロットにワイヤー錠をつけて、パソコンを物理的にロックします。</a:t>
            </a:r>
            <a:r>
              <a:rPr lang="en-US" altLang="ja-JP" sz="800" dirty="0" smtClean="0">
                <a:latin typeface="Meiryo UI" pitchFamily="50" charset="-128"/>
                <a:ea typeface="Meiryo UI" pitchFamily="50" charset="-128"/>
                <a:cs typeface="Meiryo UI" pitchFamily="50" charset="-128"/>
              </a:rPr>
              <a:t>5mm</a:t>
            </a:r>
            <a:r>
              <a:rPr lang="ja-JP" altLang="en-US" sz="800" dirty="0" smtClean="0">
                <a:latin typeface="Meiryo UI" pitchFamily="50" charset="-128"/>
                <a:ea typeface="Meiryo UI" pitchFamily="50" charset="-128"/>
                <a:cs typeface="Meiryo UI" pitchFamily="50" charset="-128"/>
              </a:rPr>
              <a:t>近くあるワイヤーの切断は短時間ではできず、盗難防止の一助となります。</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仮にワイヤーが切れたとしてもシリンダー錠がついた状態。</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無理に外そうとするとパソコン本体が割れたり、と傷が残ります。そのような状態では中古業者は買い取りを拒否しますので、転売できません。</a:t>
            </a:r>
          </a:p>
        </p:txBody>
      </p:sp>
      <p:sp>
        <p:nvSpPr>
          <p:cNvPr id="90" name="テキスト ボックス 41"/>
          <p:cNvSpPr txBox="1">
            <a:spLocks noChangeArrowheads="1"/>
          </p:cNvSpPr>
          <p:nvPr/>
        </p:nvSpPr>
        <p:spPr bwMode="auto">
          <a:xfrm>
            <a:off x="2132856" y="1784648"/>
            <a:ext cx="2016224" cy="923330"/>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ハードウェア暗号化採用の</a:t>
            </a:r>
            <a:r>
              <a:rPr lang="en-US" altLang="ja-JP" sz="900" b="1" dirty="0" smtClean="0">
                <a:solidFill>
                  <a:srgbClr val="CC0000"/>
                </a:solidFill>
                <a:latin typeface="Meiryo UI" pitchFamily="50" charset="-128"/>
                <a:ea typeface="Meiryo UI" pitchFamily="50" charset="-128"/>
                <a:cs typeface="Meiryo UI" pitchFamily="50" charset="-128"/>
              </a:rPr>
              <a:t>USB</a:t>
            </a:r>
            <a:r>
              <a:rPr lang="ja-JP" altLang="en-US" sz="900" b="1" dirty="0" smtClean="0">
                <a:solidFill>
                  <a:srgbClr val="CC0000"/>
                </a:solidFill>
                <a:latin typeface="Meiryo UI" pitchFamily="50" charset="-128"/>
                <a:ea typeface="Meiryo UI" pitchFamily="50" charset="-128"/>
                <a:cs typeface="Meiryo UI" pitchFamily="50" charset="-128"/>
              </a:rPr>
              <a:t>メモリで、情報漏えいのリスクを軽減！</a:t>
            </a:r>
            <a:endParaRPr lang="en-US" altLang="ja-JP" sz="900" b="1" dirty="0" smtClean="0">
              <a:solidFill>
                <a:srgbClr val="CC0000"/>
              </a:solidFill>
              <a:latin typeface="Meiryo UI" pitchFamily="50" charset="-128"/>
              <a:ea typeface="Meiryo UI" pitchFamily="50" charset="-128"/>
              <a:cs typeface="Meiryo UI" pitchFamily="50" charset="-128"/>
            </a:endParaRPr>
          </a:p>
          <a:p>
            <a:endParaRPr lang="en-US" altLang="ja-JP" sz="4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en-US" altLang="ja-JP" sz="800" dirty="0" smtClean="0">
                <a:latin typeface="Meiryo UI" pitchFamily="50" charset="-128"/>
                <a:ea typeface="Meiryo UI" pitchFamily="50" charset="-128"/>
                <a:cs typeface="Meiryo UI" pitchFamily="50" charset="-128"/>
              </a:rPr>
              <a:t>AES256bit</a:t>
            </a:r>
            <a:r>
              <a:rPr lang="ja-JP" altLang="en-US" sz="800" dirty="0" smtClean="0">
                <a:latin typeface="Meiryo UI" pitchFamily="50" charset="-128"/>
                <a:ea typeface="Meiryo UI" pitchFamily="50" charset="-128"/>
                <a:cs typeface="Meiryo UI" pitchFamily="50" charset="-128"/>
              </a:rPr>
              <a:t>」を採用し、ハードウェアで暗号化することにより、</a:t>
            </a:r>
            <a:r>
              <a:rPr lang="en-US" altLang="ja-JP" sz="800" dirty="0" smtClean="0">
                <a:latin typeface="Meiryo UI" pitchFamily="50" charset="-128"/>
                <a:ea typeface="Meiryo UI" pitchFamily="50" charset="-128"/>
                <a:cs typeface="Meiryo UI" pitchFamily="50" charset="-128"/>
              </a:rPr>
              <a:t>USB</a:t>
            </a:r>
            <a:r>
              <a:rPr lang="ja-JP" altLang="en-US" sz="800" dirty="0" smtClean="0">
                <a:latin typeface="Meiryo UI" pitchFamily="50" charset="-128"/>
                <a:ea typeface="Meiryo UI" pitchFamily="50" charset="-128"/>
                <a:cs typeface="Meiryo UI" pitchFamily="50" charset="-128"/>
              </a:rPr>
              <a:t>メモリ本体を分解して直接データを取り出しても解読しない限り内容を閲覧できなくなります。</a:t>
            </a:r>
            <a:endParaRPr lang="en-US" altLang="ja-JP" sz="800" dirty="0" smtClean="0">
              <a:latin typeface="Meiryo UI" pitchFamily="50" charset="-128"/>
              <a:ea typeface="Meiryo UI" pitchFamily="50" charset="-128"/>
              <a:cs typeface="Meiryo UI" pitchFamily="50" charset="-128"/>
            </a:endParaRPr>
          </a:p>
        </p:txBody>
      </p:sp>
      <p:graphicFrame>
        <p:nvGraphicFramePr>
          <p:cNvPr id="91" name="Group 706"/>
          <p:cNvGraphicFramePr>
            <a:graphicFrameLocks noGrp="1"/>
          </p:cNvGraphicFramePr>
          <p:nvPr/>
        </p:nvGraphicFramePr>
        <p:xfrm>
          <a:off x="3356992" y="5759882"/>
          <a:ext cx="3270712" cy="940742"/>
        </p:xfrm>
        <a:graphic>
          <a:graphicData uri="http://schemas.openxmlformats.org/drawingml/2006/table">
            <a:tbl>
              <a:tblPr/>
              <a:tblGrid>
                <a:gridCol w="966506"/>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ワイヤー径</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シリンダ錠厚み</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4.5mm/11mm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smtClean="0">
                          <a:ln>
                            <a:noFill/>
                          </a:ln>
                          <a:solidFill>
                            <a:srgbClr val="0000CC"/>
                          </a:solidFill>
                          <a:effectLst/>
                          <a:latin typeface="Meiryo UI" pitchFamily="50" charset="-128"/>
                          <a:ea typeface="Meiryo UI" pitchFamily="50" charset="-128"/>
                          <a:cs typeface="Meiryo UI" pitchFamily="50" charset="-128"/>
                        </a:rPr>
                        <a:t>ESL-7T</a:t>
                      </a:r>
                      <a:endPar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endParaRP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4.0mm/12mm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ESL-7U</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5.0mm/16mm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ESL-30</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5,500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4.0mm/20mm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ESL-7C</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 name="Group 706"/>
          <p:cNvGraphicFramePr>
            <a:graphicFrameLocks noGrp="1"/>
          </p:cNvGraphicFramePr>
          <p:nvPr/>
        </p:nvGraphicFramePr>
        <p:xfrm>
          <a:off x="3501008" y="2807554"/>
          <a:ext cx="3119899" cy="849302"/>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容量</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4GB</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smtClean="0">
                          <a:ln>
                            <a:noFill/>
                          </a:ln>
                          <a:solidFill>
                            <a:srgbClr val="0000CC"/>
                          </a:solidFill>
                          <a:effectLst/>
                          <a:latin typeface="Meiryo UI" pitchFamily="50" charset="-128"/>
                          <a:ea typeface="Meiryo UI" pitchFamily="50" charset="-128"/>
                          <a:cs typeface="Meiryo UI" pitchFamily="50" charset="-128"/>
                        </a:rPr>
                        <a:t>MF-ENU3A04GBK</a:t>
                      </a:r>
                      <a:endPar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endParaRP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8GB</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MF-ENU3A08GBK</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16GB</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MF-ENU3A16GBK</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32GB</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MF-ENU3A32GBK</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057" name="Picture 9"/>
          <p:cNvPicPr>
            <a:picLocks noChangeAspect="1" noChangeArrowheads="1"/>
          </p:cNvPicPr>
          <p:nvPr/>
        </p:nvPicPr>
        <p:blipFill>
          <a:blip r:embed="rId9" cstate="print"/>
          <a:srcRect/>
          <a:stretch>
            <a:fillRect/>
          </a:stretch>
        </p:blipFill>
        <p:spPr bwMode="auto">
          <a:xfrm>
            <a:off x="5541404" y="1748644"/>
            <a:ext cx="1091952" cy="491378"/>
          </a:xfrm>
          <a:prstGeom prst="rect">
            <a:avLst/>
          </a:prstGeom>
          <a:noFill/>
          <a:ln w="9525">
            <a:noFill/>
            <a:miter lim="800000"/>
            <a:headEnd/>
            <a:tailEnd/>
          </a:ln>
        </p:spPr>
      </p:pic>
      <p:sp>
        <p:nvSpPr>
          <p:cNvPr id="93" name="テキスト ボックス 41"/>
          <p:cNvSpPr txBox="1">
            <a:spLocks noChangeArrowheads="1"/>
          </p:cNvSpPr>
          <p:nvPr/>
        </p:nvSpPr>
        <p:spPr bwMode="auto">
          <a:xfrm>
            <a:off x="4329100" y="2315416"/>
            <a:ext cx="2088232" cy="369332"/>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a:t>
            </a:r>
            <a:r>
              <a:rPr lang="en-US" altLang="ja-JP" sz="600" dirty="0" smtClean="0">
                <a:latin typeface="Meiryo UI" pitchFamily="50" charset="-128"/>
                <a:ea typeface="Meiryo UI" pitchFamily="50" charset="-128"/>
                <a:cs typeface="Meiryo UI" pitchFamily="50" charset="-128"/>
              </a:rPr>
              <a:t>AES256bit</a:t>
            </a:r>
            <a:r>
              <a:rPr lang="ja-JP" altLang="en-US" sz="600" dirty="0" smtClean="0">
                <a:latin typeface="Meiryo UI" pitchFamily="50" charset="-128"/>
                <a:ea typeface="Meiryo UI" pitchFamily="50" charset="-128"/>
                <a:cs typeface="Meiryo UI" pitchFamily="50" charset="-128"/>
              </a:rPr>
              <a:t>ハードウェア暗号化機能</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●パスワードロック機能</a:t>
            </a:r>
            <a:r>
              <a:rPr lang="en-US" altLang="ja-JP" sz="600" dirty="0" smtClean="0">
                <a:latin typeface="Meiryo UI" pitchFamily="50" charset="-128"/>
                <a:ea typeface="Meiryo UI" pitchFamily="50" charset="-128"/>
                <a:cs typeface="Meiryo UI" pitchFamily="50" charset="-128"/>
              </a:rPr>
              <a:t>	</a:t>
            </a:r>
            <a:r>
              <a:rPr lang="ja-JP" altLang="en-US" sz="600" dirty="0" smtClean="0">
                <a:latin typeface="Meiryo UI" pitchFamily="50" charset="-128"/>
                <a:ea typeface="Meiryo UI" pitchFamily="50" charset="-128"/>
                <a:cs typeface="Meiryo UI" pitchFamily="50" charset="-128"/>
              </a:rPr>
              <a:t>●</a:t>
            </a:r>
            <a:r>
              <a:rPr lang="en-US" altLang="ja-JP" sz="600" dirty="0" smtClean="0">
                <a:latin typeface="Meiryo UI" pitchFamily="50" charset="-128"/>
                <a:ea typeface="Meiryo UI" pitchFamily="50" charset="-128"/>
                <a:cs typeface="Meiryo UI" pitchFamily="50" charset="-128"/>
              </a:rPr>
              <a:t>USB3.0</a:t>
            </a:r>
            <a:r>
              <a:rPr lang="ja-JP" altLang="en-US" sz="600" dirty="0" smtClean="0">
                <a:latin typeface="Meiryo UI" pitchFamily="50" charset="-128"/>
                <a:ea typeface="Meiryo UI" pitchFamily="50" charset="-128"/>
                <a:cs typeface="Meiryo UI" pitchFamily="50" charset="-128"/>
              </a:rPr>
              <a:t>対応</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●スライド式ケース</a:t>
            </a:r>
            <a:r>
              <a:rPr lang="en-US" altLang="ja-JP" sz="600" dirty="0" smtClean="0">
                <a:latin typeface="Meiryo UI" pitchFamily="50" charset="-128"/>
                <a:ea typeface="Meiryo UI" pitchFamily="50" charset="-128"/>
                <a:cs typeface="Meiryo UI" pitchFamily="50" charset="-128"/>
              </a:rPr>
              <a:t>	</a:t>
            </a:r>
            <a:r>
              <a:rPr lang="ja-JP" altLang="en-US" sz="600" dirty="0" smtClean="0">
                <a:latin typeface="Meiryo UI" pitchFamily="50" charset="-128"/>
                <a:ea typeface="Meiryo UI" pitchFamily="50" charset="-128"/>
                <a:cs typeface="Meiryo UI" pitchFamily="50" charset="-128"/>
              </a:rPr>
              <a:t>●ストラップホール付</a:t>
            </a:r>
            <a:endParaRPr lang="en-US" altLang="ja-JP" sz="600" dirty="0" smtClean="0">
              <a:latin typeface="Meiryo UI" pitchFamily="50" charset="-128"/>
              <a:ea typeface="Meiryo UI" pitchFamily="50" charset="-128"/>
              <a:cs typeface="Meiryo UI" pitchFamily="50" charset="-128"/>
            </a:endParaRPr>
          </a:p>
        </p:txBody>
      </p:sp>
      <p:sp>
        <p:nvSpPr>
          <p:cNvPr id="94" name="テキスト ボックス 41"/>
          <p:cNvSpPr txBox="1">
            <a:spLocks noChangeArrowheads="1"/>
          </p:cNvSpPr>
          <p:nvPr/>
        </p:nvSpPr>
        <p:spPr bwMode="auto">
          <a:xfrm>
            <a:off x="4185084" y="1712640"/>
            <a:ext cx="1332148" cy="615553"/>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情報漏えい対策としてパスワードロック機能を搭載。ソフトウェアのインストールや</a:t>
            </a:r>
            <a:r>
              <a:rPr lang="en-US" altLang="ja-JP" sz="600" dirty="0" smtClean="0">
                <a:latin typeface="Meiryo UI" pitchFamily="50" charset="-128"/>
                <a:ea typeface="Meiryo UI" pitchFamily="50" charset="-128"/>
                <a:cs typeface="Meiryo UI" pitchFamily="50" charset="-128"/>
              </a:rPr>
              <a:t>pc</a:t>
            </a:r>
            <a:r>
              <a:rPr lang="ja-JP" altLang="en-US" sz="600" dirty="0" smtClean="0">
                <a:latin typeface="Meiryo UI" pitchFamily="50" charset="-128"/>
                <a:ea typeface="Meiryo UI" pitchFamily="50" charset="-128"/>
                <a:cs typeface="Meiryo UI" pitchFamily="50" charset="-128"/>
              </a:rPr>
              <a:t>の設定を変更することなく利用することが可能です。</a:t>
            </a:r>
            <a:endParaRPr lang="en-US" altLang="ja-JP" sz="600" dirty="0" smtClean="0">
              <a:latin typeface="Meiryo UI" pitchFamily="50" charset="-128"/>
              <a:ea typeface="Meiryo UI" pitchFamily="50" charset="-128"/>
              <a:cs typeface="Meiryo UI" pitchFamily="50" charset="-128"/>
            </a:endParaRPr>
          </a:p>
          <a:p>
            <a:r>
              <a:rPr lang="en-US" altLang="ja-JP" sz="500" dirty="0" smtClean="0">
                <a:latin typeface="Meiryo UI" pitchFamily="50" charset="-128"/>
                <a:ea typeface="Meiryo UI" pitchFamily="50" charset="-128"/>
                <a:cs typeface="Meiryo UI" pitchFamily="50" charset="-128"/>
              </a:rPr>
              <a:t>※</a:t>
            </a:r>
            <a:r>
              <a:rPr lang="ja-JP" altLang="en-US" sz="500" dirty="0" smtClean="0">
                <a:latin typeface="Meiryo UI" pitchFamily="50" charset="-128"/>
                <a:ea typeface="Meiryo UI" pitchFamily="50" charset="-128"/>
                <a:cs typeface="Meiryo UI" pitchFamily="50" charset="-128"/>
              </a:rPr>
              <a:t>パスワードを忘れた場合は、本製品の初期化が必要</a:t>
            </a:r>
            <a:endParaRPr lang="en-US" altLang="ja-JP" sz="500" dirty="0" smtClean="0">
              <a:latin typeface="Meiryo UI" pitchFamily="50" charset="-128"/>
              <a:ea typeface="Meiryo UI" pitchFamily="50" charset="-128"/>
              <a:cs typeface="Meiryo UI" pitchFamily="50" charset="-128"/>
            </a:endParaRPr>
          </a:p>
        </p:txBody>
      </p:sp>
      <p:grpSp>
        <p:nvGrpSpPr>
          <p:cNvPr id="99" name="グループ化 98"/>
          <p:cNvGrpSpPr/>
          <p:nvPr/>
        </p:nvGrpSpPr>
        <p:grpSpPr>
          <a:xfrm>
            <a:off x="5035000" y="4304928"/>
            <a:ext cx="1562352" cy="1271588"/>
            <a:chOff x="218745" y="986527"/>
            <a:chExt cx="1562352" cy="1271588"/>
          </a:xfrm>
        </p:grpSpPr>
        <p:pic>
          <p:nvPicPr>
            <p:cNvPr id="100" name="Picture 9"/>
            <p:cNvPicPr>
              <a:picLocks noChangeAspect="1" noChangeArrowheads="1"/>
            </p:cNvPicPr>
            <p:nvPr/>
          </p:nvPicPr>
          <p:blipFill>
            <a:blip r:embed="rId10" cstate="print"/>
            <a:srcRect/>
            <a:stretch>
              <a:fillRect/>
            </a:stretch>
          </p:blipFill>
          <p:spPr bwMode="auto">
            <a:xfrm>
              <a:off x="218745" y="986527"/>
              <a:ext cx="1509713" cy="1271588"/>
            </a:xfrm>
            <a:prstGeom prst="rect">
              <a:avLst/>
            </a:prstGeom>
            <a:noFill/>
            <a:ln w="9525">
              <a:noFill/>
              <a:miter lim="800000"/>
              <a:headEnd/>
              <a:tailEnd/>
            </a:ln>
          </p:spPr>
        </p:pic>
        <p:sp>
          <p:nvSpPr>
            <p:cNvPr id="101" name="Text Box 17"/>
            <p:cNvSpPr txBox="1">
              <a:spLocks noChangeArrowheads="1"/>
            </p:cNvSpPr>
            <p:nvPr/>
          </p:nvSpPr>
          <p:spPr bwMode="auto">
            <a:xfrm>
              <a:off x="268381" y="1059587"/>
              <a:ext cx="1512716" cy="300537"/>
            </a:xfrm>
            <a:prstGeom prst="rect">
              <a:avLst/>
            </a:prstGeom>
            <a:noFill/>
            <a:ln w="63500" cmpd="dbl">
              <a:noFill/>
              <a:miter lim="800000"/>
              <a:headEnd/>
              <a:tailEnd/>
            </a:ln>
          </p:spPr>
          <p:txBody>
            <a:bodyPr wrap="square" lIns="84271" tIns="42135" rIns="84271" bIns="42135">
              <a:spAutoFit/>
            </a:bodyPr>
            <a:lstStyle/>
            <a:p>
              <a:pPr defTabSz="842963"/>
              <a:r>
                <a:rPr lang="ja-JP" altLang="en-US" sz="700" dirty="0" smtClean="0">
                  <a:latin typeface="Meiryo UI" pitchFamily="50" charset="-128"/>
                  <a:ea typeface="Meiryo UI" pitchFamily="50" charset="-128"/>
                  <a:cs typeface="Meiryo UI" pitchFamily="50" charset="-128"/>
                </a:rPr>
                <a:t>セットする機器に予め設けられている</a:t>
              </a:r>
              <a:endParaRPr lang="en-US" altLang="ja-JP" sz="700" dirty="0" smtClean="0">
                <a:latin typeface="Meiryo UI" pitchFamily="50" charset="-128"/>
                <a:ea typeface="Meiryo UI" pitchFamily="50" charset="-128"/>
                <a:cs typeface="Meiryo UI" pitchFamily="50" charset="-128"/>
              </a:endParaRPr>
            </a:p>
            <a:p>
              <a:pPr defTabSz="842963"/>
              <a:r>
                <a:rPr lang="ja-JP" altLang="en-US" sz="700" dirty="0" smtClean="0">
                  <a:latin typeface="Meiryo UI" pitchFamily="50" charset="-128"/>
                  <a:ea typeface="Meiryo UI" pitchFamily="50" charset="-128"/>
                  <a:cs typeface="Meiryo UI" pitchFamily="50" charset="-128"/>
                </a:rPr>
                <a:t>セキュリティスロットを使ってロックします。</a:t>
              </a:r>
              <a:endParaRPr lang="en-US" altLang="ja-JP" sz="700" dirty="0" smtClean="0">
                <a:latin typeface="Meiryo UI" pitchFamily="50" charset="-128"/>
                <a:ea typeface="Meiryo UI" pitchFamily="50" charset="-128"/>
                <a:cs typeface="Meiryo UI" pitchFamily="50" charset="-128"/>
              </a:endParaRPr>
            </a:p>
          </p:txBody>
        </p:sp>
      </p:grpSp>
      <p:pic>
        <p:nvPicPr>
          <p:cNvPr id="102" name="Picture 5"/>
          <p:cNvPicPr>
            <a:picLocks noChangeAspect="1" noChangeArrowheads="1"/>
          </p:cNvPicPr>
          <p:nvPr/>
        </p:nvPicPr>
        <p:blipFill>
          <a:blip r:embed="rId11" cstate="print"/>
          <a:srcRect/>
          <a:stretch>
            <a:fillRect/>
          </a:stretch>
        </p:blipFill>
        <p:spPr bwMode="auto">
          <a:xfrm>
            <a:off x="270149" y="6094847"/>
            <a:ext cx="391478" cy="377190"/>
          </a:xfrm>
          <a:prstGeom prst="rect">
            <a:avLst/>
          </a:prstGeom>
          <a:noFill/>
          <a:ln w="9525">
            <a:noFill/>
            <a:miter lim="800000"/>
            <a:headEnd/>
            <a:tailEnd/>
          </a:ln>
        </p:spPr>
      </p:pic>
      <p:sp>
        <p:nvSpPr>
          <p:cNvPr id="103" name="Text Box 17"/>
          <p:cNvSpPr txBox="1">
            <a:spLocks noChangeArrowheads="1"/>
          </p:cNvSpPr>
          <p:nvPr/>
        </p:nvSpPr>
        <p:spPr bwMode="auto">
          <a:xfrm>
            <a:off x="1174259" y="6105981"/>
            <a:ext cx="1617531"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800" dirty="0" smtClean="0">
                <a:latin typeface="Meiryo UI" pitchFamily="50" charset="-128"/>
                <a:ea typeface="Meiryo UI" pitchFamily="50" charset="-128"/>
                <a:cs typeface="Meiryo UI" pitchFamily="50" charset="-128"/>
              </a:rPr>
              <a:t>錠を直接取り付けるタイプ。</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カギを使って開閉します。</a:t>
            </a:r>
            <a:endParaRPr lang="en-US" altLang="ja-JP" sz="800" dirty="0" smtClean="0">
              <a:latin typeface="Meiryo UI" pitchFamily="50" charset="-128"/>
              <a:ea typeface="Meiryo UI" pitchFamily="50" charset="-128"/>
              <a:cs typeface="Meiryo UI" pitchFamily="50" charset="-128"/>
            </a:endParaRPr>
          </a:p>
        </p:txBody>
      </p:sp>
      <p:pic>
        <p:nvPicPr>
          <p:cNvPr id="104" name="Picture 16"/>
          <p:cNvPicPr>
            <a:picLocks noChangeAspect="1" noChangeArrowheads="1"/>
          </p:cNvPicPr>
          <p:nvPr/>
        </p:nvPicPr>
        <p:blipFill>
          <a:blip r:embed="rId12" cstate="print"/>
          <a:srcRect/>
          <a:stretch>
            <a:fillRect/>
          </a:stretch>
        </p:blipFill>
        <p:spPr bwMode="auto">
          <a:xfrm>
            <a:off x="764704" y="6069124"/>
            <a:ext cx="394917" cy="455611"/>
          </a:xfrm>
          <a:prstGeom prst="rect">
            <a:avLst/>
          </a:prstGeom>
          <a:noFill/>
          <a:ln w="9525">
            <a:noFill/>
            <a:miter lim="800000"/>
            <a:headEnd/>
            <a:tailEnd/>
          </a:ln>
        </p:spPr>
      </p:pic>
      <p:pic>
        <p:nvPicPr>
          <p:cNvPr id="2058" name="Picture 10"/>
          <p:cNvPicPr>
            <a:picLocks noChangeAspect="1" noChangeArrowheads="1"/>
          </p:cNvPicPr>
          <p:nvPr/>
        </p:nvPicPr>
        <p:blipFill>
          <a:blip r:embed="rId13" cstate="print"/>
          <a:srcRect/>
          <a:stretch>
            <a:fillRect/>
          </a:stretch>
        </p:blipFill>
        <p:spPr bwMode="auto">
          <a:xfrm>
            <a:off x="2240868" y="2972780"/>
            <a:ext cx="1120487" cy="468052"/>
          </a:xfrm>
          <a:prstGeom prst="rect">
            <a:avLst/>
          </a:prstGeom>
          <a:noFill/>
          <a:ln w="9525">
            <a:noFill/>
            <a:miter lim="800000"/>
            <a:headEnd/>
            <a:tailEnd/>
          </a:ln>
        </p:spPr>
      </p:pic>
      <p:sp>
        <p:nvSpPr>
          <p:cNvPr id="105" name="テキスト ボックス 41"/>
          <p:cNvSpPr txBox="1">
            <a:spLocks noChangeArrowheads="1"/>
          </p:cNvSpPr>
          <p:nvPr/>
        </p:nvSpPr>
        <p:spPr bwMode="auto">
          <a:xfrm>
            <a:off x="2456892" y="3431540"/>
            <a:ext cx="792088" cy="189312"/>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スライド式コネクタ</a:t>
            </a:r>
            <a:endParaRPr lang="en-US" altLang="ja-JP" sz="600" dirty="0" smtClean="0">
              <a:latin typeface="Meiryo UI" pitchFamily="50" charset="-128"/>
              <a:ea typeface="Meiryo UI" pitchFamily="50" charset="-128"/>
              <a:cs typeface="Meiryo UI" pitchFamily="50" charset="-128"/>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 name="図 115" descr="LDV-PMH8U2NBK_01k.jpg"/>
          <p:cNvPicPr>
            <a:picLocks noChangeAspect="1"/>
          </p:cNvPicPr>
          <p:nvPr/>
        </p:nvPicPr>
        <p:blipFill>
          <a:blip r:embed="rId3" cstate="print"/>
          <a:stretch>
            <a:fillRect/>
          </a:stretch>
        </p:blipFill>
        <p:spPr>
          <a:xfrm>
            <a:off x="476672" y="7828249"/>
            <a:ext cx="833163" cy="833163"/>
          </a:xfrm>
          <a:prstGeom prst="rect">
            <a:avLst/>
          </a:prstGeom>
        </p:spPr>
      </p:pic>
      <p:pic>
        <p:nvPicPr>
          <p:cNvPr id="114" name="図 113" descr="ESL-USB1_31k.jpg"/>
          <p:cNvPicPr>
            <a:picLocks noChangeAspect="1"/>
          </p:cNvPicPr>
          <p:nvPr/>
        </p:nvPicPr>
        <p:blipFill>
          <a:blip r:embed="rId4" cstate="print"/>
          <a:stretch>
            <a:fillRect/>
          </a:stretch>
        </p:blipFill>
        <p:spPr>
          <a:xfrm>
            <a:off x="3068960" y="3106654"/>
            <a:ext cx="1306286" cy="1306286"/>
          </a:xfrm>
          <a:prstGeom prst="rect">
            <a:avLst/>
          </a:prstGeom>
        </p:spPr>
      </p:pic>
      <p:pic>
        <p:nvPicPr>
          <p:cNvPr id="113" name="図 112" descr="ESL-USB1_01k.jpg"/>
          <p:cNvPicPr>
            <a:picLocks noChangeAspect="1"/>
          </p:cNvPicPr>
          <p:nvPr/>
        </p:nvPicPr>
        <p:blipFill>
          <a:blip r:embed="rId5" cstate="print"/>
          <a:stretch>
            <a:fillRect/>
          </a:stretch>
        </p:blipFill>
        <p:spPr>
          <a:xfrm>
            <a:off x="4365104" y="3080792"/>
            <a:ext cx="1306286" cy="1306286"/>
          </a:xfrm>
          <a:prstGeom prst="rect">
            <a:avLst/>
          </a:prstGeom>
        </p:spPr>
      </p:pic>
      <p:grpSp>
        <p:nvGrpSpPr>
          <p:cNvPr id="2" name="Group 13"/>
          <p:cNvGrpSpPr>
            <a:grpSpLocks/>
          </p:cNvGrpSpPr>
          <p:nvPr/>
        </p:nvGrpSpPr>
        <p:grpSpPr bwMode="auto">
          <a:xfrm>
            <a:off x="3248980" y="8739824"/>
            <a:ext cx="3479416" cy="1107441"/>
            <a:chOff x="2203" y="5283"/>
            <a:chExt cx="2016" cy="865"/>
          </a:xfrm>
        </p:grpSpPr>
        <p:sp>
          <p:nvSpPr>
            <p:cNvPr id="56334" name="AutoShape 14"/>
            <p:cNvSpPr>
              <a:spLocks noChangeArrowheads="1"/>
            </p:cNvSpPr>
            <p:nvPr/>
          </p:nvSpPr>
          <p:spPr bwMode="auto">
            <a:xfrm>
              <a:off x="2203" y="5283"/>
              <a:ext cx="2016" cy="865"/>
            </a:xfrm>
            <a:prstGeom prst="flowChartAlternateProcess">
              <a:avLst/>
            </a:prstGeom>
            <a:noFill/>
            <a:ln w="3175">
              <a:solidFill>
                <a:schemeClr val="tx1"/>
              </a:solidFill>
              <a:miter lim="800000"/>
              <a:headEnd/>
              <a:tailEnd/>
            </a:ln>
          </p:spPr>
          <p:txBody>
            <a:bodyPr wrap="none" lIns="84271" tIns="42135" rIns="84271" bIns="42135" anchor="ctr"/>
            <a:lstStyle/>
            <a:p>
              <a:pPr defTabSz="842963" eaLnBrk="0" hangingPunct="0">
                <a:defRPr/>
              </a:pPr>
              <a:endParaRPr kumimoji="0" lang="ja-JP" altLang="ja-JP" sz="900">
                <a:effectLst>
                  <a:outerShdw blurRad="38100" dist="38100" dir="2700000" algn="tl">
                    <a:srgbClr val="C0C0C0"/>
                  </a:outerShdw>
                </a:effectLst>
                <a:latin typeface="Meiryo UI" pitchFamily="50" charset="-128"/>
                <a:ea typeface="Meiryo UI" pitchFamily="50" charset="-128"/>
                <a:cs typeface="Meiryo UI" pitchFamily="50" charset="-128"/>
              </a:endParaRPr>
            </a:p>
          </p:txBody>
        </p:sp>
        <p:sp>
          <p:nvSpPr>
            <p:cNvPr id="3233" name="Text Box 15"/>
            <p:cNvSpPr txBox="1">
              <a:spLocks noChangeArrowheads="1"/>
            </p:cNvSpPr>
            <p:nvPr/>
          </p:nvSpPr>
          <p:spPr bwMode="auto">
            <a:xfrm>
              <a:off x="2268" y="5286"/>
              <a:ext cx="489" cy="151"/>
            </a:xfrm>
            <a:prstGeom prst="rect">
              <a:avLst/>
            </a:prstGeom>
            <a:noFill/>
            <a:ln w="9525">
              <a:noFill/>
              <a:miter lim="800000"/>
              <a:headEnd/>
              <a:tailEnd/>
            </a:ln>
          </p:spPr>
          <p:txBody>
            <a:bodyPr wrap="square" lIns="84271" tIns="42135" rIns="84271" bIns="42135" anchor="ctr">
              <a:spAutoFit/>
            </a:bodyPr>
            <a:lstStyle/>
            <a:p>
              <a:pPr algn="ctr" defTabSz="842963"/>
              <a:r>
                <a:rPr lang="ja-JP" altLang="en-US" sz="700" dirty="0">
                  <a:latin typeface="Meiryo UI" pitchFamily="50" charset="-128"/>
                  <a:ea typeface="Meiryo UI" pitchFamily="50" charset="-128"/>
                  <a:cs typeface="Meiryo UI" pitchFamily="50" charset="-128"/>
                </a:rPr>
                <a:t>お問い合わせ先</a:t>
              </a:r>
            </a:p>
          </p:txBody>
        </p:sp>
      </p:grpSp>
      <p:grpSp>
        <p:nvGrpSpPr>
          <p:cNvPr id="3" name="グループ化 48"/>
          <p:cNvGrpSpPr/>
          <p:nvPr/>
        </p:nvGrpSpPr>
        <p:grpSpPr>
          <a:xfrm>
            <a:off x="152400" y="8737289"/>
            <a:ext cx="3124200" cy="1114103"/>
            <a:chOff x="152400" y="8737289"/>
            <a:chExt cx="3124200" cy="1114103"/>
          </a:xfrm>
        </p:grpSpPr>
        <p:pic>
          <p:nvPicPr>
            <p:cNvPr id="45" name="Picture 17"/>
            <p:cNvPicPr>
              <a:picLocks noChangeAspect="1" noChangeArrowheads="1"/>
            </p:cNvPicPr>
            <p:nvPr/>
          </p:nvPicPr>
          <p:blipFill>
            <a:blip r:embed="rId6" cstate="print"/>
            <a:srcRect/>
            <a:stretch>
              <a:fillRect/>
            </a:stretch>
          </p:blipFill>
          <p:spPr bwMode="auto">
            <a:xfrm>
              <a:off x="222250" y="8737289"/>
              <a:ext cx="1116013" cy="284163"/>
            </a:xfrm>
            <a:prstGeom prst="rect">
              <a:avLst/>
            </a:prstGeom>
            <a:noFill/>
            <a:ln w="0">
              <a:noFill/>
              <a:miter lim="800000"/>
              <a:headEnd/>
              <a:tailEnd/>
            </a:ln>
          </p:spPr>
        </p:pic>
        <p:sp>
          <p:nvSpPr>
            <p:cNvPr id="46" name="Text Box 18"/>
            <p:cNvSpPr txBox="1">
              <a:spLocks noChangeArrowheads="1"/>
            </p:cNvSpPr>
            <p:nvPr/>
          </p:nvSpPr>
          <p:spPr bwMode="auto">
            <a:xfrm>
              <a:off x="152400" y="9023805"/>
              <a:ext cx="1447800" cy="350249"/>
            </a:xfrm>
            <a:prstGeom prst="rect">
              <a:avLst/>
            </a:prstGeom>
            <a:noFill/>
            <a:ln w="9525">
              <a:noFill/>
              <a:miter lim="800000"/>
              <a:headEnd/>
              <a:tailEnd/>
            </a:ln>
          </p:spPr>
          <p:txBody>
            <a:bodyPr lIns="87782" tIns="43891" rIns="87782" bIns="43891" anchor="ctr">
              <a:spAutoFit/>
            </a:bodyPr>
            <a:lstStyle/>
            <a:p>
              <a:pPr defTabSz="877888"/>
              <a:r>
                <a:rPr lang="ja-JP" altLang="en-US" sz="900" dirty="0">
                  <a:solidFill>
                    <a:schemeClr val="tx1"/>
                  </a:solidFill>
                  <a:latin typeface="Meiryo UI" pitchFamily="50" charset="-128"/>
                  <a:ea typeface="Meiryo UI" pitchFamily="50" charset="-128"/>
                  <a:cs typeface="Meiryo UI" pitchFamily="50" charset="-128"/>
                </a:rPr>
                <a:t>エレコム株式会社</a:t>
              </a:r>
            </a:p>
            <a:p>
              <a:pPr defTabSz="877888"/>
              <a:r>
                <a:rPr lang="en-US" altLang="ja-JP" sz="800" dirty="0">
                  <a:solidFill>
                    <a:schemeClr val="tx1"/>
                  </a:solidFill>
                  <a:latin typeface="Meiryo UI" pitchFamily="50" charset="-128"/>
                  <a:ea typeface="Meiryo UI" pitchFamily="50" charset="-128"/>
                  <a:cs typeface="Meiryo UI" pitchFamily="50" charset="-128"/>
                </a:rPr>
                <a:t>http://www.elecom.co.jp</a:t>
              </a:r>
            </a:p>
          </p:txBody>
        </p:sp>
        <p:sp>
          <p:nvSpPr>
            <p:cNvPr id="47" name="Text Box 19"/>
            <p:cNvSpPr txBox="1">
              <a:spLocks noChangeArrowheads="1"/>
            </p:cNvSpPr>
            <p:nvPr/>
          </p:nvSpPr>
          <p:spPr bwMode="auto">
            <a:xfrm>
              <a:off x="152400" y="9381492"/>
              <a:ext cx="3124200" cy="469900"/>
            </a:xfrm>
            <a:prstGeom prst="rect">
              <a:avLst/>
            </a:prstGeom>
            <a:noFill/>
            <a:ln w="9525">
              <a:noFill/>
              <a:miter lim="800000"/>
              <a:headEnd/>
              <a:tailEnd/>
            </a:ln>
          </p:spPr>
          <p:txBody>
            <a:bodyPr lIns="87782" tIns="43891" rIns="87782" bIns="43891" anchor="ctr">
              <a:spAutoFit/>
            </a:bodyPr>
            <a:lstStyle/>
            <a:p>
              <a:pPr defTabSz="877888"/>
              <a:r>
                <a:rPr lang="ja-JP" altLang="en-US" sz="500" dirty="0">
                  <a:solidFill>
                    <a:schemeClr val="tx1"/>
                  </a:solidFill>
                  <a:latin typeface="Meiryo UI" pitchFamily="50" charset="-128"/>
                  <a:ea typeface="Meiryo UI" pitchFamily="50" charset="-128"/>
                  <a:cs typeface="Meiryo UI" pitchFamily="50" charset="-128"/>
                </a:rPr>
                <a:t>本ドキュメントの作成にあたっては細心の注意を払っていますが、本ドキュメントの記述の誤りや欠落があっても</a:t>
              </a:r>
            </a:p>
            <a:p>
              <a:pPr defTabSz="877888"/>
              <a:r>
                <a:rPr lang="ja-JP" altLang="en-US" sz="500" dirty="0">
                  <a:solidFill>
                    <a:schemeClr val="tx1"/>
                  </a:solidFill>
                  <a:latin typeface="Meiryo UI" pitchFamily="50" charset="-128"/>
                  <a:ea typeface="Meiryo UI" pitchFamily="50" charset="-128"/>
                  <a:cs typeface="Meiryo UI" pitchFamily="50" charset="-128"/>
                </a:rPr>
                <a:t>エレコム株式会社、ロジテック株式会社はいかなる責任も負わないものとする。本ドキュメントおよび記述内容は</a:t>
              </a:r>
            </a:p>
            <a:p>
              <a:pPr defTabSz="877888"/>
              <a:r>
                <a:rPr lang="ja-JP" altLang="en-US" sz="500" dirty="0">
                  <a:solidFill>
                    <a:schemeClr val="tx1"/>
                  </a:solidFill>
                  <a:latin typeface="Meiryo UI" pitchFamily="50" charset="-128"/>
                  <a:ea typeface="Meiryo UI" pitchFamily="50" charset="-128"/>
                  <a:cs typeface="Meiryo UI" pitchFamily="50" charset="-128"/>
                </a:rPr>
                <a:t>予告なしに変更されることがあります。</a:t>
              </a:r>
            </a:p>
            <a:p>
              <a:pPr defTabSz="877888"/>
              <a:r>
                <a:rPr lang="ja-JP" altLang="en-US" sz="500" dirty="0">
                  <a:solidFill>
                    <a:schemeClr val="tx1"/>
                  </a:solidFill>
                  <a:latin typeface="Meiryo UI" pitchFamily="50" charset="-128"/>
                  <a:ea typeface="Meiryo UI" pitchFamily="50" charset="-128"/>
                  <a:cs typeface="Meiryo UI" pitchFamily="50" charset="-128"/>
                </a:rPr>
                <a:t>本ドキュメントは、作成日現在の情報をもとに作成されたものです、今後、価格の変更、仕様の変更、バージョン</a:t>
              </a:r>
            </a:p>
            <a:p>
              <a:pPr defTabSz="877888"/>
              <a:r>
                <a:rPr lang="ja-JP" altLang="en-US" sz="500" dirty="0">
                  <a:solidFill>
                    <a:schemeClr val="tx1"/>
                  </a:solidFill>
                  <a:latin typeface="Meiryo UI" pitchFamily="50" charset="-128"/>
                  <a:ea typeface="Meiryo UI" pitchFamily="50" charset="-128"/>
                  <a:cs typeface="Meiryo UI" pitchFamily="50" charset="-128"/>
                </a:rPr>
                <a:t>アップ等により、内容の全部もしくは一部に変更が生じる可能性があります。</a:t>
              </a:r>
            </a:p>
          </p:txBody>
        </p:sp>
        <p:sp>
          <p:nvSpPr>
            <p:cNvPr id="48" name="Text Box 20"/>
            <p:cNvSpPr txBox="1">
              <a:spLocks noChangeArrowheads="1"/>
            </p:cNvSpPr>
            <p:nvPr/>
          </p:nvSpPr>
          <p:spPr bwMode="auto">
            <a:xfrm>
              <a:off x="1676400" y="9020630"/>
              <a:ext cx="1447800" cy="350249"/>
            </a:xfrm>
            <a:prstGeom prst="rect">
              <a:avLst/>
            </a:prstGeom>
            <a:noFill/>
            <a:ln w="9525">
              <a:noFill/>
              <a:miter lim="800000"/>
              <a:headEnd/>
              <a:tailEnd/>
            </a:ln>
          </p:spPr>
          <p:txBody>
            <a:bodyPr lIns="87782" tIns="43891" rIns="87782" bIns="43891" anchor="ctr">
              <a:spAutoFit/>
            </a:bodyPr>
            <a:lstStyle/>
            <a:p>
              <a:pPr defTabSz="877888"/>
              <a:r>
                <a:rPr lang="ja-JP" altLang="en-US" sz="900" dirty="0">
                  <a:solidFill>
                    <a:schemeClr val="tx1"/>
                  </a:solidFill>
                  <a:latin typeface="Meiryo UI" pitchFamily="50" charset="-128"/>
                  <a:ea typeface="Meiryo UI" pitchFamily="50" charset="-128"/>
                  <a:cs typeface="Meiryo UI" pitchFamily="50" charset="-128"/>
                </a:rPr>
                <a:t>ロジテック株式会社</a:t>
              </a:r>
            </a:p>
            <a:p>
              <a:pPr defTabSz="877888"/>
              <a:r>
                <a:rPr lang="en-US" altLang="ja-JP" sz="800" dirty="0">
                  <a:solidFill>
                    <a:schemeClr val="tx1"/>
                  </a:solidFill>
                  <a:latin typeface="Meiryo UI" pitchFamily="50" charset="-128"/>
                  <a:ea typeface="Meiryo UI" pitchFamily="50" charset="-128"/>
                  <a:cs typeface="Meiryo UI" pitchFamily="50" charset="-128"/>
                </a:rPr>
                <a:t>http://www.Logitec.co.jp</a:t>
              </a:r>
            </a:p>
          </p:txBody>
        </p:sp>
      </p:grpSp>
      <p:sp>
        <p:nvSpPr>
          <p:cNvPr id="164" name="Rectangle 75"/>
          <p:cNvSpPr>
            <a:spLocks noChangeArrowheads="1"/>
          </p:cNvSpPr>
          <p:nvPr/>
        </p:nvSpPr>
        <p:spPr bwMode="auto">
          <a:xfrm>
            <a:off x="152400" y="2327337"/>
            <a:ext cx="6553200" cy="2553655"/>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183" name="正方形/長方形 93"/>
          <p:cNvSpPr>
            <a:spLocks noChangeArrowheads="1"/>
          </p:cNvSpPr>
          <p:nvPr/>
        </p:nvSpPr>
        <p:spPr bwMode="auto">
          <a:xfrm>
            <a:off x="152400" y="2324162"/>
            <a:ext cx="6553200" cy="252413"/>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ja-JP" altLang="en-US" sz="1400" dirty="0" smtClean="0">
                <a:solidFill>
                  <a:schemeClr val="bg1"/>
                </a:solidFill>
                <a:latin typeface="Meiryo UI" pitchFamily="50" charset="-128"/>
                <a:ea typeface="Meiryo UI" pitchFamily="50" charset="-128"/>
                <a:cs typeface="Meiryo UI" pitchFamily="50" charset="-128"/>
              </a:rPr>
              <a:t>未使用ポートをふさいで、不正な接続を防止</a:t>
            </a: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195" name="Rectangle 75"/>
          <p:cNvSpPr>
            <a:spLocks noChangeArrowheads="1"/>
          </p:cNvSpPr>
          <p:nvPr/>
        </p:nvSpPr>
        <p:spPr bwMode="auto">
          <a:xfrm>
            <a:off x="152400" y="4916996"/>
            <a:ext cx="6553200" cy="1872208"/>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196" name="正方形/長方形 93"/>
          <p:cNvSpPr>
            <a:spLocks noChangeArrowheads="1"/>
          </p:cNvSpPr>
          <p:nvPr/>
        </p:nvSpPr>
        <p:spPr bwMode="auto">
          <a:xfrm>
            <a:off x="152400" y="4916996"/>
            <a:ext cx="6553200" cy="252412"/>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ja-JP" altLang="en-US" sz="1400" dirty="0" smtClean="0">
                <a:solidFill>
                  <a:schemeClr val="bg1"/>
                </a:solidFill>
                <a:latin typeface="Meiryo UI" pitchFamily="50" charset="-128"/>
                <a:ea typeface="Meiryo UI" pitchFamily="50" charset="-128"/>
                <a:cs typeface="Meiryo UI" pitchFamily="50" charset="-128"/>
              </a:rPr>
              <a:t>故意のケーブル抜けを未然に防止</a:t>
            </a: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199" name="Rectangle 75"/>
          <p:cNvSpPr>
            <a:spLocks noChangeArrowheads="1"/>
          </p:cNvSpPr>
          <p:nvPr/>
        </p:nvSpPr>
        <p:spPr bwMode="auto">
          <a:xfrm>
            <a:off x="152400" y="55562"/>
            <a:ext cx="6553200" cy="2233141"/>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200" name="正方形/長方形 93"/>
          <p:cNvSpPr>
            <a:spLocks noChangeArrowheads="1"/>
          </p:cNvSpPr>
          <p:nvPr/>
        </p:nvSpPr>
        <p:spPr bwMode="auto">
          <a:xfrm>
            <a:off x="152400" y="57150"/>
            <a:ext cx="6553200" cy="252413"/>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ja-JP" altLang="en-US" sz="1400" dirty="0" smtClean="0">
                <a:solidFill>
                  <a:schemeClr val="bg1"/>
                </a:solidFill>
                <a:latin typeface="Meiryo UI" pitchFamily="50" charset="-128"/>
                <a:ea typeface="Meiryo UI" pitchFamily="50" charset="-128"/>
                <a:cs typeface="Meiryo UI" pitchFamily="50" charset="-128"/>
              </a:rPr>
              <a:t>ネットワークへの勝手な接続を防止</a:t>
            </a: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85" name="Rectangle 75"/>
          <p:cNvSpPr>
            <a:spLocks noChangeArrowheads="1"/>
          </p:cNvSpPr>
          <p:nvPr/>
        </p:nvSpPr>
        <p:spPr bwMode="auto">
          <a:xfrm>
            <a:off x="152636" y="6825208"/>
            <a:ext cx="6553200" cy="1836204"/>
          </a:xfrm>
          <a:prstGeom prst="rect">
            <a:avLst/>
          </a:prstGeom>
          <a:noFill/>
          <a:ln w="19050">
            <a:solidFill>
              <a:srgbClr val="CC0000"/>
            </a:solidFill>
            <a:miter lim="800000"/>
            <a:headEnd/>
            <a:tailEnd/>
          </a:ln>
        </p:spPr>
        <p:txBody>
          <a:bodyPr wrap="none" anchor="ctr"/>
          <a:lstStyle/>
          <a:p>
            <a:endParaRPr lang="ja-JP" altLang="en-US">
              <a:latin typeface="Meiryo UI" pitchFamily="50" charset="-128"/>
              <a:ea typeface="Meiryo UI" pitchFamily="50" charset="-128"/>
              <a:cs typeface="Meiryo UI" pitchFamily="50" charset="-128"/>
            </a:endParaRPr>
          </a:p>
        </p:txBody>
      </p:sp>
      <p:sp>
        <p:nvSpPr>
          <p:cNvPr id="86" name="正方形/長方形 93"/>
          <p:cNvSpPr>
            <a:spLocks noChangeArrowheads="1"/>
          </p:cNvSpPr>
          <p:nvPr/>
        </p:nvSpPr>
        <p:spPr bwMode="auto">
          <a:xfrm>
            <a:off x="152636" y="6825208"/>
            <a:ext cx="6553200" cy="252412"/>
          </a:xfrm>
          <a:prstGeom prst="rect">
            <a:avLst/>
          </a:prstGeom>
          <a:solidFill>
            <a:srgbClr val="CC0000"/>
          </a:solidFill>
          <a:ln w="9525">
            <a:solidFill>
              <a:srgbClr val="CC0000"/>
            </a:solidFill>
            <a:miter lim="800000"/>
            <a:headEnd/>
            <a:tailEnd/>
          </a:ln>
        </p:spPr>
        <p:txBody>
          <a:bodyPr lIns="87782" tIns="43891" rIns="87782" bIns="43891" anchor="ctr"/>
          <a:lstStyle/>
          <a:p>
            <a:pPr algn="ctr" defTabSz="938213"/>
            <a:r>
              <a:rPr lang="en-US" altLang="ja-JP" sz="1400" dirty="0" smtClean="0">
                <a:solidFill>
                  <a:schemeClr val="bg1"/>
                </a:solidFill>
                <a:latin typeface="Meiryo UI" pitchFamily="50" charset="-128"/>
                <a:ea typeface="Meiryo UI" pitchFamily="50" charset="-128"/>
                <a:cs typeface="Meiryo UI" pitchFamily="50" charset="-128"/>
              </a:rPr>
              <a:t>DVD</a:t>
            </a:r>
            <a:r>
              <a:rPr lang="ja-JP" altLang="en-US" sz="1400" dirty="0" smtClean="0">
                <a:solidFill>
                  <a:schemeClr val="bg1"/>
                </a:solidFill>
                <a:latin typeface="Meiryo UI" pitchFamily="50" charset="-128"/>
                <a:ea typeface="Meiryo UI" pitchFamily="50" charset="-128"/>
                <a:cs typeface="Meiryo UI" pitchFamily="50" charset="-128"/>
              </a:rPr>
              <a:t>メディアによるデータの持ち出しを防止</a:t>
            </a:r>
            <a:endParaRPr lang="ja-JP" altLang="en-US" sz="1200" dirty="0">
              <a:solidFill>
                <a:schemeClr val="bg1"/>
              </a:solidFill>
              <a:latin typeface="Meiryo UI" pitchFamily="50" charset="-128"/>
              <a:ea typeface="Meiryo UI" pitchFamily="50" charset="-128"/>
              <a:cs typeface="Meiryo UI" pitchFamily="50" charset="-128"/>
            </a:endParaRPr>
          </a:p>
        </p:txBody>
      </p:sp>
      <p:graphicFrame>
        <p:nvGraphicFramePr>
          <p:cNvPr id="62" name="Group 706"/>
          <p:cNvGraphicFramePr>
            <a:graphicFrameLocks noGrp="1"/>
          </p:cNvGraphicFramePr>
          <p:nvPr/>
        </p:nvGraphicFramePr>
        <p:xfrm>
          <a:off x="224644" y="4300186"/>
          <a:ext cx="2938925" cy="428028"/>
        </p:xfrm>
        <a:graphic>
          <a:graphicData uri="http://schemas.openxmlformats.org/drawingml/2006/table">
            <a:tbl>
              <a:tblPr/>
              <a:tblGrid>
                <a:gridCol w="634719"/>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内容</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ロック本体</a:t>
                      </a: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3</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個</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LD-LOCK/HUB03 </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3" name="Group 706"/>
          <p:cNvGraphicFramePr>
            <a:graphicFrameLocks noGrp="1"/>
          </p:cNvGraphicFramePr>
          <p:nvPr/>
        </p:nvGraphicFramePr>
        <p:xfrm>
          <a:off x="3501008" y="4300186"/>
          <a:ext cx="3119899" cy="598280"/>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内容</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本体＋ストッパー</a:t>
                      </a: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6</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個</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ESL-USB1</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ストッパー</a:t>
                      </a: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12</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個</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ESL-USB1K</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5" name="Picture 3"/>
          <p:cNvPicPr>
            <a:picLocks noChangeAspect="1" noChangeArrowheads="1"/>
          </p:cNvPicPr>
          <p:nvPr/>
        </p:nvPicPr>
        <p:blipFill>
          <a:blip r:embed="rId7" cstate="print"/>
          <a:srcRect/>
          <a:stretch>
            <a:fillRect/>
          </a:stretch>
        </p:blipFill>
        <p:spPr bwMode="auto">
          <a:xfrm>
            <a:off x="2276872" y="3296816"/>
            <a:ext cx="905226" cy="705234"/>
          </a:xfrm>
          <a:prstGeom prst="rect">
            <a:avLst/>
          </a:prstGeom>
          <a:noFill/>
          <a:ln w="9525">
            <a:noFill/>
            <a:miter lim="800000"/>
            <a:headEnd/>
            <a:tailEnd/>
          </a:ln>
        </p:spPr>
      </p:pic>
      <p:pic>
        <p:nvPicPr>
          <p:cNvPr id="7" name="Picture 5"/>
          <p:cNvPicPr>
            <a:picLocks noChangeAspect="1" noChangeArrowheads="1"/>
          </p:cNvPicPr>
          <p:nvPr/>
        </p:nvPicPr>
        <p:blipFill>
          <a:blip r:embed="rId8" cstate="print"/>
          <a:srcRect/>
          <a:stretch>
            <a:fillRect/>
          </a:stretch>
        </p:blipFill>
        <p:spPr bwMode="auto">
          <a:xfrm>
            <a:off x="5599895" y="3337763"/>
            <a:ext cx="889445" cy="679133"/>
          </a:xfrm>
          <a:prstGeom prst="rect">
            <a:avLst/>
          </a:prstGeom>
          <a:noFill/>
          <a:ln w="9525">
            <a:noFill/>
            <a:miter lim="800000"/>
            <a:headEnd/>
            <a:tailEnd/>
          </a:ln>
        </p:spPr>
      </p:pic>
      <p:pic>
        <p:nvPicPr>
          <p:cNvPr id="68" name="Picture 73"/>
          <p:cNvPicPr>
            <a:picLocks noChangeAspect="1" noChangeArrowheads="1"/>
          </p:cNvPicPr>
          <p:nvPr/>
        </p:nvPicPr>
        <p:blipFill>
          <a:blip r:embed="rId9" cstate="print"/>
          <a:srcRect/>
          <a:stretch>
            <a:fillRect/>
          </a:stretch>
        </p:blipFill>
        <p:spPr bwMode="auto">
          <a:xfrm>
            <a:off x="260648" y="603183"/>
            <a:ext cx="1368152" cy="785421"/>
          </a:xfrm>
          <a:prstGeom prst="rect">
            <a:avLst/>
          </a:prstGeom>
          <a:noFill/>
          <a:ln w="9525">
            <a:noFill/>
            <a:miter lim="800000"/>
            <a:headEnd/>
            <a:tailEnd/>
          </a:ln>
        </p:spPr>
      </p:pic>
      <p:pic>
        <p:nvPicPr>
          <p:cNvPr id="69" name="Picture 153"/>
          <p:cNvPicPr>
            <a:picLocks noChangeAspect="1" noChangeArrowheads="1"/>
          </p:cNvPicPr>
          <p:nvPr/>
        </p:nvPicPr>
        <p:blipFill>
          <a:blip r:embed="rId10" cstate="print"/>
          <a:srcRect/>
          <a:stretch>
            <a:fillRect/>
          </a:stretch>
        </p:blipFill>
        <p:spPr bwMode="auto">
          <a:xfrm>
            <a:off x="1746825" y="633510"/>
            <a:ext cx="1610167" cy="935114"/>
          </a:xfrm>
          <a:prstGeom prst="rect">
            <a:avLst/>
          </a:prstGeom>
          <a:noFill/>
          <a:ln w="9525">
            <a:noFill/>
            <a:miter lim="800000"/>
            <a:headEnd/>
            <a:tailEnd/>
          </a:ln>
        </p:spPr>
      </p:pic>
      <p:graphicFrame>
        <p:nvGraphicFramePr>
          <p:cNvPr id="71" name="Group 706"/>
          <p:cNvGraphicFramePr>
            <a:graphicFrameLocks noGrp="1"/>
          </p:cNvGraphicFramePr>
          <p:nvPr/>
        </p:nvGraphicFramePr>
        <p:xfrm>
          <a:off x="3501008" y="1537646"/>
          <a:ext cx="3119899" cy="679050"/>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仕様</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8</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ポート</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EHB-UG2A08</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7,900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16</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ポート</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EHB-UG2A16</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24</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ポート</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EHB-UG2A24</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29,800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 name="テキスト ボックス 41"/>
          <p:cNvSpPr txBox="1">
            <a:spLocks noChangeArrowheads="1"/>
          </p:cNvSpPr>
          <p:nvPr/>
        </p:nvSpPr>
        <p:spPr bwMode="auto">
          <a:xfrm>
            <a:off x="1448780" y="1719027"/>
            <a:ext cx="2088232" cy="461665"/>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●ループ</a:t>
            </a:r>
            <a:r>
              <a:rPr lang="ja-JP" altLang="en-US" sz="600" dirty="0">
                <a:latin typeface="Meiryo UI" pitchFamily="50" charset="-128"/>
                <a:ea typeface="Meiryo UI" pitchFamily="50" charset="-128"/>
                <a:cs typeface="Meiryo UI" pitchFamily="50" charset="-128"/>
              </a:rPr>
              <a:t>防止</a:t>
            </a:r>
            <a:r>
              <a:rPr lang="ja-JP" altLang="en-US" sz="600" dirty="0" smtClean="0">
                <a:latin typeface="Meiryo UI" pitchFamily="50" charset="-128"/>
                <a:ea typeface="Meiryo UI" pitchFamily="50" charset="-128"/>
                <a:cs typeface="Meiryo UI" pitchFamily="50" charset="-128"/>
              </a:rPr>
              <a:t>機能</a:t>
            </a:r>
            <a:r>
              <a:rPr lang="en-US" altLang="ja-JP" sz="600" dirty="0" smtClean="0">
                <a:latin typeface="Meiryo UI" pitchFamily="50" charset="-128"/>
                <a:ea typeface="Meiryo UI" pitchFamily="50" charset="-128"/>
                <a:cs typeface="Meiryo UI" pitchFamily="50" charset="-128"/>
              </a:rPr>
              <a:t>	</a:t>
            </a:r>
            <a:r>
              <a:rPr lang="ja-JP" altLang="en-US" sz="600" dirty="0" smtClean="0">
                <a:latin typeface="Meiryo UI" pitchFamily="50" charset="-128"/>
                <a:ea typeface="Meiryo UI" pitchFamily="50" charset="-128"/>
                <a:cs typeface="Meiryo UI" pitchFamily="50" charset="-128"/>
              </a:rPr>
              <a:t>●国内メーカーコンデンサ採用</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●耐熱</a:t>
            </a:r>
            <a:r>
              <a:rPr lang="en-US" altLang="ja-JP" sz="600" dirty="0" smtClean="0">
                <a:latin typeface="Meiryo UI" pitchFamily="50" charset="-128"/>
                <a:ea typeface="Meiryo UI" pitchFamily="50" charset="-128"/>
                <a:cs typeface="Meiryo UI" pitchFamily="50" charset="-128"/>
              </a:rPr>
              <a:t>50</a:t>
            </a:r>
            <a:r>
              <a:rPr lang="ja-JP" altLang="en-US" sz="600" dirty="0" smtClean="0">
                <a:latin typeface="Meiryo UI" pitchFamily="50" charset="-128"/>
                <a:ea typeface="Meiryo UI" pitchFamily="50" charset="-128"/>
                <a:cs typeface="Meiryo UI" pitchFamily="50" charset="-128"/>
              </a:rPr>
              <a:t>度対応</a:t>
            </a:r>
            <a:r>
              <a:rPr lang="en-US" altLang="ja-JP" sz="600" dirty="0" smtClean="0">
                <a:latin typeface="Meiryo UI" pitchFamily="50" charset="-128"/>
                <a:ea typeface="Meiryo UI" pitchFamily="50" charset="-128"/>
                <a:cs typeface="Meiryo UI" pitchFamily="50" charset="-128"/>
              </a:rPr>
              <a:t>	</a:t>
            </a:r>
            <a:r>
              <a:rPr lang="ja-JP" altLang="en-US" sz="600" dirty="0" smtClean="0">
                <a:latin typeface="Meiryo UI" pitchFamily="50" charset="-128"/>
                <a:ea typeface="Meiryo UI" pitchFamily="50" charset="-128"/>
                <a:cs typeface="Meiryo UI" pitchFamily="50" charset="-128"/>
              </a:rPr>
              <a:t>●省エネ法対応</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a:t>
            </a:r>
            <a:r>
              <a:rPr lang="en-US" altLang="ja-JP" sz="600" dirty="0" smtClean="0">
                <a:latin typeface="Meiryo UI" pitchFamily="50" charset="-128"/>
                <a:ea typeface="Meiryo UI" pitchFamily="50" charset="-128"/>
                <a:cs typeface="Meiryo UI" pitchFamily="50" charset="-128"/>
              </a:rPr>
              <a:t>3</a:t>
            </a:r>
            <a:r>
              <a:rPr lang="ja-JP" altLang="en-US" sz="600" dirty="0" smtClean="0">
                <a:latin typeface="Meiryo UI" pitchFamily="50" charset="-128"/>
                <a:ea typeface="Meiryo UI" pitchFamily="50" charset="-128"/>
                <a:cs typeface="Meiryo UI" pitchFamily="50" charset="-128"/>
              </a:rPr>
              <a:t>年保証</a:t>
            </a:r>
            <a:r>
              <a:rPr lang="en-US" altLang="ja-JP" sz="600" dirty="0" smtClean="0">
                <a:latin typeface="Meiryo UI" pitchFamily="50" charset="-128"/>
                <a:ea typeface="Meiryo UI" pitchFamily="50" charset="-128"/>
                <a:cs typeface="Meiryo UI" pitchFamily="50" charset="-128"/>
              </a:rPr>
              <a:t>	</a:t>
            </a:r>
            <a:r>
              <a:rPr lang="ja-JP" altLang="en-US" sz="600" dirty="0" smtClean="0">
                <a:latin typeface="Meiryo UI" pitchFamily="50" charset="-128"/>
                <a:ea typeface="Meiryo UI" pitchFamily="50" charset="-128"/>
                <a:cs typeface="Meiryo UI" pitchFamily="50" charset="-128"/>
              </a:rPr>
              <a:t>●有償保守サービス対応</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●ポートアクセスロックカバー標準添付</a:t>
            </a:r>
            <a:endParaRPr lang="ja-JP" altLang="en-US" sz="600" dirty="0">
              <a:latin typeface="Meiryo UI" pitchFamily="50" charset="-128"/>
              <a:ea typeface="Meiryo UI" pitchFamily="50" charset="-128"/>
              <a:cs typeface="Meiryo UI" pitchFamily="50" charset="-128"/>
            </a:endParaRPr>
          </a:p>
        </p:txBody>
      </p:sp>
      <p:sp>
        <p:nvSpPr>
          <p:cNvPr id="73" name="テキスト ボックス 43"/>
          <p:cNvSpPr txBox="1">
            <a:spLocks noChangeArrowheads="1"/>
          </p:cNvSpPr>
          <p:nvPr/>
        </p:nvSpPr>
        <p:spPr bwMode="auto">
          <a:xfrm>
            <a:off x="152636" y="308484"/>
            <a:ext cx="3240360"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Gigabit</a:t>
            </a:r>
            <a:r>
              <a:rPr lang="ja-JP" altLang="en-US" sz="1100" dirty="0" smtClean="0">
                <a:latin typeface="Meiryo UI" pitchFamily="50" charset="-128"/>
                <a:ea typeface="Meiryo UI" pitchFamily="50" charset="-128"/>
                <a:cs typeface="Meiryo UI" pitchFamily="50" charset="-128"/>
              </a:rPr>
              <a:t>スイッチングハブ</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メタル筐体</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電源内蔵</a:t>
            </a:r>
            <a:endParaRPr lang="en-US" altLang="ja-JP" sz="1100" dirty="0" smtClean="0">
              <a:latin typeface="Meiryo UI" pitchFamily="50" charset="-128"/>
              <a:ea typeface="Meiryo UI" pitchFamily="50" charset="-128"/>
              <a:cs typeface="Meiryo UI" pitchFamily="50" charset="-128"/>
            </a:endParaRPr>
          </a:p>
        </p:txBody>
      </p:sp>
      <p:sp>
        <p:nvSpPr>
          <p:cNvPr id="74" name="テキスト ボックス 41"/>
          <p:cNvSpPr txBox="1">
            <a:spLocks noChangeArrowheads="1"/>
          </p:cNvSpPr>
          <p:nvPr/>
        </p:nvSpPr>
        <p:spPr bwMode="auto">
          <a:xfrm>
            <a:off x="3537012" y="488504"/>
            <a:ext cx="3060340" cy="923330"/>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ポートアクセスロックカバーで、空きポートへの</a:t>
            </a:r>
            <a:r>
              <a:rPr lang="en-US" altLang="ja-JP" sz="900" b="1" dirty="0" smtClean="0">
                <a:solidFill>
                  <a:srgbClr val="CC0000"/>
                </a:solidFill>
                <a:latin typeface="Meiryo UI" pitchFamily="50" charset="-128"/>
                <a:ea typeface="Meiryo UI" pitchFamily="50" charset="-128"/>
                <a:cs typeface="Meiryo UI" pitchFamily="50" charset="-128"/>
              </a:rPr>
              <a:t>LAN</a:t>
            </a:r>
            <a:r>
              <a:rPr lang="ja-JP" altLang="en-US" sz="900" b="1" dirty="0" smtClean="0">
                <a:solidFill>
                  <a:srgbClr val="CC0000"/>
                </a:solidFill>
                <a:latin typeface="Meiryo UI" pitchFamily="50" charset="-128"/>
                <a:ea typeface="Meiryo UI" pitchFamily="50" charset="-128"/>
                <a:cs typeface="Meiryo UI" pitchFamily="50" charset="-128"/>
              </a:rPr>
              <a:t>ケーブルの</a:t>
            </a:r>
            <a:endParaRPr lang="en-US" altLang="ja-JP" sz="900" b="1" dirty="0" smtClean="0">
              <a:solidFill>
                <a:srgbClr val="CC0000"/>
              </a:solidFill>
              <a:latin typeface="Meiryo UI" pitchFamily="50" charset="-128"/>
              <a:ea typeface="Meiryo UI" pitchFamily="50" charset="-128"/>
              <a:cs typeface="Meiryo UI" pitchFamily="50" charset="-128"/>
            </a:endParaRPr>
          </a:p>
          <a:p>
            <a:r>
              <a:rPr lang="ja-JP" altLang="en-US" sz="900" b="1" dirty="0" smtClean="0">
                <a:solidFill>
                  <a:srgbClr val="CC0000"/>
                </a:solidFill>
                <a:latin typeface="Meiryo UI" pitchFamily="50" charset="-128"/>
                <a:ea typeface="Meiryo UI" pitchFamily="50" charset="-128"/>
                <a:cs typeface="Meiryo UI" pitchFamily="50" charset="-128"/>
              </a:rPr>
              <a:t>勝手な抜き差しを防止！</a:t>
            </a:r>
            <a:endParaRPr lang="en-US" altLang="ja-JP" sz="900" b="1" dirty="0" smtClean="0">
              <a:solidFill>
                <a:srgbClr val="CC0000"/>
              </a:solidFill>
              <a:latin typeface="Meiryo UI" pitchFamily="50" charset="-128"/>
              <a:ea typeface="Meiryo UI" pitchFamily="50" charset="-128"/>
              <a:cs typeface="Meiryo UI" pitchFamily="50" charset="-128"/>
            </a:endParaRPr>
          </a:p>
          <a:p>
            <a:endParaRPr lang="en-US" altLang="ja-JP" sz="4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ポートへの勝手なアクセスを防ぐ専用カバーを製品に標準添付。</a:t>
            </a:r>
          </a:p>
          <a:p>
            <a:r>
              <a:rPr lang="ja-JP" altLang="en-US" sz="800" dirty="0" smtClean="0">
                <a:latin typeface="Meiryo UI" pitchFamily="50" charset="-128"/>
                <a:ea typeface="Meiryo UI" pitchFamily="50" charset="-128"/>
                <a:cs typeface="Meiryo UI" pitchFamily="50" charset="-128"/>
              </a:rPr>
              <a:t>ポートアクセスロックカバーを使用することで、空きポートに対する勝手なケーブルの接続を防ぐことにより、不用意なネットワークループの発生の防止や、ネットワークへの勝手な接続を防げます。</a:t>
            </a:r>
          </a:p>
        </p:txBody>
      </p:sp>
      <p:sp>
        <p:nvSpPr>
          <p:cNvPr id="76" name="テキスト ボックス 43"/>
          <p:cNvSpPr txBox="1">
            <a:spLocks noChangeArrowheads="1"/>
          </p:cNvSpPr>
          <p:nvPr/>
        </p:nvSpPr>
        <p:spPr bwMode="auto">
          <a:xfrm>
            <a:off x="152636" y="2576736"/>
            <a:ext cx="3096344"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LAN</a:t>
            </a:r>
            <a:r>
              <a:rPr lang="ja-JP" altLang="en-US" sz="1100" dirty="0" smtClean="0">
                <a:latin typeface="Meiryo UI" pitchFamily="50" charset="-128"/>
                <a:ea typeface="Meiryo UI" pitchFamily="50" charset="-128"/>
                <a:cs typeface="Meiryo UI" pitchFamily="50" charset="-128"/>
              </a:rPr>
              <a:t>ポートロック</a:t>
            </a:r>
            <a:endParaRPr lang="en-US" altLang="ja-JP" sz="1100" dirty="0" smtClean="0">
              <a:latin typeface="Meiryo UI" pitchFamily="50" charset="-128"/>
              <a:ea typeface="Meiryo UI" pitchFamily="50" charset="-128"/>
              <a:cs typeface="Meiryo UI" pitchFamily="50" charset="-128"/>
            </a:endParaRPr>
          </a:p>
        </p:txBody>
      </p:sp>
      <p:pic>
        <p:nvPicPr>
          <p:cNvPr id="80" name="Picture 70"/>
          <p:cNvPicPr>
            <a:picLocks noChangeAspect="1" noChangeArrowheads="1"/>
          </p:cNvPicPr>
          <p:nvPr/>
        </p:nvPicPr>
        <p:blipFill>
          <a:blip r:embed="rId11" cstate="print"/>
          <a:srcRect/>
          <a:stretch>
            <a:fillRect/>
          </a:stretch>
        </p:blipFill>
        <p:spPr bwMode="auto">
          <a:xfrm>
            <a:off x="216921" y="1890750"/>
            <a:ext cx="390525" cy="361950"/>
          </a:xfrm>
          <a:prstGeom prst="rect">
            <a:avLst/>
          </a:prstGeom>
          <a:noFill/>
          <a:ln w="9525">
            <a:noFill/>
            <a:miter lim="800000"/>
            <a:headEnd/>
            <a:tailEnd/>
          </a:ln>
        </p:spPr>
      </p:pic>
      <p:pic>
        <p:nvPicPr>
          <p:cNvPr id="84" name="Picture 71"/>
          <p:cNvPicPr>
            <a:picLocks noChangeAspect="1" noChangeArrowheads="1"/>
          </p:cNvPicPr>
          <p:nvPr/>
        </p:nvPicPr>
        <p:blipFill>
          <a:blip r:embed="rId12" cstate="print"/>
          <a:srcRect/>
          <a:stretch>
            <a:fillRect/>
          </a:stretch>
        </p:blipFill>
        <p:spPr bwMode="auto">
          <a:xfrm>
            <a:off x="602394" y="1890689"/>
            <a:ext cx="414338" cy="347663"/>
          </a:xfrm>
          <a:prstGeom prst="rect">
            <a:avLst/>
          </a:prstGeom>
          <a:noFill/>
          <a:ln w="9525">
            <a:noFill/>
            <a:miter lim="800000"/>
            <a:headEnd/>
            <a:tailEnd/>
          </a:ln>
        </p:spPr>
      </p:pic>
      <p:pic>
        <p:nvPicPr>
          <p:cNvPr id="87" name="Picture 72"/>
          <p:cNvPicPr>
            <a:picLocks noChangeAspect="1" noChangeArrowheads="1"/>
          </p:cNvPicPr>
          <p:nvPr/>
        </p:nvPicPr>
        <p:blipFill>
          <a:blip r:embed="rId13" cstate="print"/>
          <a:srcRect/>
          <a:stretch>
            <a:fillRect/>
          </a:stretch>
        </p:blipFill>
        <p:spPr bwMode="auto">
          <a:xfrm>
            <a:off x="1016732" y="1890687"/>
            <a:ext cx="385763" cy="338138"/>
          </a:xfrm>
          <a:prstGeom prst="rect">
            <a:avLst/>
          </a:prstGeom>
          <a:noFill/>
          <a:ln w="9525">
            <a:noFill/>
            <a:miter lim="800000"/>
            <a:headEnd/>
            <a:tailEnd/>
          </a:ln>
        </p:spPr>
      </p:pic>
      <p:sp>
        <p:nvSpPr>
          <p:cNvPr id="88" name="正方形/長方形 87"/>
          <p:cNvSpPr/>
          <p:nvPr/>
        </p:nvSpPr>
        <p:spPr bwMode="auto">
          <a:xfrm>
            <a:off x="243176" y="1676636"/>
            <a:ext cx="1133596" cy="180020"/>
          </a:xfrm>
          <a:prstGeom prst="rect">
            <a:avLst/>
          </a:prstGeom>
          <a:solidFill>
            <a:srgbClr val="0000FF"/>
          </a:solid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77900" rtl="0" eaLnBrk="1"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省エネ法対応</a:t>
            </a:r>
          </a:p>
        </p:txBody>
      </p:sp>
      <p:sp>
        <p:nvSpPr>
          <p:cNvPr id="93" name="テキスト ボックス 43"/>
          <p:cNvSpPr txBox="1">
            <a:spLocks noChangeArrowheads="1"/>
          </p:cNvSpPr>
          <p:nvPr/>
        </p:nvSpPr>
        <p:spPr bwMode="auto">
          <a:xfrm>
            <a:off x="3392996" y="2576736"/>
            <a:ext cx="3096344"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USB</a:t>
            </a:r>
            <a:r>
              <a:rPr lang="ja-JP" altLang="en-US" sz="1100" dirty="0" smtClean="0">
                <a:latin typeface="Meiryo UI" pitchFamily="50" charset="-128"/>
                <a:ea typeface="Meiryo UI" pitchFamily="50" charset="-128"/>
                <a:cs typeface="Meiryo UI" pitchFamily="50" charset="-128"/>
              </a:rPr>
              <a:t>ポートロック</a:t>
            </a:r>
            <a:endParaRPr lang="en-US" altLang="ja-JP" sz="1100" dirty="0" smtClean="0">
              <a:latin typeface="Meiryo UI" pitchFamily="50" charset="-128"/>
              <a:ea typeface="Meiryo UI" pitchFamily="50" charset="-128"/>
              <a:cs typeface="Meiryo UI" pitchFamily="50" charset="-128"/>
            </a:endParaRPr>
          </a:p>
        </p:txBody>
      </p:sp>
      <p:sp>
        <p:nvSpPr>
          <p:cNvPr id="94" name="正方形/長方形 93"/>
          <p:cNvSpPr/>
          <p:nvPr/>
        </p:nvSpPr>
        <p:spPr bwMode="auto">
          <a:xfrm>
            <a:off x="243176" y="1460612"/>
            <a:ext cx="1133596" cy="180020"/>
          </a:xfrm>
          <a:prstGeom prst="rect">
            <a:avLst/>
          </a:prstGeom>
          <a:solidFill>
            <a:srgbClr val="0000FF"/>
          </a:solid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77900" rtl="0" eaLnBrk="1"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ループ防止機能</a:t>
            </a:r>
          </a:p>
        </p:txBody>
      </p:sp>
      <p:graphicFrame>
        <p:nvGraphicFramePr>
          <p:cNvPr id="97" name="Group 706"/>
          <p:cNvGraphicFramePr>
            <a:graphicFrameLocks noGrp="1"/>
          </p:cNvGraphicFramePr>
          <p:nvPr/>
        </p:nvGraphicFramePr>
        <p:xfrm>
          <a:off x="3501008" y="5709084"/>
          <a:ext cx="3119899" cy="1019554"/>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長さ</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LD-CTLK/BU1</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3,190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2m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LD-CTLK/BU2</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3,680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3m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LD-CTLK/BU3</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5m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LD-CTLK/BU5</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4,640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10m</a:t>
                      </a:r>
                      <a:endPar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endParaRP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LD-CTLK/BU10</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6,090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9" name="Picture 7"/>
          <p:cNvPicPr>
            <a:picLocks noChangeAspect="1" noChangeArrowheads="1"/>
          </p:cNvPicPr>
          <p:nvPr/>
        </p:nvPicPr>
        <p:blipFill>
          <a:blip r:embed="rId14" cstate="print"/>
          <a:srcRect/>
          <a:stretch>
            <a:fillRect/>
          </a:stretch>
        </p:blipFill>
        <p:spPr bwMode="auto">
          <a:xfrm>
            <a:off x="224644" y="5476664"/>
            <a:ext cx="1260140" cy="1260140"/>
          </a:xfrm>
          <a:prstGeom prst="rect">
            <a:avLst/>
          </a:prstGeom>
          <a:noFill/>
          <a:ln w="9525">
            <a:noFill/>
            <a:miter lim="800000"/>
            <a:headEnd/>
            <a:tailEnd/>
          </a:ln>
        </p:spPr>
      </p:pic>
      <p:sp>
        <p:nvSpPr>
          <p:cNvPr id="98" name="テキスト ボックス 43"/>
          <p:cNvSpPr txBox="1">
            <a:spLocks noChangeArrowheads="1"/>
          </p:cNvSpPr>
          <p:nvPr/>
        </p:nvSpPr>
        <p:spPr bwMode="auto">
          <a:xfrm>
            <a:off x="152636" y="5169024"/>
            <a:ext cx="3420380"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Cat5e</a:t>
            </a:r>
            <a:r>
              <a:rPr lang="ja-JP" altLang="en-US" sz="1100" dirty="0" smtClean="0">
                <a:latin typeface="Meiryo UI" pitchFamily="50" charset="-128"/>
                <a:ea typeface="Meiryo UI" pitchFamily="50" charset="-128"/>
                <a:cs typeface="Meiryo UI" pitchFamily="50" charset="-128"/>
              </a:rPr>
              <a:t>対応　ロック付き</a:t>
            </a:r>
            <a:r>
              <a:rPr lang="en-US" altLang="ja-JP" sz="1100" dirty="0" smtClean="0">
                <a:latin typeface="Meiryo UI" pitchFamily="50" charset="-128"/>
                <a:ea typeface="Meiryo UI" pitchFamily="50" charset="-128"/>
                <a:cs typeface="Meiryo UI" pitchFamily="50" charset="-128"/>
              </a:rPr>
              <a:t>LAN</a:t>
            </a:r>
            <a:r>
              <a:rPr lang="ja-JP" altLang="en-US" sz="1100" dirty="0" smtClean="0">
                <a:latin typeface="Meiryo UI" pitchFamily="50" charset="-128"/>
                <a:ea typeface="Meiryo UI" pitchFamily="50" charset="-128"/>
                <a:cs typeface="Meiryo UI" pitchFamily="50" charset="-128"/>
              </a:rPr>
              <a:t>ケーブル（解除キー付）</a:t>
            </a:r>
            <a:endParaRPr lang="en-US" altLang="ja-JP" sz="1100" dirty="0" smtClean="0">
              <a:latin typeface="Meiryo UI" pitchFamily="50" charset="-128"/>
              <a:ea typeface="Meiryo UI" pitchFamily="50" charset="-128"/>
              <a:cs typeface="Meiryo UI" pitchFamily="50" charset="-128"/>
            </a:endParaRPr>
          </a:p>
        </p:txBody>
      </p:sp>
      <p:pic>
        <p:nvPicPr>
          <p:cNvPr id="10" name="Picture 8"/>
          <p:cNvPicPr>
            <a:picLocks noChangeAspect="1" noChangeArrowheads="1"/>
          </p:cNvPicPr>
          <p:nvPr/>
        </p:nvPicPr>
        <p:blipFill>
          <a:blip r:embed="rId15" cstate="print"/>
          <a:srcRect/>
          <a:stretch>
            <a:fillRect/>
          </a:stretch>
        </p:blipFill>
        <p:spPr bwMode="auto">
          <a:xfrm>
            <a:off x="260648" y="7413439"/>
            <a:ext cx="1296144" cy="455885"/>
          </a:xfrm>
          <a:prstGeom prst="rect">
            <a:avLst/>
          </a:prstGeom>
          <a:noFill/>
          <a:ln w="9525">
            <a:noFill/>
            <a:miter lim="800000"/>
            <a:headEnd/>
            <a:tailEnd/>
          </a:ln>
        </p:spPr>
      </p:pic>
      <p:sp>
        <p:nvSpPr>
          <p:cNvPr id="99" name="テキスト ボックス 43"/>
          <p:cNvSpPr txBox="1">
            <a:spLocks noChangeArrowheads="1"/>
          </p:cNvSpPr>
          <p:nvPr/>
        </p:nvSpPr>
        <p:spPr bwMode="auto">
          <a:xfrm>
            <a:off x="152636" y="7077236"/>
            <a:ext cx="4284476"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■再生</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読込専用</a:t>
            </a:r>
            <a:r>
              <a:rPr lang="en-US" altLang="ja-JP" sz="1100" dirty="0" smtClean="0">
                <a:latin typeface="Meiryo UI" pitchFamily="50" charset="-128"/>
                <a:ea typeface="Meiryo UI" pitchFamily="50" charset="-128"/>
                <a:cs typeface="Meiryo UI" pitchFamily="50" charset="-128"/>
              </a:rPr>
              <a:t>DVD-ROM</a:t>
            </a:r>
            <a:r>
              <a:rPr lang="ja-JP" altLang="en-US" sz="1100" dirty="0" smtClean="0">
                <a:latin typeface="Meiryo UI" pitchFamily="50" charset="-128"/>
                <a:ea typeface="Meiryo UI" pitchFamily="50" charset="-128"/>
                <a:cs typeface="Meiryo UI" pitchFamily="50" charset="-128"/>
              </a:rPr>
              <a:t>ドライブ</a:t>
            </a:r>
            <a:r>
              <a:rPr lang="ja-JP" altLang="en-US" sz="700" dirty="0" smtClean="0">
                <a:latin typeface="Meiryo UI" pitchFamily="50" charset="-128"/>
                <a:ea typeface="Meiryo UI" pitchFamily="50" charset="-128"/>
                <a:cs typeface="Meiryo UI" pitchFamily="50" charset="-128"/>
              </a:rPr>
              <a:t>（</a:t>
            </a:r>
            <a:r>
              <a:rPr lang="en-US" altLang="ja-JP" sz="700" dirty="0" smtClean="0">
                <a:latin typeface="Meiryo UI" pitchFamily="50" charset="-128"/>
                <a:ea typeface="Meiryo UI" pitchFamily="50" charset="-128"/>
                <a:cs typeface="Meiryo UI" pitchFamily="50" charset="-128"/>
              </a:rPr>
              <a:t>DVD</a:t>
            </a:r>
            <a:r>
              <a:rPr lang="ja-JP" altLang="en-US" sz="700" dirty="0" smtClean="0">
                <a:latin typeface="Meiryo UI" pitchFamily="50" charset="-128"/>
                <a:ea typeface="Meiryo UI" pitchFamily="50" charset="-128"/>
                <a:cs typeface="Meiryo UI" pitchFamily="50" charset="-128"/>
              </a:rPr>
              <a:t>再生ソフトは添付していません）</a:t>
            </a:r>
            <a:endParaRPr lang="en-US" altLang="ja-JP" sz="700" dirty="0" smtClean="0">
              <a:latin typeface="Meiryo UI" pitchFamily="50" charset="-128"/>
              <a:ea typeface="Meiryo UI" pitchFamily="50" charset="-128"/>
              <a:cs typeface="Meiryo UI" pitchFamily="50" charset="-128"/>
            </a:endParaRPr>
          </a:p>
        </p:txBody>
      </p:sp>
      <p:sp>
        <p:nvSpPr>
          <p:cNvPr id="100" name="テキスト ボックス 41"/>
          <p:cNvSpPr txBox="1">
            <a:spLocks noChangeArrowheads="1"/>
          </p:cNvSpPr>
          <p:nvPr/>
        </p:nvSpPr>
        <p:spPr bwMode="auto">
          <a:xfrm>
            <a:off x="224644" y="2855476"/>
            <a:ext cx="2952328" cy="369332"/>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未使用の</a:t>
            </a:r>
            <a:r>
              <a:rPr lang="en-US" altLang="ja-JP" sz="900" b="1" dirty="0" smtClean="0">
                <a:solidFill>
                  <a:srgbClr val="CC0000"/>
                </a:solidFill>
                <a:latin typeface="Meiryo UI" pitchFamily="50" charset="-128"/>
                <a:ea typeface="Meiryo UI" pitchFamily="50" charset="-128"/>
                <a:cs typeface="Meiryo UI" pitchFamily="50" charset="-128"/>
              </a:rPr>
              <a:t>LAN</a:t>
            </a:r>
            <a:r>
              <a:rPr lang="ja-JP" altLang="en-US" sz="900" b="1" dirty="0" smtClean="0">
                <a:solidFill>
                  <a:srgbClr val="CC0000"/>
                </a:solidFill>
                <a:latin typeface="Meiryo UI" pitchFamily="50" charset="-128"/>
                <a:ea typeface="Meiryo UI" pitchFamily="50" charset="-128"/>
                <a:cs typeface="Meiryo UI" pitchFamily="50" charset="-128"/>
              </a:rPr>
              <a:t>ポートをロックして、無断使用や誤使用によるトラブルや情報漏えいを防止！</a:t>
            </a:r>
            <a:endParaRPr lang="ja-JP" altLang="en-US" sz="800" dirty="0" smtClean="0">
              <a:latin typeface="Meiryo UI" pitchFamily="50" charset="-128"/>
              <a:ea typeface="Meiryo UI" pitchFamily="50" charset="-128"/>
              <a:cs typeface="Meiryo UI" pitchFamily="50" charset="-128"/>
            </a:endParaRPr>
          </a:p>
        </p:txBody>
      </p:sp>
      <p:sp>
        <p:nvSpPr>
          <p:cNvPr id="101" name="テキスト ボックス 41"/>
          <p:cNvSpPr txBox="1">
            <a:spLocks noChangeArrowheads="1"/>
          </p:cNvSpPr>
          <p:nvPr/>
        </p:nvSpPr>
        <p:spPr bwMode="auto">
          <a:xfrm>
            <a:off x="3465004" y="2855476"/>
            <a:ext cx="2952328" cy="369332"/>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未使用の</a:t>
            </a:r>
            <a:r>
              <a:rPr lang="en-US" altLang="ja-JP" sz="900" b="1" dirty="0" smtClean="0">
                <a:solidFill>
                  <a:srgbClr val="CC0000"/>
                </a:solidFill>
                <a:latin typeface="Meiryo UI" pitchFamily="50" charset="-128"/>
                <a:ea typeface="Meiryo UI" pitchFamily="50" charset="-128"/>
                <a:cs typeface="Meiryo UI" pitchFamily="50" charset="-128"/>
              </a:rPr>
              <a:t>USB</a:t>
            </a:r>
            <a:r>
              <a:rPr lang="ja-JP" altLang="en-US" sz="900" b="1" dirty="0" smtClean="0">
                <a:solidFill>
                  <a:srgbClr val="CC0000"/>
                </a:solidFill>
                <a:latin typeface="Meiryo UI" pitchFamily="50" charset="-128"/>
                <a:ea typeface="Meiryo UI" pitchFamily="50" charset="-128"/>
                <a:cs typeface="Meiryo UI" pitchFamily="50" charset="-128"/>
              </a:rPr>
              <a:t>ポートをふさいで、不正な</a:t>
            </a:r>
            <a:r>
              <a:rPr lang="en-US" altLang="ja-JP" sz="900" b="1" dirty="0" smtClean="0">
                <a:solidFill>
                  <a:srgbClr val="CC0000"/>
                </a:solidFill>
                <a:latin typeface="Meiryo UI" pitchFamily="50" charset="-128"/>
                <a:ea typeface="Meiryo UI" pitchFamily="50" charset="-128"/>
                <a:cs typeface="Meiryo UI" pitchFamily="50" charset="-128"/>
              </a:rPr>
              <a:t>USB</a:t>
            </a:r>
            <a:r>
              <a:rPr lang="ja-JP" altLang="en-US" sz="900" b="1" dirty="0" smtClean="0">
                <a:solidFill>
                  <a:srgbClr val="CC0000"/>
                </a:solidFill>
                <a:latin typeface="Meiryo UI" pitchFamily="50" charset="-128"/>
                <a:ea typeface="Meiryo UI" pitchFamily="50" charset="-128"/>
                <a:cs typeface="Meiryo UI" pitchFamily="50" charset="-128"/>
              </a:rPr>
              <a:t>接続を防止し、情報漏えいを予防！</a:t>
            </a:r>
            <a:endParaRPr lang="ja-JP" altLang="en-US" sz="800" dirty="0" smtClean="0">
              <a:latin typeface="Meiryo UI" pitchFamily="50" charset="-128"/>
              <a:ea typeface="Meiryo UI" pitchFamily="50" charset="-128"/>
              <a:cs typeface="Meiryo UI" pitchFamily="50" charset="-128"/>
            </a:endParaRPr>
          </a:p>
        </p:txBody>
      </p:sp>
      <p:sp>
        <p:nvSpPr>
          <p:cNvPr id="102" name="テキスト ボックス 41"/>
          <p:cNvSpPr txBox="1">
            <a:spLocks noChangeArrowheads="1"/>
          </p:cNvSpPr>
          <p:nvPr/>
        </p:nvSpPr>
        <p:spPr bwMode="auto">
          <a:xfrm>
            <a:off x="5589240" y="3980892"/>
            <a:ext cx="1044116" cy="276999"/>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ツマミをスライドさせ、</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ストッパーを奥まで差し込む</a:t>
            </a:r>
            <a:endParaRPr lang="ja-JP" altLang="en-US" sz="600" dirty="0">
              <a:latin typeface="Meiryo UI" pitchFamily="50" charset="-128"/>
              <a:ea typeface="Meiryo UI" pitchFamily="50" charset="-128"/>
              <a:cs typeface="Meiryo UI" pitchFamily="50" charset="-128"/>
            </a:endParaRPr>
          </a:p>
        </p:txBody>
      </p:sp>
      <p:sp>
        <p:nvSpPr>
          <p:cNvPr id="103" name="テキスト ボックス 41"/>
          <p:cNvSpPr txBox="1">
            <a:spLocks noChangeArrowheads="1"/>
          </p:cNvSpPr>
          <p:nvPr/>
        </p:nvSpPr>
        <p:spPr bwMode="auto">
          <a:xfrm>
            <a:off x="2240868" y="3980892"/>
            <a:ext cx="1044116" cy="276999"/>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スイッチングハブやルータの</a:t>
            </a:r>
            <a:endParaRPr lang="en-US" altLang="ja-JP" sz="600" dirty="0" smtClean="0">
              <a:latin typeface="Meiryo UI" pitchFamily="50" charset="-128"/>
              <a:ea typeface="Meiryo UI" pitchFamily="50" charset="-128"/>
              <a:cs typeface="Meiryo UI" pitchFamily="50" charset="-128"/>
            </a:endParaRPr>
          </a:p>
          <a:p>
            <a:r>
              <a:rPr lang="ja-JP" altLang="en-US" sz="600" dirty="0" smtClean="0">
                <a:latin typeface="Meiryo UI" pitchFamily="50" charset="-128"/>
                <a:ea typeface="Meiryo UI" pitchFamily="50" charset="-128"/>
                <a:cs typeface="Meiryo UI" pitchFamily="50" charset="-128"/>
              </a:rPr>
              <a:t>空きポートに差し込む</a:t>
            </a:r>
            <a:endParaRPr lang="ja-JP" altLang="en-US" sz="600" dirty="0">
              <a:latin typeface="Meiryo UI" pitchFamily="50" charset="-128"/>
              <a:ea typeface="Meiryo UI" pitchFamily="50" charset="-128"/>
              <a:cs typeface="Meiryo UI" pitchFamily="50" charset="-128"/>
            </a:endParaRPr>
          </a:p>
        </p:txBody>
      </p:sp>
      <p:sp>
        <p:nvSpPr>
          <p:cNvPr id="105" name="テキスト ボックス 41"/>
          <p:cNvSpPr txBox="1">
            <a:spLocks noChangeArrowheads="1"/>
          </p:cNvSpPr>
          <p:nvPr/>
        </p:nvSpPr>
        <p:spPr bwMode="auto">
          <a:xfrm>
            <a:off x="3465004" y="5267744"/>
            <a:ext cx="2952328" cy="369332"/>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故意の“いたずら”や不意なケーブル抜けを未然に防止し、</a:t>
            </a:r>
            <a:r>
              <a:rPr lang="en-US" altLang="ja-JP" sz="900" b="1" dirty="0" smtClean="0">
                <a:solidFill>
                  <a:srgbClr val="CC0000"/>
                </a:solidFill>
                <a:latin typeface="Meiryo UI" pitchFamily="50" charset="-128"/>
                <a:ea typeface="Meiryo UI" pitchFamily="50" charset="-128"/>
                <a:cs typeface="Meiryo UI" pitchFamily="50" charset="-128"/>
              </a:rPr>
              <a:t>LAN</a:t>
            </a:r>
            <a:r>
              <a:rPr lang="ja-JP" altLang="en-US" sz="900" b="1" dirty="0" smtClean="0">
                <a:solidFill>
                  <a:srgbClr val="CC0000"/>
                </a:solidFill>
                <a:latin typeface="Meiryo UI" pitchFamily="50" charset="-128"/>
                <a:ea typeface="Meiryo UI" pitchFamily="50" charset="-128"/>
                <a:cs typeface="Meiryo UI" pitchFamily="50" charset="-128"/>
              </a:rPr>
              <a:t>ポートへの勝手な接続を予防！</a:t>
            </a:r>
            <a:endParaRPr lang="ja-JP" altLang="en-US" sz="800" dirty="0" smtClean="0">
              <a:latin typeface="Meiryo UI" pitchFamily="50" charset="-128"/>
              <a:ea typeface="Meiryo UI" pitchFamily="50" charset="-128"/>
              <a:cs typeface="Meiryo UI" pitchFamily="50" charset="-128"/>
            </a:endParaRPr>
          </a:p>
        </p:txBody>
      </p:sp>
      <p:graphicFrame>
        <p:nvGraphicFramePr>
          <p:cNvPr id="106" name="Group 706"/>
          <p:cNvGraphicFramePr>
            <a:graphicFrameLocks noGrp="1"/>
          </p:cNvGraphicFramePr>
          <p:nvPr/>
        </p:nvGraphicFramePr>
        <p:xfrm>
          <a:off x="3501008" y="8250858"/>
          <a:ext cx="3119899" cy="338546"/>
        </p:xfrm>
        <a:graphic>
          <a:graphicData uri="http://schemas.openxmlformats.org/drawingml/2006/table">
            <a:tbl>
              <a:tblPr/>
              <a:tblGrid>
                <a:gridCol w="815693"/>
                <a:gridCol w="834744"/>
                <a:gridCol w="734731"/>
                <a:gridCol w="734731"/>
              </a:tblGrid>
              <a:tr h="105271">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仕様</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型番</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本体価格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提供価格</a:t>
                      </a:r>
                      <a:r>
                        <a:rPr kumimoji="1" lang="ja-JP" altLang="en-US"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（税抜）</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252">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再生</a:t>
                      </a:r>
                      <a:r>
                        <a:rPr kumimoji="1" lang="en-US" altLang="ja-JP"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a:t>
                      </a:r>
                      <a:r>
                        <a:rPr kumimoji="1" lang="ja-JP" altLang="en-US" sz="600" b="0" i="0" u="none" strike="noStrike" cap="none" normalizeH="0" baseline="0" dirty="0" smtClean="0">
                          <a:ln>
                            <a:noFill/>
                          </a:ln>
                          <a:solidFill>
                            <a:sysClr val="windowText" lastClr="000000"/>
                          </a:solidFill>
                          <a:effectLst/>
                          <a:latin typeface="Meiryo UI" pitchFamily="50" charset="-128"/>
                          <a:ea typeface="Meiryo UI" pitchFamily="50" charset="-128"/>
                          <a:cs typeface="Meiryo UI" pitchFamily="50" charset="-128"/>
                        </a:rPr>
                        <a:t>読込専用</a:t>
                      </a:r>
                    </a:p>
                  </a:txBody>
                  <a:tcPr marL="76853" marR="76853" marT="38427" marB="38427" anchor="ct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8213"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rgbClr val="0000CC"/>
                          </a:solidFill>
                          <a:effectLst/>
                          <a:latin typeface="Meiryo UI" pitchFamily="50" charset="-128"/>
                          <a:ea typeface="Meiryo UI" pitchFamily="50" charset="-128"/>
                          <a:cs typeface="Meiryo UI" pitchFamily="50" charset="-128"/>
                        </a:rPr>
                        <a:t>LDV-PMH8U2NBK</a:t>
                      </a:r>
                    </a:p>
                  </a:txBody>
                  <a:tcPr marL="76853" marR="76853" marT="38427" marB="3842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4,900</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38213" rtl="0" eaLnBrk="1" fontAlgn="base" latinLnBrk="0" hangingPunct="1">
                        <a:lnSpc>
                          <a:spcPct val="100000"/>
                        </a:lnSpc>
                        <a:spcBef>
                          <a:spcPct val="20000"/>
                        </a:spcBef>
                        <a:spcAft>
                          <a:spcPct val="0"/>
                        </a:spcAft>
                        <a:buClrTx/>
                        <a:buSzTx/>
                        <a:buFontTx/>
                        <a:buNone/>
                        <a:tabLst/>
                        <a:defRPr/>
                      </a:pPr>
                      <a:r>
                        <a:rPr kumimoji="1" lang="ja-JP" altLang="en-US"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en-US" altLang="ja-JP" sz="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p>
                  </a:txBody>
                  <a:tcPr marL="76853" marR="76853" marT="38427" marB="38427"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7" name="テキスト ボックス 41"/>
          <p:cNvSpPr txBox="1">
            <a:spLocks noChangeArrowheads="1"/>
          </p:cNvSpPr>
          <p:nvPr/>
        </p:nvSpPr>
        <p:spPr bwMode="auto">
          <a:xfrm>
            <a:off x="3465004" y="7365268"/>
            <a:ext cx="2952328" cy="800219"/>
          </a:xfrm>
          <a:prstGeom prst="rect">
            <a:avLst/>
          </a:prstGeom>
          <a:noFill/>
          <a:ln w="9525">
            <a:solidFill>
              <a:schemeClr val="bg1">
                <a:lumMod val="50000"/>
              </a:schemeClr>
            </a:solidFill>
            <a:miter lim="800000"/>
            <a:headEnd/>
            <a:tailEnd/>
          </a:ln>
        </p:spPr>
        <p:txBody>
          <a:bodyPr wrap="square">
            <a:spAutoFit/>
          </a:bodyPr>
          <a:lstStyle/>
          <a:p>
            <a:r>
              <a:rPr lang="ja-JP" altLang="en-US" sz="900" b="1" dirty="0" smtClean="0">
                <a:solidFill>
                  <a:srgbClr val="CC0000"/>
                </a:solidFill>
                <a:latin typeface="Meiryo UI" pitchFamily="50" charset="-128"/>
                <a:ea typeface="Meiryo UI" pitchFamily="50" charset="-128"/>
                <a:cs typeface="Meiryo UI" pitchFamily="50" charset="-128"/>
              </a:rPr>
              <a:t>再生</a:t>
            </a:r>
            <a:r>
              <a:rPr lang="en-US" altLang="ja-JP" sz="900" b="1" dirty="0" smtClean="0">
                <a:solidFill>
                  <a:srgbClr val="CC0000"/>
                </a:solidFill>
                <a:latin typeface="Meiryo UI" pitchFamily="50" charset="-128"/>
                <a:ea typeface="Meiryo UI" pitchFamily="50" charset="-128"/>
                <a:cs typeface="Meiryo UI" pitchFamily="50" charset="-128"/>
              </a:rPr>
              <a:t>/</a:t>
            </a:r>
            <a:r>
              <a:rPr lang="ja-JP" altLang="en-US" sz="900" b="1" dirty="0" smtClean="0">
                <a:solidFill>
                  <a:srgbClr val="CC0000"/>
                </a:solidFill>
                <a:latin typeface="Meiryo UI" pitchFamily="50" charset="-128"/>
                <a:ea typeface="Meiryo UI" pitchFamily="50" charset="-128"/>
                <a:cs typeface="Meiryo UI" pitchFamily="50" charset="-128"/>
              </a:rPr>
              <a:t>読込専用だから、</a:t>
            </a:r>
            <a:r>
              <a:rPr lang="en-US" altLang="ja-JP" sz="900" b="1" dirty="0" smtClean="0">
                <a:solidFill>
                  <a:srgbClr val="CC0000"/>
                </a:solidFill>
                <a:latin typeface="Meiryo UI" pitchFamily="50" charset="-128"/>
                <a:ea typeface="Meiryo UI" pitchFamily="50" charset="-128"/>
                <a:cs typeface="Meiryo UI" pitchFamily="50" charset="-128"/>
              </a:rPr>
              <a:t>DVD</a:t>
            </a:r>
            <a:r>
              <a:rPr lang="ja-JP" altLang="en-US" sz="900" b="1" dirty="0" smtClean="0">
                <a:solidFill>
                  <a:srgbClr val="CC0000"/>
                </a:solidFill>
                <a:latin typeface="Meiryo UI" pitchFamily="50" charset="-128"/>
                <a:ea typeface="Meiryo UI" pitchFamily="50" charset="-128"/>
                <a:cs typeface="Meiryo UI" pitchFamily="50" charset="-128"/>
              </a:rPr>
              <a:t>メディアに情報を書き込んで持ち出す悪用を防止！</a:t>
            </a:r>
            <a:endParaRPr lang="en-US" altLang="ja-JP" sz="900" b="1" dirty="0" smtClean="0">
              <a:solidFill>
                <a:srgbClr val="CC0000"/>
              </a:solidFill>
              <a:latin typeface="Meiryo UI" pitchFamily="50" charset="-128"/>
              <a:ea typeface="Meiryo UI" pitchFamily="50" charset="-128"/>
              <a:cs typeface="Meiryo UI" pitchFamily="50" charset="-128"/>
            </a:endParaRPr>
          </a:p>
          <a:p>
            <a:endParaRPr lang="en-US" altLang="ja-JP" sz="4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データをメディアに書き込めない読込専用ドライブなので、</a:t>
            </a:r>
            <a:r>
              <a:rPr lang="en-US" altLang="ja-JP" sz="800" dirty="0" smtClean="0">
                <a:latin typeface="Meiryo UI" pitchFamily="50" charset="-128"/>
                <a:ea typeface="Meiryo UI" pitchFamily="50" charset="-128"/>
                <a:cs typeface="Meiryo UI" pitchFamily="50" charset="-128"/>
              </a:rPr>
              <a:t>CD/DVD</a:t>
            </a:r>
            <a:r>
              <a:rPr lang="ja-JP" altLang="en-US" sz="800" dirty="0" smtClean="0">
                <a:latin typeface="Meiryo UI" pitchFamily="50" charset="-128"/>
                <a:ea typeface="Meiryo UI" pitchFamily="50" charset="-128"/>
                <a:cs typeface="Meiryo UI" pitchFamily="50" charset="-128"/>
              </a:rPr>
              <a:t>に重要情報を書き込んで持ち出すなどして悪用される心配がなく、情報漏洩を未然に防ぎます。</a:t>
            </a:r>
          </a:p>
        </p:txBody>
      </p:sp>
      <p:pic>
        <p:nvPicPr>
          <p:cNvPr id="1037" name="Picture 13"/>
          <p:cNvPicPr>
            <a:picLocks noChangeAspect="1" noChangeArrowheads="1"/>
          </p:cNvPicPr>
          <p:nvPr/>
        </p:nvPicPr>
        <p:blipFill>
          <a:blip r:embed="rId16" cstate="print"/>
          <a:srcRect/>
          <a:stretch>
            <a:fillRect/>
          </a:stretch>
        </p:blipFill>
        <p:spPr bwMode="auto">
          <a:xfrm>
            <a:off x="1700808" y="8075860"/>
            <a:ext cx="623131" cy="477540"/>
          </a:xfrm>
          <a:prstGeom prst="rect">
            <a:avLst/>
          </a:prstGeom>
          <a:noFill/>
          <a:ln w="9525">
            <a:noFill/>
            <a:miter lim="800000"/>
            <a:headEnd/>
            <a:tailEnd/>
          </a:ln>
        </p:spPr>
      </p:pic>
      <p:sp>
        <p:nvSpPr>
          <p:cNvPr id="108" name="テキスト ボックス 41"/>
          <p:cNvSpPr txBox="1">
            <a:spLocks noChangeArrowheads="1"/>
          </p:cNvSpPr>
          <p:nvPr/>
        </p:nvSpPr>
        <p:spPr bwMode="auto">
          <a:xfrm>
            <a:off x="2348880" y="8049344"/>
            <a:ext cx="1080120" cy="553998"/>
          </a:xfrm>
          <a:prstGeom prst="rect">
            <a:avLst/>
          </a:prstGeom>
          <a:noFill/>
          <a:ln w="9525">
            <a:noFill/>
            <a:miter lim="800000"/>
            <a:headEnd/>
            <a:tailEnd/>
          </a:ln>
        </p:spPr>
        <p:txBody>
          <a:bodyPr wrap="square">
            <a:spAutoFit/>
          </a:bodyPr>
          <a:lstStyle/>
          <a:p>
            <a:r>
              <a:rPr lang="en-US" altLang="ja-JP" sz="600" dirty="0" smtClean="0">
                <a:latin typeface="Meiryo UI" pitchFamily="50" charset="-128"/>
                <a:ea typeface="Meiryo UI" pitchFamily="50" charset="-128"/>
                <a:cs typeface="Meiryo UI" pitchFamily="50" charset="-128"/>
              </a:rPr>
              <a:t>USB</a:t>
            </a:r>
            <a:r>
              <a:rPr lang="ja-JP" altLang="en-US" sz="600" dirty="0" smtClean="0">
                <a:latin typeface="Meiryo UI" pitchFamily="50" charset="-128"/>
                <a:ea typeface="Meiryo UI" pitchFamily="50" charset="-128"/>
                <a:cs typeface="Meiryo UI" pitchFamily="50" charset="-128"/>
              </a:rPr>
              <a:t>ケーブル</a:t>
            </a:r>
            <a:r>
              <a:rPr lang="en-US" altLang="ja-JP" sz="600" dirty="0" smtClean="0">
                <a:latin typeface="Meiryo UI" pitchFamily="50" charset="-128"/>
                <a:ea typeface="Meiryo UI" pitchFamily="50" charset="-128"/>
                <a:cs typeface="Meiryo UI" pitchFamily="50" charset="-128"/>
              </a:rPr>
              <a:t>1</a:t>
            </a:r>
            <a:r>
              <a:rPr lang="ja-JP" altLang="en-US" sz="600" dirty="0" smtClean="0">
                <a:latin typeface="Meiryo UI" pitchFamily="50" charset="-128"/>
                <a:ea typeface="Meiryo UI" pitchFamily="50" charset="-128"/>
                <a:cs typeface="Meiryo UI" pitchFamily="50" charset="-128"/>
              </a:rPr>
              <a:t>本のバスパワーで駆動。</a:t>
            </a:r>
            <a:endParaRPr lang="en-US" altLang="ja-JP" sz="600" dirty="0" smtClean="0">
              <a:latin typeface="Meiryo UI" pitchFamily="50" charset="-128"/>
              <a:ea typeface="Meiryo UI" pitchFamily="50" charset="-128"/>
              <a:cs typeface="Meiryo UI" pitchFamily="50" charset="-128"/>
            </a:endParaRPr>
          </a:p>
          <a:p>
            <a:r>
              <a:rPr lang="en-US" altLang="ja-JP" sz="600" dirty="0" smtClean="0">
                <a:latin typeface="Meiryo UI" pitchFamily="50" charset="-128"/>
                <a:ea typeface="Meiryo UI" pitchFamily="50" charset="-128"/>
                <a:cs typeface="Meiryo UI" pitchFamily="50" charset="-128"/>
              </a:rPr>
              <a:t>PC</a:t>
            </a:r>
            <a:r>
              <a:rPr lang="ja-JP" altLang="en-US" sz="600" dirty="0" smtClean="0">
                <a:latin typeface="Meiryo UI" pitchFamily="50" charset="-128"/>
                <a:ea typeface="Meiryo UI" pitchFamily="50" charset="-128"/>
                <a:cs typeface="Meiryo UI" pitchFamily="50" charset="-128"/>
              </a:rPr>
              <a:t>環境により、万が一動作しなかった場合のために</a:t>
            </a:r>
            <a:r>
              <a:rPr lang="en-US" altLang="ja-JP" sz="600" dirty="0" smtClean="0">
                <a:latin typeface="Meiryo UI" pitchFamily="50" charset="-128"/>
                <a:ea typeface="Meiryo UI" pitchFamily="50" charset="-128"/>
                <a:cs typeface="Meiryo UI" pitchFamily="50" charset="-128"/>
              </a:rPr>
              <a:t>AC</a:t>
            </a:r>
            <a:r>
              <a:rPr lang="ja-JP" altLang="en-US" sz="600" dirty="0" smtClean="0">
                <a:latin typeface="Meiryo UI" pitchFamily="50" charset="-128"/>
                <a:ea typeface="Meiryo UI" pitchFamily="50" charset="-128"/>
                <a:cs typeface="Meiryo UI" pitchFamily="50" charset="-128"/>
              </a:rPr>
              <a:t>アダプタが付属しています。</a:t>
            </a:r>
            <a:endParaRPr lang="ja-JP" altLang="en-US" sz="600" dirty="0">
              <a:latin typeface="Meiryo UI" pitchFamily="50" charset="-128"/>
              <a:ea typeface="Meiryo UI" pitchFamily="50" charset="-128"/>
              <a:cs typeface="Meiryo UI" pitchFamily="50" charset="-128"/>
            </a:endParaRPr>
          </a:p>
        </p:txBody>
      </p:sp>
      <p:pic>
        <p:nvPicPr>
          <p:cNvPr id="1039" name="Picture 15"/>
          <p:cNvPicPr>
            <a:picLocks noChangeAspect="1" noChangeArrowheads="1"/>
          </p:cNvPicPr>
          <p:nvPr/>
        </p:nvPicPr>
        <p:blipFill>
          <a:blip r:embed="rId17" cstate="print"/>
          <a:srcRect/>
          <a:stretch>
            <a:fillRect/>
          </a:stretch>
        </p:blipFill>
        <p:spPr bwMode="auto">
          <a:xfrm>
            <a:off x="1700808" y="7509284"/>
            <a:ext cx="720080" cy="360040"/>
          </a:xfrm>
          <a:prstGeom prst="rect">
            <a:avLst/>
          </a:prstGeom>
          <a:noFill/>
          <a:ln w="9525">
            <a:noFill/>
            <a:miter lim="800000"/>
            <a:headEnd/>
            <a:tailEnd/>
          </a:ln>
        </p:spPr>
      </p:pic>
      <p:sp>
        <p:nvSpPr>
          <p:cNvPr id="109" name="テキスト ボックス 41"/>
          <p:cNvSpPr txBox="1">
            <a:spLocks noChangeArrowheads="1"/>
          </p:cNvSpPr>
          <p:nvPr/>
        </p:nvSpPr>
        <p:spPr bwMode="auto">
          <a:xfrm>
            <a:off x="2348880" y="7401272"/>
            <a:ext cx="1080120" cy="369332"/>
          </a:xfrm>
          <a:prstGeom prst="rect">
            <a:avLst/>
          </a:prstGeom>
          <a:noFill/>
          <a:ln w="9525">
            <a:noFill/>
            <a:miter lim="800000"/>
            <a:headEnd/>
            <a:tailEnd/>
          </a:ln>
        </p:spPr>
        <p:txBody>
          <a:bodyPr wrap="square">
            <a:spAutoFit/>
          </a:bodyPr>
          <a:lstStyle/>
          <a:p>
            <a:r>
              <a:rPr lang="ja-JP" altLang="en-US" sz="600" dirty="0" smtClean="0">
                <a:latin typeface="Meiryo UI" pitchFamily="50" charset="-128"/>
                <a:ea typeface="Meiryo UI" pitchFamily="50" charset="-128"/>
                <a:cs typeface="Meiryo UI" pitchFamily="50" charset="-128"/>
              </a:rPr>
              <a:t>持ち運びに邪魔な</a:t>
            </a:r>
            <a:r>
              <a:rPr lang="en-US" altLang="ja-JP" sz="600" dirty="0" smtClean="0">
                <a:latin typeface="Meiryo UI" pitchFamily="50" charset="-128"/>
                <a:ea typeface="Meiryo UI" pitchFamily="50" charset="-128"/>
                <a:cs typeface="Meiryo UI" pitchFamily="50" charset="-128"/>
              </a:rPr>
              <a:t>USB</a:t>
            </a:r>
            <a:r>
              <a:rPr lang="ja-JP" altLang="en-US" sz="600" dirty="0" smtClean="0">
                <a:latin typeface="Meiryo UI" pitchFamily="50" charset="-128"/>
                <a:ea typeface="Meiryo UI" pitchFamily="50" charset="-128"/>
                <a:cs typeface="Meiryo UI" pitchFamily="50" charset="-128"/>
              </a:rPr>
              <a:t>ケーブルも底面にフラット状態でピッタリ収納できます。</a:t>
            </a:r>
            <a:endParaRPr lang="ja-JP" altLang="en-US" sz="600" dirty="0">
              <a:latin typeface="Meiryo UI" pitchFamily="50" charset="-128"/>
              <a:ea typeface="Meiryo UI" pitchFamily="50" charset="-128"/>
              <a:cs typeface="Meiryo UI" pitchFamily="50" charset="-128"/>
            </a:endParaRPr>
          </a:p>
        </p:txBody>
      </p:sp>
      <p:pic>
        <p:nvPicPr>
          <p:cNvPr id="111" name="図 110" descr="LD-LOCK_HUB03_01k.jpg"/>
          <p:cNvPicPr>
            <a:picLocks noChangeAspect="1"/>
          </p:cNvPicPr>
          <p:nvPr/>
        </p:nvPicPr>
        <p:blipFill>
          <a:blip r:embed="rId18" cstate="print"/>
          <a:stretch>
            <a:fillRect/>
          </a:stretch>
        </p:blipFill>
        <p:spPr>
          <a:xfrm>
            <a:off x="1268760" y="3307916"/>
            <a:ext cx="889000" cy="889000"/>
          </a:xfrm>
          <a:prstGeom prst="rect">
            <a:avLst/>
          </a:prstGeom>
        </p:spPr>
      </p:pic>
      <p:pic>
        <p:nvPicPr>
          <p:cNvPr id="112" name="図 111" descr="LD-LOCK_HUB03_33k.jpg"/>
          <p:cNvPicPr>
            <a:picLocks noChangeAspect="1"/>
          </p:cNvPicPr>
          <p:nvPr/>
        </p:nvPicPr>
        <p:blipFill>
          <a:blip r:embed="rId19" cstate="print"/>
          <a:stretch>
            <a:fillRect/>
          </a:stretch>
        </p:blipFill>
        <p:spPr>
          <a:xfrm>
            <a:off x="260648" y="3296816"/>
            <a:ext cx="889000" cy="889000"/>
          </a:xfrm>
          <a:prstGeom prst="rect">
            <a:avLst/>
          </a:prstGeom>
        </p:spPr>
      </p:pic>
      <p:pic>
        <p:nvPicPr>
          <p:cNvPr id="115" name="図 114" descr="LD-CTLK_BU1_31k.jpg"/>
          <p:cNvPicPr>
            <a:picLocks noChangeAspect="1"/>
          </p:cNvPicPr>
          <p:nvPr/>
        </p:nvPicPr>
        <p:blipFill>
          <a:blip r:embed="rId20" cstate="print"/>
          <a:stretch>
            <a:fillRect/>
          </a:stretch>
        </p:blipFill>
        <p:spPr>
          <a:xfrm>
            <a:off x="1628800" y="5457056"/>
            <a:ext cx="1306286" cy="1306286"/>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a:noFill/>
          <a:miter lim="800000"/>
          <a:headEnd/>
          <a:tailEnd/>
        </a:ln>
      </a:spPr>
      <a:bodyPr lIns="87782" tIns="43891" rIns="87782" bIns="43891" anchor="ctr"/>
      <a:lstStyle>
        <a:defPPr algn="ctr" defTabSz="938213">
          <a:defRPr sz="2500">
            <a:solidFill>
              <a:schemeClr val="bg1"/>
            </a:solidFill>
            <a:ea typeface="HGP創英角ｺﾞｼｯｸUB"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38213"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Impact"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14391</TotalTime>
  <Words>1282</Words>
  <Application>Microsoft Macintosh PowerPoint</Application>
  <PresentationFormat>A4 210x297 mm</PresentationFormat>
  <Paragraphs>228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PowerPoint プレゼンテーション</vt:lpstr>
      <vt:lpstr>PowerPoint プレゼンテーション</vt:lpstr>
    </vt:vector>
  </TitlesOfParts>
  <Company>Elecom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営業チラシ　LHD-LANQGシリーズ</dc:title>
  <dc:creator>Sales</dc:creator>
  <cp:lastModifiedBy>OSHIMA RYUTARO</cp:lastModifiedBy>
  <cp:revision>693</cp:revision>
  <dcterms:created xsi:type="dcterms:W3CDTF">2006-08-09T08:42:29Z</dcterms:created>
  <dcterms:modified xsi:type="dcterms:W3CDTF">2014-08-08T04:44:25Z</dcterms:modified>
</cp:coreProperties>
</file>