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6858000" cy="9906000" type="A4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99"/>
    <a:srgbClr val="0000CC"/>
    <a:srgbClr val="0000FF"/>
    <a:srgbClr val="FFCCFF"/>
    <a:srgbClr val="FF6600"/>
    <a:srgbClr val="FF99FF"/>
    <a:srgbClr val="008000"/>
    <a:srgbClr val="00CC00"/>
    <a:srgbClr val="0033CC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4" autoAdjust="0"/>
    <p:restoredTop sz="94651" autoAdjust="0"/>
  </p:normalViewPr>
  <p:slideViewPr>
    <p:cSldViewPr>
      <p:cViewPr>
        <p:scale>
          <a:sx n="150" d="100"/>
          <a:sy n="150" d="100"/>
        </p:scale>
        <p:origin x="-660" y="-78"/>
      </p:cViewPr>
      <p:guideLst>
        <p:guide orient="horz" pos="4235"/>
        <p:guide pos="215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41" tIns="43770" rIns="87541" bIns="43770" numCol="1" anchor="t" anchorCtr="0" compatLnSpc="1">
            <a:prstTxWarp prst="textNoShape">
              <a:avLst/>
            </a:prstTxWarp>
          </a:bodyPr>
          <a:lstStyle>
            <a:lvl1pPr defTabSz="87605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2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41" tIns="43770" rIns="87541" bIns="43770" numCol="1" anchor="t" anchorCtr="0" compatLnSpc="1">
            <a:prstTxWarp prst="textNoShape">
              <a:avLst/>
            </a:prstTxWarp>
          </a:bodyPr>
          <a:lstStyle>
            <a:lvl1pPr algn="r" defTabSz="87605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41" tIns="43770" rIns="87541" bIns="43770" numCol="1" anchor="b" anchorCtr="0" compatLnSpc="1">
            <a:prstTxWarp prst="textNoShape">
              <a:avLst/>
            </a:prstTxWarp>
          </a:bodyPr>
          <a:lstStyle>
            <a:lvl1pPr defTabSz="87605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2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41" tIns="43770" rIns="87541" bIns="43770" numCol="1" anchor="b" anchorCtr="0" compatLnSpc="1">
            <a:prstTxWarp prst="textNoShape">
              <a:avLst/>
            </a:prstTxWarp>
          </a:bodyPr>
          <a:lstStyle>
            <a:lvl1pPr algn="r" defTabSz="87605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B763A58-387A-4BAD-BB97-64575945885D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4" tIns="47413" rIns="94824" bIns="47413" numCol="1" anchor="t" anchorCtr="0" compatLnSpc="1">
            <a:prstTxWarp prst="textNoShape">
              <a:avLst/>
            </a:prstTxWarp>
          </a:bodyPr>
          <a:lstStyle>
            <a:lvl1pPr defTabSz="94906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2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4" tIns="47413" rIns="94824" bIns="47413" numCol="1" anchor="t" anchorCtr="0" compatLnSpc="1">
            <a:prstTxWarp prst="textNoShape">
              <a:avLst/>
            </a:prstTxWarp>
          </a:bodyPr>
          <a:lstStyle>
            <a:lvl1pPr algn="r" defTabSz="94906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4550" y="747713"/>
            <a:ext cx="257810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21227"/>
            <a:ext cx="54467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4" tIns="47413" rIns="94824" bIns="47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4" tIns="47413" rIns="94824" bIns="47413" numCol="1" anchor="b" anchorCtr="0" compatLnSpc="1">
            <a:prstTxWarp prst="textNoShape">
              <a:avLst/>
            </a:prstTxWarp>
          </a:bodyPr>
          <a:lstStyle>
            <a:lvl1pPr defTabSz="94906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2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4" tIns="47413" rIns="94824" bIns="47413" numCol="1" anchor="b" anchorCtr="0" compatLnSpc="1">
            <a:prstTxWarp prst="textNoShape">
              <a:avLst/>
            </a:prstTxWarp>
          </a:bodyPr>
          <a:lstStyle>
            <a:lvl1pPr algn="r" defTabSz="94906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B7F98C3-82A6-4A8B-9930-63D1C9B3C2B7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670"/>
            <a:fld id="{40940E24-3395-4CEE-96FF-6F0EF3EC1A29}" type="slidenum">
              <a:rPr lang="en-US" altLang="ja-JP" smtClean="0"/>
              <a:pPr defTabSz="948670"/>
              <a:t>1</a:t>
            </a:fld>
            <a:endParaRPr lang="en-US" altLang="ja-JP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572C8-0C86-4796-AE93-7A9BA41A42E8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b="1" dirty="0" smtClean="0"/>
              <a:t>＜接続可能＞</a:t>
            </a:r>
            <a:endParaRPr lang="ja-JP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47F7-0F12-413F-A3CA-6FFF995F0BEA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81B4-5F22-4576-8E2B-7D2DAE9E3106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8463"/>
            <a:ext cx="1543050" cy="84502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8463"/>
            <a:ext cx="4476750" cy="84502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F3B5-F30B-4ED1-A64C-9C66AA520961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34BAC-20B4-4FEF-A4C7-050AC4B1CEE5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9BE1-9EB6-441C-BFCB-44F722B5142D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593A-03E5-4D6B-B800-751EB8ECE0B5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9EFC-D40B-4504-9D5E-71B8EE83D7B5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1A58-C684-41D4-9EE2-6CCF4A31983A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8FDBD-EE34-45C1-B68F-11C5D0C2434F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C3BE-6EBD-4DB7-9FC0-F67427BDA2F8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183E-9570-4C7D-AF8C-10421D114EEF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8463"/>
            <a:ext cx="61722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13" tIns="46907" rIns="93813" bIns="469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7DBD581-A46F-48D6-9E1C-341AA35915DD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52425" indent="-352425" algn="l" defTabSz="938213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71575" indent="-233363" algn="l" defTabSz="938213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</a:defRPr>
      </a:lvl3pPr>
      <a:lvl4pPr marL="1641475" indent="-234950" algn="l" defTabSz="938213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111375" indent="-234950" algn="l" defTabSz="938213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685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30257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829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9401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://www.elecom.co.jp/photo/p01/PS-A12PVSTWH_01.jpg" TargetMode="External"/><Relationship Id="rId18" Type="http://schemas.openxmlformats.org/officeDocument/2006/relationships/image" Target="../media/image40.png"/><Relationship Id="rId3" Type="http://schemas.openxmlformats.org/officeDocument/2006/relationships/image" Target="../media/image28.jpeg"/><Relationship Id="rId21" Type="http://schemas.openxmlformats.org/officeDocument/2006/relationships/image" Target="../media/image43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22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jpe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6.png"/><Relationship Id="rId5" Type="http://schemas.openxmlformats.org/officeDocument/2006/relationships/image" Target="../media/image30.png"/><Relationship Id="rId15" Type="http://schemas.openxmlformats.org/officeDocument/2006/relationships/hyperlink" Target="http://www.elecom.co.jp/photo/p01/PS-A12PVSTBK_01.jpg" TargetMode="External"/><Relationship Id="rId23" Type="http://schemas.openxmlformats.org/officeDocument/2006/relationships/image" Target="../media/image45.jpeg"/><Relationship Id="rId10" Type="http://schemas.openxmlformats.org/officeDocument/2006/relationships/image" Target="../media/image35.png"/><Relationship Id="rId19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jpeg"/><Relationship Id="rId22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図 72" descr="TK-FBP067IBK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8476" y="8755124"/>
            <a:ext cx="914400" cy="914400"/>
          </a:xfrm>
          <a:prstGeom prst="rect">
            <a:avLst/>
          </a:prstGeom>
        </p:spPr>
      </p:pic>
      <p:pic>
        <p:nvPicPr>
          <p:cNvPr id="71" name="図 70" descr="MR-WI01BK_71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4282" y="1860882"/>
            <a:ext cx="834598" cy="834598"/>
          </a:xfrm>
          <a:prstGeom prst="rect">
            <a:avLst/>
          </a:prstGeom>
        </p:spPr>
      </p:pic>
      <p:pic>
        <p:nvPicPr>
          <p:cNvPr id="72" name="図 71" descr="MR-WI01BK_01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426" y="1604628"/>
            <a:ext cx="1264366" cy="1264366"/>
          </a:xfrm>
          <a:prstGeom prst="rect">
            <a:avLst/>
          </a:prstGeom>
        </p:spPr>
      </p:pic>
      <p:pic>
        <p:nvPicPr>
          <p:cNvPr id="180" name="Picture 1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205" y="97113"/>
            <a:ext cx="1270159" cy="10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2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63" y="0"/>
            <a:ext cx="131064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Rectangle 75"/>
          <p:cNvSpPr>
            <a:spLocks noChangeArrowheads="1"/>
          </p:cNvSpPr>
          <p:nvPr/>
        </p:nvSpPr>
        <p:spPr bwMode="auto">
          <a:xfrm>
            <a:off x="152400" y="1172580"/>
            <a:ext cx="6553200" cy="25562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5" name="正方形/長方形 68"/>
          <p:cNvSpPr>
            <a:spLocks noChangeArrowheads="1"/>
          </p:cNvSpPr>
          <p:nvPr/>
        </p:nvSpPr>
        <p:spPr bwMode="auto">
          <a:xfrm>
            <a:off x="152400" y="1172580"/>
            <a:ext cx="6548438" cy="25241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容量不足を解消したい／データを共有したい</a:t>
            </a:r>
            <a:endParaRPr lang="ja-JP" altLang="en-US" sz="1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9" name="Text Box 17"/>
          <p:cNvSpPr txBox="1">
            <a:spLocks noChangeArrowheads="1"/>
          </p:cNvSpPr>
          <p:nvPr/>
        </p:nvSpPr>
        <p:spPr bwMode="auto">
          <a:xfrm>
            <a:off x="1556792" y="21012"/>
            <a:ext cx="4428492" cy="114692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>
              <a:defRPr/>
            </a:pPr>
            <a:r>
              <a:rPr lang="en-US" altLang="ja-JP" sz="1100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for</a:t>
            </a:r>
            <a:endParaRPr lang="en-US" altLang="ja-JP" sz="1100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>
              <a:defRPr/>
            </a:pPr>
            <a:r>
              <a:rPr lang="en-US" altLang="ja-JP" dirty="0" err="1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Air</a:t>
            </a:r>
            <a:endParaRPr lang="en-US" altLang="ja-JP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>
              <a:defRPr/>
            </a:pPr>
            <a:r>
              <a:rPr lang="en-US" altLang="ja-JP" dirty="0" err="1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mini Retina</a:t>
            </a:r>
            <a:r>
              <a:rPr lang="ja-JP" altLang="en-US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&amp; </a:t>
            </a:r>
            <a:r>
              <a:rPr lang="en-US" altLang="ja-JP" dirty="0" err="1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iPhone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5s/c</a:t>
            </a:r>
          </a:p>
          <a:p>
            <a:pPr defTabSz="842963">
              <a:defRPr/>
            </a:pPr>
            <a:r>
              <a:rPr lang="ja-JP" altLang="en-US" sz="1100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液晶</a:t>
            </a:r>
            <a:r>
              <a:rPr lang="ja-JP" altLang="en-US" sz="1100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保護フィルム、ケースなど</a:t>
            </a:r>
            <a:endParaRPr lang="en-US" altLang="ja-JP" sz="1100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>
              <a:defRPr/>
            </a:pPr>
            <a:r>
              <a:rPr lang="ja-JP" altLang="en-US" sz="1100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対応アクセサリが続々登場！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672" y="6069124"/>
            <a:ext cx="1309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8900" y="1927160"/>
            <a:ext cx="122301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33056" y="1927160"/>
            <a:ext cx="122301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7212" y="1927160"/>
            <a:ext cx="122301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四角形吹き出し 22"/>
          <p:cNvSpPr>
            <a:spLocks noChangeAspect="1"/>
          </p:cNvSpPr>
          <p:nvPr/>
        </p:nvSpPr>
        <p:spPr bwMode="auto">
          <a:xfrm>
            <a:off x="2492896" y="2611919"/>
            <a:ext cx="1330119" cy="612889"/>
          </a:xfrm>
          <a:prstGeom prst="wedgeRectCallout">
            <a:avLst>
              <a:gd name="adj1" fmla="val -16499"/>
              <a:gd name="adj2" fmla="val -65657"/>
            </a:avLst>
          </a:prstGeom>
          <a:solidFill>
            <a:srgbClr val="33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defTabSz="877888">
              <a:defRPr/>
            </a:pPr>
            <a:r>
              <a:rPr lang="ja-JP" altLang="en-US" sz="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◆外部ストレージとして使用</a:t>
            </a:r>
            <a:endParaRPr lang="en-US" altLang="ja-JP" sz="8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>
              <a:defRPr/>
            </a:pPr>
            <a:endParaRPr lang="en-US" altLang="ja-JP" sz="3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>
              <a:defRPr/>
            </a:pPr>
            <a:r>
              <a:rPr lang="ja-JP" altLang="en-US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容量の大きいデータを</a:t>
            </a:r>
            <a:r>
              <a:rPr lang="en-US" altLang="ja-JP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SD</a:t>
            </a:r>
            <a:r>
              <a:rPr lang="ja-JP" altLang="en-US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カード、</a:t>
            </a:r>
            <a:r>
              <a:rPr lang="en-US" altLang="ja-JP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USB</a:t>
            </a:r>
            <a:r>
              <a:rPr lang="ja-JP" altLang="en-US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メモリーに保存することで端末の容量不足を解消できます。</a:t>
            </a:r>
            <a:endParaRPr lang="en-US" altLang="ja-JP" sz="7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四角形吹き出し 23"/>
          <p:cNvSpPr>
            <a:spLocks noChangeAspect="1"/>
          </p:cNvSpPr>
          <p:nvPr/>
        </p:nvSpPr>
        <p:spPr bwMode="auto">
          <a:xfrm>
            <a:off x="3897052" y="2611236"/>
            <a:ext cx="1330119" cy="612889"/>
          </a:xfrm>
          <a:prstGeom prst="wedgeRectCallout">
            <a:avLst>
              <a:gd name="adj1" fmla="val -15949"/>
              <a:gd name="adj2" fmla="val -67592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defTabSz="877888">
              <a:defRPr/>
            </a:pPr>
            <a:r>
              <a:rPr lang="ja-JP" altLang="en-US" sz="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◆動画・音楽の再生</a:t>
            </a:r>
            <a:endParaRPr lang="en-US" altLang="ja-JP" sz="8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>
              <a:defRPr/>
            </a:pPr>
            <a:endParaRPr lang="en-US" altLang="ja-JP" sz="3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>
              <a:defRPr/>
            </a:pPr>
            <a:r>
              <a:rPr lang="en-US" altLang="ja-JP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SD</a:t>
            </a:r>
            <a:r>
              <a:rPr lang="ja-JP" altLang="en-US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カード、</a:t>
            </a:r>
            <a:r>
              <a:rPr lang="en-US" altLang="ja-JP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USB</a:t>
            </a:r>
            <a:r>
              <a:rPr lang="ja-JP" altLang="en-US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メモリー内に保存した動画、音楽ファイルを再生できます。</a:t>
            </a:r>
            <a:endParaRPr lang="en-US" altLang="ja-JP" sz="7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四角形吹き出し 24"/>
          <p:cNvSpPr>
            <a:spLocks noChangeAspect="1"/>
          </p:cNvSpPr>
          <p:nvPr/>
        </p:nvSpPr>
        <p:spPr bwMode="auto">
          <a:xfrm>
            <a:off x="5301208" y="2611236"/>
            <a:ext cx="1330119" cy="612889"/>
          </a:xfrm>
          <a:prstGeom prst="wedgeRectCallout">
            <a:avLst>
              <a:gd name="adj1" fmla="val -15949"/>
              <a:gd name="adj2" fmla="val -68560"/>
            </a:avLst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defTabSz="877888">
              <a:defRPr/>
            </a:pPr>
            <a:r>
              <a:rPr lang="ja-JP" altLang="en-US" sz="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◆データの共有</a:t>
            </a:r>
            <a:endParaRPr lang="en-US" altLang="ja-JP" sz="8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>
              <a:defRPr/>
            </a:pPr>
            <a:endParaRPr lang="en-US" altLang="ja-JP" sz="3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77888">
              <a:defRPr/>
            </a:pPr>
            <a:r>
              <a:rPr lang="ja-JP" altLang="en-US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最大</a:t>
            </a:r>
            <a:r>
              <a:rPr lang="en-US" altLang="ja-JP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7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台までの同時アクセスができるため、メンバー間でのデータ共有がスマートに行えます。</a:t>
            </a:r>
            <a:endParaRPr lang="en-US" altLang="ja-JP" sz="7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テキスト ボックス 52"/>
          <p:cNvSpPr txBox="1">
            <a:spLocks noChangeArrowheads="1"/>
          </p:cNvSpPr>
          <p:nvPr/>
        </p:nvSpPr>
        <p:spPr bwMode="auto">
          <a:xfrm>
            <a:off x="2405729" y="1711957"/>
            <a:ext cx="14553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容量不足を解消する</a:t>
            </a:r>
            <a:endParaRPr lang="ja-JP" altLang="en-US" sz="1000" dirty="0">
              <a:solidFill>
                <a:srgbClr val="0000C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7" name="テキスト ボックス 52"/>
          <p:cNvSpPr txBox="1">
            <a:spLocks noChangeArrowheads="1"/>
          </p:cNvSpPr>
          <p:nvPr/>
        </p:nvSpPr>
        <p:spPr bwMode="auto">
          <a:xfrm>
            <a:off x="3897052" y="1711957"/>
            <a:ext cx="12961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 smtClean="0">
                <a:solidFill>
                  <a:srgbClr val="008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直接ファイルを開く</a:t>
            </a:r>
            <a:endParaRPr lang="ja-JP" altLang="en-US" sz="1000" dirty="0">
              <a:solidFill>
                <a:srgbClr val="008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8" name="テキスト ボックス 52"/>
          <p:cNvSpPr txBox="1">
            <a:spLocks noChangeArrowheads="1"/>
          </p:cNvSpPr>
          <p:nvPr/>
        </p:nvSpPr>
        <p:spPr bwMode="auto">
          <a:xfrm>
            <a:off x="5301207" y="1711957"/>
            <a:ext cx="12961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 smtClean="0">
                <a:solidFill>
                  <a:srgbClr val="FF66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データを共有する</a:t>
            </a:r>
            <a:endParaRPr lang="ja-JP" altLang="en-US" sz="1000" dirty="0">
              <a:solidFill>
                <a:srgbClr val="FF66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テキスト ボックス 52"/>
          <p:cNvSpPr txBox="1">
            <a:spLocks noChangeArrowheads="1"/>
          </p:cNvSpPr>
          <p:nvPr/>
        </p:nvSpPr>
        <p:spPr bwMode="auto">
          <a:xfrm>
            <a:off x="209485" y="1460612"/>
            <a:ext cx="6459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1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ja-JP" altLang="en-US" sz="11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11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iPhone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</a:t>
            </a:r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Wi-Fi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で接続できるバッテリー内蔵カードリーダ</a:t>
            </a:r>
            <a:endParaRPr lang="ja-JP" altLang="en-US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テキスト ボックス 52"/>
          <p:cNvSpPr txBox="1">
            <a:spLocks noChangeArrowheads="1"/>
          </p:cNvSpPr>
          <p:nvPr/>
        </p:nvSpPr>
        <p:spPr bwMode="auto">
          <a:xfrm>
            <a:off x="332656" y="2763143"/>
            <a:ext cx="195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●専用アプリ（無償ダウンロード）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</a:t>
            </a:r>
            <a:r>
              <a:rPr lang="en-US" altLang="ja-JP" sz="8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AirStream</a:t>
            </a:r>
            <a:r>
              <a:rPr lang="en-US" altLang="ja-JP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Pro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」を</a:t>
            </a:r>
            <a:r>
              <a:rPr lang="en-US" altLang="ja-JP" sz="8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iPhone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や</a:t>
            </a:r>
            <a:r>
              <a:rPr lang="en-US" altLang="ja-JP" sz="8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インストールしてご使用ください</a:t>
            </a:r>
          </a:p>
        </p:txBody>
      </p:sp>
      <p:sp>
        <p:nvSpPr>
          <p:cNvPr id="33" name="テキスト ボックス 52"/>
          <p:cNvSpPr txBox="1">
            <a:spLocks noChangeArrowheads="1"/>
          </p:cNvSpPr>
          <p:nvPr/>
        </p:nvSpPr>
        <p:spPr bwMode="auto">
          <a:xfrm>
            <a:off x="209485" y="5781092"/>
            <a:ext cx="64238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JIS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保護等級 </a:t>
            </a:r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IP47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相当の防水・防塵ケース</a:t>
            </a:r>
            <a:endParaRPr lang="ja-JP" altLang="en-US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9" name="テキスト ボックス 52"/>
          <p:cNvSpPr txBox="1">
            <a:spLocks noChangeArrowheads="1"/>
          </p:cNvSpPr>
          <p:nvPr/>
        </p:nvSpPr>
        <p:spPr bwMode="auto">
          <a:xfrm>
            <a:off x="713541" y="6933220"/>
            <a:ext cx="8432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Air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用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2" name="テキスト ボックス 52"/>
          <p:cNvSpPr txBox="1">
            <a:spLocks noChangeArrowheads="1"/>
          </p:cNvSpPr>
          <p:nvPr/>
        </p:nvSpPr>
        <p:spPr bwMode="auto">
          <a:xfrm>
            <a:off x="2456893" y="6033120"/>
            <a:ext cx="8640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防水防塵設計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JIS</a:t>
            </a: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保護等級</a:t>
            </a: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IP47</a:t>
            </a: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相当の安心設計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011" y="7185248"/>
            <a:ext cx="826741" cy="59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1583" y="7221252"/>
            <a:ext cx="647177" cy="5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テキスト ボックス 52"/>
          <p:cNvSpPr txBox="1">
            <a:spLocks noChangeArrowheads="1"/>
          </p:cNvSpPr>
          <p:nvPr/>
        </p:nvSpPr>
        <p:spPr bwMode="auto">
          <a:xfrm>
            <a:off x="260648" y="7741277"/>
            <a:ext cx="10441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mini Retina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用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7" name="テキスト ボックス 52"/>
          <p:cNvSpPr txBox="1">
            <a:spLocks noChangeArrowheads="1"/>
          </p:cNvSpPr>
          <p:nvPr/>
        </p:nvSpPr>
        <p:spPr bwMode="auto">
          <a:xfrm>
            <a:off x="1340768" y="7725308"/>
            <a:ext cx="10441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iPhone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5s/c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用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96853" y="6040650"/>
            <a:ext cx="421005" cy="43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96852" y="6578032"/>
            <a:ext cx="427196" cy="4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60023" y="6044425"/>
            <a:ext cx="421005" cy="4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48980" y="6576955"/>
            <a:ext cx="439579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01108" y="6036894"/>
            <a:ext cx="427196" cy="43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07299" y="6575615"/>
            <a:ext cx="42100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58088" y="6036894"/>
            <a:ext cx="427196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テキスト ボックス 52"/>
          <p:cNvSpPr txBox="1">
            <a:spLocks noChangeArrowheads="1"/>
          </p:cNvSpPr>
          <p:nvPr/>
        </p:nvSpPr>
        <p:spPr bwMode="auto">
          <a:xfrm>
            <a:off x="2456893" y="6573180"/>
            <a:ext cx="8640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ネックストラップ付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取り付け、取り外しも簡単で便利に持ち運びできる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7" name="テキスト ボックス 52"/>
          <p:cNvSpPr txBox="1">
            <a:spLocks noChangeArrowheads="1"/>
          </p:cNvSpPr>
          <p:nvPr/>
        </p:nvSpPr>
        <p:spPr bwMode="auto">
          <a:xfrm>
            <a:off x="3609020" y="6033120"/>
            <a:ext cx="8640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水に浮く安心設計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背面にエアバックがあるため、うっかり水に落としても沈まない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8" name="テキスト ボックス 52"/>
          <p:cNvSpPr txBox="1">
            <a:spLocks noChangeArrowheads="1"/>
          </p:cNvSpPr>
          <p:nvPr/>
        </p:nvSpPr>
        <p:spPr bwMode="auto">
          <a:xfrm>
            <a:off x="3609020" y="6573180"/>
            <a:ext cx="86409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1.0m</a:t>
            </a:r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防水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簡易的な水中撮影が可能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9" name="テキスト ボックス 52"/>
          <p:cNvSpPr txBox="1">
            <a:spLocks noChangeArrowheads="1"/>
          </p:cNvSpPr>
          <p:nvPr/>
        </p:nvSpPr>
        <p:spPr bwMode="auto">
          <a:xfrm>
            <a:off x="4761148" y="6036894"/>
            <a:ext cx="86409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カメラ撮影ができる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カメラ部分に透明素材をしようしているため、装着したままクリアな撮影が可能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0" name="テキスト ボックス 52"/>
          <p:cNvSpPr txBox="1">
            <a:spLocks noChangeArrowheads="1"/>
          </p:cNvSpPr>
          <p:nvPr/>
        </p:nvSpPr>
        <p:spPr bwMode="auto">
          <a:xfrm>
            <a:off x="4761148" y="6576954"/>
            <a:ext cx="86409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タッチ操作ができる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ケースを装着したままタッチ操作が可能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" name="テキスト ボックス 52"/>
          <p:cNvSpPr txBox="1">
            <a:spLocks noChangeArrowheads="1"/>
          </p:cNvSpPr>
          <p:nvPr/>
        </p:nvSpPr>
        <p:spPr bwMode="auto">
          <a:xfrm>
            <a:off x="5913276" y="6036894"/>
            <a:ext cx="864096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65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ハンドベルト付</a:t>
            </a:r>
            <a:endParaRPr lang="en-US" altLang="ja-JP" sz="65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取り付け、取り外しも簡単で片手で持てるため、操作がしやすい</a:t>
            </a:r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en-US" altLang="ja-JP" sz="6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Air</a:t>
            </a: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用のみ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4" name="Rectangle 75"/>
          <p:cNvSpPr>
            <a:spLocks noChangeArrowheads="1"/>
          </p:cNvSpPr>
          <p:nvPr/>
        </p:nvSpPr>
        <p:spPr bwMode="auto">
          <a:xfrm>
            <a:off x="152636" y="3765253"/>
            <a:ext cx="6553200" cy="421208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5" name="正方形/長方形 68"/>
          <p:cNvSpPr>
            <a:spLocks noChangeArrowheads="1"/>
          </p:cNvSpPr>
          <p:nvPr/>
        </p:nvSpPr>
        <p:spPr bwMode="auto">
          <a:xfrm>
            <a:off x="152636" y="3764868"/>
            <a:ext cx="6553200" cy="25241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故障率を下げたい</a:t>
            </a:r>
            <a:endParaRPr lang="ja-JP" altLang="en-US" sz="1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6" name="テキスト ボックス 52"/>
          <p:cNvSpPr txBox="1">
            <a:spLocks noChangeArrowheads="1"/>
          </p:cNvSpPr>
          <p:nvPr/>
        </p:nvSpPr>
        <p:spPr bwMode="auto">
          <a:xfrm>
            <a:off x="209485" y="4052900"/>
            <a:ext cx="64238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衝撃吸収フィルム　「耐衝撃＋指紋防止＋エアーレス＋反射防止」</a:t>
            </a:r>
            <a:endParaRPr lang="ja-JP" altLang="en-US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77072" y="4052900"/>
            <a:ext cx="1743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32656" y="4340932"/>
            <a:ext cx="90010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正方形/長方形 68"/>
          <p:cNvSpPr>
            <a:spLocks noChangeArrowheads="1"/>
          </p:cNvSpPr>
          <p:nvPr/>
        </p:nvSpPr>
        <p:spPr bwMode="auto">
          <a:xfrm>
            <a:off x="152636" y="8013340"/>
            <a:ext cx="6553200" cy="25241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文字入力をしやすくしたい</a:t>
            </a:r>
            <a:endParaRPr lang="ja-JP" altLang="en-US" sz="1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4" name="Rectangle 75"/>
          <p:cNvSpPr>
            <a:spLocks noChangeArrowheads="1"/>
          </p:cNvSpPr>
          <p:nvPr/>
        </p:nvSpPr>
        <p:spPr bwMode="auto">
          <a:xfrm>
            <a:off x="152636" y="8013724"/>
            <a:ext cx="6553200" cy="185417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74510" y="8738454"/>
            <a:ext cx="994250" cy="9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テキスト ボックス 52"/>
          <p:cNvSpPr txBox="1">
            <a:spLocks noChangeArrowheads="1"/>
          </p:cNvSpPr>
          <p:nvPr/>
        </p:nvSpPr>
        <p:spPr bwMode="auto">
          <a:xfrm>
            <a:off x="209485" y="8302533"/>
            <a:ext cx="6459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タブレットをスタンドするだけで、自動的に電源</a:t>
            </a:r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OK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！はず</a:t>
            </a:r>
            <a:r>
              <a:rPr lang="ja-JP" altLang="en-US" sz="11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じて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電源</a:t>
            </a:r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OFF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！</a:t>
            </a:r>
            <a:endParaRPr lang="en-US" altLang="ja-JP" sz="11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スタンド一体型</a:t>
            </a:r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Bluetooth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キーボード</a:t>
            </a:r>
            <a:endParaRPr lang="ja-JP" altLang="en-US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84784" y="9561512"/>
            <a:ext cx="685800" cy="18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456892" y="8604252"/>
            <a:ext cx="77724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509120" y="8604252"/>
            <a:ext cx="77724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テキスト ボックス 52"/>
          <p:cNvSpPr txBox="1">
            <a:spLocks noChangeArrowheads="1"/>
          </p:cNvSpPr>
          <p:nvPr/>
        </p:nvSpPr>
        <p:spPr bwMode="auto">
          <a:xfrm>
            <a:off x="3176972" y="8604252"/>
            <a:ext cx="140415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アジャスターで</a:t>
            </a:r>
            <a:r>
              <a:rPr lang="en-US" altLang="ja-JP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段階の厚みの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タブレットに対応</a:t>
            </a:r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付属のタブレットアジャスターを調整することにより、スタンド部分を</a:t>
            </a:r>
            <a:r>
              <a:rPr lang="en-US" altLang="ja-JP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段階の厚みに変更することができます。 </a:t>
            </a:r>
            <a:endParaRPr lang="ja-JP" altLang="en-US" sz="6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9" name="テキスト ボックス 52"/>
          <p:cNvSpPr txBox="1">
            <a:spLocks noChangeArrowheads="1"/>
          </p:cNvSpPr>
          <p:nvPr/>
        </p:nvSpPr>
        <p:spPr bwMode="auto">
          <a:xfrm>
            <a:off x="5229200" y="8604252"/>
            <a:ext cx="1440160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乾電池 </a:t>
            </a:r>
            <a:r>
              <a:rPr lang="en-US" altLang="zh-TW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 USB</a:t>
            </a:r>
            <a:r>
              <a:rPr lang="zh-TW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給電両対応 </a:t>
            </a:r>
          </a:p>
          <a:p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単</a:t>
            </a:r>
            <a:r>
              <a:rPr lang="en-US" altLang="ja-JP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電池</a:t>
            </a:r>
            <a:r>
              <a:rPr lang="en-US" altLang="ja-JP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本でも動作しますが、</a:t>
            </a:r>
            <a:r>
              <a:rPr lang="en-US" altLang="ja-JP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USB </a:t>
            </a:r>
            <a:r>
              <a:rPr lang="en-US" altLang="ja-JP" sz="65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microB</a:t>
            </a:r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接続で給電できるので、電池切れを心配する必要がございません。 </a:t>
            </a:r>
          </a:p>
          <a:p>
            <a:endParaRPr lang="en-US" altLang="ja-JP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別途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USB</a:t>
            </a:r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給電用の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</a:t>
            </a:r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アダプターが必要です</a:t>
            </a:r>
            <a:endParaRPr lang="ja-JP" altLang="en-US" sz="5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32656" y="3222516"/>
            <a:ext cx="188595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456892" y="4376936"/>
            <a:ext cx="1247775" cy="43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テキスト ボックス 52"/>
          <p:cNvSpPr txBox="1">
            <a:spLocks noChangeArrowheads="1"/>
          </p:cNvSpPr>
          <p:nvPr/>
        </p:nvSpPr>
        <p:spPr bwMode="auto">
          <a:xfrm>
            <a:off x="5790105" y="4088904"/>
            <a:ext cx="9152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右記試験結果は、</a:t>
            </a:r>
            <a:endParaRPr lang="en-US" altLang="ja-JP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5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Air</a:t>
            </a:r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の場合</a:t>
            </a:r>
            <a:endParaRPr lang="en-US" altLang="ja-JP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600" u="sng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mini</a:t>
            </a:r>
            <a:r>
              <a:rPr lang="ja-JP" altLang="en-US" sz="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の場合</a:t>
            </a:r>
            <a:endParaRPr lang="en-US" altLang="ja-JP" sz="6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高さ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130cm</a:t>
            </a:r>
            <a:r>
              <a:rPr lang="ja-JP" altLang="en-US" sz="5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110g</a:t>
            </a:r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の鉄球</a:t>
            </a:r>
            <a:endParaRPr lang="en-US" altLang="ja-JP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600" u="sng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iPhone</a:t>
            </a:r>
            <a:r>
              <a:rPr lang="ja-JP" altLang="en-US" sz="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の場合</a:t>
            </a:r>
            <a:endParaRPr lang="en-US" altLang="ja-JP" sz="6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高さ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100cm</a:t>
            </a:r>
            <a:r>
              <a:rPr lang="ja-JP" altLang="en-US" sz="5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150g</a:t>
            </a:r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の鉄球</a:t>
            </a:r>
            <a:endParaRPr lang="ja-JP" altLang="en-US" sz="5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375048" y="4412940"/>
            <a:ext cx="54864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368660" y="5300826"/>
            <a:ext cx="1908212" cy="408258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●特厚シリコン層が衝撃を吸収し、フィルムがない状態に比べ割れにくくする液晶保護フィルム、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衝撃吸収“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ZEROSHOCK FILM"</a:t>
            </a:r>
            <a:r>
              <a:rPr lang="ja-JP" altLang="en-US" sz="7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です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77" name="表 76"/>
          <p:cNvGraphicFramePr>
            <a:graphicFrameLocks noGrp="1"/>
          </p:cNvGraphicFramePr>
          <p:nvPr/>
        </p:nvGraphicFramePr>
        <p:xfrm>
          <a:off x="2564906" y="3296816"/>
          <a:ext cx="3960440" cy="361950"/>
        </p:xfrm>
        <a:graphic>
          <a:graphicData uri="http://schemas.openxmlformats.org/drawingml/2006/table">
            <a:tbl>
              <a:tblPr/>
              <a:tblGrid>
                <a:gridCol w="792088"/>
                <a:gridCol w="792088"/>
                <a:gridCol w="792088"/>
                <a:gridCol w="792088"/>
                <a:gridCol w="792088"/>
              </a:tblGrid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対応機種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型番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EDP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コード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定価（税抜）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定価（税込）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iOS6.0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以降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MR-WI01BK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MR-WI01BK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¥7,930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FF0000"/>
                          </a:solidFill>
                          <a:latin typeface="Meiryo UI"/>
                        </a:rPr>
                        <a:t>¥8,564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8" name="表 77"/>
          <p:cNvGraphicFramePr>
            <a:graphicFrameLocks noGrp="1"/>
          </p:cNvGraphicFramePr>
          <p:nvPr/>
        </p:nvGraphicFramePr>
        <p:xfrm>
          <a:off x="2885189" y="4965151"/>
          <a:ext cx="3744415" cy="972108"/>
        </p:xfrm>
        <a:graphic>
          <a:graphicData uri="http://schemas.openxmlformats.org/drawingml/2006/table">
            <a:tbl>
              <a:tblPr/>
              <a:tblGrid>
                <a:gridCol w="831843"/>
                <a:gridCol w="756084"/>
                <a:gridCol w="756084"/>
                <a:gridCol w="720080"/>
                <a:gridCol w="680324"/>
              </a:tblGrid>
              <a:tr h="243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対応機種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型番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EDP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コード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定価（税抜）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定価（税込）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iPadAir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TB-A13FLPA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TB-A13FLPA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iPadminiRetina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TB-A12SFLPA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TBA12SFLPA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iPhone5s/c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PS-A13FLFPA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PSA13FLFPA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表 79"/>
          <p:cNvGraphicFramePr>
            <a:graphicFrameLocks noGrp="1"/>
          </p:cNvGraphicFramePr>
          <p:nvPr/>
        </p:nvGraphicFramePr>
        <p:xfrm>
          <a:off x="2492896" y="7077236"/>
          <a:ext cx="4104455" cy="793043"/>
        </p:xfrm>
        <a:graphic>
          <a:graphicData uri="http://schemas.openxmlformats.org/drawingml/2006/table">
            <a:tbl>
              <a:tblPr/>
              <a:tblGrid>
                <a:gridCol w="820891"/>
                <a:gridCol w="895516"/>
                <a:gridCol w="858204"/>
                <a:gridCol w="746265"/>
                <a:gridCol w="783579"/>
              </a:tblGrid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対応機種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型番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EDP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コード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定価（税抜）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定価（税込）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iPadAir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CC"/>
                          </a:solidFill>
                          <a:latin typeface="Meiryo UI"/>
                        </a:rPr>
                        <a:t>TB-A13WPSBK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TBA13WPSBK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iPadminiRetina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TB-A13SWPSBK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TA13SWPSBK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iPhone5s/c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P-01IPWPSBK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P01IPWPSBK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表 80"/>
          <p:cNvGraphicFramePr>
            <a:graphicFrameLocks noGrp="1"/>
          </p:cNvGraphicFramePr>
          <p:nvPr/>
        </p:nvGraphicFramePr>
        <p:xfrm>
          <a:off x="2456894" y="9453500"/>
          <a:ext cx="3996440" cy="361950"/>
        </p:xfrm>
        <a:graphic>
          <a:graphicData uri="http://schemas.openxmlformats.org/drawingml/2006/table">
            <a:tbl>
              <a:tblPr/>
              <a:tblGrid>
                <a:gridCol w="799288"/>
                <a:gridCol w="799288"/>
                <a:gridCol w="799288"/>
                <a:gridCol w="799288"/>
                <a:gridCol w="799288"/>
              </a:tblGrid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対応機種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型番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EDP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コード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定価（税抜）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定価（税込）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iOS6.0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以降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TK-FBP067IBK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KFBP067IBK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¥8,800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FF0000"/>
                          </a:solidFill>
                          <a:latin typeface="Meiryo UI"/>
                        </a:rPr>
                        <a:t>¥9,504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図 66" descr="LHC-UAL10WH_01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810" y="6876222"/>
            <a:ext cx="849086" cy="84908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628" y="3840866"/>
            <a:ext cx="700088" cy="75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0" y="2769890"/>
            <a:ext cx="67437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226" y="600386"/>
            <a:ext cx="651510" cy="55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05829" y="8739824"/>
            <a:ext cx="3522562" cy="1107441"/>
            <a:chOff x="2178" y="5283"/>
            <a:chExt cx="2041" cy="865"/>
          </a:xfrm>
        </p:grpSpPr>
        <p:sp>
          <p:nvSpPr>
            <p:cNvPr id="56334" name="AutoShape 14"/>
            <p:cNvSpPr>
              <a:spLocks noChangeArrowheads="1"/>
            </p:cNvSpPr>
            <p:nvPr/>
          </p:nvSpPr>
          <p:spPr bwMode="auto">
            <a:xfrm>
              <a:off x="2203" y="5283"/>
              <a:ext cx="2016" cy="865"/>
            </a:xfrm>
            <a:prstGeom prst="flowChartAlternateProcess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4271" tIns="42135" rIns="84271" bIns="42135" anchor="ctr"/>
            <a:lstStyle/>
            <a:p>
              <a:pPr defTabSz="842963" eaLnBrk="0" hangingPunct="0">
                <a:defRPr/>
              </a:pPr>
              <a:endParaRPr kumimoji="0" lang="ja-JP" altLang="ja-JP" sz="900">
                <a:effectLst>
                  <a:outerShdw blurRad="38100" dist="38100" dir="2700000" algn="tl">
                    <a:srgbClr val="C0C0C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233" name="Text Box 15"/>
            <p:cNvSpPr txBox="1">
              <a:spLocks noChangeArrowheads="1"/>
            </p:cNvSpPr>
            <p:nvPr/>
          </p:nvSpPr>
          <p:spPr bwMode="auto">
            <a:xfrm>
              <a:off x="2178" y="5321"/>
              <a:ext cx="749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271" tIns="42135" rIns="84271" bIns="42135" anchor="ctr">
              <a:spAutoFit/>
            </a:bodyPr>
            <a:lstStyle/>
            <a:p>
              <a:pPr algn="ctr" defTabSz="842963"/>
              <a:r>
                <a:rPr lang="ja-JP" altLang="en-US" sz="10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お問い合わせ先</a:t>
              </a:r>
            </a:p>
          </p:txBody>
        </p:sp>
      </p:grpSp>
      <p:grpSp>
        <p:nvGrpSpPr>
          <p:cNvPr id="3" name="グループ化 48"/>
          <p:cNvGrpSpPr/>
          <p:nvPr/>
        </p:nvGrpSpPr>
        <p:grpSpPr>
          <a:xfrm>
            <a:off x="152400" y="8737289"/>
            <a:ext cx="3124200" cy="1114103"/>
            <a:chOff x="152400" y="8737289"/>
            <a:chExt cx="3124200" cy="1114103"/>
          </a:xfrm>
        </p:grpSpPr>
        <p:pic>
          <p:nvPicPr>
            <p:cNvPr id="45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2250" y="8737289"/>
              <a:ext cx="1116013" cy="28416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152400" y="9023805"/>
              <a:ext cx="1447800" cy="35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エレコム株式会社</a:t>
              </a:r>
            </a:p>
            <a:p>
              <a:pPr defTabSz="877888"/>
              <a:r>
                <a:rPr lang="en-US" altLang="ja-JP" sz="8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http://www.elecom.co.jp</a:t>
              </a: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152400" y="9381492"/>
              <a:ext cx="31242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本ドキュメントの作成にあたっては細心の注意を払っていますが、本ドキュメントの記述の誤りや欠落があっても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エレコム株式会社、ロジテック株式会社はいかなる責任も負わないものとする。本ドキュメントおよび記述内容は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予告なしに変更されることがあります。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本ドキュメントは、作成日現在の情報をもとに作成されたものです、今後、価格の変更、仕様の変更、バージョン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アップ等により、内容の全部もしくは一部に変更が生じる可能性があります。</a:t>
              </a: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76400" y="9020630"/>
              <a:ext cx="1447800" cy="35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ロジテック株式会社</a:t>
              </a:r>
            </a:p>
            <a:p>
              <a:pPr defTabSz="877888"/>
              <a:r>
                <a:rPr lang="en-US" altLang="ja-JP" sz="8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http://www.Logitec.co.jp</a:t>
              </a:r>
            </a:p>
          </p:txBody>
        </p:sp>
      </p:grpSp>
      <p:sp>
        <p:nvSpPr>
          <p:cNvPr id="164" name="Rectangle 75"/>
          <p:cNvSpPr>
            <a:spLocks noChangeArrowheads="1"/>
          </p:cNvSpPr>
          <p:nvPr/>
        </p:nvSpPr>
        <p:spPr bwMode="auto">
          <a:xfrm>
            <a:off x="152400" y="2327337"/>
            <a:ext cx="6553200" cy="240963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8" name="Text Box 17"/>
          <p:cNvSpPr txBox="1">
            <a:spLocks noChangeArrowheads="1"/>
          </p:cNvSpPr>
          <p:nvPr/>
        </p:nvSpPr>
        <p:spPr bwMode="auto">
          <a:xfrm>
            <a:off x="168274" y="2612740"/>
            <a:ext cx="2252613" cy="22359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プライバシータイプ（反射防止タイプ）</a:t>
            </a:r>
            <a:endParaRPr lang="ja-JP" altLang="en-US" sz="900" dirty="0">
              <a:solidFill>
                <a:srgbClr val="0000C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9" name="Text Box 17"/>
          <p:cNvSpPr txBox="1">
            <a:spLocks noChangeArrowheads="1"/>
          </p:cNvSpPr>
          <p:nvPr/>
        </p:nvSpPr>
        <p:spPr bwMode="auto">
          <a:xfrm>
            <a:off x="1304764" y="2958827"/>
            <a:ext cx="1476164" cy="40957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●特殊ブラインド加工により上下左右からの視界を制限する、のぞき見防止フィルム</a:t>
            </a:r>
          </a:p>
        </p:txBody>
      </p:sp>
      <p:sp>
        <p:nvSpPr>
          <p:cNvPr id="183" name="正方形/長方形 93"/>
          <p:cNvSpPr>
            <a:spLocks noChangeArrowheads="1"/>
          </p:cNvSpPr>
          <p:nvPr/>
        </p:nvSpPr>
        <p:spPr bwMode="auto">
          <a:xfrm>
            <a:off x="152400" y="2324162"/>
            <a:ext cx="6553200" cy="25241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液晶保護フィルム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～プライバシー対策／画面</a:t>
            </a:r>
            <a:r>
              <a:rPr lang="ja-JP" altLang="en-US" sz="12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を保護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する～</a:t>
            </a:r>
            <a:endParaRPr lang="ja-JP" altLang="en-US" sz="12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5" name="Rectangle 75"/>
          <p:cNvSpPr>
            <a:spLocks noChangeArrowheads="1"/>
          </p:cNvSpPr>
          <p:nvPr/>
        </p:nvSpPr>
        <p:spPr bwMode="auto">
          <a:xfrm>
            <a:off x="152400" y="4772980"/>
            <a:ext cx="6553200" cy="172819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6" name="正方形/長方形 93"/>
          <p:cNvSpPr>
            <a:spLocks noChangeArrowheads="1"/>
          </p:cNvSpPr>
          <p:nvPr/>
        </p:nvSpPr>
        <p:spPr bwMode="auto">
          <a:xfrm>
            <a:off x="152400" y="4772980"/>
            <a:ext cx="6553200" cy="25241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カバー型</a:t>
            </a:r>
            <a:r>
              <a:rPr lang="en-US" altLang="ja-JP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Bluetooth</a:t>
            </a:r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キーボード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～文字を入力する～</a:t>
            </a:r>
            <a:endParaRPr lang="ja-JP" altLang="en-US" sz="12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9" name="Rectangle 75"/>
          <p:cNvSpPr>
            <a:spLocks noChangeArrowheads="1"/>
          </p:cNvSpPr>
          <p:nvPr/>
        </p:nvSpPr>
        <p:spPr bwMode="auto">
          <a:xfrm>
            <a:off x="152400" y="55562"/>
            <a:ext cx="6553200" cy="223314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0" name="正方形/長方形 93"/>
          <p:cNvSpPr>
            <a:spLocks noChangeArrowheads="1"/>
          </p:cNvSpPr>
          <p:nvPr/>
        </p:nvSpPr>
        <p:spPr bwMode="auto">
          <a:xfrm>
            <a:off x="152400" y="57150"/>
            <a:ext cx="6553200" cy="25241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カバー・ケース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～本体</a:t>
            </a:r>
            <a:r>
              <a:rPr lang="ja-JP" altLang="en-US" sz="12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を保護する／画面を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見せる～</a:t>
            </a:r>
            <a:endParaRPr lang="ja-JP" altLang="en-US" sz="12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0" name="Text Box 17"/>
          <p:cNvSpPr txBox="1">
            <a:spLocks noChangeArrowheads="1"/>
          </p:cNvSpPr>
          <p:nvPr/>
        </p:nvSpPr>
        <p:spPr bwMode="auto">
          <a:xfrm>
            <a:off x="1304764" y="621466"/>
            <a:ext cx="1620180" cy="839146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●回転させて縦横自由に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使える</a:t>
            </a:r>
            <a:endParaRPr lang="en-US" altLang="ja-JP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●高級感</a:t>
            </a: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のあるソフトレザー素材を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採用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●液晶保護フィルムが付属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●カバーを装着したままで液晶画面の確認、本体の操作、各種ボタン操作、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Lightning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コネクタへの接続、ヘッドホンの接続が可能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640" y="117645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700" y="1140446"/>
            <a:ext cx="5238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6710" y="344488"/>
            <a:ext cx="1962150" cy="20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3922" y="2936355"/>
            <a:ext cx="380842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305570" y="3897250"/>
            <a:ext cx="1475358" cy="62370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●誰が貼っても気泡が入らない、</a:t>
            </a:r>
            <a:endParaRPr lang="en-US" altLang="ja-JP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気泡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ゼロフィルム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●なめらかな指すべりで快適に操作でき、指紋が目立ちにくいスーパースムースコートを施しています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175022" y="3613284"/>
            <a:ext cx="2677914" cy="22359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気泡</a:t>
            </a:r>
            <a:r>
              <a:rPr lang="ja-JP" altLang="en-US" sz="900" dirty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ゼロフィルム</a:t>
            </a:r>
            <a:r>
              <a:rPr lang="ja-JP" altLang="en-US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（スムースタッチ・反射</a:t>
            </a:r>
            <a:r>
              <a:rPr lang="ja-JP" altLang="en-US" sz="900" dirty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防止タイプ）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24" y="1568624"/>
            <a:ext cx="219456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1304764" y="1844151"/>
            <a:ext cx="1476164" cy="300537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●液晶保護フィルムが付属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●リングストラップが付属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2" name="Picture 4" descr="クリックすると拡大表示します。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708" y="1784648"/>
            <a:ext cx="454498" cy="454498"/>
          </a:xfrm>
          <a:prstGeom prst="rect">
            <a:avLst/>
          </a:prstGeom>
          <a:noFill/>
        </p:spPr>
      </p:pic>
      <p:pic>
        <p:nvPicPr>
          <p:cNvPr id="83" name="Picture 6" descr="クリックすると拡大表示します。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648" y="1784648"/>
            <a:ext cx="454498" cy="454498"/>
          </a:xfrm>
          <a:prstGeom prst="rect">
            <a:avLst/>
          </a:prstGeom>
          <a:noFill/>
        </p:spPr>
      </p:pic>
      <p:sp>
        <p:nvSpPr>
          <p:cNvPr id="85" name="Rectangle 75"/>
          <p:cNvSpPr>
            <a:spLocks noChangeArrowheads="1"/>
          </p:cNvSpPr>
          <p:nvPr/>
        </p:nvSpPr>
        <p:spPr bwMode="auto">
          <a:xfrm>
            <a:off x="152636" y="6537176"/>
            <a:ext cx="6553200" cy="21242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6" name="正方形/長方形 93"/>
          <p:cNvSpPr>
            <a:spLocks noChangeArrowheads="1"/>
          </p:cNvSpPr>
          <p:nvPr/>
        </p:nvSpPr>
        <p:spPr bwMode="auto">
          <a:xfrm>
            <a:off x="152636" y="6537176"/>
            <a:ext cx="6553200" cy="25241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en-US" altLang="ja-JP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Lightning</a:t>
            </a:r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ケーブル・シガーチャージャー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～充電する～</a:t>
            </a:r>
            <a:endParaRPr lang="ja-JP" altLang="en-US" sz="12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05264" y="5169024"/>
            <a:ext cx="685800" cy="18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0668" y="5097016"/>
            <a:ext cx="902970" cy="92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4644" y="5950059"/>
            <a:ext cx="670560" cy="2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60948" y="5061012"/>
            <a:ext cx="106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94448" y="5061012"/>
            <a:ext cx="106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17"/>
          <p:cNvSpPr txBox="1">
            <a:spLocks noChangeArrowheads="1"/>
          </p:cNvSpPr>
          <p:nvPr/>
        </p:nvSpPr>
        <p:spPr bwMode="auto">
          <a:xfrm>
            <a:off x="3573016" y="5493060"/>
            <a:ext cx="1404938" cy="408258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lIns="84271" tIns="42135" rIns="84271" bIns="42135">
            <a:spAutoFit/>
          </a:bodyPr>
          <a:lstStyle/>
          <a:p>
            <a:pPr defTabSz="842963"/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磁石でカンタン装着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本体に磁石で固定し、スリムスタイルでかんたんに持ち運ぶことができます。 </a:t>
            </a:r>
          </a:p>
        </p:txBody>
      </p:sp>
      <p:sp>
        <p:nvSpPr>
          <p:cNvPr id="96" name="Text Box 17"/>
          <p:cNvSpPr txBox="1">
            <a:spLocks noChangeArrowheads="1"/>
          </p:cNvSpPr>
          <p:nvPr/>
        </p:nvSpPr>
        <p:spPr bwMode="auto">
          <a:xfrm>
            <a:off x="5265204" y="5493060"/>
            <a:ext cx="1404938" cy="408258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lIns="84271" tIns="42135" rIns="84271" bIns="42135">
            <a:spAutoFit/>
          </a:bodyPr>
          <a:lstStyle/>
          <a:p>
            <a:pPr defTabSz="842963"/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オートスリープ対応</a:t>
            </a:r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本体への固定</a:t>
            </a: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取り外しで、画面が</a:t>
            </a: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ON/OFF</a:t>
            </a: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になるオートスリープに対応。 </a:t>
            </a:r>
          </a:p>
        </p:txBody>
      </p:sp>
      <p:pic>
        <p:nvPicPr>
          <p:cNvPr id="49" name="図 48" descr="TK-FBP061ISV_33k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443709" y="5148989"/>
            <a:ext cx="864096" cy="864096"/>
          </a:xfrm>
          <a:prstGeom prst="rect">
            <a:avLst/>
          </a:prstGeom>
        </p:spPr>
      </p:pic>
      <p:pic>
        <p:nvPicPr>
          <p:cNvPr id="50" name="図 49" descr="TK-FBP061ISV_32k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163789" y="5401017"/>
            <a:ext cx="761155" cy="761155"/>
          </a:xfrm>
          <a:prstGeom prst="rect">
            <a:avLst/>
          </a:prstGeom>
        </p:spPr>
      </p:pic>
      <p:sp>
        <p:nvSpPr>
          <p:cNvPr id="51" name="テキスト ボックス 52"/>
          <p:cNvSpPr txBox="1">
            <a:spLocks noChangeArrowheads="1"/>
          </p:cNvSpPr>
          <p:nvPr/>
        </p:nvSpPr>
        <p:spPr bwMode="auto">
          <a:xfrm>
            <a:off x="440668" y="6249144"/>
            <a:ext cx="8432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Air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用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2" name="テキスト ボックス 52"/>
          <p:cNvSpPr txBox="1">
            <a:spLocks noChangeArrowheads="1"/>
          </p:cNvSpPr>
          <p:nvPr/>
        </p:nvSpPr>
        <p:spPr bwMode="auto">
          <a:xfrm>
            <a:off x="1695737" y="6193105"/>
            <a:ext cx="10441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mini Retina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用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72716" y="4016896"/>
            <a:ext cx="425768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24643" y="7653300"/>
            <a:ext cx="1079044" cy="94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175022" y="6825208"/>
            <a:ext cx="2677914" cy="22359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en-US" altLang="ja-JP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Lightning</a:t>
            </a:r>
            <a:r>
              <a:rPr lang="ja-JP" altLang="en-US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コネクタ対応</a:t>
            </a:r>
            <a:r>
              <a:rPr lang="en-US" altLang="ja-JP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USB</a:t>
            </a:r>
            <a:r>
              <a:rPr lang="ja-JP" altLang="en-US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ケーブル</a:t>
            </a:r>
            <a:endParaRPr lang="ja-JP" altLang="en-US" sz="900" dirty="0">
              <a:solidFill>
                <a:srgbClr val="0000C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1340768" y="7681736"/>
            <a:ext cx="1512168" cy="22359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en-US" altLang="ja-JP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USB</a:t>
            </a:r>
            <a:r>
              <a:rPr lang="ja-JP" altLang="en-US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シガーチャージャー</a:t>
            </a:r>
            <a:endParaRPr lang="ja-JP" altLang="en-US" sz="900" dirty="0">
              <a:solidFill>
                <a:srgbClr val="0000C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304764" y="7941332"/>
            <a:ext cx="1476164" cy="515980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12/24V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車対応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2.4A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の急速充電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●難燃材を採用し、発熱の低い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安全設計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224644" y="7077236"/>
            <a:ext cx="1476164" cy="300537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Apple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の正規ライセンス取得製品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●信号劣化を抑える金メッキピン</a:t>
            </a:r>
          </a:p>
        </p:txBody>
      </p:sp>
      <p:graphicFrame>
        <p:nvGraphicFramePr>
          <p:cNvPr id="62" name="表 61"/>
          <p:cNvGraphicFramePr>
            <a:graphicFrameLocks noGrp="1"/>
          </p:cNvGraphicFramePr>
          <p:nvPr/>
        </p:nvGraphicFramePr>
        <p:xfrm>
          <a:off x="2852936" y="344488"/>
          <a:ext cx="3816424" cy="1266825"/>
        </p:xfrm>
        <a:graphic>
          <a:graphicData uri="http://schemas.openxmlformats.org/drawingml/2006/table">
            <a:tbl>
              <a:tblPr/>
              <a:tblGrid>
                <a:gridCol w="576064"/>
                <a:gridCol w="648072"/>
                <a:gridCol w="756084"/>
                <a:gridCol w="684076"/>
                <a:gridCol w="684076"/>
                <a:gridCol w="468052"/>
              </a:tblGrid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対応機種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カラー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型番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EDP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コード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定価（税抜）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定価（税込）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iPadAir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FFFFFF"/>
                          </a:solidFill>
                          <a:latin typeface="Meiryo UI"/>
                        </a:rPr>
                        <a:t>ブラック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TB-A13360BK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TBA13360BK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FFFFFF"/>
                          </a:solidFill>
                          <a:latin typeface="Meiryo UI"/>
                        </a:rPr>
                        <a:t>ピンク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TB-A13360PN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TBA13360PN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ホワイト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TB-A13360WH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TBA13360WH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iPadmini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FFFFFF"/>
                          </a:solidFill>
                          <a:latin typeface="Meiryo UI"/>
                        </a:rPr>
                        <a:t>ブラック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TB-A12S360BK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TA12S360BK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Retina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FFFFFF"/>
                          </a:solidFill>
                          <a:latin typeface="Meiryo UI"/>
                        </a:rPr>
                        <a:t>ピンク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TB-A12S360PN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TA12S360PN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ホワイト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TB-A12S360WH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TA12S360WH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3" name="表 62"/>
          <p:cNvGraphicFramePr>
            <a:graphicFrameLocks noGrp="1"/>
          </p:cNvGraphicFramePr>
          <p:nvPr/>
        </p:nvGraphicFramePr>
        <p:xfrm>
          <a:off x="2852936" y="1676636"/>
          <a:ext cx="3816424" cy="542925"/>
        </p:xfrm>
        <a:graphic>
          <a:graphicData uri="http://schemas.openxmlformats.org/drawingml/2006/table">
            <a:tbl>
              <a:tblPr/>
              <a:tblGrid>
                <a:gridCol w="648072"/>
                <a:gridCol w="648072"/>
                <a:gridCol w="648072"/>
                <a:gridCol w="792088"/>
                <a:gridCol w="540060"/>
                <a:gridCol w="540060"/>
              </a:tblGrid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対応機種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カラー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型番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EDP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コード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定価（税抜）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定価（税込）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iPhone5s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FFFFFF"/>
                          </a:solidFill>
                          <a:latin typeface="Meiryo UI"/>
                        </a:rPr>
                        <a:t>ブラック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PS-A12PVSTBK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SA12PVSTBK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ホワイト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PS-A12PVSTWH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SA12PVSTWH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4" name="表 63"/>
          <p:cNvGraphicFramePr>
            <a:graphicFrameLocks noGrp="1"/>
          </p:cNvGraphicFramePr>
          <p:nvPr/>
        </p:nvGraphicFramePr>
        <p:xfrm>
          <a:off x="2780928" y="2684748"/>
          <a:ext cx="3744415" cy="723900"/>
        </p:xfrm>
        <a:graphic>
          <a:graphicData uri="http://schemas.openxmlformats.org/drawingml/2006/table">
            <a:tbl>
              <a:tblPr/>
              <a:tblGrid>
                <a:gridCol w="828092"/>
                <a:gridCol w="669674"/>
                <a:gridCol w="748883"/>
                <a:gridCol w="748883"/>
                <a:gridCol w="748883"/>
              </a:tblGrid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対応機種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型番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EDP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コード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定価（税抜）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定価（税込）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iPadAir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TB-A13PF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TB-A13PF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iPadminiRetina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CC"/>
                          </a:solidFill>
                          <a:latin typeface="Meiryo UI"/>
                        </a:rPr>
                        <a:t>TB-A12SPF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TB-A12SPF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iPhone5s/c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CC"/>
                          </a:solidFill>
                          <a:latin typeface="Meiryo UI"/>
                        </a:rPr>
                        <a:t>PS-A12PF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PS-A12PF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表 67"/>
          <p:cNvGraphicFramePr>
            <a:graphicFrameLocks noGrp="1"/>
          </p:cNvGraphicFramePr>
          <p:nvPr/>
        </p:nvGraphicFramePr>
        <p:xfrm>
          <a:off x="2672916" y="3474740"/>
          <a:ext cx="3970784" cy="1266825"/>
        </p:xfrm>
        <a:graphic>
          <a:graphicData uri="http://schemas.openxmlformats.org/drawingml/2006/table">
            <a:tbl>
              <a:tblPr/>
              <a:tblGrid>
                <a:gridCol w="684076"/>
                <a:gridCol w="648072"/>
                <a:gridCol w="828092"/>
                <a:gridCol w="648072"/>
                <a:gridCol w="612068"/>
                <a:gridCol w="550404"/>
              </a:tblGrid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対応機種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カラー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型番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EDP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コード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定価（税抜）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定価（税込）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Meiryo UI"/>
                        </a:rPr>
                        <a:t>iPadAir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Meiryo U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FFFFFF"/>
                          </a:solidFill>
                          <a:latin typeface="Meiryo UI"/>
                        </a:rPr>
                        <a:t>ブラック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CC"/>
                          </a:solidFill>
                          <a:latin typeface="Meiryo UI"/>
                        </a:rPr>
                        <a:t>TB-A13FLBS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TB-A13FLBS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ホワイト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CC"/>
                          </a:solidFill>
                          <a:latin typeface="Meiryo UI"/>
                        </a:rPr>
                        <a:t>TB-A13FLBSWH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TA13FLBSWH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iPadmini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FFFFFF"/>
                          </a:solidFill>
                          <a:latin typeface="Meiryo UI"/>
                        </a:rPr>
                        <a:t>ブラック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TB-A12SFLBS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TBA12SFLBS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Retina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ホワイト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TB-A12SFLBSWH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A12SFLBSWH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iPhone5s/c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FFFFFF"/>
                          </a:solidFill>
                          <a:latin typeface="Meiryo UI"/>
                        </a:rPr>
                        <a:t>ブラック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PS-A13FLBS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PS-A13FLBS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ホワイト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PS-A13FLBSWH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SA13FLBSWH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表 68"/>
          <p:cNvGraphicFramePr>
            <a:graphicFrameLocks noGrp="1"/>
          </p:cNvGraphicFramePr>
          <p:nvPr/>
        </p:nvGraphicFramePr>
        <p:xfrm>
          <a:off x="3104964" y="5889104"/>
          <a:ext cx="3429000" cy="54292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</a:tblGrid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対応機種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型番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EDP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コード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定価（税抜）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定価（税込）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iPadAir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TK-FBP068ISV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KFBP068ISV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¥14,210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FF0000"/>
                          </a:solidFill>
                          <a:latin typeface="Meiryo UI"/>
                        </a:rPr>
                        <a:t>¥15,347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iPadminiRetina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TK-FBP061ISV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FBP061ISV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¥13,540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FF0000"/>
                          </a:solidFill>
                          <a:latin typeface="Meiryo UI"/>
                        </a:rPr>
                        <a:t>¥14,623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表 70"/>
          <p:cNvGraphicFramePr>
            <a:graphicFrameLocks noGrp="1"/>
          </p:cNvGraphicFramePr>
          <p:nvPr/>
        </p:nvGraphicFramePr>
        <p:xfrm>
          <a:off x="2492896" y="6861212"/>
          <a:ext cx="4114800" cy="108585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カラー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長さ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型番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EDP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コード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定価（税抜）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定価（税込）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ホワイト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0.1m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CC"/>
                          </a:solidFill>
                          <a:latin typeface="Meiryo UI"/>
                        </a:rPr>
                        <a:t>LHC-UAL01WH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LHCUAL01WH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0.5m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LHC-UAL05WH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LHCUAL05WH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1.0m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CC"/>
                          </a:solidFill>
                          <a:latin typeface="Meiryo UI"/>
                        </a:rPr>
                        <a:t>LHC-UAL10WH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LHCUAL10WH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1.5m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LHC-UAL15WH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LHCUAL15WH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2.0m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LHC-UAL20WH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LHCUAL20WH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OPEN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表 71"/>
          <p:cNvGraphicFramePr>
            <a:graphicFrameLocks noGrp="1"/>
          </p:cNvGraphicFramePr>
          <p:nvPr/>
        </p:nvGraphicFramePr>
        <p:xfrm>
          <a:off x="2528900" y="8049344"/>
          <a:ext cx="4114800" cy="54292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860648"/>
                <a:gridCol w="648072"/>
                <a:gridCol w="576064"/>
                <a:gridCol w="658416"/>
              </a:tblGrid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仕様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カラー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型番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EDP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コード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定価（税抜）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定価（税込）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USB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タイプ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FFFFFF"/>
                          </a:solidFill>
                          <a:latin typeface="Meiryo UI"/>
                        </a:rPr>
                        <a:t>ブラック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MPA-CCDU24BK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CCDU24BK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¥3,360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FF0000"/>
                          </a:solidFill>
                          <a:latin typeface="Meiryo UI"/>
                        </a:rPr>
                        <a:t>¥3,629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A×2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ホワイト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CC"/>
                          </a:solidFill>
                          <a:latin typeface="Meiryo UI"/>
                        </a:rPr>
                        <a:t>MPA-CCDU24WH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eiryo UI"/>
                        </a:rPr>
                        <a:t>CCDU24WH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latin typeface="Meiryo UI"/>
                        </a:rPr>
                        <a:t>¥3,360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FF0000"/>
                          </a:solidFill>
                          <a:latin typeface="Meiryo UI"/>
                        </a:rPr>
                        <a:t>¥3,629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>
          <a:noFill/>
          <a:miter lim="800000"/>
          <a:headEnd/>
          <a:tailEnd/>
        </a:ln>
      </a:spPr>
      <a:bodyPr lIns="87782" tIns="43891" rIns="87782" bIns="43891" anchor="ctr"/>
      <a:lstStyle>
        <a:defPPr algn="ctr" defTabSz="938213">
          <a:defRPr sz="2500">
            <a:solidFill>
              <a:schemeClr val="bg1"/>
            </a:solidFill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8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18240</TotalTime>
  <Words>1126</Words>
  <Application>Microsoft Office PowerPoint</Application>
  <PresentationFormat>A4 210 x 297 mm</PresentationFormat>
  <Paragraphs>359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標準デザイン</vt:lpstr>
      <vt:lpstr>スライド 1</vt:lpstr>
      <vt:lpstr>スライド 2</vt:lpstr>
    </vt:vector>
  </TitlesOfParts>
  <Company>Elecom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営業チラシ　LHD-LANQGシリーズ</dc:title>
  <dc:creator>Sales</dc:creator>
  <cp:lastModifiedBy>小野寺 啓</cp:lastModifiedBy>
  <cp:revision>670</cp:revision>
  <dcterms:created xsi:type="dcterms:W3CDTF">2006-08-09T08:42:29Z</dcterms:created>
  <dcterms:modified xsi:type="dcterms:W3CDTF">2014-08-26T02:54:51Z</dcterms:modified>
</cp:coreProperties>
</file>