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8" r:id="rId2"/>
    <p:sldId id="275" r:id="rId3"/>
  </p:sldIdLst>
  <p:sldSz cx="6858000" cy="9906000" type="A4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chemeClr val="bg1"/>
        </a:solidFill>
        <a:latin typeface="HGP創英角ｺﾞｼｯｸUB" pitchFamily="50" charset="-128"/>
        <a:ea typeface="HGP創英角ｺﾞｼｯｸUB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chemeClr val="bg1"/>
        </a:solidFill>
        <a:latin typeface="HGP創英角ｺﾞｼｯｸUB" pitchFamily="50" charset="-128"/>
        <a:ea typeface="HGP創英角ｺﾞｼｯｸUB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chemeClr val="bg1"/>
        </a:solidFill>
        <a:latin typeface="HGP創英角ｺﾞｼｯｸUB" pitchFamily="50" charset="-128"/>
        <a:ea typeface="HGP創英角ｺﾞｼｯｸUB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chemeClr val="bg1"/>
        </a:solidFill>
        <a:latin typeface="HGP創英角ｺﾞｼｯｸUB" pitchFamily="50" charset="-128"/>
        <a:ea typeface="HGP創英角ｺﾞｼｯｸUB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chemeClr val="bg1"/>
        </a:solidFill>
        <a:latin typeface="HGP創英角ｺﾞｼｯｸUB" pitchFamily="50" charset="-128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bg1"/>
        </a:solidFill>
        <a:latin typeface="HGP創英角ｺﾞｼｯｸUB" pitchFamily="50" charset="-128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bg1"/>
        </a:solidFill>
        <a:latin typeface="HGP創英角ｺﾞｼｯｸUB" pitchFamily="50" charset="-128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bg1"/>
        </a:solidFill>
        <a:latin typeface="HGP創英角ｺﾞｼｯｸUB" pitchFamily="50" charset="-128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bg1"/>
        </a:solidFill>
        <a:latin typeface="HGP創英角ｺﾞｼｯｸUB" pitchFamily="50" charset="-128"/>
        <a:ea typeface="HGP創英角ｺﾞｼｯｸUB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00FF"/>
    <a:srgbClr val="FF66FF"/>
    <a:srgbClr val="00FFFF"/>
    <a:srgbClr val="66FF66"/>
    <a:srgbClr val="FF0000"/>
    <a:srgbClr val="7B056A"/>
    <a:srgbClr val="FA1706"/>
    <a:srgbClr val="FF9933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809" autoAdjust="0"/>
    <p:restoredTop sz="94651" autoAdjust="0"/>
  </p:normalViewPr>
  <p:slideViewPr>
    <p:cSldViewPr>
      <p:cViewPr>
        <p:scale>
          <a:sx n="100" d="100"/>
          <a:sy n="100" d="100"/>
        </p:scale>
        <p:origin x="-1230" y="1770"/>
      </p:cViewPr>
      <p:guideLst>
        <p:guide orient="horz" pos="2824"/>
        <p:guide pos="17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0551" cy="49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73" tIns="44138" rIns="88273" bIns="44138" numCol="1" anchor="t" anchorCtr="0" compatLnSpc="1">
            <a:prstTxWarp prst="textNoShape">
              <a:avLst/>
            </a:prstTxWarp>
          </a:bodyPr>
          <a:lstStyle>
            <a:lvl1pPr defTabSz="884541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782" y="1"/>
            <a:ext cx="2950551" cy="49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73" tIns="44138" rIns="88273" bIns="44138" numCol="1" anchor="t" anchorCtr="0" compatLnSpc="1">
            <a:prstTxWarp prst="textNoShape">
              <a:avLst/>
            </a:prstTxWarp>
          </a:bodyPr>
          <a:lstStyle>
            <a:lvl1pPr algn="r" defTabSz="884541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0744"/>
            <a:ext cx="2950551" cy="49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73" tIns="44138" rIns="88273" bIns="44138" numCol="1" anchor="b" anchorCtr="0" compatLnSpc="1">
            <a:prstTxWarp prst="textNoShape">
              <a:avLst/>
            </a:prstTxWarp>
          </a:bodyPr>
          <a:lstStyle>
            <a:lvl1pPr defTabSz="884541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782" y="9440744"/>
            <a:ext cx="2950551" cy="49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273" tIns="44138" rIns="88273" bIns="44138" numCol="1" anchor="b" anchorCtr="0" compatLnSpc="1">
            <a:prstTxWarp prst="textNoShape">
              <a:avLst/>
            </a:prstTxWarp>
          </a:bodyPr>
          <a:lstStyle>
            <a:lvl1pPr algn="r" defTabSz="884541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A33CA2E-002D-49B2-837D-1BB9CE0E8C39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0551" cy="49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 defTabSz="955666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782" y="1"/>
            <a:ext cx="2950551" cy="49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>
            <a:lvl1pPr algn="r" defTabSz="955666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14550" y="744538"/>
            <a:ext cx="2581275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07" y="4720372"/>
            <a:ext cx="5445003" cy="447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19" tIns="47809" rIns="95619" bIns="47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0744"/>
            <a:ext cx="2950551" cy="49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 defTabSz="955666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782" y="9440744"/>
            <a:ext cx="2950551" cy="49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19" tIns="47809" rIns="95619" bIns="47809" numCol="1" anchor="b" anchorCtr="0" compatLnSpc="1">
            <a:prstTxWarp prst="textNoShape">
              <a:avLst/>
            </a:prstTxWarp>
          </a:bodyPr>
          <a:lstStyle>
            <a:lvl1pPr algn="r" defTabSz="955666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5F2A730-4F9C-445B-AFBE-036AF15C5DDC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85D72-E4E2-4834-AC77-CD3DA2206A6F}" type="slidenum">
              <a:rPr lang="en-US" altLang="ja-JP" smtClean="0">
                <a:ea typeface="ＭＳ Ｐゴシック" pitchFamily="50" charset="-128"/>
              </a:rPr>
              <a:pPr/>
              <a:t>1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172" tIns="46087" rIns="92172" bIns="46087"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1D0CD-3077-4D43-9845-013C89DBEADC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4939-C8F1-415A-A87F-DD2C4BAF9459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8463"/>
            <a:ext cx="1543050" cy="84502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8463"/>
            <a:ext cx="4476750" cy="84502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9E95-5E7C-4ACA-9B98-60D9BAFF9079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888F-FDAA-4C0E-854D-49E4E9C05983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A486-8EAD-48C8-8DE4-118D282E233B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6FFF6-0576-4CAA-A685-4FA34D9F26E0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73105-8D7E-4FD0-B0FD-17C27CF952C6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E363-23FC-49BD-97EF-AD5764D1EC40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3014D-BCEF-41AB-BED5-FE79E7D49996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30316-CD2A-429B-BAA6-838DC9D3C13B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C0B38-10F0-43D3-A718-EA5F99EB4C77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8463"/>
            <a:ext cx="61722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13" tIns="46907" rIns="93813" bIns="469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13" tIns="46907" rIns="93813" bIns="46907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C0C09D7-F8B0-46D1-89EF-712AFB7F9811}" type="slidenum">
              <a:rPr lang="en-US" altLang="ja-JP"/>
              <a:pPr>
                <a:defRPr/>
              </a:pPr>
              <a:t>&lt;#&gt;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defTabSz="938213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52425" indent="-352425" algn="l" defTabSz="938213" rtl="0" eaLnBrk="0" fontAlgn="base" hangingPunct="0">
        <a:spcBef>
          <a:spcPct val="20000"/>
        </a:spcBef>
        <a:spcAft>
          <a:spcPct val="0"/>
        </a:spcAft>
        <a:buChar char="•"/>
        <a:defRPr kumimoji="1" sz="33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71575" indent="-233363" algn="l" defTabSz="938213" rtl="0" eaLnBrk="0" fontAlgn="base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ea typeface="+mn-ea"/>
        </a:defRPr>
      </a:lvl3pPr>
      <a:lvl4pPr marL="1641475" indent="-234950" algn="l" defTabSz="938213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111375" indent="-234950" algn="l" defTabSz="938213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685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30257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829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940175" indent="-234950" algn="l" defTabSz="938213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5395031" y="7576369"/>
            <a:ext cx="1935163" cy="0"/>
          </a:xfrm>
          <a:prstGeom prst="line">
            <a:avLst/>
          </a:prstGeom>
          <a:noFill/>
          <a:ln w="6350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-5395031" y="7576369"/>
            <a:ext cx="0" cy="220662"/>
          </a:xfrm>
          <a:prstGeom prst="line">
            <a:avLst/>
          </a:prstGeom>
          <a:noFill/>
          <a:ln w="6350" cap="sq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6697663" y="7669659"/>
            <a:ext cx="0" cy="220662"/>
          </a:xfrm>
          <a:prstGeom prst="line">
            <a:avLst/>
          </a:prstGeom>
          <a:noFill/>
          <a:ln w="6350" cap="sq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261602" y="7925568"/>
            <a:ext cx="0" cy="1096963"/>
          </a:xfrm>
          <a:prstGeom prst="line">
            <a:avLst/>
          </a:prstGeom>
          <a:noFill/>
          <a:ln w="6350" cap="sq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697663" y="7890321"/>
            <a:ext cx="0" cy="1096963"/>
          </a:xfrm>
          <a:prstGeom prst="line">
            <a:avLst/>
          </a:prstGeom>
          <a:noFill/>
          <a:ln w="6350" cap="sq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4689475" y="7669659"/>
            <a:ext cx="2008188" cy="0"/>
          </a:xfrm>
          <a:prstGeom prst="line">
            <a:avLst/>
          </a:prstGeom>
          <a:noFill/>
          <a:ln w="6350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104" name="Group 80"/>
          <p:cNvGraphicFramePr>
            <a:graphicFrameLocks noGrp="1"/>
          </p:cNvGraphicFramePr>
          <p:nvPr/>
        </p:nvGraphicFramePr>
        <p:xfrm>
          <a:off x="3465004" y="6287751"/>
          <a:ext cx="2988332" cy="2770211"/>
        </p:xfrm>
        <a:graphic>
          <a:graphicData uri="http://schemas.openxmlformats.org/drawingml/2006/table">
            <a:tbl>
              <a:tblPr/>
              <a:tblGrid>
                <a:gridCol w="2988332"/>
              </a:tblGrid>
              <a:tr h="31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kern="1200" baseline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  <a:cs typeface="+mn-cs"/>
                        </a:rPr>
                        <a:t>Linux 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搭載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4F4F4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</a:tcPr>
                </a:tc>
              </a:tr>
              <a:tr h="31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RAID0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/RAIDO1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　構築可能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4F4F4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</a:tcPr>
                </a:tc>
              </a:tr>
              <a:tr h="31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Intelligent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NAS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機能搭載　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RAIDO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構築が容易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4F4F4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</a:tcPr>
                </a:tc>
              </a:tr>
              <a:tr h="31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ディスク暗号化機能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4F4F4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</a:tcPr>
                </a:tc>
              </a:tr>
              <a:tr h="31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HDD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　「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WD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　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RED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」搭載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4F4F4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</a:tcPr>
                </a:tc>
              </a:tr>
              <a:tr h="31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低消費電力・低発熱・低故障率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4F4F4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</a:tcPr>
                </a:tc>
              </a:tr>
              <a:tr h="31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ホットスワップ対応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4F4F4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</a:tcPr>
                </a:tc>
              </a:tr>
              <a:tr h="287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レプリケーション機能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4F4F4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</a:tcPr>
                </a:tc>
              </a:tr>
              <a:tr h="31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Amazon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S3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機能対応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4F4F4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081" name="Rectangle 77"/>
          <p:cNvSpPr>
            <a:spLocks noChangeArrowheads="1"/>
          </p:cNvSpPr>
          <p:nvPr/>
        </p:nvSpPr>
        <p:spPr bwMode="auto">
          <a:xfrm>
            <a:off x="228600" y="5982766"/>
            <a:ext cx="6400800" cy="3263280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2082" name="Rectangle 78"/>
          <p:cNvSpPr>
            <a:spLocks noChangeArrowheads="1"/>
          </p:cNvSpPr>
          <p:nvPr/>
        </p:nvSpPr>
        <p:spPr bwMode="auto">
          <a:xfrm>
            <a:off x="0" y="9402638"/>
            <a:ext cx="6858000" cy="488504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ja-JP" sz="1200" dirty="0" smtClean="0">
                <a:latin typeface="HGPｺﾞｼｯｸE" pitchFamily="50" charset="-128"/>
                <a:ea typeface="HGPｺﾞｼｯｸE" pitchFamily="50" charset="-128"/>
              </a:rPr>
              <a:t> </a:t>
            </a:r>
            <a:r>
              <a:rPr lang="en-US" altLang="ja-JP" sz="1200" dirty="0">
                <a:latin typeface="HGPｺﾞｼｯｸE" pitchFamily="50" charset="-128"/>
                <a:ea typeface="HGPｺﾞｼｯｸE" pitchFamily="50" charset="-128"/>
              </a:rPr>
              <a:t>　　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394799" y="3887477"/>
            <a:ext cx="1352550" cy="287338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b="1" dirty="0" smtClean="0">
                <a:solidFill>
                  <a:srgbClr val="FFFF00"/>
                </a:solidFill>
                <a:latin typeface="+mn-ea"/>
              </a:rPr>
              <a:t>2</a:t>
            </a:r>
            <a:r>
              <a:rPr lang="ja-JP" altLang="en-US" sz="2000" b="1" dirty="0" smtClean="0">
                <a:solidFill>
                  <a:srgbClr val="FFFF00"/>
                </a:solidFill>
              </a:rPr>
              <a:t>ＴＢ</a:t>
            </a:r>
            <a:r>
              <a:rPr lang="ja-JP" altLang="en-US" b="1" dirty="0" smtClean="0"/>
              <a:t>　モデル</a:t>
            </a:r>
            <a:endParaRPr lang="ja-JP" altLang="en-US" b="1" dirty="0"/>
          </a:p>
        </p:txBody>
      </p:sp>
      <p:sp>
        <p:nvSpPr>
          <p:cNvPr id="44" name="正方形/長方形 43"/>
          <p:cNvSpPr/>
          <p:nvPr/>
        </p:nvSpPr>
        <p:spPr>
          <a:xfrm>
            <a:off x="394799" y="4832028"/>
            <a:ext cx="1352550" cy="287337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FF00"/>
                </a:solidFill>
              </a:rPr>
              <a:t>６ＴＢ</a:t>
            </a:r>
            <a:r>
              <a:rPr lang="ja-JP" altLang="en-US" b="1" dirty="0"/>
              <a:t>　モデル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394799" y="5306814"/>
            <a:ext cx="1352550" cy="288925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FF00"/>
                </a:solidFill>
              </a:rPr>
              <a:t>８ＴＢ</a:t>
            </a:r>
            <a:r>
              <a:rPr lang="ja-JP" altLang="en-US" b="1" dirty="0"/>
              <a:t>　モデル</a:t>
            </a:r>
          </a:p>
        </p:txBody>
      </p:sp>
      <p:sp>
        <p:nvSpPr>
          <p:cNvPr id="2088" name="テキスト ボックス 45"/>
          <p:cNvSpPr txBox="1">
            <a:spLocks noChangeArrowheads="1"/>
          </p:cNvSpPr>
          <p:nvPr/>
        </p:nvSpPr>
        <p:spPr bwMode="auto">
          <a:xfrm>
            <a:off x="2157053" y="3819922"/>
            <a:ext cx="1832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型番：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N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ＳＲ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-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ＭＳ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2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Ｔ２ＢＬＢ</a:t>
            </a:r>
            <a:endParaRPr lang="en-US" altLang="ja-JP" sz="1200" dirty="0" smtClean="0">
              <a:solidFill>
                <a:srgbClr val="0000FF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定価：</a:t>
            </a:r>
            <a:r>
              <a:rPr lang="en-US" altLang="ja-JP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\63,600-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endParaRPr lang="ja-JP" altLang="en-US" sz="1200" dirty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2091" name="Picture 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3225" y="8070031"/>
            <a:ext cx="10810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0778" y="9541646"/>
            <a:ext cx="1692188" cy="2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3028" y="9541891"/>
            <a:ext cx="722176" cy="27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AutoShape 79"/>
          <p:cNvSpPr>
            <a:spLocks noChangeArrowheads="1"/>
          </p:cNvSpPr>
          <p:nvPr/>
        </p:nvSpPr>
        <p:spPr bwMode="auto">
          <a:xfrm>
            <a:off x="1349152" y="9510650"/>
            <a:ext cx="1347428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dirty="0">
                <a:latin typeface="HG創英角ﾎﾟｯﾌﾟ体" pitchFamily="49" charset="-128"/>
                <a:ea typeface="HG創英角ﾎﾟｯﾌﾟ体" pitchFamily="49" charset="-128"/>
              </a:rPr>
              <a:t>詳細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は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>WEB</a:t>
            </a: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で！</a:t>
            </a:r>
            <a:endParaRPr lang="ja-JP" altLang="en-US" dirty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2" y="0"/>
            <a:ext cx="6855668" cy="350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167" y="6090777"/>
            <a:ext cx="2411565" cy="171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4267758" y="3656856"/>
            <a:ext cx="2304256" cy="219624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ja-JP" sz="2000" dirty="0">
                <a:latin typeface="HGPｺﾞｼｯｸE" pitchFamily="50" charset="-128"/>
                <a:ea typeface="HGPｺﾞｼｯｸE" pitchFamily="50" charset="-128"/>
              </a:rPr>
              <a:t>NAS</a:t>
            </a:r>
            <a:r>
              <a:rPr lang="ja-JP" altLang="en-US" sz="2000" dirty="0">
                <a:latin typeface="HGPｺﾞｼｯｸE" pitchFamily="50" charset="-128"/>
                <a:ea typeface="HGPｺﾞｼｯｸE" pitchFamily="50" charset="-128"/>
              </a:rPr>
              <a:t>用</a:t>
            </a:r>
            <a:r>
              <a:rPr lang="en-US" altLang="ja-JP" sz="2000" dirty="0" smtClean="0">
                <a:latin typeface="HGPｺﾞｼｯｸE" pitchFamily="50" charset="-128"/>
                <a:ea typeface="HGPｺﾞｼｯｸE" pitchFamily="50" charset="-128"/>
              </a:rPr>
              <a:t>HDD</a:t>
            </a:r>
          </a:p>
          <a:p>
            <a:pPr>
              <a:defRPr/>
            </a:pPr>
            <a:r>
              <a:rPr lang="ja-JP" altLang="en-US" sz="1600" dirty="0" smtClean="0">
                <a:latin typeface="HGPｺﾞｼｯｸE" pitchFamily="50" charset="-128"/>
                <a:ea typeface="HGPｺﾞｼｯｸE" pitchFamily="50" charset="-128"/>
              </a:rPr>
              <a:t>ウエスタンデジタル製</a:t>
            </a:r>
            <a:endParaRPr lang="en-US" altLang="ja-JP" sz="1600" dirty="0">
              <a:latin typeface="HGPｺﾞｼｯｸE" pitchFamily="50" charset="-128"/>
              <a:ea typeface="HGPｺﾞｼｯｸE" pitchFamily="50" charset="-128"/>
            </a:endParaRPr>
          </a:p>
          <a:p>
            <a:pPr>
              <a:defRPr/>
            </a:pPr>
            <a:r>
              <a:rPr lang="en-US" altLang="ja-JP" sz="3200" dirty="0" smtClean="0">
                <a:latin typeface="HGS創英角ﾎﾟｯﾌﾟ体" pitchFamily="50" charset="-128"/>
                <a:ea typeface="HGS創英角ﾎﾟｯﾌﾟ体" pitchFamily="50" charset="-128"/>
              </a:rPr>
              <a:t>WD</a:t>
            </a:r>
            <a:r>
              <a:rPr lang="ja-JP" altLang="en-US" sz="3200" dirty="0" smtClean="0">
                <a:latin typeface="HGS創英角ﾎﾟｯﾌﾟ体" pitchFamily="50" charset="-128"/>
                <a:ea typeface="HGS創英角ﾎﾟｯﾌﾟ体" pitchFamily="50" charset="-128"/>
              </a:rPr>
              <a:t> </a:t>
            </a:r>
            <a:r>
              <a:rPr lang="en-US" altLang="ja-JP" sz="3200" dirty="0" smtClean="0">
                <a:latin typeface="HGS創英角ﾎﾟｯﾌﾟ体" pitchFamily="50" charset="-128"/>
                <a:ea typeface="HGS創英角ﾎﾟｯﾌﾟ体" pitchFamily="50" charset="-128"/>
              </a:rPr>
              <a:t>RED </a:t>
            </a:r>
            <a:r>
              <a:rPr lang="ja-JP" altLang="en-US" sz="2000" dirty="0" smtClean="0">
                <a:latin typeface="HGPｺﾞｼｯｸE" pitchFamily="50" charset="-128"/>
                <a:ea typeface="HGPｺﾞｼｯｸE" pitchFamily="50" charset="-128"/>
              </a:rPr>
              <a:t>搭載</a:t>
            </a:r>
            <a:endParaRPr lang="en-US" altLang="ja-JP" sz="2000" dirty="0" smtClean="0">
              <a:latin typeface="HGPｺﾞｼｯｸE" pitchFamily="50" charset="-128"/>
              <a:ea typeface="HGPｺﾞｼｯｸE" pitchFamily="50" charset="-128"/>
            </a:endParaRPr>
          </a:p>
          <a:p>
            <a:pPr>
              <a:defRPr/>
            </a:pPr>
            <a:r>
              <a:rPr lang="en-US" altLang="ja-JP" sz="4400" dirty="0" smtClean="0">
                <a:solidFill>
                  <a:srgbClr val="FFFF00"/>
                </a:solidFill>
                <a:latin typeface="HGPｺﾞｼｯｸE" pitchFamily="50" charset="-128"/>
                <a:ea typeface="HGPｺﾞｼｯｸE" pitchFamily="50" charset="-128"/>
              </a:rPr>
              <a:t>3</a:t>
            </a:r>
            <a:r>
              <a:rPr lang="ja-JP" altLang="en-US" sz="4400" dirty="0" smtClean="0">
                <a:solidFill>
                  <a:srgbClr val="FFFF00"/>
                </a:solidFill>
                <a:latin typeface="HGPｺﾞｼｯｸE" pitchFamily="50" charset="-128"/>
                <a:ea typeface="HGPｺﾞｼｯｸE" pitchFamily="50" charset="-128"/>
              </a:rPr>
              <a:t>年保証</a:t>
            </a:r>
            <a:endParaRPr lang="en-US" altLang="ja-JP" sz="4400" dirty="0">
              <a:solidFill>
                <a:srgbClr val="FFFF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8" name="雲形吹き出し 34"/>
          <p:cNvSpPr>
            <a:spLocks noChangeArrowheads="1"/>
          </p:cNvSpPr>
          <p:nvPr/>
        </p:nvSpPr>
        <p:spPr bwMode="auto">
          <a:xfrm rot="14881087">
            <a:off x="-819788" y="1106647"/>
            <a:ext cx="2088000" cy="1872000"/>
          </a:xfrm>
          <a:prstGeom prst="cloudCallout">
            <a:avLst>
              <a:gd name="adj1" fmla="val -32491"/>
              <a:gd name="adj2" fmla="val 5419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877888"/>
            <a:endParaRPr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-855476" y="1604628"/>
            <a:ext cx="2409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>
                <a:solidFill>
                  <a:srgbClr val="7B056A"/>
                </a:solidFill>
              </a:rPr>
              <a:t>　　　　　</a:t>
            </a:r>
            <a:r>
              <a:rPr lang="ja-JP" altLang="en-US" sz="1800" dirty="0" smtClean="0">
                <a:solidFill>
                  <a:srgbClr val="7B056A"/>
                </a:solidFill>
              </a:rPr>
              <a:t> </a:t>
            </a:r>
            <a:r>
              <a:rPr lang="ja-JP" altLang="en-US" sz="1800" dirty="0" smtClean="0">
                <a:solidFill>
                  <a:srgbClr val="7B056A"/>
                </a:solidFill>
              </a:rPr>
              <a:t>かいてき</a:t>
            </a:r>
            <a:endParaRPr lang="en-US" altLang="ja-JP" sz="1800" dirty="0" smtClean="0">
              <a:solidFill>
                <a:srgbClr val="7B056A"/>
              </a:solidFill>
            </a:endParaRPr>
          </a:p>
          <a:p>
            <a:r>
              <a:rPr lang="ja-JP" altLang="en-US" sz="1800" dirty="0" smtClean="0">
                <a:solidFill>
                  <a:srgbClr val="7B056A"/>
                </a:solidFill>
              </a:rPr>
              <a:t>　　　　　 かんたん</a:t>
            </a:r>
            <a:endParaRPr lang="en-US" altLang="ja-JP" sz="1800" dirty="0" smtClean="0">
              <a:solidFill>
                <a:srgbClr val="7B056A"/>
              </a:solidFill>
            </a:endParaRPr>
          </a:p>
          <a:p>
            <a:r>
              <a:rPr lang="ja-JP" altLang="en-US" sz="1800" dirty="0" smtClean="0">
                <a:solidFill>
                  <a:srgbClr val="7B056A"/>
                </a:solidFill>
              </a:rPr>
              <a:t>　　　　　 あんしん</a:t>
            </a:r>
            <a:endParaRPr lang="en-US" altLang="ja-JP" sz="1800" dirty="0" smtClean="0">
              <a:solidFill>
                <a:srgbClr val="7B056A"/>
              </a:solidFill>
            </a:endParaRPr>
          </a:p>
          <a:p>
            <a:r>
              <a:rPr lang="ja-JP" altLang="en-US" sz="1800" dirty="0" smtClean="0">
                <a:solidFill>
                  <a:srgbClr val="7B056A"/>
                </a:solidFill>
              </a:rPr>
              <a:t>　</a:t>
            </a:r>
            <a:r>
              <a:rPr lang="ja-JP" altLang="en-US" sz="1800" dirty="0" smtClean="0">
                <a:solidFill>
                  <a:srgbClr val="7B056A"/>
                </a:solidFill>
              </a:rPr>
              <a:t>　　　　　</a:t>
            </a:r>
            <a:r>
              <a:rPr lang="ja-JP" altLang="en-US" sz="1800" dirty="0" smtClean="0">
                <a:solidFill>
                  <a:srgbClr val="7B056A"/>
                </a:solidFill>
              </a:rPr>
              <a:t>　　　　　　　</a:t>
            </a:r>
            <a:endParaRPr lang="en-US" altLang="ja-JP" sz="1800" dirty="0" smtClean="0">
              <a:solidFill>
                <a:srgbClr val="7B056A"/>
              </a:solidFill>
            </a:endParaRPr>
          </a:p>
          <a:p>
            <a:endParaRPr kumimoji="1" lang="ja-JP" altLang="en-US" sz="1800" dirty="0"/>
          </a:p>
        </p:txBody>
      </p:sp>
      <p:sp>
        <p:nvSpPr>
          <p:cNvPr id="52" name="四角形吹き出し 52"/>
          <p:cNvSpPr>
            <a:spLocks noChangeArrowheads="1"/>
          </p:cNvSpPr>
          <p:nvPr/>
        </p:nvSpPr>
        <p:spPr bwMode="auto">
          <a:xfrm>
            <a:off x="1516596" y="7422666"/>
            <a:ext cx="1871662" cy="468312"/>
          </a:xfrm>
          <a:prstGeom prst="wedgeRectCallout">
            <a:avLst>
              <a:gd name="adj1" fmla="val -55426"/>
              <a:gd name="adj2" fmla="val -103014"/>
            </a:avLst>
          </a:prstGeom>
          <a:solidFill>
            <a:srgbClr val="66FF66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877888"/>
            <a:endParaRPr lang="ja-JP" altLang="en-US"/>
          </a:p>
        </p:txBody>
      </p:sp>
      <p:sp>
        <p:nvSpPr>
          <p:cNvPr id="53" name="四角形吹き出し 52"/>
          <p:cNvSpPr>
            <a:spLocks noChangeArrowheads="1"/>
          </p:cNvSpPr>
          <p:nvPr/>
        </p:nvSpPr>
        <p:spPr bwMode="auto">
          <a:xfrm rot="10800000">
            <a:off x="337989" y="7998233"/>
            <a:ext cx="1871662" cy="468312"/>
          </a:xfrm>
          <a:prstGeom prst="wedgeRectCallout">
            <a:avLst>
              <a:gd name="adj1" fmla="val -55426"/>
              <a:gd name="adj2" fmla="val -103014"/>
            </a:avLst>
          </a:prstGeom>
          <a:solidFill>
            <a:srgbClr val="00FFFF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877888"/>
            <a:endParaRPr lang="ja-JP" altLang="en-US"/>
          </a:p>
        </p:txBody>
      </p:sp>
      <p:sp>
        <p:nvSpPr>
          <p:cNvPr id="54" name="正方形/長方形 50"/>
          <p:cNvSpPr>
            <a:spLocks noChangeArrowheads="1"/>
          </p:cNvSpPr>
          <p:nvPr/>
        </p:nvSpPr>
        <p:spPr bwMode="auto">
          <a:xfrm>
            <a:off x="1530027" y="7431310"/>
            <a:ext cx="3029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机の上で邪魔にならない！</a:t>
            </a:r>
            <a:endParaRPr lang="en-US" altLang="ja-JP" sz="1200" dirty="0" smtClean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とっても小さいし静かです！</a:t>
            </a:r>
            <a:endParaRPr lang="ja-JP" altLang="en-US" sz="1200" dirty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5" name="正方形/長方形 50"/>
          <p:cNvSpPr>
            <a:spLocks noChangeArrowheads="1"/>
          </p:cNvSpPr>
          <p:nvPr/>
        </p:nvSpPr>
        <p:spPr bwMode="auto">
          <a:xfrm>
            <a:off x="363340" y="7997142"/>
            <a:ext cx="2125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 dirty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ドライブを付属の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キーで</a:t>
            </a:r>
            <a:endParaRPr lang="en-US" altLang="ja-JP" sz="1200" dirty="0" smtClean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ロック</a:t>
            </a:r>
            <a:r>
              <a:rPr lang="ja-JP" altLang="en-US" sz="1200" dirty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できる安心設計。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65083" y="5637656"/>
            <a:ext cx="14109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 smtClean="0">
                <a:solidFill>
                  <a:srgbClr val="FF0000"/>
                </a:solidFill>
                <a:latin typeface="+mj-ea"/>
                <a:ea typeface="+mj-ea"/>
              </a:rPr>
              <a:t>※</a:t>
            </a:r>
            <a:r>
              <a:rPr lang="ja-JP" altLang="en-US" sz="800" dirty="0" smtClean="0">
                <a:solidFill>
                  <a:srgbClr val="FF0000"/>
                </a:solidFill>
                <a:latin typeface="+mj-ea"/>
                <a:ea typeface="+mj-ea"/>
              </a:rPr>
              <a:t>定価は（税抜）</a:t>
            </a:r>
            <a:r>
              <a:rPr lang="ja-JP" altLang="en-US" sz="800" dirty="0" smtClean="0">
                <a:solidFill>
                  <a:srgbClr val="FF0000"/>
                </a:solidFill>
                <a:latin typeface="+mj-ea"/>
                <a:ea typeface="+mj-ea"/>
              </a:rPr>
              <a:t>となります</a:t>
            </a:r>
            <a:r>
              <a:rPr lang="ja-JP" altLang="en-US" sz="800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kumimoji="1" lang="ja-JP" altLang="en-US" sz="1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4" name="雲形吹き出し 34"/>
          <p:cNvSpPr>
            <a:spLocks noChangeArrowheads="1"/>
          </p:cNvSpPr>
          <p:nvPr/>
        </p:nvSpPr>
        <p:spPr bwMode="auto">
          <a:xfrm rot="5940000">
            <a:off x="3184234" y="2411518"/>
            <a:ext cx="612000" cy="1620000"/>
          </a:xfrm>
          <a:prstGeom prst="cloudCallout">
            <a:avLst>
              <a:gd name="adj1" fmla="val -32491"/>
              <a:gd name="adj2" fmla="val 5419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877888"/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07498" y="2944671"/>
            <a:ext cx="2409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7B056A"/>
                </a:solidFill>
              </a:rPr>
              <a:t>　　　　　　　</a:t>
            </a:r>
            <a:r>
              <a:rPr lang="ja-JP" altLang="en-US" sz="1200" dirty="0" smtClean="0">
                <a:solidFill>
                  <a:srgbClr val="CC00FF"/>
                </a:solidFill>
              </a:rPr>
              <a:t>在庫もあるし</a:t>
            </a:r>
            <a:endParaRPr lang="en-US" altLang="ja-JP" sz="1200" dirty="0" smtClean="0">
              <a:solidFill>
                <a:srgbClr val="CC00FF"/>
              </a:solidFill>
            </a:endParaRPr>
          </a:p>
          <a:p>
            <a:r>
              <a:rPr lang="ja-JP" altLang="en-US" sz="1200" dirty="0" smtClean="0">
                <a:solidFill>
                  <a:srgbClr val="CC00FF"/>
                </a:solidFill>
              </a:rPr>
              <a:t>　　　　　　　　即納可能ね！</a:t>
            </a:r>
            <a:endParaRPr lang="en-US" altLang="ja-JP" sz="1200" dirty="0" smtClean="0">
              <a:solidFill>
                <a:srgbClr val="CC00FF"/>
              </a:solidFill>
            </a:endParaRPr>
          </a:p>
          <a:p>
            <a:r>
              <a:rPr kumimoji="1" lang="ja-JP" altLang="en-US" sz="1600" dirty="0" smtClean="0">
                <a:solidFill>
                  <a:srgbClr val="CC00FF"/>
                </a:solidFill>
              </a:rPr>
              <a:t>　　　　　　</a:t>
            </a:r>
            <a:endParaRPr kumimoji="1" lang="en-US" altLang="ja-JP" sz="1600" dirty="0" smtClean="0">
              <a:solidFill>
                <a:srgbClr val="CC00FF"/>
              </a:solidFill>
            </a:endParaRPr>
          </a:p>
        </p:txBody>
      </p:sp>
      <p:sp>
        <p:nvSpPr>
          <p:cNvPr id="36" name="テキスト ボックス 45"/>
          <p:cNvSpPr txBox="1">
            <a:spLocks noChangeArrowheads="1"/>
          </p:cNvSpPr>
          <p:nvPr/>
        </p:nvSpPr>
        <p:spPr bwMode="auto">
          <a:xfrm>
            <a:off x="38100" y="20452"/>
            <a:ext cx="2448272" cy="107721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〆切迫る！！</a:t>
            </a:r>
            <a:endParaRPr lang="en-US" altLang="ja-JP" sz="2200" dirty="0" smtClean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en-US" altLang="ja-JP" sz="22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10</a:t>
            </a:r>
            <a:r>
              <a:rPr lang="ja-JP" altLang="en-US" sz="22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月</a:t>
            </a:r>
            <a:r>
              <a:rPr lang="ja-JP" altLang="en-US" sz="22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末出荷分</a:t>
            </a:r>
            <a:r>
              <a:rPr lang="ja-JP" altLang="en-US" sz="2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まで</a:t>
            </a:r>
            <a:endParaRPr lang="en-US" altLang="ja-JP" sz="2200" dirty="0" smtClean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特別</a:t>
            </a:r>
            <a:r>
              <a:rPr lang="ja-JP" altLang="en-US" sz="20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キャンペーン</a:t>
            </a:r>
            <a:r>
              <a:rPr lang="ja-JP" altLang="en-US" sz="20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！</a:t>
            </a:r>
            <a:endParaRPr lang="ja-JP" altLang="en-US" sz="2000" dirty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95431" y="4364161"/>
            <a:ext cx="1352550" cy="287338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>
                <a:solidFill>
                  <a:srgbClr val="FFFF00"/>
                </a:solidFill>
              </a:rPr>
              <a:t>４ＴＢ</a:t>
            </a:r>
            <a:r>
              <a:rPr lang="ja-JP" altLang="en-US" b="1" dirty="0"/>
              <a:t>　モデル</a:t>
            </a:r>
          </a:p>
        </p:txBody>
      </p:sp>
      <p:sp>
        <p:nvSpPr>
          <p:cNvPr id="49" name="テキスト ボックス 45"/>
          <p:cNvSpPr txBox="1">
            <a:spLocks noChangeArrowheads="1"/>
          </p:cNvSpPr>
          <p:nvPr/>
        </p:nvSpPr>
        <p:spPr bwMode="auto">
          <a:xfrm>
            <a:off x="2164482" y="4311315"/>
            <a:ext cx="1832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型番：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N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ＳＲ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-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ＭＳ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4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Ｔ２ＢＬＢ</a:t>
            </a:r>
            <a:endParaRPr lang="en-US" altLang="ja-JP" sz="1200" dirty="0" smtClean="0">
              <a:solidFill>
                <a:srgbClr val="0000FF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定価：</a:t>
            </a:r>
            <a:r>
              <a:rPr lang="en-US" altLang="ja-JP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\90,000-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endParaRPr lang="ja-JP" altLang="en-US" sz="1200" dirty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0" name="テキスト ボックス 45"/>
          <p:cNvSpPr txBox="1">
            <a:spLocks noChangeArrowheads="1"/>
          </p:cNvSpPr>
          <p:nvPr/>
        </p:nvSpPr>
        <p:spPr bwMode="auto">
          <a:xfrm>
            <a:off x="2164482" y="4756026"/>
            <a:ext cx="1832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型番：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N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ＳＲ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-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ＭＳ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6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Ｔ２ＢＬＢ</a:t>
            </a:r>
            <a:endParaRPr lang="en-US" altLang="ja-JP" sz="1200" dirty="0" smtClean="0">
              <a:solidFill>
                <a:srgbClr val="0000FF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定価：</a:t>
            </a:r>
            <a:r>
              <a:rPr lang="en-US" altLang="ja-JP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\108,000-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endParaRPr lang="ja-JP" altLang="en-US" sz="1200" dirty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56" name="テキスト ボックス 45"/>
          <p:cNvSpPr txBox="1">
            <a:spLocks noChangeArrowheads="1"/>
          </p:cNvSpPr>
          <p:nvPr/>
        </p:nvSpPr>
        <p:spPr bwMode="auto">
          <a:xfrm>
            <a:off x="2164482" y="5233603"/>
            <a:ext cx="18325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型番：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N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ＳＲ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-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ＭＳ</a:t>
            </a:r>
            <a:r>
              <a:rPr lang="en-US" altLang="ja-JP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8</a:t>
            </a:r>
            <a:r>
              <a:rPr lang="ja-JP" altLang="en-US" sz="1200" dirty="0" smtClean="0">
                <a:solidFill>
                  <a:srgbClr val="0000FF"/>
                </a:solidFill>
                <a:latin typeface="HGPｺﾞｼｯｸE" pitchFamily="50" charset="-128"/>
                <a:ea typeface="HGPｺﾞｼｯｸE" pitchFamily="50" charset="-128"/>
              </a:rPr>
              <a:t>Ｔ２ＢＬＢ</a:t>
            </a:r>
            <a:endParaRPr lang="en-US" altLang="ja-JP" sz="1200" dirty="0" smtClean="0">
              <a:solidFill>
                <a:srgbClr val="0000FF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定価：</a:t>
            </a:r>
            <a:r>
              <a:rPr lang="en-US" altLang="ja-JP" sz="1200" dirty="0" smtClean="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\138,000- </a:t>
            </a:r>
            <a:endParaRPr lang="ja-JP" altLang="en-US" sz="1200" dirty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 bwMode="auto">
          <a:xfrm>
            <a:off x="188913" y="67142"/>
            <a:ext cx="6443662" cy="5626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ctr" defTabSz="877888">
              <a:defRPr/>
            </a:pPr>
            <a:r>
              <a:rPr lang="ja-JP" altLang="en-US" sz="2000" dirty="0">
                <a:solidFill>
                  <a:srgbClr val="0066FF"/>
                </a:solidFill>
              </a:rPr>
              <a:t>かいて</a:t>
            </a:r>
            <a:r>
              <a:rPr lang="ja-JP" altLang="en-US" sz="2000" dirty="0" smtClean="0">
                <a:solidFill>
                  <a:srgbClr val="0066FF"/>
                </a:solidFill>
              </a:rPr>
              <a:t>き</a:t>
            </a:r>
            <a:r>
              <a:rPr lang="ja-JP" altLang="en-US" sz="1600" dirty="0" smtClean="0">
                <a:solidFill>
                  <a:srgbClr val="0066FF"/>
                </a:solidFill>
              </a:rPr>
              <a:t>　　</a:t>
            </a:r>
            <a:r>
              <a:rPr lang="ja-JP" altLang="en-US" sz="1800" dirty="0" smtClean="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他メーカー同等品比較</a:t>
            </a:r>
            <a:r>
              <a:rPr lang="ja-JP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データ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の保存・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読込が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高速</a:t>
            </a:r>
          </a:p>
        </p:txBody>
      </p:sp>
      <p:sp>
        <p:nvSpPr>
          <p:cNvPr id="3075" name="正方形/長方形 12"/>
          <p:cNvSpPr>
            <a:spLocks noChangeArrowheads="1"/>
          </p:cNvSpPr>
          <p:nvPr/>
        </p:nvSpPr>
        <p:spPr bwMode="auto">
          <a:xfrm>
            <a:off x="260350" y="668338"/>
            <a:ext cx="62293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ご利用人数</a:t>
            </a:r>
            <a:r>
              <a:rPr lang="en-US" altLang="ja-JP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50 </a:t>
            </a:r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以下の小規模オフィスや部門サーバなどに最適な性能と使い勝手を備えながら、お求めやすい価格を実現した法人向け</a:t>
            </a:r>
            <a:r>
              <a:rPr lang="en-US" altLang="ja-JP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Linux </a:t>
            </a:r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搭載</a:t>
            </a:r>
            <a:r>
              <a:rPr lang="en-US" altLang="ja-JP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NAS </a:t>
            </a:r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です。他社従来機と比較して、大幅な高速化を実現！高性能</a:t>
            </a:r>
            <a:r>
              <a:rPr lang="en-US" altLang="ja-JP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CPU</a:t>
            </a:r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と大容量</a:t>
            </a:r>
            <a:r>
              <a:rPr lang="en-US" altLang="ja-JP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RAM</a:t>
            </a:r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の搭載で、従来機を遥かに凌ぐ高速データ転送が可能になりました。</a:t>
            </a:r>
          </a:p>
        </p:txBody>
      </p:sp>
      <p:pic>
        <p:nvPicPr>
          <p:cNvPr id="3076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1173163"/>
            <a:ext cx="27733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100" y="1244600"/>
            <a:ext cx="34925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角丸四角形 17"/>
          <p:cNvSpPr>
            <a:spLocks noChangeArrowheads="1"/>
          </p:cNvSpPr>
          <p:nvPr/>
        </p:nvSpPr>
        <p:spPr bwMode="auto">
          <a:xfrm>
            <a:off x="260350" y="2425373"/>
            <a:ext cx="6408738" cy="5626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 algn="ctr">
            <a:solidFill>
              <a:srgbClr val="009999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877888"/>
            <a:r>
              <a:rPr lang="ja-JP" altLang="en-US" sz="2000" dirty="0">
                <a:solidFill>
                  <a:srgbClr val="72BFC5"/>
                </a:solidFill>
              </a:rPr>
              <a:t>あんしん</a:t>
            </a:r>
            <a:r>
              <a:rPr lang="ja-JP" altLang="en-US" sz="1600" dirty="0"/>
              <a:t>　　</a:t>
            </a:r>
            <a:r>
              <a:rPr lang="ja-JP" altLang="en-US" sz="1600" dirty="0">
                <a:solidFill>
                  <a:schemeClr val="tx1"/>
                </a:solidFill>
              </a:rPr>
              <a:t>データを常に同期・バックアップ。ディスク暗号化機能搭載</a:t>
            </a:r>
            <a:endParaRPr lang="ja-JP" altLang="en-US" sz="1600" dirty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079" name="正方形/長方形 19"/>
          <p:cNvSpPr>
            <a:spLocks noChangeArrowheads="1"/>
          </p:cNvSpPr>
          <p:nvPr/>
        </p:nvSpPr>
        <p:spPr bwMode="auto">
          <a:xfrm>
            <a:off x="152400" y="3008313"/>
            <a:ext cx="28813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900">
                <a:solidFill>
                  <a:srgbClr val="FF0000"/>
                </a:solidFill>
                <a:latin typeface="HGPｺﾞｼｯｸE" pitchFamily="50" charset="-128"/>
                <a:ea typeface="HGPｺﾞｼｯｸE" pitchFamily="50" charset="-128"/>
              </a:rPr>
              <a:t>レプリケーション機能</a:t>
            </a:r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で別の</a:t>
            </a:r>
            <a:r>
              <a:rPr lang="en-US" altLang="ja-JP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NAS </a:t>
            </a:r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にデータを複製できるなど、</a:t>
            </a:r>
            <a:r>
              <a:rPr lang="en-US" altLang="ja-JP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NAS </a:t>
            </a:r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内のデータを常に同期・バックアップできますので、万が一のときにもデータの消失を最小限に押さえる事ができるため安心です。</a:t>
            </a:r>
            <a:endParaRPr lang="en-US" altLang="ja-JP" sz="90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また</a:t>
            </a:r>
            <a:r>
              <a:rPr lang="en-US" altLang="ja-JP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HDD</a:t>
            </a:r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のデータそのものを暗号化することで、盗難等に遭った場合でも、内部のデータが盗まれることはありません。</a:t>
            </a:r>
          </a:p>
        </p:txBody>
      </p:sp>
      <p:pic>
        <p:nvPicPr>
          <p:cNvPr id="3080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3713" y="3116263"/>
            <a:ext cx="1862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C:\Users\NakamuraMit\Documents\企画開発\販促物\Pict\12dh940000088r3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938" y="3081338"/>
            <a:ext cx="20240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正方形/長方形 17"/>
          <p:cNvSpPr>
            <a:spLocks noChangeArrowheads="1"/>
          </p:cNvSpPr>
          <p:nvPr/>
        </p:nvSpPr>
        <p:spPr bwMode="auto">
          <a:xfrm>
            <a:off x="3249613" y="3765550"/>
            <a:ext cx="12017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レプリケーション機能</a:t>
            </a:r>
            <a:endParaRPr lang="ja-JP" altLang="en-US" sz="900">
              <a:solidFill>
                <a:schemeClr val="tx1"/>
              </a:solidFill>
            </a:endParaRPr>
          </a:p>
        </p:txBody>
      </p:sp>
      <p:sp>
        <p:nvSpPr>
          <p:cNvPr id="3083" name="正方形/長方形 18"/>
          <p:cNvSpPr>
            <a:spLocks noChangeArrowheads="1"/>
          </p:cNvSpPr>
          <p:nvPr/>
        </p:nvSpPr>
        <p:spPr bwMode="auto">
          <a:xfrm>
            <a:off x="5335588" y="3765550"/>
            <a:ext cx="9017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900">
                <a:solidFill>
                  <a:schemeClr val="tx1"/>
                </a:solidFill>
              </a:rPr>
              <a:t>ディスク暗号化</a:t>
            </a:r>
          </a:p>
        </p:txBody>
      </p:sp>
      <p:sp>
        <p:nvSpPr>
          <p:cNvPr id="3084" name="角丸四角形 17"/>
          <p:cNvSpPr>
            <a:spLocks noChangeArrowheads="1"/>
          </p:cNvSpPr>
          <p:nvPr/>
        </p:nvSpPr>
        <p:spPr bwMode="auto">
          <a:xfrm>
            <a:off x="260350" y="4077960"/>
            <a:ext cx="6408738" cy="56263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1275" algn="ctr">
            <a:solidFill>
              <a:srgbClr val="FF9933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defTabSz="877888"/>
            <a:r>
              <a:rPr lang="ja-JP" altLang="en-US" sz="2000" dirty="0">
                <a:solidFill>
                  <a:srgbClr val="FFC000"/>
                </a:solidFill>
              </a:rPr>
              <a:t>かんたん</a:t>
            </a:r>
            <a:r>
              <a:rPr lang="ja-JP" altLang="en-US" sz="1600" dirty="0"/>
              <a:t>　　</a:t>
            </a:r>
            <a:r>
              <a:rPr lang="ja-JP" altLang="en-US" sz="1600" dirty="0">
                <a:solidFill>
                  <a:schemeClr val="tx1"/>
                </a:solidFill>
              </a:rPr>
              <a:t>データの管理も安全・便利！高速コピーもボタン</a:t>
            </a:r>
            <a:r>
              <a:rPr lang="en-US" altLang="ja-JP" sz="1600" dirty="0">
                <a:solidFill>
                  <a:schemeClr val="tx1"/>
                </a:solidFill>
              </a:rPr>
              <a:t>1</a:t>
            </a:r>
            <a:r>
              <a:rPr lang="ja-JP" altLang="en-US" sz="1600" dirty="0">
                <a:solidFill>
                  <a:schemeClr val="tx1"/>
                </a:solidFill>
              </a:rPr>
              <a:t>つ！</a:t>
            </a:r>
            <a:endParaRPr lang="ja-JP" altLang="en-US" sz="1600" dirty="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3085" name="正方形/長方形 19"/>
          <p:cNvSpPr>
            <a:spLocks noChangeArrowheads="1"/>
          </p:cNvSpPr>
          <p:nvPr/>
        </p:nvSpPr>
        <p:spPr bwMode="auto">
          <a:xfrm>
            <a:off x="188913" y="4697413"/>
            <a:ext cx="26638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ActiveDirectory </a:t>
            </a:r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の連携機能によって、ユーザーの管理は</a:t>
            </a:r>
            <a:r>
              <a:rPr lang="en-US" altLang="ja-JP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ActiveDirectory</a:t>
            </a:r>
            <a:r>
              <a:rPr lang="ja-JP" altLang="en-US" sz="900">
                <a:solidFill>
                  <a:schemeClr val="tx1"/>
                </a:solidFill>
                <a:latin typeface="HGPｺﾞｼｯｸE" pitchFamily="50" charset="-128"/>
                <a:ea typeface="HGPｺﾞｼｯｸE" pitchFamily="50" charset="-128"/>
              </a:rPr>
              <a:t>が一元管理を行うため本製品で行う必要がありません。</a:t>
            </a:r>
          </a:p>
        </p:txBody>
      </p:sp>
      <p:pic>
        <p:nvPicPr>
          <p:cNvPr id="3086" name="Picture 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4175" y="4821238"/>
            <a:ext cx="37084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正方形/長方形 19"/>
          <p:cNvSpPr>
            <a:spLocks noChangeArrowheads="1"/>
          </p:cNvSpPr>
          <p:nvPr/>
        </p:nvSpPr>
        <p:spPr bwMode="auto">
          <a:xfrm>
            <a:off x="225425" y="5489575"/>
            <a:ext cx="26638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900">
                <a:solidFill>
                  <a:schemeClr val="tx1"/>
                </a:solidFill>
              </a:rPr>
              <a:t>USB</a:t>
            </a:r>
            <a:r>
              <a:rPr lang="ja-JP" altLang="en-US" sz="900">
                <a:solidFill>
                  <a:schemeClr val="tx1"/>
                </a:solidFill>
              </a:rPr>
              <a:t>ダイレクトコピー機能搭載により、</a:t>
            </a:r>
            <a:r>
              <a:rPr lang="en-US" altLang="ja-JP" sz="900">
                <a:solidFill>
                  <a:schemeClr val="tx1"/>
                </a:solidFill>
              </a:rPr>
              <a:t>USB</a:t>
            </a:r>
            <a:r>
              <a:rPr lang="ja-JP" altLang="en-US" sz="900">
                <a:solidFill>
                  <a:schemeClr val="tx1"/>
                </a:solidFill>
              </a:rPr>
              <a:t>メモリを</a:t>
            </a:r>
            <a:r>
              <a:rPr lang="en-US" altLang="ja-JP" sz="900">
                <a:solidFill>
                  <a:schemeClr val="tx1"/>
                </a:solidFill>
              </a:rPr>
              <a:t>NAS</a:t>
            </a:r>
            <a:r>
              <a:rPr lang="ja-JP" altLang="en-US" sz="900">
                <a:solidFill>
                  <a:schemeClr val="tx1"/>
                </a:solidFill>
              </a:rPr>
              <a:t>の</a:t>
            </a:r>
            <a:r>
              <a:rPr lang="en-US" altLang="ja-JP" sz="900">
                <a:solidFill>
                  <a:schemeClr val="tx1"/>
                </a:solidFill>
              </a:rPr>
              <a:t>USB</a:t>
            </a:r>
            <a:r>
              <a:rPr lang="ja-JP" altLang="en-US" sz="900">
                <a:solidFill>
                  <a:schemeClr val="tx1"/>
                </a:solidFill>
              </a:rPr>
              <a:t>端子に接続してボタンを押すだけで簡単・高速にコピーが可能です。</a:t>
            </a:r>
            <a:endParaRPr lang="ja-JP" altLang="en-US" sz="900">
              <a:solidFill>
                <a:schemeClr val="tx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308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250" y="6029325"/>
            <a:ext cx="20939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Line 8"/>
          <p:cNvSpPr>
            <a:spLocks noChangeShapeType="1"/>
          </p:cNvSpPr>
          <p:nvPr/>
        </p:nvSpPr>
        <p:spPr bwMode="auto">
          <a:xfrm>
            <a:off x="-107950" y="9150350"/>
            <a:ext cx="1535113" cy="0"/>
          </a:xfrm>
          <a:prstGeom prst="line">
            <a:avLst/>
          </a:prstGeom>
          <a:noFill/>
          <a:ln w="6350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0" name="Line 9"/>
          <p:cNvSpPr>
            <a:spLocks noChangeShapeType="1"/>
          </p:cNvSpPr>
          <p:nvPr/>
        </p:nvSpPr>
        <p:spPr bwMode="auto">
          <a:xfrm>
            <a:off x="53975" y="9305925"/>
            <a:ext cx="0" cy="220663"/>
          </a:xfrm>
          <a:prstGeom prst="line">
            <a:avLst/>
          </a:prstGeom>
          <a:noFill/>
          <a:ln w="6350" cap="sq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91" name="Line 10"/>
          <p:cNvSpPr>
            <a:spLocks noChangeShapeType="1"/>
          </p:cNvSpPr>
          <p:nvPr/>
        </p:nvSpPr>
        <p:spPr bwMode="auto">
          <a:xfrm>
            <a:off x="6602413" y="9305925"/>
            <a:ext cx="0" cy="220663"/>
          </a:xfrm>
          <a:prstGeom prst="line">
            <a:avLst/>
          </a:prstGeom>
          <a:noFill/>
          <a:ln w="6350" cap="sq">
            <a:noFill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564" y="7361076"/>
            <a:ext cx="6230788" cy="109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4343" y="8384784"/>
            <a:ext cx="2189020" cy="148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43536" y="8353381"/>
            <a:ext cx="2196244" cy="149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図 36" descr="ELECOMロゴ（WEB用）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3216" y="7437708"/>
            <a:ext cx="1044116" cy="1795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877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GP創英角ｺﾞｼｯｸUB" pitchFamily="50" charset="-128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8778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GP創英角ｺﾞｼｯｸUB" pitchFamily="50" charset="-128"/>
            <a:ea typeface="HGP創英角ｺﾞｼｯｸUB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16006</TotalTime>
  <Words>346</Words>
  <Application>Microsoft Office PowerPoint</Application>
  <PresentationFormat>A4 210 x 297 mm</PresentationFormat>
  <Paragraphs>53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標準デザイン</vt:lpstr>
      <vt:lpstr>スライド 1</vt:lpstr>
      <vt:lpstr>スライド 2</vt:lpstr>
    </vt:vector>
  </TitlesOfParts>
  <Company>Elecom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Logitec DISｾﾚｸｼｮﾝ　ﾓﾆﾀHDD</dc:title>
  <dc:creator>Sales</dc:creator>
  <cp:lastModifiedBy>小野寺 啓</cp:lastModifiedBy>
  <cp:revision>502</cp:revision>
  <dcterms:created xsi:type="dcterms:W3CDTF">2006-08-09T08:42:29Z</dcterms:created>
  <dcterms:modified xsi:type="dcterms:W3CDTF">2014-09-26T03:38:13Z</dcterms:modified>
</cp:coreProperties>
</file>