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ECFF"/>
    <a:srgbClr val="99CCFF"/>
    <a:srgbClr val="33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696" y="1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6901E-72EE-4BC8-831F-0CB0D43A0725}" type="datetimeFigureOut">
              <a:rPr kumimoji="1" lang="ja-JP" altLang="en-US" smtClean="0"/>
              <a:pPr/>
              <a:t>2014/10/15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4A28C-668F-4378-B307-33B53CFEBA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17951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8964488"/>
            <a:ext cx="6858000" cy="17951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115616"/>
            <a:ext cx="685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HGP創英角ｺﾞｼｯｸUB" pitchFamily="50" charset="-128"/>
                <a:ea typeface="ＤＦ平成明朝体W7" pitchFamily="1" charset="-128"/>
              </a:rPr>
              <a:t>国内最小！置き場所に迷わない。</a:t>
            </a:r>
            <a:endParaRPr kumimoji="1" lang="en-US" altLang="ja-JP" sz="2400" b="1" dirty="0" smtClean="0">
              <a:latin typeface="HGP創英角ｺﾞｼｯｸUB" pitchFamily="50" charset="-128"/>
              <a:ea typeface="ＤＦ平成明朝体W7" pitchFamily="1" charset="-128"/>
            </a:endParaRPr>
          </a:p>
          <a:p>
            <a:endParaRPr kumimoji="1" lang="en-US" altLang="ja-JP" sz="20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40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スマホ・タブレット対応</a:t>
            </a:r>
            <a:endParaRPr lang="en-US" altLang="ja-JP" sz="4000" dirty="0" smtClean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4000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モノクロレーザープリンター</a:t>
            </a:r>
            <a:endParaRPr kumimoji="1" lang="ja-JP" altLang="en-US" sz="4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9" name="図 8" descr="ELECOMロゴ（WEB用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1520"/>
            <a:ext cx="3140968" cy="540246"/>
          </a:xfrm>
          <a:prstGeom prst="rect">
            <a:avLst/>
          </a:prstGeom>
        </p:spPr>
      </p:pic>
      <p:pic>
        <p:nvPicPr>
          <p:cNvPr id="10" name="図 9" descr="ELECOMー本体（7.25）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6712" y="3154178"/>
            <a:ext cx="5112568" cy="343404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16632" y="6084168"/>
            <a:ext cx="2492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■コンパクトサイズ</a:t>
            </a:r>
            <a:endParaRPr kumimoji="1" lang="en-US" altLang="ja-JP" sz="1600" dirty="0" smtClean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■スマホ・タブレット対応</a:t>
            </a:r>
            <a:endParaRPr lang="en-US" altLang="ja-JP" sz="1600" dirty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■高速処理・高速印刷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85184" y="242228"/>
            <a:ext cx="1772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EPR-LS01W</a:t>
            </a:r>
          </a:p>
          <a:p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税抜定価　　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10,800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円　</a:t>
            </a:r>
            <a:endParaRPr lang="en-US" altLang="ja-JP" sz="1200" dirty="0" smtClean="0">
              <a:solidFill>
                <a:schemeClr val="bg1">
                  <a:lumMod val="50000"/>
                </a:schemeClr>
              </a:solidFill>
              <a:latin typeface="Arial Black" pitchFamily="34" charset="0"/>
              <a:ea typeface="HGP創英角ｺﾞｼｯｸUB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276872" y="7092280"/>
            <a:ext cx="1008112" cy="504056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bg1"/>
                </a:solidFill>
              </a:rPr>
              <a:t>ランニングコスト</a:t>
            </a:r>
            <a:endParaRPr kumimoji="1" lang="en-US" altLang="ja-JP" sz="800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2000" b="1" dirty="0" smtClean="0">
                <a:solidFill>
                  <a:schemeClr val="bg1"/>
                </a:solidFill>
              </a:rPr>
              <a:t>3.65</a:t>
            </a:r>
            <a:r>
              <a:rPr kumimoji="1" lang="ja-JP" altLang="en-US" sz="1200" dirty="0" smtClean="0">
                <a:solidFill>
                  <a:schemeClr val="bg1"/>
                </a:solidFill>
              </a:rPr>
              <a:t>円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6632" y="7668344"/>
            <a:ext cx="1008112" cy="504056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bg1"/>
                </a:solidFill>
              </a:rPr>
              <a:t>ファーストプリント</a:t>
            </a:r>
            <a:endParaRPr kumimoji="1" lang="en-US" altLang="ja-JP" sz="8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bg1"/>
                </a:solidFill>
              </a:rPr>
              <a:t>約</a:t>
            </a:r>
            <a:r>
              <a:rPr lang="en-US" altLang="ja-JP" sz="2000" b="1" dirty="0" smtClean="0">
                <a:solidFill>
                  <a:schemeClr val="bg1"/>
                </a:solidFill>
              </a:rPr>
              <a:t>7.8</a:t>
            </a:r>
            <a:r>
              <a:rPr lang="ja-JP" altLang="en-US" sz="1200" dirty="0" smtClean="0">
                <a:solidFill>
                  <a:schemeClr val="bg1"/>
                </a:solidFill>
              </a:rPr>
              <a:t>秒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196752" y="7668344"/>
            <a:ext cx="1008112" cy="504056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bg1"/>
                </a:solidFill>
              </a:rPr>
              <a:t>給紙枚数</a:t>
            </a:r>
            <a:endParaRPr kumimoji="1" lang="en-US" altLang="ja-JP" sz="800" dirty="0" smtClean="0">
              <a:solidFill>
                <a:schemeClr val="bg1"/>
              </a:solidFill>
            </a:endParaRPr>
          </a:p>
          <a:p>
            <a:pPr algn="ctr"/>
            <a:r>
              <a:rPr lang="en-US" altLang="ja-JP" sz="2000" b="1" dirty="0" smtClean="0">
                <a:solidFill>
                  <a:schemeClr val="bg1"/>
                </a:solidFill>
              </a:rPr>
              <a:t>150</a:t>
            </a:r>
            <a:r>
              <a:rPr lang="ja-JP" altLang="en-US" sz="1200" dirty="0">
                <a:solidFill>
                  <a:schemeClr val="bg1"/>
                </a:solidFill>
              </a:rPr>
              <a:t>枚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196752" y="7092280"/>
            <a:ext cx="1008112" cy="504056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bg1"/>
                </a:solidFill>
              </a:rPr>
              <a:t>印刷速度</a:t>
            </a:r>
            <a:endParaRPr kumimoji="1" lang="en-US" altLang="ja-JP" sz="800" dirty="0" smtClean="0">
              <a:solidFill>
                <a:schemeClr val="bg1"/>
              </a:solidFill>
            </a:endParaRPr>
          </a:p>
          <a:p>
            <a:pPr algn="ctr"/>
            <a:r>
              <a:rPr lang="en-US" altLang="ja-JP" sz="2000" b="1" dirty="0">
                <a:solidFill>
                  <a:schemeClr val="bg1"/>
                </a:solidFill>
              </a:rPr>
              <a:t>22</a:t>
            </a:r>
            <a:r>
              <a:rPr lang="ja-JP" altLang="en-US" sz="1200" dirty="0" smtClean="0">
                <a:solidFill>
                  <a:schemeClr val="bg1"/>
                </a:solidFill>
              </a:rPr>
              <a:t>枚</a:t>
            </a:r>
            <a:r>
              <a:rPr lang="en-US" altLang="ja-JP" sz="1200" dirty="0" smtClean="0">
                <a:solidFill>
                  <a:schemeClr val="bg1"/>
                </a:solidFill>
              </a:rPr>
              <a:t>/</a:t>
            </a:r>
            <a:r>
              <a:rPr lang="ja-JP" altLang="en-US" sz="1200" dirty="0" smtClean="0">
                <a:solidFill>
                  <a:schemeClr val="bg1"/>
                </a:solidFill>
              </a:rPr>
              <a:t>分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16632" y="7092280"/>
            <a:ext cx="1008112" cy="504056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chemeClr val="bg1"/>
                </a:solidFill>
              </a:rPr>
              <a:t>A4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276872" y="8244408"/>
            <a:ext cx="1008112" cy="50405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Windows</a:t>
            </a:r>
          </a:p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Mac</a:t>
            </a:r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kumimoji="1"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</a:p>
          <a:p>
            <a:pPr algn="ctr">
              <a:lnSpc>
                <a:spcPts val="1200"/>
              </a:lnSpc>
            </a:pP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Android/</a:t>
            </a:r>
            <a:r>
              <a:rPr lang="en-US" altLang="ja-JP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iOS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196752" y="8244408"/>
            <a:ext cx="1008112" cy="50405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Wi-Fi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116632" y="8244408"/>
            <a:ext cx="1008112" cy="504056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USB2.0</a:t>
            </a:r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501008" y="7452320"/>
            <a:ext cx="3168352" cy="1368152"/>
            <a:chOff x="2132856" y="8244408"/>
            <a:chExt cx="4536504" cy="648072"/>
          </a:xfrm>
        </p:grpSpPr>
        <p:sp>
          <p:nvSpPr>
            <p:cNvPr id="24" name="角丸四角形 23"/>
            <p:cNvSpPr/>
            <p:nvPr/>
          </p:nvSpPr>
          <p:spPr>
            <a:xfrm>
              <a:off x="2132856" y="8244408"/>
              <a:ext cx="4536504" cy="64807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204864" y="8244408"/>
              <a:ext cx="7489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100" b="1" dirty="0" smtClean="0"/>
                <a:t>問合せ先</a:t>
              </a:r>
              <a:endParaRPr kumimoji="1" lang="ja-JP" altLang="en-US" sz="1100" b="1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8892480"/>
            <a:ext cx="6858000" cy="25152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624" y="270104"/>
            <a:ext cx="39604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◎</a:t>
            </a:r>
            <a:r>
              <a:rPr kumimoji="1"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コンパクトサイズ</a:t>
            </a:r>
            <a:endParaRPr kumimoji="1" lang="en-US" altLang="ja-JP" sz="1400" dirty="0" smtClean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設置場所を選ばないコンパクトサイズ。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kumimoji="1"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Wi-Fi</a:t>
            </a:r>
            <a:r>
              <a:rPr kumimoji="1"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対応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レーザープリンターでは国内最小です。</a:t>
            </a:r>
            <a:endParaRPr kumimoji="1"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29000" y="251520"/>
            <a:ext cx="39604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◎高速処理・高速印刷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高速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CPU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600MHz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）、大容量メモリー（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128MB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）搭載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印刷速度も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22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枚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分と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高速。</a:t>
            </a: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624" y="2286328"/>
            <a:ext cx="3960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◎スマホ・タブレット対応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Wi-Fi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を標準搭載。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専用アプリ「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ELEPRINT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」、</a:t>
            </a:r>
            <a:r>
              <a:rPr lang="en-US" altLang="ja-JP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Airprint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に対応し、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スマートフォン、タブレットからの出力が可能。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pic>
        <p:nvPicPr>
          <p:cNvPr id="15" name="図 14" descr="ELECOMー本体（7.25）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048" y="970439"/>
            <a:ext cx="1619607" cy="1087869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>
            <a:off x="504056" y="1906543"/>
            <a:ext cx="936104" cy="2160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1728192" y="1762527"/>
            <a:ext cx="319962" cy="38754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088232" y="1186463"/>
            <a:ext cx="0" cy="44773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60040" y="1978551"/>
            <a:ext cx="908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  <a:latin typeface="ＤＦＰ新細丸ゴシック体" pitchFamily="50" charset="-128"/>
                <a:ea typeface="ＤＦＰ新細丸ゴシック体" pitchFamily="50" charset="-128"/>
                <a:cs typeface="Arial" pitchFamily="34" charset="0"/>
              </a:rPr>
              <a:t>337mm</a:t>
            </a:r>
            <a:endParaRPr kumimoji="1" lang="ja-JP" altLang="en-US" sz="1400" dirty="0">
              <a:solidFill>
                <a:srgbClr val="FF0000"/>
              </a:solidFill>
              <a:latin typeface="ＤＦＰ新細丸ゴシック体" pitchFamily="50" charset="-128"/>
              <a:ea typeface="ＤＦＰ新細丸ゴシック体" pitchFamily="50" charset="-128"/>
              <a:cs typeface="Arial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44216" y="1834535"/>
            <a:ext cx="836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  <a:latin typeface="ＤＦＰ新細丸ゴシック体" pitchFamily="50" charset="-128"/>
                <a:ea typeface="ＤＦＰ新細丸ゴシック体" pitchFamily="50" charset="-128"/>
                <a:cs typeface="Arial" pitchFamily="34" charset="0"/>
              </a:rPr>
              <a:t>220mm</a:t>
            </a:r>
            <a:endParaRPr kumimoji="1" lang="ja-JP" altLang="en-US" sz="1400" dirty="0">
              <a:solidFill>
                <a:srgbClr val="FF0000"/>
              </a:solidFill>
              <a:latin typeface="ＤＦＰ新細丸ゴシック体" pitchFamily="50" charset="-128"/>
              <a:ea typeface="ＤＦＰ新細丸ゴシック体" pitchFamily="50" charset="-128"/>
              <a:cs typeface="Arial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88232" y="1258471"/>
            <a:ext cx="836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  <a:latin typeface="ＤＦＰ新細丸ゴシック体" pitchFamily="50" charset="-128"/>
                <a:ea typeface="ＤＦＰ新細丸ゴシック体" pitchFamily="50" charset="-128"/>
                <a:cs typeface="Arial" pitchFamily="34" charset="0"/>
              </a:rPr>
              <a:t>178mm</a:t>
            </a:r>
            <a:endParaRPr kumimoji="1" lang="ja-JP" altLang="en-US" sz="1400" dirty="0">
              <a:solidFill>
                <a:srgbClr val="FF0000"/>
              </a:solidFill>
              <a:latin typeface="ＤＦＰ新細丸ゴシック体" pitchFamily="50" charset="-128"/>
              <a:ea typeface="ＤＦＰ新細丸ゴシック体" pitchFamily="50" charset="-128"/>
              <a:cs typeface="Arial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0" y="4415685"/>
            <a:ext cx="6858000" cy="216024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■商品仕様</a:t>
            </a:r>
            <a:endParaRPr kumimoji="1" lang="ja-JP" altLang="en-US" sz="16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29000" y="2286328"/>
            <a:ext cx="39604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◎トナーだけでなく、アクセサリ全てが揃う</a:t>
            </a:r>
          </a:p>
          <a:p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専用トナーの以外にも、プリンタカバー・用紙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無線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LAN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ルータなど周辺アクセサリを全て網羅。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pic>
        <p:nvPicPr>
          <p:cNvPr id="30" name="図 29" descr="ELECOMートナー（7.25）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5064" y="3347864"/>
            <a:ext cx="1665734" cy="942157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3645024" y="3923928"/>
            <a:ext cx="140775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ETN-01</a:t>
            </a:r>
          </a:p>
          <a:p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税抜定価　</a:t>
            </a:r>
            <a:r>
              <a:rPr lang="en-US" altLang="ja-JP" sz="11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5,800</a:t>
            </a:r>
            <a:r>
              <a:rPr lang="ja-JP" altLang="en-US" sz="11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ea typeface="HGP創英角ｺﾞｼｯｸUB" pitchFamily="50" charset="-128"/>
              </a:rPr>
              <a:t>円</a:t>
            </a:r>
            <a:endParaRPr lang="en-US" altLang="ja-JP" sz="1100" dirty="0" smtClean="0">
              <a:solidFill>
                <a:schemeClr val="bg1">
                  <a:lumMod val="50000"/>
                </a:schemeClr>
              </a:solidFill>
              <a:latin typeface="Arial Black" pitchFamily="34" charset="0"/>
              <a:ea typeface="HGP創英角ｺﾞｼｯｸUB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73216" y="291581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 descr="http://technorians.com/wp-content/uploads/2013/12/Google-Play-logo-201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00808" y="4014520"/>
            <a:ext cx="1247519" cy="292956"/>
          </a:xfrm>
          <a:prstGeom prst="rect">
            <a:avLst/>
          </a:prstGeom>
          <a:noFill/>
        </p:spPr>
      </p:pic>
      <p:pic>
        <p:nvPicPr>
          <p:cNvPr id="34" name="図 33" descr="ic_launch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40215" y="3222432"/>
            <a:ext cx="720080" cy="72008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4" y="3192651"/>
            <a:ext cx="1340768" cy="1181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正方形/長方形 39"/>
          <p:cNvSpPr/>
          <p:nvPr/>
        </p:nvSpPr>
        <p:spPr>
          <a:xfrm>
            <a:off x="3501008" y="1619092"/>
            <a:ext cx="18245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22</a:t>
            </a:r>
            <a:r>
              <a:rPr lang="ja-JP" alt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枚</a:t>
            </a:r>
            <a:r>
              <a:rPr lang="en-US" altLang="ja-JP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ja-JP" alt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分！</a:t>
            </a:r>
            <a:endParaRPr lang="ja-JP" altLang="en-US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1" name="図 40" descr="ELECOMー本体（7.25）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1248" y="1566248"/>
            <a:ext cx="1043543" cy="700934"/>
          </a:xfrm>
          <a:prstGeom prst="rect">
            <a:avLst/>
          </a:prstGeom>
        </p:spPr>
      </p:pic>
      <p:pic>
        <p:nvPicPr>
          <p:cNvPr id="1031" name="Picture 7" descr="矢印デザイン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37112" y="1062192"/>
            <a:ext cx="1786308" cy="720478"/>
          </a:xfrm>
          <a:prstGeom prst="rect">
            <a:avLst/>
          </a:prstGeom>
          <a:noFill/>
        </p:spPr>
      </p:pic>
      <p:sp>
        <p:nvSpPr>
          <p:cNvPr id="44" name="正方形/長方形 43"/>
          <p:cNvSpPr/>
          <p:nvPr/>
        </p:nvSpPr>
        <p:spPr>
          <a:xfrm>
            <a:off x="0" y="0"/>
            <a:ext cx="6858000" cy="216024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■商品概要</a:t>
            </a:r>
            <a:endParaRPr kumimoji="1" lang="ja-JP" altLang="en-US" sz="1600" b="1" dirty="0"/>
          </a:p>
        </p:txBody>
      </p:sp>
      <p:sp>
        <p:nvSpPr>
          <p:cNvPr id="27" name="角丸四角形 26"/>
          <p:cNvSpPr/>
          <p:nvPr/>
        </p:nvSpPr>
        <p:spPr>
          <a:xfrm>
            <a:off x="3501008" y="2987824"/>
            <a:ext cx="1008112" cy="504056"/>
          </a:xfrm>
          <a:prstGeom prst="round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schemeClr val="bg1"/>
                </a:solidFill>
              </a:rPr>
              <a:t>A4</a:t>
            </a:r>
            <a:r>
              <a:rPr lang="ja-JP" altLang="en-US" sz="1000" dirty="0" smtClean="0">
                <a:solidFill>
                  <a:schemeClr val="bg1"/>
                </a:solidFill>
              </a:rPr>
              <a:t>サイズ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bg1"/>
                </a:solidFill>
              </a:rPr>
              <a:t>約</a:t>
            </a:r>
            <a:r>
              <a:rPr lang="en-US" altLang="ja-JP" sz="1600" b="1" dirty="0" smtClean="0">
                <a:solidFill>
                  <a:schemeClr val="bg1"/>
                </a:solidFill>
              </a:rPr>
              <a:t>1600</a:t>
            </a:r>
            <a:r>
              <a:rPr lang="ja-JP" altLang="en-US" sz="1200" dirty="0">
                <a:solidFill>
                  <a:schemeClr val="bg1"/>
                </a:solidFill>
              </a:rPr>
              <a:t>枚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/>
        </p:nvGraphicFramePr>
        <p:xfrm>
          <a:off x="0" y="4659967"/>
          <a:ext cx="6858000" cy="4232519"/>
        </p:xfrm>
        <a:graphic>
          <a:graphicData uri="http://schemas.openxmlformats.org/drawingml/2006/table">
            <a:tbl>
              <a:tblPr/>
              <a:tblGrid>
                <a:gridCol w="1541997"/>
                <a:gridCol w="5316003"/>
              </a:tblGrid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CPU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600MHz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メモリー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128MB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70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対応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OS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Windows8/7/XP/Vista/Mac OS Ⅹ10.6～10.8/Android 2.3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以上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iOS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5.0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以上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Windows Server 2003/2008/2012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電源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AC100～127V（±10%）、50Hz/60Hz、6A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消費電力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動作時：平均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370W/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最大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750W</a:t>
                      </a:r>
                      <a:r>
                        <a:rPr lang="ja-JP" alt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、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スタンバイモード：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Ｗ以下、スリープモード：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Ｗ以下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Energy Star Ver2.0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対応予定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使用環境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温度：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℃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～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35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℃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/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推奨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10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℃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～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32℃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湿度：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20%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％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インターフェース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USB2.0（High Speed）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および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IEEE802.11b/ｇ/ｎ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印刷解像度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1200×600dpi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印刷速度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分（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A4）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ウォームアップタイム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秒以下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ファーストプリント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7.8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秒以下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用紙種類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普通紙、厚紙、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OHP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フィルム、ハガキ、ラベル、封筒、薄紙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388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用紙サイズ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A4、A5、JIS B5、ISO B5、A6、Letter、Legal、Executive、Folio、Offcio、Statement、Lapanese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Postcard、Monarch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Env、DL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Env、C5 Env、C6 Env、No10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Env、ZL、Bib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16K、Big 32K、16K、32K、B6、Yougata4、Postcard、Younaga3、Nagaga3、Yougata4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用紙質量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60-163g/㎡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給紙容量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枚（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80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g/㎡）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排紙容量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枚（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80g/㎡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） フェイスダウン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動作音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待機時：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30dB</a:t>
                      </a:r>
                      <a:r>
                        <a:rPr lang="ja-JP" altLang="en-US" sz="1100" b="0" i="0" u="none" strike="noStrike" dirty="0" err="1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、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動作時：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52dB 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本体サイズ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337×220×178mm </a:t>
                      </a: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23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本体重量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4.7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kg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482" marR="6482" marT="6482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414</Words>
  <Application>Microsoft Macintosh PowerPoint</Application>
  <PresentationFormat>画面に合わせる (4:3)</PresentationFormat>
  <Paragraphs>89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eri kyogoku</dc:creator>
  <cp:lastModifiedBy>OSHIMA RYUTARO</cp:lastModifiedBy>
  <cp:revision>27</cp:revision>
  <dcterms:created xsi:type="dcterms:W3CDTF">2014-09-02T08:14:42Z</dcterms:created>
  <dcterms:modified xsi:type="dcterms:W3CDTF">2014-10-15T10:44:43Z</dcterms:modified>
</cp:coreProperties>
</file>