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ECFF"/>
    <a:srgbClr val="99CCFF"/>
    <a:srgbClr val="3366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696" y="1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901E-72EE-4BC8-831F-0CB0D43A0725}" type="datetimeFigureOut">
              <a:rPr kumimoji="1" lang="ja-JP" altLang="en-US" smtClean="0"/>
              <a:pPr/>
              <a:t>2014/10/15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A28C-668F-4378-B307-33B53CFEBA1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901E-72EE-4BC8-831F-0CB0D43A0725}" type="datetimeFigureOut">
              <a:rPr kumimoji="1" lang="ja-JP" altLang="en-US" smtClean="0"/>
              <a:pPr/>
              <a:t>2014/10/15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A28C-668F-4378-B307-33B53CFEBA1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901E-72EE-4BC8-831F-0CB0D43A0725}" type="datetimeFigureOut">
              <a:rPr kumimoji="1" lang="ja-JP" altLang="en-US" smtClean="0"/>
              <a:pPr/>
              <a:t>2014/10/15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A28C-668F-4378-B307-33B53CFEBA1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901E-72EE-4BC8-831F-0CB0D43A0725}" type="datetimeFigureOut">
              <a:rPr kumimoji="1" lang="ja-JP" altLang="en-US" smtClean="0"/>
              <a:pPr/>
              <a:t>2014/10/15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A28C-668F-4378-B307-33B53CFEBA1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901E-72EE-4BC8-831F-0CB0D43A0725}" type="datetimeFigureOut">
              <a:rPr kumimoji="1" lang="ja-JP" altLang="en-US" smtClean="0"/>
              <a:pPr/>
              <a:t>2014/10/15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A28C-668F-4378-B307-33B53CFEBA1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901E-72EE-4BC8-831F-0CB0D43A0725}" type="datetimeFigureOut">
              <a:rPr kumimoji="1" lang="ja-JP" altLang="en-US" smtClean="0"/>
              <a:pPr/>
              <a:t>2014/10/15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A28C-668F-4378-B307-33B53CFEBA1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901E-72EE-4BC8-831F-0CB0D43A0725}" type="datetimeFigureOut">
              <a:rPr kumimoji="1" lang="ja-JP" altLang="en-US" smtClean="0"/>
              <a:pPr/>
              <a:t>2014/10/15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A28C-668F-4378-B307-33B53CFEBA1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901E-72EE-4BC8-831F-0CB0D43A0725}" type="datetimeFigureOut">
              <a:rPr kumimoji="1" lang="ja-JP" altLang="en-US" smtClean="0"/>
              <a:pPr/>
              <a:t>2014/10/15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A28C-668F-4378-B307-33B53CFEBA1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901E-72EE-4BC8-831F-0CB0D43A0725}" type="datetimeFigureOut">
              <a:rPr kumimoji="1" lang="ja-JP" altLang="en-US" smtClean="0"/>
              <a:pPr/>
              <a:t>2014/10/15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A28C-668F-4378-B307-33B53CFEBA1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901E-72EE-4BC8-831F-0CB0D43A0725}" type="datetimeFigureOut">
              <a:rPr kumimoji="1" lang="ja-JP" altLang="en-US" smtClean="0"/>
              <a:pPr/>
              <a:t>2014/10/15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A28C-668F-4378-B307-33B53CFEBA1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901E-72EE-4BC8-831F-0CB0D43A0725}" type="datetimeFigureOut">
              <a:rPr kumimoji="1" lang="ja-JP" altLang="en-US" smtClean="0"/>
              <a:pPr/>
              <a:t>2014/10/15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A28C-668F-4378-B307-33B53CFEBA1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6901E-72EE-4BC8-831F-0CB0D43A0725}" type="datetimeFigureOut">
              <a:rPr kumimoji="1" lang="ja-JP" altLang="en-US" smtClean="0"/>
              <a:pPr/>
              <a:t>2014/10/15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4A28C-668F-4378-B307-33B53CFEBA1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6858000" cy="179512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8964488"/>
            <a:ext cx="6858000" cy="179512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1115616"/>
            <a:ext cx="6858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latin typeface="HGP創英角ｺﾞｼｯｸUB" pitchFamily="50" charset="-128"/>
                <a:ea typeface="ＤＦ平成明朝体W7" pitchFamily="1" charset="-128"/>
              </a:rPr>
              <a:t>国内最小！置き場所に迷わない。</a:t>
            </a:r>
            <a:endParaRPr kumimoji="1" lang="en-US" altLang="ja-JP" sz="2400" b="1" dirty="0" smtClean="0">
              <a:latin typeface="HGP創英角ｺﾞｼｯｸUB" pitchFamily="50" charset="-128"/>
              <a:ea typeface="ＤＦ平成明朝体W7" pitchFamily="1" charset="-128"/>
            </a:endParaRPr>
          </a:p>
          <a:p>
            <a:endParaRPr kumimoji="1" lang="en-US" altLang="ja-JP" sz="20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40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スマホ・タブレット対応</a:t>
            </a:r>
            <a:endParaRPr lang="en-US" altLang="ja-JP" sz="4000" dirty="0" smtClean="0">
              <a:solidFill>
                <a:srgbClr val="00206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40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モノクロレーザープリンター</a:t>
            </a:r>
            <a:endParaRPr kumimoji="1" lang="ja-JP" altLang="en-US" sz="4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9" name="図 8" descr="ELECOMロゴ（WEB用）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51520"/>
            <a:ext cx="3140968" cy="540246"/>
          </a:xfrm>
          <a:prstGeom prst="rect">
            <a:avLst/>
          </a:prstGeom>
        </p:spPr>
      </p:pic>
      <p:pic>
        <p:nvPicPr>
          <p:cNvPr id="10" name="図 9" descr="ELECOMー本体（7.25）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6712" y="3154178"/>
            <a:ext cx="5112568" cy="3434046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116632" y="6084168"/>
            <a:ext cx="2492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tx2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■コンパクトサイズ</a:t>
            </a:r>
            <a:endParaRPr kumimoji="1" lang="en-US" altLang="ja-JP" sz="1600" dirty="0" smtClean="0">
              <a:solidFill>
                <a:schemeClr val="tx2">
                  <a:lumMod val="7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600" dirty="0" smtClean="0">
                <a:solidFill>
                  <a:schemeClr val="tx2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■スマホ・タブレット対応</a:t>
            </a:r>
            <a:endParaRPr lang="en-US" altLang="ja-JP" sz="1600" dirty="0">
              <a:solidFill>
                <a:schemeClr val="tx2">
                  <a:lumMod val="7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600" dirty="0" smtClean="0">
                <a:solidFill>
                  <a:schemeClr val="tx2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■高速処理・高速印刷</a:t>
            </a:r>
            <a:endParaRPr kumimoji="1" lang="en-US" altLang="ja-JP" sz="1400" dirty="0" smtClean="0">
              <a:solidFill>
                <a:schemeClr val="tx2">
                  <a:lumMod val="7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085184" y="242228"/>
            <a:ext cx="17728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HGP創英角ｺﾞｼｯｸUB" pitchFamily="50" charset="-128"/>
              </a:rPr>
              <a:t>EPR-LS01W</a:t>
            </a:r>
          </a:p>
          <a:p>
            <a:r>
              <a:rPr lang="ja-JP" altLang="en-US" sz="12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HGP創英角ｺﾞｼｯｸUB" pitchFamily="50" charset="-128"/>
              </a:rPr>
              <a:t>税抜定価　　</a:t>
            </a:r>
            <a:r>
              <a:rPr lang="en-US" altLang="ja-JP" sz="12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HGP創英角ｺﾞｼｯｸUB" pitchFamily="50" charset="-128"/>
              </a:rPr>
              <a:t>10,800</a:t>
            </a:r>
            <a:r>
              <a:rPr lang="ja-JP" altLang="en-US" sz="12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HGP創英角ｺﾞｼｯｸUB" pitchFamily="50" charset="-128"/>
              </a:rPr>
              <a:t>円　</a:t>
            </a:r>
            <a:endParaRPr lang="en-US" altLang="ja-JP" sz="1200" dirty="0" smtClean="0">
              <a:solidFill>
                <a:schemeClr val="bg1">
                  <a:lumMod val="50000"/>
                </a:schemeClr>
              </a:solidFill>
              <a:latin typeface="Arial Black" pitchFamily="34" charset="0"/>
              <a:ea typeface="HGP創英角ｺﾞｼｯｸUB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2276872" y="7092280"/>
            <a:ext cx="1008112" cy="504056"/>
          </a:xfrm>
          <a:prstGeom prst="round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bg1"/>
                </a:solidFill>
              </a:rPr>
              <a:t>ランニングコスト</a:t>
            </a:r>
            <a:endParaRPr kumimoji="1" lang="en-US" altLang="ja-JP" sz="800" dirty="0" smtClean="0">
              <a:solidFill>
                <a:schemeClr val="bg1"/>
              </a:solidFill>
            </a:endParaRPr>
          </a:p>
          <a:p>
            <a:pPr algn="ctr"/>
            <a:r>
              <a:rPr kumimoji="1" lang="en-US" altLang="ja-JP" sz="2000" b="1" dirty="0" smtClean="0">
                <a:solidFill>
                  <a:schemeClr val="bg1"/>
                </a:solidFill>
              </a:rPr>
              <a:t>3.65</a:t>
            </a:r>
            <a:r>
              <a:rPr kumimoji="1" lang="ja-JP" altLang="en-US" sz="1200" dirty="0" smtClean="0">
                <a:solidFill>
                  <a:schemeClr val="bg1"/>
                </a:solidFill>
              </a:rPr>
              <a:t>円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116632" y="7668344"/>
            <a:ext cx="1008112" cy="504056"/>
          </a:xfrm>
          <a:prstGeom prst="round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bg1"/>
                </a:solidFill>
              </a:rPr>
              <a:t>ファーストプリント</a:t>
            </a:r>
            <a:endParaRPr kumimoji="1" lang="en-US" altLang="ja-JP" sz="800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1200" dirty="0" smtClean="0">
                <a:solidFill>
                  <a:schemeClr val="bg1"/>
                </a:solidFill>
              </a:rPr>
              <a:t>約</a:t>
            </a:r>
            <a:r>
              <a:rPr lang="en-US" altLang="ja-JP" sz="2000" b="1" dirty="0" smtClean="0">
                <a:solidFill>
                  <a:schemeClr val="bg1"/>
                </a:solidFill>
              </a:rPr>
              <a:t>7.8</a:t>
            </a:r>
            <a:r>
              <a:rPr lang="ja-JP" altLang="en-US" sz="1200" dirty="0" smtClean="0">
                <a:solidFill>
                  <a:schemeClr val="bg1"/>
                </a:solidFill>
              </a:rPr>
              <a:t>秒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1196752" y="7668344"/>
            <a:ext cx="1008112" cy="504056"/>
          </a:xfrm>
          <a:prstGeom prst="round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bg1"/>
                </a:solidFill>
              </a:rPr>
              <a:t>給紙枚数</a:t>
            </a:r>
            <a:endParaRPr kumimoji="1" lang="en-US" altLang="ja-JP" sz="800" dirty="0" smtClean="0">
              <a:solidFill>
                <a:schemeClr val="bg1"/>
              </a:solidFill>
            </a:endParaRPr>
          </a:p>
          <a:p>
            <a:pPr algn="ctr"/>
            <a:r>
              <a:rPr lang="en-US" altLang="ja-JP" sz="2000" b="1" dirty="0" smtClean="0">
                <a:solidFill>
                  <a:schemeClr val="bg1"/>
                </a:solidFill>
              </a:rPr>
              <a:t>150</a:t>
            </a:r>
            <a:r>
              <a:rPr lang="ja-JP" altLang="en-US" sz="1200" dirty="0">
                <a:solidFill>
                  <a:schemeClr val="bg1"/>
                </a:solidFill>
              </a:rPr>
              <a:t>枚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1196752" y="7092280"/>
            <a:ext cx="1008112" cy="504056"/>
          </a:xfrm>
          <a:prstGeom prst="round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bg1"/>
                </a:solidFill>
              </a:rPr>
              <a:t>印刷速度</a:t>
            </a:r>
            <a:endParaRPr kumimoji="1" lang="en-US" altLang="ja-JP" sz="800" dirty="0" smtClean="0">
              <a:solidFill>
                <a:schemeClr val="bg1"/>
              </a:solidFill>
            </a:endParaRPr>
          </a:p>
          <a:p>
            <a:pPr algn="ctr"/>
            <a:r>
              <a:rPr lang="en-US" altLang="ja-JP" sz="2000" b="1" dirty="0">
                <a:solidFill>
                  <a:schemeClr val="bg1"/>
                </a:solidFill>
              </a:rPr>
              <a:t>22</a:t>
            </a:r>
            <a:r>
              <a:rPr lang="ja-JP" altLang="en-US" sz="1200" dirty="0" smtClean="0">
                <a:solidFill>
                  <a:schemeClr val="bg1"/>
                </a:solidFill>
              </a:rPr>
              <a:t>枚</a:t>
            </a:r>
            <a:r>
              <a:rPr lang="en-US" altLang="ja-JP" sz="1200" dirty="0" smtClean="0">
                <a:solidFill>
                  <a:schemeClr val="bg1"/>
                </a:solidFill>
              </a:rPr>
              <a:t>/</a:t>
            </a:r>
            <a:r>
              <a:rPr lang="ja-JP" altLang="en-US" sz="1200" dirty="0" smtClean="0">
                <a:solidFill>
                  <a:schemeClr val="bg1"/>
                </a:solidFill>
              </a:rPr>
              <a:t>分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116632" y="7092280"/>
            <a:ext cx="1008112" cy="504056"/>
          </a:xfrm>
          <a:prstGeom prst="round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>
                <a:solidFill>
                  <a:schemeClr val="bg1"/>
                </a:solidFill>
              </a:rPr>
              <a:t>A4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2276872" y="8244408"/>
            <a:ext cx="1008112" cy="504056"/>
          </a:xfrm>
          <a:prstGeom prst="round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Windows</a:t>
            </a:r>
          </a:p>
          <a:p>
            <a:pPr algn="ctr">
              <a:lnSpc>
                <a:spcPts val="1200"/>
              </a:lnSpc>
            </a:pPr>
            <a:r>
              <a:rPr kumimoji="1"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Mac</a:t>
            </a:r>
            <a:r>
              <a:rPr kumimoji="1"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　</a:t>
            </a:r>
            <a:r>
              <a:rPr kumimoji="1"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</a:t>
            </a:r>
          </a:p>
          <a:p>
            <a:pPr algn="ctr">
              <a:lnSpc>
                <a:spcPts val="1200"/>
              </a:lnSpc>
            </a:pP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Android/</a:t>
            </a:r>
            <a:r>
              <a:rPr lang="en-US" altLang="ja-JP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iOS</a:t>
            </a:r>
            <a:endParaRPr lang="en-US" altLang="ja-JP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1196752" y="8244408"/>
            <a:ext cx="1008112" cy="504056"/>
          </a:xfrm>
          <a:prstGeom prst="round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Wi-Fi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116632" y="8244408"/>
            <a:ext cx="1008112" cy="504056"/>
          </a:xfrm>
          <a:prstGeom prst="round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USB2.0</a:t>
            </a:r>
            <a:endParaRPr kumimoji="1" lang="ja-JP" alt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3501008" y="7452320"/>
            <a:ext cx="3168352" cy="1368152"/>
            <a:chOff x="2132856" y="8244408"/>
            <a:chExt cx="4536504" cy="648072"/>
          </a:xfrm>
        </p:grpSpPr>
        <p:sp>
          <p:nvSpPr>
            <p:cNvPr id="24" name="角丸四角形 23"/>
            <p:cNvSpPr/>
            <p:nvPr/>
          </p:nvSpPr>
          <p:spPr>
            <a:xfrm>
              <a:off x="2132856" y="8244408"/>
              <a:ext cx="4536504" cy="648072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2204864" y="8244408"/>
              <a:ext cx="74892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100" b="1" dirty="0" smtClean="0"/>
                <a:t>問合せ先</a:t>
              </a:r>
              <a:endParaRPr kumimoji="1" lang="ja-JP" altLang="en-US" sz="1100" b="1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8892480"/>
            <a:ext cx="6858000" cy="25152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4624" y="270104"/>
            <a:ext cx="396044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◎</a:t>
            </a:r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コンパクトサイズ</a:t>
            </a:r>
            <a:endParaRPr kumimoji="1" lang="en-US" altLang="ja-JP" sz="1400" dirty="0" smtClean="0">
              <a:solidFill>
                <a:schemeClr val="tx2">
                  <a:lumMod val="7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設置場所を選ばないコンパクトサイズ。</a:t>
            </a:r>
            <a:endParaRPr lang="en-US" altLang="ja-JP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r>
              <a:rPr kumimoji="1"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Wi-Fi</a:t>
            </a:r>
            <a:r>
              <a:rPr kumimoji="1"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対応</a:t>
            </a:r>
            <a:r>
              <a:rPr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レーザープリンターでは国内最小です。</a:t>
            </a:r>
            <a:endParaRPr kumimoji="1" lang="en-US" altLang="ja-JP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429000" y="251520"/>
            <a:ext cx="396044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◎高速処理・高速印刷</a:t>
            </a:r>
            <a:endParaRPr lang="en-US" altLang="ja-JP" sz="1400" dirty="0">
              <a:solidFill>
                <a:schemeClr val="tx2">
                  <a:lumMod val="7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高速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CPU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（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600MHz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）、大容量メモリー（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128MB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）搭載</a:t>
            </a:r>
            <a:endParaRPr lang="en-US" altLang="ja-JP" sz="12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印刷速度も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22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枚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/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分と</a:t>
            </a:r>
            <a:r>
              <a:rPr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高速。</a:t>
            </a:r>
            <a:endParaRPr kumimoji="1" lang="ja-JP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4624" y="2286328"/>
            <a:ext cx="39604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◎スマホ・タブレット対応</a:t>
            </a:r>
            <a:endParaRPr lang="en-US" altLang="ja-JP" sz="1400" dirty="0">
              <a:solidFill>
                <a:schemeClr val="tx2">
                  <a:lumMod val="7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Wi-Fi</a:t>
            </a:r>
            <a:r>
              <a:rPr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を標準搭載。</a:t>
            </a:r>
            <a:endParaRPr lang="en-US" altLang="ja-JP" sz="12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専用アプリ「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ELEPRINT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」、</a:t>
            </a:r>
            <a:r>
              <a:rPr lang="en-US" altLang="ja-JP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Airprint</a:t>
            </a:r>
            <a:r>
              <a:rPr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に対応し、</a:t>
            </a:r>
            <a:endParaRPr lang="en-US" altLang="ja-JP" sz="12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スマートフォン、タブレットからの出力が可能。</a:t>
            </a:r>
            <a:endParaRPr lang="en-US" altLang="ja-JP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pic>
        <p:nvPicPr>
          <p:cNvPr id="15" name="図 14" descr="ELECOMー本体（7.25）_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048" y="970439"/>
            <a:ext cx="1619607" cy="1087869"/>
          </a:xfrm>
          <a:prstGeom prst="rect">
            <a:avLst/>
          </a:prstGeom>
        </p:spPr>
      </p:pic>
      <p:cxnSp>
        <p:nvCxnSpPr>
          <p:cNvPr id="16" name="直線矢印コネクタ 15"/>
          <p:cNvCxnSpPr/>
          <p:nvPr/>
        </p:nvCxnSpPr>
        <p:spPr>
          <a:xfrm>
            <a:off x="504056" y="1906543"/>
            <a:ext cx="936104" cy="21602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V="1">
            <a:off x="1728192" y="1762527"/>
            <a:ext cx="319962" cy="387543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>
            <a:off x="2088232" y="1186463"/>
            <a:ext cx="0" cy="44773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60040" y="1978551"/>
            <a:ext cx="908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  <a:latin typeface="ＤＦＰ新細丸ゴシック体" pitchFamily="50" charset="-128"/>
                <a:ea typeface="ＤＦＰ新細丸ゴシック体" pitchFamily="50" charset="-128"/>
                <a:cs typeface="Arial" pitchFamily="34" charset="0"/>
              </a:rPr>
              <a:t>337mm</a:t>
            </a:r>
            <a:endParaRPr kumimoji="1" lang="ja-JP" altLang="en-US" sz="1400" dirty="0">
              <a:solidFill>
                <a:srgbClr val="FF0000"/>
              </a:solidFill>
              <a:latin typeface="ＤＦＰ新細丸ゴシック体" pitchFamily="50" charset="-128"/>
              <a:ea typeface="ＤＦＰ新細丸ゴシック体" pitchFamily="50" charset="-128"/>
              <a:cs typeface="Arial" pitchFamily="34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944216" y="1834535"/>
            <a:ext cx="8367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  <a:latin typeface="ＤＦＰ新細丸ゴシック体" pitchFamily="50" charset="-128"/>
                <a:ea typeface="ＤＦＰ新細丸ゴシック体" pitchFamily="50" charset="-128"/>
                <a:cs typeface="Arial" pitchFamily="34" charset="0"/>
              </a:rPr>
              <a:t>220mm</a:t>
            </a:r>
            <a:endParaRPr kumimoji="1" lang="ja-JP" altLang="en-US" sz="1400" dirty="0">
              <a:solidFill>
                <a:srgbClr val="FF0000"/>
              </a:solidFill>
              <a:latin typeface="ＤＦＰ新細丸ゴシック体" pitchFamily="50" charset="-128"/>
              <a:ea typeface="ＤＦＰ新細丸ゴシック体" pitchFamily="50" charset="-128"/>
              <a:cs typeface="Arial" pitchFamily="34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088232" y="1258471"/>
            <a:ext cx="8367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  <a:latin typeface="ＤＦＰ新細丸ゴシック体" pitchFamily="50" charset="-128"/>
                <a:ea typeface="ＤＦＰ新細丸ゴシック体" pitchFamily="50" charset="-128"/>
                <a:cs typeface="Arial" pitchFamily="34" charset="0"/>
              </a:rPr>
              <a:t>178mm</a:t>
            </a:r>
            <a:endParaRPr kumimoji="1" lang="ja-JP" altLang="en-US" sz="1400" dirty="0">
              <a:solidFill>
                <a:srgbClr val="FF0000"/>
              </a:solidFill>
              <a:latin typeface="ＤＦＰ新細丸ゴシック体" pitchFamily="50" charset="-128"/>
              <a:ea typeface="ＤＦＰ新細丸ゴシック体" pitchFamily="50" charset="-128"/>
              <a:cs typeface="Arial" pitchFamily="34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0" y="4415685"/>
            <a:ext cx="6858000" cy="216024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 smtClean="0"/>
              <a:t>■商品仕様</a:t>
            </a:r>
            <a:endParaRPr kumimoji="1" lang="ja-JP" altLang="en-US" sz="1600" b="1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429000" y="2286328"/>
            <a:ext cx="396044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◎トナーだけでなく、アクセサリ全てが揃う</a:t>
            </a:r>
          </a:p>
          <a:p>
            <a:r>
              <a:rPr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専用トナーの以外にも、プリンタカバー・用紙</a:t>
            </a:r>
            <a:endParaRPr lang="en-US" altLang="ja-JP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無線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LAN</a:t>
            </a:r>
            <a:r>
              <a:rPr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ルータなど周辺アクセサリを全て網羅。</a:t>
            </a:r>
            <a:endParaRPr lang="en-US" altLang="ja-JP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pic>
        <p:nvPicPr>
          <p:cNvPr id="30" name="図 29" descr="ELECOMートナー（7.25）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5064" y="3347864"/>
            <a:ext cx="1665734" cy="942157"/>
          </a:xfrm>
          <a:prstGeom prst="rect">
            <a:avLst/>
          </a:prstGeom>
        </p:spPr>
      </p:pic>
      <p:sp>
        <p:nvSpPr>
          <p:cNvPr id="31" name="正方形/長方形 30"/>
          <p:cNvSpPr/>
          <p:nvPr/>
        </p:nvSpPr>
        <p:spPr>
          <a:xfrm>
            <a:off x="3645024" y="3923928"/>
            <a:ext cx="1407758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HGP創英角ｺﾞｼｯｸUB" pitchFamily="50" charset="-128"/>
              </a:rPr>
              <a:t>ETN-01</a:t>
            </a:r>
          </a:p>
          <a:p>
            <a:r>
              <a:rPr lang="ja-JP" altLang="en-US" sz="11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HGP創英角ｺﾞｼｯｸUB" pitchFamily="50" charset="-128"/>
              </a:rPr>
              <a:t>税抜定価　</a:t>
            </a:r>
            <a:r>
              <a:rPr lang="en-US" altLang="ja-JP" sz="11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HGP創英角ｺﾞｼｯｸUB" pitchFamily="50" charset="-128"/>
              </a:rPr>
              <a:t>5,800</a:t>
            </a:r>
            <a:r>
              <a:rPr lang="ja-JP" altLang="en-US" sz="11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HGP創英角ｺﾞｼｯｸUB" pitchFamily="50" charset="-128"/>
              </a:rPr>
              <a:t>円</a:t>
            </a:r>
            <a:endParaRPr lang="en-US" altLang="ja-JP" sz="1100" dirty="0" smtClean="0">
              <a:solidFill>
                <a:schemeClr val="bg1">
                  <a:lumMod val="50000"/>
                </a:schemeClr>
              </a:solidFill>
              <a:latin typeface="Arial Black" pitchFamily="34" charset="0"/>
              <a:ea typeface="HGP創英角ｺﾞｼｯｸUB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73216" y="2915816"/>
            <a:ext cx="165618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2" descr="http://technorians.com/wp-content/uploads/2013/12/Google-Play-logo-201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00808" y="4014520"/>
            <a:ext cx="1247519" cy="292956"/>
          </a:xfrm>
          <a:prstGeom prst="rect">
            <a:avLst/>
          </a:prstGeom>
          <a:noFill/>
        </p:spPr>
      </p:pic>
      <p:pic>
        <p:nvPicPr>
          <p:cNvPr id="34" name="図 33" descr="ic_launcher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40215" y="3222432"/>
            <a:ext cx="720080" cy="720080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6024" y="3192651"/>
            <a:ext cx="1340768" cy="1181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正方形/長方形 39"/>
          <p:cNvSpPr/>
          <p:nvPr/>
        </p:nvSpPr>
        <p:spPr>
          <a:xfrm>
            <a:off x="3501008" y="1619092"/>
            <a:ext cx="182453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ja-JP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22</a:t>
            </a:r>
            <a:r>
              <a:rPr lang="ja-JP" altLang="en-US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枚</a:t>
            </a:r>
            <a:r>
              <a:rPr lang="en-US" altLang="ja-JP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/</a:t>
            </a:r>
            <a:r>
              <a:rPr lang="ja-JP" altLang="en-US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分！</a:t>
            </a:r>
            <a:endParaRPr lang="ja-JP" altLang="en-US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1" name="図 40" descr="ELECOMー本体（7.25）_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61248" y="1566248"/>
            <a:ext cx="1043543" cy="700934"/>
          </a:xfrm>
          <a:prstGeom prst="rect">
            <a:avLst/>
          </a:prstGeom>
        </p:spPr>
      </p:pic>
      <p:pic>
        <p:nvPicPr>
          <p:cNvPr id="1031" name="Picture 7" descr="矢印デザイン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37112" y="1062192"/>
            <a:ext cx="1786308" cy="720478"/>
          </a:xfrm>
          <a:prstGeom prst="rect">
            <a:avLst/>
          </a:prstGeom>
          <a:noFill/>
        </p:spPr>
      </p:pic>
      <p:sp>
        <p:nvSpPr>
          <p:cNvPr id="44" name="正方形/長方形 43"/>
          <p:cNvSpPr/>
          <p:nvPr/>
        </p:nvSpPr>
        <p:spPr>
          <a:xfrm>
            <a:off x="0" y="0"/>
            <a:ext cx="6858000" cy="216024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 smtClean="0"/>
              <a:t>■商品概要</a:t>
            </a:r>
            <a:endParaRPr kumimoji="1" lang="ja-JP" altLang="en-US" sz="1600" b="1" dirty="0"/>
          </a:p>
        </p:txBody>
      </p:sp>
      <p:sp>
        <p:nvSpPr>
          <p:cNvPr id="27" name="角丸四角形 26"/>
          <p:cNvSpPr/>
          <p:nvPr/>
        </p:nvSpPr>
        <p:spPr>
          <a:xfrm>
            <a:off x="3501008" y="2987824"/>
            <a:ext cx="1008112" cy="504056"/>
          </a:xfrm>
          <a:prstGeom prst="round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00" dirty="0" smtClean="0">
                <a:solidFill>
                  <a:schemeClr val="bg1"/>
                </a:solidFill>
              </a:rPr>
              <a:t>A4</a:t>
            </a:r>
            <a:r>
              <a:rPr lang="ja-JP" altLang="en-US" sz="1000" dirty="0" smtClean="0">
                <a:solidFill>
                  <a:schemeClr val="bg1"/>
                </a:solidFill>
              </a:rPr>
              <a:t>サイズ</a:t>
            </a:r>
            <a:endParaRPr kumimoji="1" lang="en-US" altLang="ja-JP" sz="1000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1200" b="1" dirty="0" smtClean="0">
                <a:solidFill>
                  <a:schemeClr val="bg1"/>
                </a:solidFill>
              </a:rPr>
              <a:t>約</a:t>
            </a:r>
            <a:r>
              <a:rPr lang="en-US" altLang="ja-JP" sz="1600" b="1" dirty="0" smtClean="0">
                <a:solidFill>
                  <a:schemeClr val="bg1"/>
                </a:solidFill>
              </a:rPr>
              <a:t>1600</a:t>
            </a:r>
            <a:r>
              <a:rPr lang="ja-JP" altLang="en-US" sz="1200" dirty="0">
                <a:solidFill>
                  <a:schemeClr val="bg1"/>
                </a:solidFill>
              </a:rPr>
              <a:t>枚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  <p:graphicFrame>
        <p:nvGraphicFramePr>
          <p:cNvPr id="32" name="表 31"/>
          <p:cNvGraphicFramePr>
            <a:graphicFrameLocks noGrp="1"/>
          </p:cNvGraphicFramePr>
          <p:nvPr/>
        </p:nvGraphicFramePr>
        <p:xfrm>
          <a:off x="0" y="4659967"/>
          <a:ext cx="6858000" cy="4232519"/>
        </p:xfrm>
        <a:graphic>
          <a:graphicData uri="http://schemas.openxmlformats.org/drawingml/2006/table">
            <a:tbl>
              <a:tblPr/>
              <a:tblGrid>
                <a:gridCol w="1541997"/>
                <a:gridCol w="5316003"/>
              </a:tblGrid>
              <a:tr h="17752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CPU </a:t>
                      </a:r>
                    </a:p>
                  </a:txBody>
                  <a:tcPr marL="6482" marR="6482" marT="648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600MHz </a:t>
                      </a:r>
                    </a:p>
                  </a:txBody>
                  <a:tcPr marL="6482" marR="6482" marT="6482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23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メモリー </a:t>
                      </a:r>
                    </a:p>
                  </a:txBody>
                  <a:tcPr marL="6482" marR="6482" marT="648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128MB </a:t>
                      </a:r>
                    </a:p>
                  </a:txBody>
                  <a:tcPr marL="6482" marR="6482" marT="6482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570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対応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OS </a:t>
                      </a:r>
                    </a:p>
                  </a:txBody>
                  <a:tcPr marL="6482" marR="6482" marT="648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Windows8/7/XP/Vista/Mac OS Ⅹ10.6～10.8/Android 2.3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以上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/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ＭＳ Ｐゴシック"/>
                        </a:rPr>
                        <a:t>iOS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5.0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以上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/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Windows Server 2003/2008/2012 </a:t>
                      </a:r>
                    </a:p>
                  </a:txBody>
                  <a:tcPr marL="6482" marR="6482" marT="6482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23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電源 </a:t>
                      </a:r>
                    </a:p>
                  </a:txBody>
                  <a:tcPr marL="6482" marR="6482" marT="648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AC100～127V（±10%）、50Hz/60Hz、6A </a:t>
                      </a:r>
                    </a:p>
                  </a:txBody>
                  <a:tcPr marL="6482" marR="6482" marT="6482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23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消費電力 </a:t>
                      </a:r>
                    </a:p>
                  </a:txBody>
                  <a:tcPr marL="6482" marR="6482" marT="648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動作時：平均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370W/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最大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750W</a:t>
                      </a:r>
                      <a:r>
                        <a:rPr lang="ja-JP" altLang="en-US" sz="1100" b="0" i="0" u="none" strike="noStrike" dirty="0" err="1">
                          <a:solidFill>
                            <a:srgbClr val="000000"/>
                          </a:solidFill>
                          <a:latin typeface="ＭＳ Ｐゴシック"/>
                        </a:rPr>
                        <a:t>、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スタンバイモード：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38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Ｗ以下、スリープモード：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Ｗ以下 </a:t>
                      </a:r>
                    </a:p>
                  </a:txBody>
                  <a:tcPr marL="6482" marR="6482" marT="6482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23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6482" marR="6482" marT="648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Energy Star Ver2.0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対応予定 </a:t>
                      </a:r>
                    </a:p>
                  </a:txBody>
                  <a:tcPr marL="6482" marR="6482" marT="6482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23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使用環境 </a:t>
                      </a:r>
                    </a:p>
                  </a:txBody>
                  <a:tcPr marL="6482" marR="6482" marT="648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温度：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5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℃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～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35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℃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/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推奨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10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℃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～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32℃ </a:t>
                      </a:r>
                    </a:p>
                  </a:txBody>
                  <a:tcPr marL="6482" marR="6482" marT="6482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23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6482" marR="6482" marT="648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湿度：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20%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～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80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％ </a:t>
                      </a:r>
                    </a:p>
                  </a:txBody>
                  <a:tcPr marL="6482" marR="6482" marT="6482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23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インターフェース </a:t>
                      </a:r>
                    </a:p>
                  </a:txBody>
                  <a:tcPr marL="6482" marR="6482" marT="648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USB2.0（High Speed）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および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IEEE802.11b/ｇ/ｎ </a:t>
                      </a:r>
                    </a:p>
                  </a:txBody>
                  <a:tcPr marL="6482" marR="6482" marT="6482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23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印刷解像度 </a:t>
                      </a:r>
                    </a:p>
                  </a:txBody>
                  <a:tcPr marL="6482" marR="6482" marT="648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1200×600dpi </a:t>
                      </a:r>
                    </a:p>
                  </a:txBody>
                  <a:tcPr marL="6482" marR="6482" marT="6482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23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印刷速度 </a:t>
                      </a:r>
                    </a:p>
                  </a:txBody>
                  <a:tcPr marL="6482" marR="6482" marT="648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/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分（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A4） </a:t>
                      </a:r>
                    </a:p>
                  </a:txBody>
                  <a:tcPr marL="6482" marR="6482" marT="6482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23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ウォームアップタイム </a:t>
                      </a:r>
                    </a:p>
                  </a:txBody>
                  <a:tcPr marL="6482" marR="6482" marT="648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秒以下 </a:t>
                      </a:r>
                    </a:p>
                  </a:txBody>
                  <a:tcPr marL="6482" marR="6482" marT="6482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23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ファーストプリント </a:t>
                      </a:r>
                    </a:p>
                  </a:txBody>
                  <a:tcPr marL="6482" marR="6482" marT="648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7.8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秒以下 </a:t>
                      </a:r>
                    </a:p>
                  </a:txBody>
                  <a:tcPr marL="6482" marR="6482" marT="6482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23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用紙種類 </a:t>
                      </a:r>
                    </a:p>
                  </a:txBody>
                  <a:tcPr marL="6482" marR="6482" marT="648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普通紙、厚紙、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OHP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フィルム、ハガキ、ラベル、封筒、薄紙 </a:t>
                      </a:r>
                    </a:p>
                  </a:txBody>
                  <a:tcPr marL="6482" marR="6482" marT="6482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388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用紙サイズ </a:t>
                      </a:r>
                    </a:p>
                  </a:txBody>
                  <a:tcPr marL="6482" marR="6482" marT="648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A4、A5、JIS B5、ISO B5、A6、Letter、Legal、Executive、Folio、Offcio、Statement、Lapanese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ＭＳ Ｐゴシック"/>
                        </a:rPr>
                        <a:t>Postcard、Monarch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ＭＳ Ｐゴシック"/>
                        </a:rPr>
                        <a:t>Env、DL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Env、C5 Env、C6 Env、No10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ＭＳ Ｐゴシック"/>
                        </a:rPr>
                        <a:t>Env、ZL、Bib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16K、Big 32K、16K、32K、B6、Yougata4、Postcard、Younaga3、Nagaga3、Yougata4 </a:t>
                      </a:r>
                    </a:p>
                  </a:txBody>
                  <a:tcPr marL="6482" marR="6482" marT="6482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23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用紙質量 </a:t>
                      </a:r>
                    </a:p>
                  </a:txBody>
                  <a:tcPr marL="6482" marR="6482" marT="648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60-163g/㎡ </a:t>
                      </a:r>
                    </a:p>
                  </a:txBody>
                  <a:tcPr marL="6482" marR="6482" marT="6482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23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給紙容量 </a:t>
                      </a:r>
                    </a:p>
                  </a:txBody>
                  <a:tcPr marL="6482" marR="6482" marT="648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150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枚（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80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g/㎡） </a:t>
                      </a:r>
                    </a:p>
                  </a:txBody>
                  <a:tcPr marL="6482" marR="6482" marT="6482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23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排紙容量 </a:t>
                      </a:r>
                    </a:p>
                  </a:txBody>
                  <a:tcPr marL="6482" marR="6482" marT="648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100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枚（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80g/㎡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） フェイスダウン </a:t>
                      </a:r>
                    </a:p>
                  </a:txBody>
                  <a:tcPr marL="6482" marR="6482" marT="6482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23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動作音 </a:t>
                      </a:r>
                    </a:p>
                  </a:txBody>
                  <a:tcPr marL="6482" marR="6482" marT="648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待機時：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30dB</a:t>
                      </a:r>
                      <a:r>
                        <a:rPr lang="ja-JP" altLang="en-US" sz="1100" b="0" i="0" u="none" strike="noStrike" dirty="0" err="1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、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動作時：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52dB 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6482" marR="6482" marT="6482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23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本体サイズ </a:t>
                      </a:r>
                    </a:p>
                  </a:txBody>
                  <a:tcPr marL="6482" marR="6482" marT="648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337×220×178mm </a:t>
                      </a:r>
                    </a:p>
                  </a:txBody>
                  <a:tcPr marL="6482" marR="6482" marT="6482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23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本体重量 </a:t>
                      </a:r>
                    </a:p>
                  </a:txBody>
                  <a:tcPr marL="6482" marR="6482" marT="648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4.7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kg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6482" marR="6482" marT="6482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414</Words>
  <Application>Microsoft Macintosh PowerPoint</Application>
  <PresentationFormat>画面に合わせる (4:3)</PresentationFormat>
  <Paragraphs>89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eri kyogoku</dc:creator>
  <cp:lastModifiedBy>OSHIMA RYUTARO</cp:lastModifiedBy>
  <cp:revision>27</cp:revision>
  <dcterms:created xsi:type="dcterms:W3CDTF">2014-09-02T08:14:42Z</dcterms:created>
  <dcterms:modified xsi:type="dcterms:W3CDTF">2014-10-15T10:44:43Z</dcterms:modified>
</cp:coreProperties>
</file>