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195F"/>
    <a:srgbClr val="F169BA"/>
    <a:srgbClr val="FFFF66"/>
    <a:srgbClr val="B711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14" autoAdjust="0"/>
  </p:normalViewPr>
  <p:slideViewPr>
    <p:cSldViewPr>
      <p:cViewPr>
        <p:scale>
          <a:sx n="80" d="100"/>
          <a:sy n="80" d="100"/>
        </p:scale>
        <p:origin x="-2704" y="-80"/>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EE61E634-2223-4D37-923F-0E554B60CF3A}" type="datetimeFigureOut">
              <a:rPr kumimoji="1" lang="ja-JP" altLang="en-US" smtClean="0"/>
              <a:pPr/>
              <a:t>2014/10/27</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6513"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1750BEC2-7ACB-4D6D-9480-497414C9369D}" type="slidenum">
              <a:rPr kumimoji="1" lang="ja-JP" altLang="en-US" smtClean="0"/>
              <a:pPr/>
              <a:t>‹#›</a:t>
            </a:fld>
            <a:endParaRPr kumimoji="1" lang="ja-JP" altLang="en-US"/>
          </a:p>
        </p:txBody>
      </p:sp>
    </p:spTree>
    <p:extLst>
      <p:ext uri="{BB962C8B-B14F-4D97-AF65-F5344CB8AC3E}">
        <p14:creationId xmlns:p14="http://schemas.microsoft.com/office/powerpoint/2010/main" val="3114795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114550" y="746125"/>
            <a:ext cx="2576513"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750BEC2-7ACB-4D6D-9480-497414C9369D}"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C156DF-5EF3-4D40-B08E-848E3584FF06}" type="datetimeFigureOut">
              <a:rPr kumimoji="1" lang="ja-JP" altLang="en-US" smtClean="0"/>
              <a:pPr/>
              <a:t>2014/10/27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63E7EC4-26A2-4248-8383-292B7C17128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AFC156DF-5EF3-4D40-B08E-848E3584FF06}" type="datetimeFigureOut">
              <a:rPr kumimoji="1" lang="ja-JP" altLang="en-US" smtClean="0"/>
              <a:pPr/>
              <a:t>2014/10/27</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63E7EC4-26A2-4248-8383-292B7C17128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0" y="1136576"/>
            <a:ext cx="6669360" cy="3459774"/>
          </a:xfrm>
          <a:prstGeom prst="rect">
            <a:avLst/>
          </a:prstGeom>
          <a:noFill/>
          <a:ln w="9525">
            <a:noFill/>
            <a:miter lim="800000"/>
            <a:headEnd/>
            <a:tailEnd/>
          </a:ln>
        </p:spPr>
      </p:pic>
      <p:sp>
        <p:nvSpPr>
          <p:cNvPr id="8" name="テキスト ボックス 7"/>
          <p:cNvSpPr txBox="1"/>
          <p:nvPr/>
        </p:nvSpPr>
        <p:spPr>
          <a:xfrm>
            <a:off x="0" y="4664968"/>
            <a:ext cx="6525344" cy="692497"/>
          </a:xfrm>
          <a:prstGeom prst="rect">
            <a:avLst/>
          </a:prstGeom>
          <a:noFill/>
        </p:spPr>
        <p:txBody>
          <a:bodyPr wrap="square" rtlCol="0">
            <a:spAutoFit/>
          </a:bodyPr>
          <a:lstStyle/>
          <a:p>
            <a:r>
              <a:rPr lang="ja-JP" altLang="en-US" sz="1500" b="1" dirty="0" smtClean="0">
                <a:solidFill>
                  <a:srgbClr val="FB195F"/>
                </a:solidFill>
                <a:latin typeface="HGSｺﾞｼｯｸM" pitchFamily="50" charset="-128"/>
                <a:ea typeface="HGSｺﾞｼｯｸM" pitchFamily="50" charset="-128"/>
                <a:cs typeface="Arial Unicode MS" pitchFamily="50" charset="-128"/>
              </a:rPr>
              <a:t>●耐熱</a:t>
            </a:r>
            <a:r>
              <a:rPr lang="en-US" altLang="ja-JP" sz="1500" b="1" dirty="0" smtClean="0">
                <a:solidFill>
                  <a:srgbClr val="FB195F"/>
                </a:solidFill>
                <a:latin typeface="HGSｺﾞｼｯｸM" pitchFamily="50" charset="-128"/>
                <a:ea typeface="HGSｺﾞｼｯｸM" pitchFamily="50" charset="-128"/>
                <a:cs typeface="Arial Unicode MS" pitchFamily="50" charset="-128"/>
              </a:rPr>
              <a:t>50</a:t>
            </a:r>
            <a:r>
              <a:rPr lang="ja-JP" altLang="en-US" sz="1500" b="1" dirty="0" smtClean="0">
                <a:solidFill>
                  <a:srgbClr val="FB195F"/>
                </a:solidFill>
                <a:latin typeface="HGSｺﾞｼｯｸM" pitchFamily="50" charset="-128"/>
                <a:ea typeface="HGSｺﾞｼｯｸM" pitchFamily="50" charset="-128"/>
                <a:cs typeface="Arial Unicode MS" pitchFamily="50" charset="-128"/>
              </a:rPr>
              <a:t>℃</a:t>
            </a:r>
            <a:endParaRPr lang="en-US" altLang="ja-JP" sz="1500" b="1" dirty="0" smtClean="0">
              <a:solidFill>
                <a:srgbClr val="FB195F"/>
              </a:solidFill>
              <a:latin typeface="HGSｺﾞｼｯｸM" pitchFamily="50" charset="-128"/>
              <a:ea typeface="HGSｺﾞｼｯｸM" pitchFamily="50" charset="-128"/>
              <a:cs typeface="Arial Unicode MS" pitchFamily="50" charset="-128"/>
            </a:endParaRPr>
          </a:p>
          <a:p>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動作時環境温度</a:t>
            </a:r>
            <a:r>
              <a:rPr lang="en-US" altLang="ja-JP"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50℃</a:t>
            </a:r>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に対応し、高温度環境に強い</a:t>
            </a:r>
            <a:r>
              <a:rPr lang="en-US" altLang="ja-JP"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1000BASE-T</a:t>
            </a:r>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対応の電源内蔵メタル筐体ハブです。</a:t>
            </a:r>
            <a:endParaRPr lang="en-US" altLang="ja-JP" sz="1200" dirty="0" smtClean="0"/>
          </a:p>
        </p:txBody>
      </p:sp>
      <p:sp>
        <p:nvSpPr>
          <p:cNvPr id="9" name="テキスト ボックス 8"/>
          <p:cNvSpPr txBox="1"/>
          <p:nvPr/>
        </p:nvSpPr>
        <p:spPr>
          <a:xfrm>
            <a:off x="0" y="6465168"/>
            <a:ext cx="6713984" cy="861774"/>
          </a:xfrm>
          <a:prstGeom prst="rect">
            <a:avLst/>
          </a:prstGeom>
          <a:noFill/>
        </p:spPr>
        <p:txBody>
          <a:bodyPr wrap="square" rtlCol="0">
            <a:spAutoFit/>
          </a:bodyPr>
          <a:lstStyle/>
          <a:p>
            <a:r>
              <a:rPr lang="ja-JP" altLang="en-US" sz="1500" b="1" dirty="0" smtClean="0">
                <a:solidFill>
                  <a:srgbClr val="FB195F"/>
                </a:solidFill>
                <a:latin typeface="HGSｺﾞｼｯｸM" pitchFamily="50" charset="-128"/>
                <a:ea typeface="HGSｺﾞｼｯｸM" pitchFamily="50" charset="-128"/>
                <a:cs typeface="Arial Unicode MS" pitchFamily="50" charset="-128"/>
              </a:rPr>
              <a:t>●</a:t>
            </a:r>
            <a:r>
              <a:rPr lang="en-US" altLang="ja-JP" sz="1500" b="1" dirty="0" smtClean="0">
                <a:solidFill>
                  <a:srgbClr val="FB195F"/>
                </a:solidFill>
                <a:latin typeface="HGSｺﾞｼｯｸM" pitchFamily="50" charset="-128"/>
                <a:ea typeface="HGSｺﾞｼｯｸM" pitchFamily="50" charset="-128"/>
                <a:cs typeface="Arial Unicode MS" pitchFamily="50" charset="-128"/>
              </a:rPr>
              <a:t>VLAN</a:t>
            </a:r>
            <a:r>
              <a:rPr lang="ja-JP" altLang="en-US" sz="1500" b="1" dirty="0" err="1" smtClean="0">
                <a:solidFill>
                  <a:srgbClr val="FB195F"/>
                </a:solidFill>
                <a:latin typeface="HGSｺﾞｼｯｸM" pitchFamily="50" charset="-128"/>
                <a:ea typeface="HGSｺﾞｼｯｸM" pitchFamily="50" charset="-128"/>
                <a:cs typeface="Arial Unicode MS" pitchFamily="50" charset="-128"/>
              </a:rPr>
              <a:t>，</a:t>
            </a:r>
            <a:r>
              <a:rPr lang="en-US" altLang="ja-JP" sz="1500" b="1" dirty="0" err="1" smtClean="0">
                <a:solidFill>
                  <a:srgbClr val="FB195F"/>
                </a:solidFill>
                <a:latin typeface="HGSｺﾞｼｯｸM" pitchFamily="50" charset="-128"/>
                <a:ea typeface="HGSｺﾞｼｯｸM" pitchFamily="50" charset="-128"/>
                <a:cs typeface="Arial Unicode MS" pitchFamily="50" charset="-128"/>
              </a:rPr>
              <a:t>QoS</a:t>
            </a:r>
            <a:r>
              <a:rPr lang="ja-JP" altLang="en-US" sz="1500" b="1" dirty="0" smtClean="0">
                <a:solidFill>
                  <a:srgbClr val="FB195F"/>
                </a:solidFill>
                <a:latin typeface="HGSｺﾞｼｯｸM" pitchFamily="50" charset="-128"/>
                <a:ea typeface="HGSｺﾞｼｯｸM" pitchFamily="50" charset="-128"/>
                <a:cs typeface="Arial Unicode MS" pitchFamily="50" charset="-128"/>
              </a:rPr>
              <a:t>対応</a:t>
            </a:r>
            <a:endParaRPr lang="en-US" altLang="ja-JP" sz="1500" b="1" dirty="0" smtClean="0">
              <a:solidFill>
                <a:srgbClr val="FB195F"/>
              </a:solidFill>
              <a:latin typeface="HGSｺﾞｼｯｸM" pitchFamily="50" charset="-128"/>
              <a:ea typeface="HGSｺﾞｼｯｸM" pitchFamily="50" charset="-128"/>
              <a:cs typeface="Arial Unicode MS" pitchFamily="50" charset="-128"/>
            </a:endParaRPr>
          </a:p>
          <a:p>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ネットワーク構築に欠かせない</a:t>
            </a:r>
            <a:r>
              <a:rPr lang="en-US" altLang="ja-JP"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VLAN</a:t>
            </a:r>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や</a:t>
            </a:r>
            <a:r>
              <a:rPr lang="en-US" altLang="ja-JP" sz="1200" dirty="0" err="1" smtClean="0">
                <a:solidFill>
                  <a:schemeClr val="tx1">
                    <a:lumMod val="85000"/>
                    <a:lumOff val="15000"/>
                  </a:schemeClr>
                </a:solidFill>
                <a:latin typeface="HGSｺﾞｼｯｸM" pitchFamily="50" charset="-128"/>
                <a:ea typeface="HGSｺﾞｼｯｸM" pitchFamily="50" charset="-128"/>
                <a:cs typeface="Arial Unicode MS" pitchFamily="50" charset="-128"/>
              </a:rPr>
              <a:t>QoS</a:t>
            </a:r>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の設定を、ウェブブラウザ経由で操作することが出来ます。</a:t>
            </a:r>
            <a:endParaRPr lang="en-US" altLang="ja-JP"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endParaRPr>
          </a:p>
          <a:p>
            <a:endParaRPr lang="en-US" altLang="ja-JP" sz="1100" dirty="0" smtClean="0">
              <a:latin typeface="HGSｺﾞｼｯｸM" pitchFamily="50" charset="-128"/>
              <a:ea typeface="HGSｺﾞｼｯｸM" pitchFamily="50" charset="-128"/>
              <a:cs typeface="Arial Unicode MS" pitchFamily="50" charset="-128"/>
            </a:endParaRPr>
          </a:p>
        </p:txBody>
      </p:sp>
      <p:sp>
        <p:nvSpPr>
          <p:cNvPr id="10" name="テキスト ボックス 9"/>
          <p:cNvSpPr txBox="1"/>
          <p:nvPr/>
        </p:nvSpPr>
        <p:spPr>
          <a:xfrm>
            <a:off x="0" y="5313040"/>
            <a:ext cx="2780928" cy="1246495"/>
          </a:xfrm>
          <a:prstGeom prst="rect">
            <a:avLst/>
          </a:prstGeom>
          <a:noFill/>
        </p:spPr>
        <p:txBody>
          <a:bodyPr wrap="square" rtlCol="0">
            <a:spAutoFit/>
          </a:bodyPr>
          <a:lstStyle/>
          <a:p>
            <a:r>
              <a:rPr lang="ja-JP" altLang="en-US" sz="1500" b="1" dirty="0" smtClean="0">
                <a:solidFill>
                  <a:srgbClr val="FB195F"/>
                </a:solidFill>
                <a:latin typeface="HGSｺﾞｼｯｸM" pitchFamily="50" charset="-128"/>
                <a:ea typeface="HGSｺﾞｼｯｸM" pitchFamily="50" charset="-128"/>
                <a:cs typeface="Arial Unicode MS" pitchFamily="50" charset="-128"/>
              </a:rPr>
              <a:t>●ループ検知</a:t>
            </a:r>
            <a:r>
              <a:rPr lang="en-US" altLang="ja-JP" sz="1500" b="1" dirty="0" smtClean="0">
                <a:solidFill>
                  <a:srgbClr val="FB195F"/>
                </a:solidFill>
                <a:latin typeface="HGSｺﾞｼｯｸM" pitchFamily="50" charset="-128"/>
                <a:ea typeface="HGSｺﾞｼｯｸM" pitchFamily="50" charset="-128"/>
                <a:cs typeface="Arial Unicode MS" pitchFamily="50" charset="-128"/>
              </a:rPr>
              <a:t>/</a:t>
            </a:r>
            <a:r>
              <a:rPr lang="ja-JP" altLang="en-US" sz="1500" b="1" dirty="0" smtClean="0">
                <a:solidFill>
                  <a:srgbClr val="FB195F"/>
                </a:solidFill>
                <a:latin typeface="HGSｺﾞｼｯｸM" pitchFamily="50" charset="-128"/>
                <a:ea typeface="HGSｺﾞｼｯｸM" pitchFamily="50" charset="-128"/>
                <a:cs typeface="Arial Unicode MS" pitchFamily="50" charset="-128"/>
              </a:rPr>
              <a:t>防止機能を搭載</a:t>
            </a:r>
            <a:endParaRPr lang="en-US" altLang="ja-JP" sz="1500" b="1" dirty="0" smtClean="0">
              <a:solidFill>
                <a:srgbClr val="FB195F"/>
              </a:solidFill>
              <a:latin typeface="HGSｺﾞｼｯｸM" pitchFamily="50" charset="-128"/>
              <a:ea typeface="HGSｺﾞｼｯｸM" pitchFamily="50" charset="-128"/>
              <a:cs typeface="Arial Unicode MS" pitchFamily="50" charset="-128"/>
            </a:endParaRPr>
          </a:p>
          <a:p>
            <a:r>
              <a:rPr lang="ja-JP" altLang="en-US"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rPr>
              <a:t>ネットワーク運用に障害を及ぼすループ構成を検知して対象となるポートを止めことでループを防止し、ネットワーク障害の軽減を促します。</a:t>
            </a:r>
            <a:endParaRPr lang="en-US" altLang="ja-JP" sz="1200" dirty="0" smtClean="0">
              <a:solidFill>
                <a:schemeClr val="tx1">
                  <a:lumMod val="85000"/>
                  <a:lumOff val="15000"/>
                </a:schemeClr>
              </a:solidFill>
              <a:latin typeface="HGSｺﾞｼｯｸM" pitchFamily="50" charset="-128"/>
              <a:ea typeface="HGSｺﾞｼｯｸM" pitchFamily="50" charset="-128"/>
              <a:cs typeface="Arial Unicode MS" pitchFamily="50" charset="-128"/>
            </a:endParaRPr>
          </a:p>
          <a:p>
            <a:endParaRPr kumimoji="1" lang="ja-JP" altLang="en-US" sz="1200" dirty="0"/>
          </a:p>
        </p:txBody>
      </p:sp>
      <p:sp>
        <p:nvSpPr>
          <p:cNvPr id="15" name="テキスト ボックス 14"/>
          <p:cNvSpPr txBox="1"/>
          <p:nvPr/>
        </p:nvSpPr>
        <p:spPr>
          <a:xfrm>
            <a:off x="0" y="7113240"/>
            <a:ext cx="6741368" cy="1107996"/>
          </a:xfrm>
          <a:prstGeom prst="rect">
            <a:avLst/>
          </a:prstGeom>
          <a:noFill/>
        </p:spPr>
        <p:txBody>
          <a:bodyPr wrap="square" rtlCol="0">
            <a:spAutoFit/>
          </a:bodyPr>
          <a:lstStyle/>
          <a:p>
            <a:r>
              <a:rPr lang="ja-JP" altLang="en-US" sz="1500" b="1" dirty="0" smtClean="0">
                <a:solidFill>
                  <a:srgbClr val="FB195F"/>
                </a:solidFill>
                <a:latin typeface="HGSｺﾞｼｯｸM" pitchFamily="50" charset="-128"/>
                <a:ea typeface="HGSｺﾞｼｯｸM" pitchFamily="50" charset="-128"/>
              </a:rPr>
              <a:t>●省電力機能を搭載</a:t>
            </a:r>
            <a:endParaRPr lang="en-US" altLang="ja-JP" sz="1500" b="1" dirty="0" smtClean="0">
              <a:solidFill>
                <a:srgbClr val="FB195F"/>
              </a:solidFill>
              <a:latin typeface="HGSｺﾞｼｯｸM" pitchFamily="50" charset="-128"/>
              <a:ea typeface="HGSｺﾞｼｯｸM" pitchFamily="50" charset="-128"/>
            </a:endParaRPr>
          </a:p>
          <a:p>
            <a:r>
              <a:rPr lang="ja-JP" altLang="en-US" sz="1200" dirty="0" smtClean="0">
                <a:solidFill>
                  <a:schemeClr val="tx1">
                    <a:lumMod val="85000"/>
                    <a:lumOff val="15000"/>
                  </a:schemeClr>
                </a:solidFill>
                <a:latin typeface="HGSｺﾞｼｯｸM" pitchFamily="50" charset="-128"/>
                <a:ea typeface="HGSｺﾞｼｯｸM" pitchFamily="50" charset="-128"/>
              </a:rPr>
              <a:t>らくらく節電により接続していないポート、リンクしていないポートを自動的に判別し、電力供給を抑えます。オフィスなど夜間多くのパソコンがシャットダウンしている環境では、大幅な電力の節約を実現することができる、省エネ法に準拠したスイッチングハブです。</a:t>
            </a:r>
            <a:endParaRPr lang="ja-JP" altLang="en-US" sz="1200" dirty="0" smtClean="0">
              <a:solidFill>
                <a:schemeClr val="accent4">
                  <a:lumMod val="75000"/>
                </a:schemeClr>
              </a:solidFill>
              <a:latin typeface="HGSｺﾞｼｯｸM" pitchFamily="50" charset="-128"/>
              <a:ea typeface="HGSｺﾞｼｯｸM" pitchFamily="50" charset="-128"/>
            </a:endParaRPr>
          </a:p>
          <a:p>
            <a:endParaRPr lang="en-US" altLang="ja-JP" sz="1500" b="1" dirty="0" smtClean="0">
              <a:solidFill>
                <a:srgbClr val="F169BA"/>
              </a:solidFill>
              <a:latin typeface="HGSｺﾞｼｯｸM" pitchFamily="50" charset="-128"/>
              <a:ea typeface="HGSｺﾞｼｯｸM" pitchFamily="50" charset="-128"/>
            </a:endParaRPr>
          </a:p>
        </p:txBody>
      </p:sp>
      <p:sp>
        <p:nvSpPr>
          <p:cNvPr id="21" name="テキスト ボックス 20"/>
          <p:cNvSpPr txBox="1"/>
          <p:nvPr/>
        </p:nvSpPr>
        <p:spPr>
          <a:xfrm>
            <a:off x="0" y="8769424"/>
            <a:ext cx="4869160" cy="692497"/>
          </a:xfrm>
          <a:prstGeom prst="rect">
            <a:avLst/>
          </a:prstGeom>
          <a:noFill/>
        </p:spPr>
        <p:txBody>
          <a:bodyPr wrap="square" rtlCol="0">
            <a:spAutoFit/>
          </a:bodyPr>
          <a:lstStyle/>
          <a:p>
            <a:r>
              <a:rPr lang="ja-JP" altLang="en-US" sz="1500" b="1" dirty="0" smtClean="0">
                <a:solidFill>
                  <a:srgbClr val="FB195F"/>
                </a:solidFill>
                <a:latin typeface="HGSｺﾞｼｯｸM" pitchFamily="50" charset="-128"/>
                <a:ea typeface="HGSｺﾞｼｯｸM" pitchFamily="50" charset="-128"/>
              </a:rPr>
              <a:t>●専用の取付金具付き</a:t>
            </a:r>
            <a:endParaRPr lang="en-US" altLang="ja-JP" sz="1500" b="1" dirty="0" smtClean="0">
              <a:solidFill>
                <a:srgbClr val="FB195F"/>
              </a:solidFill>
              <a:latin typeface="HGSｺﾞｼｯｸM" pitchFamily="50" charset="-128"/>
              <a:ea typeface="HGSｺﾞｼｯｸM" pitchFamily="50" charset="-128"/>
            </a:endParaRPr>
          </a:p>
          <a:p>
            <a:r>
              <a:rPr lang="ja-JP" altLang="en-US" sz="1200" dirty="0" smtClean="0">
                <a:latin typeface="HGSｺﾞｼｯｸM" pitchFamily="50" charset="-128"/>
                <a:ea typeface="HGSｺﾞｼｯｸM" pitchFamily="50" charset="-128"/>
              </a:rPr>
              <a:t>専用金具で</a:t>
            </a:r>
            <a:r>
              <a:rPr lang="en-US" altLang="ja-JP" sz="1200" dirty="0" smtClean="0">
                <a:latin typeface="HGSｺﾞｼｯｸM" pitchFamily="50" charset="-128"/>
                <a:ea typeface="HGSｺﾞｼｯｸM" pitchFamily="50" charset="-128"/>
              </a:rPr>
              <a:t>19</a:t>
            </a:r>
            <a:r>
              <a:rPr lang="ja-JP" altLang="en-US" sz="1200" dirty="0" smtClean="0">
                <a:latin typeface="HGSｺﾞｼｯｸM" pitchFamily="50" charset="-128"/>
                <a:ea typeface="HGSｺﾞｼｯｸM" pitchFamily="50" charset="-128"/>
              </a:rPr>
              <a:t>インチラック</a:t>
            </a:r>
            <a:r>
              <a:rPr lang="en-US" altLang="ja-JP" sz="1200" dirty="0" smtClean="0">
                <a:latin typeface="HGSｺﾞｼｯｸM" pitchFamily="50" charset="-128"/>
                <a:ea typeface="HGSｺﾞｼｯｸM" pitchFamily="50" charset="-128"/>
              </a:rPr>
              <a:t>(EIA</a:t>
            </a:r>
            <a:r>
              <a:rPr lang="ja-JP" altLang="en-US" sz="1200" dirty="0" smtClean="0">
                <a:latin typeface="HGSｺﾞｼｯｸM" pitchFamily="50" charset="-128"/>
                <a:ea typeface="HGSｺﾞｼｯｸM" pitchFamily="50" charset="-128"/>
              </a:rPr>
              <a:t>規格</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に固定することが可能です。</a:t>
            </a:r>
            <a:endParaRPr lang="en-US" altLang="ja-JP" sz="1200" dirty="0" smtClean="0">
              <a:latin typeface="HGSｺﾞｼｯｸM" pitchFamily="50" charset="-128"/>
              <a:ea typeface="HGSｺﾞｼｯｸM" pitchFamily="50" charset="-128"/>
            </a:endParaRPr>
          </a:p>
          <a:p>
            <a:pPr algn="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右図は２４ポート用付属金具です⇒</a:t>
            </a:r>
            <a:endParaRPr kumimoji="1" lang="ja-JP" altLang="en-US" sz="1200" dirty="0">
              <a:latin typeface="HGSｺﾞｼｯｸM" pitchFamily="50" charset="-128"/>
              <a:ea typeface="HGSｺﾞｼｯｸM" pitchFamily="50" charset="-128"/>
            </a:endParaRPr>
          </a:p>
        </p:txBody>
      </p:sp>
      <p:pic>
        <p:nvPicPr>
          <p:cNvPr id="1026" name="Picture 2"/>
          <p:cNvPicPr>
            <a:picLocks noChangeAspect="1" noChangeArrowheads="1"/>
          </p:cNvPicPr>
          <p:nvPr/>
        </p:nvPicPr>
        <p:blipFill>
          <a:blip r:embed="rId4" cstate="print"/>
          <a:srcRect/>
          <a:stretch>
            <a:fillRect/>
          </a:stretch>
        </p:blipFill>
        <p:spPr bwMode="auto">
          <a:xfrm>
            <a:off x="5013176" y="8553400"/>
            <a:ext cx="1440160" cy="1166914"/>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2780928" y="5169024"/>
            <a:ext cx="4077072" cy="1466712"/>
          </a:xfrm>
          <a:prstGeom prst="rect">
            <a:avLst/>
          </a:prstGeom>
          <a:noFill/>
          <a:ln w="9525">
            <a:noFill/>
            <a:miter lim="800000"/>
            <a:headEnd/>
            <a:tailEnd/>
          </a:ln>
        </p:spPr>
      </p:pic>
      <p:sp>
        <p:nvSpPr>
          <p:cNvPr id="14" name="テキスト ボックス 13"/>
          <p:cNvSpPr txBox="1"/>
          <p:nvPr/>
        </p:nvSpPr>
        <p:spPr>
          <a:xfrm>
            <a:off x="0" y="8049344"/>
            <a:ext cx="6858000" cy="692497"/>
          </a:xfrm>
          <a:prstGeom prst="rect">
            <a:avLst/>
          </a:prstGeom>
          <a:noFill/>
        </p:spPr>
        <p:txBody>
          <a:bodyPr wrap="square" rtlCol="0">
            <a:spAutoFit/>
          </a:bodyPr>
          <a:lstStyle/>
          <a:p>
            <a:r>
              <a:rPr kumimoji="1" lang="ja-JP" altLang="en-US" sz="1500" b="1" dirty="0" smtClean="0">
                <a:solidFill>
                  <a:srgbClr val="FB195F"/>
                </a:solidFill>
                <a:latin typeface="HGSｺﾞｼｯｸM" pitchFamily="50" charset="-128"/>
                <a:ea typeface="HGSｺﾞｼｯｸM" pitchFamily="50" charset="-128"/>
              </a:rPr>
              <a:t>●安心の３年間保証と、保守内容</a:t>
            </a:r>
            <a:endParaRPr kumimoji="1" lang="en-US" altLang="ja-JP" sz="1500" b="1" dirty="0" smtClean="0">
              <a:solidFill>
                <a:srgbClr val="FB195F"/>
              </a:solidFill>
              <a:latin typeface="HGSｺﾞｼｯｸM" pitchFamily="50" charset="-128"/>
              <a:ea typeface="HGSｺﾞｼｯｸM" pitchFamily="50" charset="-128"/>
            </a:endParaRPr>
          </a:p>
          <a:p>
            <a:r>
              <a:rPr lang="en-US" altLang="ja-JP" sz="1200" dirty="0" smtClean="0">
                <a:latin typeface="HGSｺﾞｼｯｸM" pitchFamily="50" charset="-128"/>
                <a:ea typeface="HGSｺﾞｼｯｸM" pitchFamily="50" charset="-128"/>
              </a:rPr>
              <a:t>3</a:t>
            </a:r>
            <a:r>
              <a:rPr lang="ja-JP" altLang="en-US" sz="1200" dirty="0" smtClean="0">
                <a:latin typeface="HGSｺﾞｼｯｸM" pitchFamily="50" charset="-128"/>
                <a:ea typeface="HGSｺﾞｼｯｸM" pitchFamily="50" charset="-128"/>
              </a:rPr>
              <a:t>年間のセンドバック保証に加えて、オプションでセンドバック保証延長やデリバリー保証にも対応しているので安心の長期運用が可能です。</a:t>
            </a:r>
            <a:endParaRPr kumimoji="1" lang="ja-JP" altLang="en-US" sz="1200" dirty="0">
              <a:solidFill>
                <a:srgbClr val="F169BA"/>
              </a:solidFill>
              <a:latin typeface="HGSｺﾞｼｯｸM" pitchFamily="50" charset="-128"/>
              <a:ea typeface="HGSｺﾞｼｯｸM" pitchFamily="50" charset="-128"/>
            </a:endParaRPr>
          </a:p>
        </p:txBody>
      </p:sp>
      <p:sp>
        <p:nvSpPr>
          <p:cNvPr id="19" name="テキスト ボックス 18"/>
          <p:cNvSpPr txBox="1"/>
          <p:nvPr/>
        </p:nvSpPr>
        <p:spPr>
          <a:xfrm>
            <a:off x="146892" y="416496"/>
            <a:ext cx="6569968" cy="646331"/>
          </a:xfrm>
          <a:prstGeom prst="rect">
            <a:avLst/>
          </a:prstGeom>
          <a:noFill/>
        </p:spPr>
        <p:txBody>
          <a:bodyPr wrap="square" rtlCol="0">
            <a:spAutoFit/>
          </a:bodyPr>
          <a:lstStyle/>
          <a:p>
            <a:pPr algn="ctr"/>
            <a:r>
              <a:rPr lang="ja-JP" altLang="en-US" sz="3600" dirty="0" smtClean="0">
                <a:solidFill>
                  <a:srgbClr val="002060"/>
                </a:solidFill>
                <a:latin typeface="HGP創英角ｺﾞｼｯｸUB" pitchFamily="50" charset="-128"/>
                <a:ea typeface="HGP創英角ｺﾞｼｯｸUB" pitchFamily="50" charset="-128"/>
              </a:rPr>
              <a:t>Ｌ２</a:t>
            </a:r>
            <a:r>
              <a:rPr lang="en-US" altLang="ja-JP" sz="3600" dirty="0" smtClean="0">
                <a:solidFill>
                  <a:srgbClr val="002060"/>
                </a:solidFill>
                <a:latin typeface="HGP創英角ｺﾞｼｯｸUB" pitchFamily="50" charset="-128"/>
                <a:ea typeface="HGP創英角ｺﾞｼｯｸUB" pitchFamily="50" charset="-128"/>
              </a:rPr>
              <a:t> Web</a:t>
            </a:r>
            <a:r>
              <a:rPr lang="ja-JP" altLang="en-US" sz="3600" dirty="0" smtClean="0">
                <a:solidFill>
                  <a:srgbClr val="002060"/>
                </a:solidFill>
                <a:latin typeface="HGP創英角ｺﾞｼｯｸUB" pitchFamily="50" charset="-128"/>
                <a:ea typeface="HGP創英角ｺﾞｼｯｸUB" pitchFamily="50" charset="-128"/>
              </a:rPr>
              <a:t>スマート ギガスイッチ</a:t>
            </a:r>
            <a:endParaRPr lang="en-US" altLang="ja-JP" sz="3600" dirty="0" smtClean="0">
              <a:solidFill>
                <a:srgbClr val="002060"/>
              </a:solidFill>
              <a:latin typeface="HGP創英角ｺﾞｼｯｸUB" pitchFamily="50" charset="-128"/>
              <a:ea typeface="HGP創英角ｺﾞｼｯｸUB" pitchFamily="50" charset="-128"/>
            </a:endParaRPr>
          </a:p>
        </p:txBody>
      </p:sp>
      <p:pic>
        <p:nvPicPr>
          <p:cNvPr id="20" name="図 19" descr="ELECOMロゴ（WEB用）.jpg"/>
          <p:cNvPicPr>
            <a:picLocks noChangeAspect="1"/>
          </p:cNvPicPr>
          <p:nvPr/>
        </p:nvPicPr>
        <p:blipFill>
          <a:blip r:embed="rId6" cstate="print"/>
          <a:stretch>
            <a:fillRect/>
          </a:stretch>
        </p:blipFill>
        <p:spPr>
          <a:xfrm>
            <a:off x="2204864" y="56456"/>
            <a:ext cx="2376264" cy="40871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6969224"/>
            <a:ext cx="3168352" cy="307777"/>
          </a:xfrm>
          <a:prstGeom prst="rect">
            <a:avLst/>
          </a:prstGeom>
          <a:noFill/>
        </p:spPr>
        <p:txBody>
          <a:bodyPr wrap="square" rtlCol="0">
            <a:spAutoFit/>
          </a:bodyPr>
          <a:lstStyle/>
          <a:p>
            <a:r>
              <a:rPr lang="ja-JP" altLang="en-US" sz="1400" b="1" dirty="0" smtClean="0">
                <a:solidFill>
                  <a:schemeClr val="tx1">
                    <a:lumMod val="85000"/>
                    <a:lumOff val="15000"/>
                  </a:schemeClr>
                </a:solidFill>
              </a:rPr>
              <a:t> ▼</a:t>
            </a:r>
            <a:r>
              <a:rPr kumimoji="1" lang="ja-JP" altLang="en-US" sz="1400" b="1" dirty="0" smtClean="0">
                <a:solidFill>
                  <a:schemeClr val="tx1">
                    <a:lumMod val="85000"/>
                    <a:lumOff val="15000"/>
                  </a:schemeClr>
                </a:solidFill>
              </a:rPr>
              <a:t>商品ラインナップ</a:t>
            </a:r>
            <a:endParaRPr kumimoji="1" lang="ja-JP" altLang="en-US" sz="1400" b="1" dirty="0">
              <a:solidFill>
                <a:schemeClr val="tx1">
                  <a:lumMod val="85000"/>
                  <a:lumOff val="15000"/>
                </a:schemeClr>
              </a:solidFill>
            </a:endParaRPr>
          </a:p>
        </p:txBody>
      </p:sp>
      <p:sp>
        <p:nvSpPr>
          <p:cNvPr id="6" name="テキスト ボックス 5"/>
          <p:cNvSpPr txBox="1"/>
          <p:nvPr/>
        </p:nvSpPr>
        <p:spPr>
          <a:xfrm>
            <a:off x="0" y="5529064"/>
            <a:ext cx="3600400" cy="307777"/>
          </a:xfrm>
          <a:prstGeom prst="rect">
            <a:avLst/>
          </a:prstGeom>
          <a:noFill/>
        </p:spPr>
        <p:txBody>
          <a:bodyPr wrap="square" rtlCol="0">
            <a:spAutoFit/>
          </a:bodyPr>
          <a:lstStyle/>
          <a:p>
            <a:r>
              <a:rPr lang="ja-JP" altLang="en-US" sz="1400" b="1" dirty="0" smtClean="0">
                <a:solidFill>
                  <a:schemeClr val="tx1">
                    <a:lumMod val="85000"/>
                    <a:lumOff val="15000"/>
                  </a:schemeClr>
                </a:solidFill>
              </a:rPr>
              <a:t> </a:t>
            </a:r>
            <a:r>
              <a:rPr kumimoji="1" lang="ja-JP" altLang="en-US" sz="1400" b="1" dirty="0" smtClean="0">
                <a:solidFill>
                  <a:schemeClr val="tx1">
                    <a:lumMod val="85000"/>
                    <a:lumOff val="15000"/>
                  </a:schemeClr>
                </a:solidFill>
              </a:rPr>
              <a:t>▼保守サービスメニュー</a:t>
            </a:r>
            <a:endParaRPr kumimoji="1" lang="ja-JP" altLang="en-US" sz="1400" b="1" dirty="0">
              <a:solidFill>
                <a:schemeClr val="tx1">
                  <a:lumMod val="85000"/>
                  <a:lumOff val="15000"/>
                </a:schemeClr>
              </a:solidFill>
            </a:endParaRPr>
          </a:p>
        </p:txBody>
      </p:sp>
      <p:pic>
        <p:nvPicPr>
          <p:cNvPr id="8" name="Picture 12"/>
          <p:cNvPicPr>
            <a:picLocks noChangeAspect="1" noChangeArrowheads="1"/>
          </p:cNvPicPr>
          <p:nvPr/>
        </p:nvPicPr>
        <p:blipFill>
          <a:blip r:embed="rId2" cstate="print"/>
          <a:srcRect/>
          <a:stretch>
            <a:fillRect/>
          </a:stretch>
        </p:blipFill>
        <p:spPr bwMode="auto">
          <a:xfrm>
            <a:off x="0" y="8652828"/>
            <a:ext cx="6858000" cy="125317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0" y="0"/>
            <a:ext cx="6858000" cy="5524500"/>
          </a:xfrm>
          <a:prstGeom prst="rect">
            <a:avLst/>
          </a:prstGeom>
          <a:noFill/>
          <a:ln w="9525">
            <a:noFill/>
            <a:miter lim="800000"/>
            <a:headEnd/>
            <a:tailEnd/>
          </a:ln>
        </p:spPr>
      </p:pic>
      <p:graphicFrame>
        <p:nvGraphicFramePr>
          <p:cNvPr id="12" name="表 11"/>
          <p:cNvGraphicFramePr>
            <a:graphicFrameLocks noGrp="1"/>
          </p:cNvGraphicFramePr>
          <p:nvPr/>
        </p:nvGraphicFramePr>
        <p:xfrm>
          <a:off x="188640" y="5817096"/>
          <a:ext cx="6408712" cy="1152126"/>
        </p:xfrm>
        <a:graphic>
          <a:graphicData uri="http://schemas.openxmlformats.org/drawingml/2006/table">
            <a:tbl>
              <a:tblPr/>
              <a:tblGrid>
                <a:gridCol w="1813862"/>
                <a:gridCol w="1654383"/>
                <a:gridCol w="1640265"/>
                <a:gridCol w="1300202"/>
              </a:tblGrid>
              <a:tr h="192021">
                <a:tc>
                  <a:txBody>
                    <a:bodyPr/>
                    <a:lstStyle/>
                    <a:p>
                      <a:pPr algn="ctr" rtl="0" fontAlgn="ctr"/>
                      <a:r>
                        <a:rPr lang="ja-JP" altLang="en-US" sz="1100" b="0" i="0" u="none" strike="noStrike" dirty="0">
                          <a:solidFill>
                            <a:srgbClr val="FFFFFF"/>
                          </a:solidFill>
                          <a:latin typeface="HGSｺﾞｼｯｸM" pitchFamily="50" charset="-128"/>
                          <a:ea typeface="HGSｺﾞｼｯｸM" pitchFamily="50" charset="-128"/>
                        </a:rPr>
                        <a:t>保守内容</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c>
                  <a:txBody>
                    <a:bodyPr/>
                    <a:lstStyle/>
                    <a:p>
                      <a:pPr algn="ctr" rtl="0" fontAlgn="ctr"/>
                      <a:r>
                        <a:rPr lang="ja-JP" altLang="en-US" sz="1100" b="0" i="0" u="none" strike="noStrike">
                          <a:solidFill>
                            <a:srgbClr val="FFFFFF"/>
                          </a:solidFill>
                          <a:latin typeface="HGSｺﾞｼｯｸM" pitchFamily="50" charset="-128"/>
                          <a:ea typeface="HGSｺﾞｼｯｸM" pitchFamily="50" charset="-128"/>
                        </a:rPr>
                        <a:t>型番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c>
                  <a:txBody>
                    <a:bodyPr/>
                    <a:lstStyle/>
                    <a:p>
                      <a:pPr algn="ctr" rtl="0" fontAlgn="ctr"/>
                      <a:r>
                        <a:rPr lang="ja-JP" altLang="en-US" sz="1100" b="0" i="0" u="none" strike="noStrike">
                          <a:solidFill>
                            <a:srgbClr val="FFFFFF"/>
                          </a:solidFill>
                          <a:latin typeface="HGSｺﾞｼｯｸM" pitchFamily="50" charset="-128"/>
                          <a:ea typeface="HGSｺﾞｼｯｸM" pitchFamily="50" charset="-128"/>
                        </a:rPr>
                        <a:t>保守年数</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c>
                  <a:txBody>
                    <a:bodyPr/>
                    <a:lstStyle/>
                    <a:p>
                      <a:pPr algn="ctr" rtl="0" fontAlgn="ctr"/>
                      <a:r>
                        <a:rPr lang="zh-TW" altLang="en-US" sz="1100" b="0" i="0" u="none" strike="noStrike" dirty="0">
                          <a:solidFill>
                            <a:srgbClr val="FFFFFF"/>
                          </a:solidFill>
                          <a:latin typeface="HGSｺﾞｼｯｸM" pitchFamily="50" charset="-128"/>
                          <a:ea typeface="HGSｺﾞｼｯｸM" pitchFamily="50" charset="-128"/>
                        </a:rPr>
                        <a:t>標準価格</a:t>
                      </a:r>
                      <a:r>
                        <a:rPr lang="en-US" altLang="zh-TW" sz="1100" b="0" i="0" u="none" strike="noStrike" dirty="0">
                          <a:solidFill>
                            <a:srgbClr val="FFFFFF"/>
                          </a:solidFill>
                          <a:latin typeface="HGSｺﾞｼｯｸM" pitchFamily="50" charset="-128"/>
                          <a:ea typeface="HGSｺﾞｼｯｸM" pitchFamily="50" charset="-128"/>
                        </a:rPr>
                        <a:t>(</a:t>
                      </a:r>
                      <a:r>
                        <a:rPr lang="zh-TW" altLang="en-US" sz="1100" b="0" i="0" u="none" strike="noStrike" dirty="0">
                          <a:solidFill>
                            <a:srgbClr val="FFFFFF"/>
                          </a:solidFill>
                          <a:latin typeface="HGSｺﾞｼｯｸM" pitchFamily="50" charset="-128"/>
                          <a:ea typeface="HGSｺﾞｼｯｸM" pitchFamily="50" charset="-128"/>
                        </a:rPr>
                        <a:t>税抜</a:t>
                      </a:r>
                      <a:r>
                        <a:rPr lang="en-US" altLang="zh-TW" sz="1100" b="0" i="0" u="none" strike="noStrike" dirty="0">
                          <a:solidFill>
                            <a:srgbClr val="FFFFFF"/>
                          </a:solidFill>
                          <a:latin typeface="HGSｺﾞｼｯｸM" pitchFamily="50" charset="-128"/>
                          <a:ea typeface="HGSｺﾞｼｯｸM" pitchFamily="50" charset="-128"/>
                        </a:rPr>
                        <a:t>)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r>
              <a:tr h="192021">
                <a:tc rowSpan="3">
                  <a:txBody>
                    <a:bodyPr/>
                    <a:lstStyle/>
                    <a:p>
                      <a:pPr algn="ctr" rtl="0" fontAlgn="ctr"/>
                      <a:r>
                        <a:rPr lang="ja-JP" altLang="en-US" sz="1100" b="0" i="0" u="none" strike="noStrike" dirty="0">
                          <a:solidFill>
                            <a:srgbClr val="000000"/>
                          </a:solidFill>
                          <a:latin typeface="HGSｺﾞｼｯｸM" pitchFamily="50" charset="-128"/>
                          <a:ea typeface="HGSｺﾞｼｯｸM" pitchFamily="50" charset="-128"/>
                        </a:rPr>
                        <a:t>デリバリー保守</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en-US" sz="1100" b="0" i="0" u="none" strike="noStrike">
                          <a:solidFill>
                            <a:srgbClr val="000000"/>
                          </a:solidFill>
                          <a:latin typeface="HGSｺﾞｼｯｸM" pitchFamily="50" charset="-128"/>
                          <a:ea typeface="HGSｺﾞｼｯｸM" pitchFamily="50" charset="-128"/>
                        </a:rPr>
                        <a:t>  EBS-DH-01A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zh-TW" altLang="en-US" sz="1100" b="0" i="0" u="none" strike="noStrike">
                          <a:solidFill>
                            <a:srgbClr val="000000"/>
                          </a:solidFill>
                          <a:latin typeface="HGSｺﾞｼｯｸM" pitchFamily="50" charset="-128"/>
                          <a:ea typeface="HGSｺﾞｼｯｸM" pitchFamily="50" charset="-128"/>
                        </a:rPr>
                        <a:t> </a:t>
                      </a:r>
                      <a:r>
                        <a:rPr lang="en-US" altLang="zh-TW" sz="1100" b="0" i="0" u="none" strike="noStrike">
                          <a:solidFill>
                            <a:srgbClr val="000000"/>
                          </a:solidFill>
                          <a:latin typeface="HGSｺﾞｼｯｸM" pitchFamily="50" charset="-128"/>
                          <a:ea typeface="HGSｺﾞｼｯｸM" pitchFamily="50" charset="-128"/>
                        </a:rPr>
                        <a:t>1</a:t>
                      </a:r>
                      <a:r>
                        <a:rPr lang="zh-TW" altLang="en-US" sz="1100" b="0" i="0" u="none" strike="noStrike">
                          <a:solidFill>
                            <a:srgbClr val="000000"/>
                          </a:solidFill>
                          <a:latin typeface="HGSｺﾞｼｯｸM" pitchFamily="50" charset="-128"/>
                          <a:ea typeface="HGSｺﾞｼｯｸM" pitchFamily="50" charset="-128"/>
                        </a:rPr>
                        <a:t>年</a:t>
                      </a:r>
                      <a:r>
                        <a:rPr lang="en-US" altLang="zh-TW" sz="1100" b="0" i="0" u="none" strike="noStrike">
                          <a:solidFill>
                            <a:srgbClr val="000000"/>
                          </a:solidFill>
                          <a:latin typeface="HGSｺﾞｼｯｸM" pitchFamily="50" charset="-128"/>
                          <a:ea typeface="HGSｺﾞｼｯｸM" pitchFamily="50" charset="-128"/>
                        </a:rPr>
                        <a:t>/</a:t>
                      </a:r>
                      <a:r>
                        <a:rPr lang="zh-TW" altLang="en-US" sz="1100" b="0" i="0" u="none" strike="noStrike">
                          <a:solidFill>
                            <a:srgbClr val="000000"/>
                          </a:solidFill>
                          <a:latin typeface="HGSｺﾞｼｯｸM" pitchFamily="50" charset="-128"/>
                          <a:ea typeface="HGSｺﾞｼｯｸM" pitchFamily="50" charset="-128"/>
                        </a:rPr>
                        <a:t>延長</a:t>
                      </a:r>
                      <a:r>
                        <a:rPr lang="en-US" altLang="zh-TW" sz="1100" b="0" i="0" u="none" strike="noStrike">
                          <a:solidFill>
                            <a:srgbClr val="000000"/>
                          </a:solidFill>
                          <a:latin typeface="HGSｺﾞｼｯｸM" pitchFamily="50" charset="-128"/>
                          <a:ea typeface="HGSｺﾞｼｯｸM" pitchFamily="50" charset="-128"/>
                        </a:rPr>
                        <a:t>1</a:t>
                      </a:r>
                      <a:r>
                        <a:rPr lang="zh-TW" altLang="en-US" sz="1100" b="0" i="0" u="none" strike="noStrike">
                          <a:solidFill>
                            <a:srgbClr val="000000"/>
                          </a:solidFill>
                          <a:latin typeface="HGSｺﾞｼｯｸM" pitchFamily="50" charset="-128"/>
                          <a:ea typeface="HGSｺﾞｼｯｸM" pitchFamily="50" charset="-128"/>
                        </a:rPr>
                        <a:t>年</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smtClean="0">
                          <a:solidFill>
                            <a:srgbClr val="000000"/>
                          </a:solidFill>
                          <a:latin typeface="HGSｺﾞｼｯｸM" pitchFamily="50" charset="-128"/>
                          <a:ea typeface="HGSｺﾞｼｯｸM" pitchFamily="50" charset="-128"/>
                        </a:rPr>
                        <a:t>6,000</a:t>
                      </a:r>
                      <a:endParaRPr lang="en-US" altLang="ja-JP" sz="1100" b="0" i="0" u="none" strike="noStrike" dirty="0">
                        <a:solidFill>
                          <a:srgbClr val="000000"/>
                        </a:solidFill>
                        <a:latin typeface="HGSｺﾞｼｯｸM" pitchFamily="50" charset="-128"/>
                        <a:ea typeface="HGSｺﾞｼｯｸM" pitchFamily="50" charset="-128"/>
                      </a:endParaRP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92021">
                <a:tc vMerge="1">
                  <a:txBody>
                    <a:bodyPr/>
                    <a:lstStyle/>
                    <a:p>
                      <a:endParaRPr kumimoji="1" lang="ja-JP" altLang="en-US"/>
                    </a:p>
                  </a:txBody>
                  <a:tcPr/>
                </a:tc>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EBS-DH-03A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a:solidFill>
                            <a:srgbClr val="000000"/>
                          </a:solidFill>
                          <a:latin typeface="HGSｺﾞｼｯｸM" pitchFamily="50" charset="-128"/>
                          <a:ea typeface="HGSｺﾞｼｯｸM" pitchFamily="50" charset="-128"/>
                        </a:rPr>
                        <a:t> </a:t>
                      </a:r>
                      <a:r>
                        <a:rPr lang="en-US" altLang="ja-JP" sz="1100" b="0" i="0" u="none" strike="noStrike">
                          <a:solidFill>
                            <a:srgbClr val="000000"/>
                          </a:solidFill>
                          <a:latin typeface="HGSｺﾞｼｯｸM" pitchFamily="50" charset="-128"/>
                          <a:ea typeface="HGSｺﾞｼｯｸM" pitchFamily="50" charset="-128"/>
                        </a:rPr>
                        <a:t>3</a:t>
                      </a:r>
                      <a:r>
                        <a:rPr lang="ja-JP" altLang="en-US" sz="1100" b="0" i="0" u="none" strike="noStrike">
                          <a:solidFill>
                            <a:srgbClr val="000000"/>
                          </a:solidFill>
                          <a:latin typeface="HGSｺﾞｼｯｸM" pitchFamily="50" charset="-128"/>
                          <a:ea typeface="HGSｺﾞｼｯｸM" pitchFamily="50" charset="-128"/>
                        </a:rPr>
                        <a:t>年</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smtClean="0">
                          <a:solidFill>
                            <a:srgbClr val="000000"/>
                          </a:solidFill>
                          <a:latin typeface="HGSｺﾞｼｯｸM" pitchFamily="50" charset="-128"/>
                          <a:ea typeface="HGSｺﾞｼｯｸM" pitchFamily="50" charset="-128"/>
                        </a:rPr>
                        <a:t>12,000</a:t>
                      </a:r>
                      <a:endParaRPr lang="en-US" altLang="ja-JP" sz="1100" b="0" i="0" u="none" strike="noStrike" dirty="0">
                        <a:solidFill>
                          <a:srgbClr val="000000"/>
                        </a:solidFill>
                        <a:latin typeface="HGSｺﾞｼｯｸM" pitchFamily="50" charset="-128"/>
                        <a:ea typeface="HGSｺﾞｼｯｸM" pitchFamily="50" charset="-128"/>
                      </a:endParaRP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92021">
                <a:tc vMerge="1">
                  <a:txBody>
                    <a:bodyPr/>
                    <a:lstStyle/>
                    <a:p>
                      <a:endParaRPr kumimoji="1" lang="ja-JP" altLang="en-US"/>
                    </a:p>
                  </a:txBody>
                  <a:tcPr/>
                </a:tc>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EBS-DH-05A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a:solidFill>
                            <a:srgbClr val="000000"/>
                          </a:solidFill>
                          <a:latin typeface="HGSｺﾞｼｯｸM" pitchFamily="50" charset="-128"/>
                          <a:ea typeface="HGSｺﾞｼｯｸM" pitchFamily="50" charset="-128"/>
                        </a:rPr>
                        <a:t> </a:t>
                      </a:r>
                      <a:r>
                        <a:rPr lang="en-US" altLang="ja-JP" sz="1100" b="0" i="0" u="none" strike="noStrike">
                          <a:solidFill>
                            <a:srgbClr val="000000"/>
                          </a:solidFill>
                          <a:latin typeface="HGSｺﾞｼｯｸM" pitchFamily="50" charset="-128"/>
                          <a:ea typeface="HGSｺﾞｼｯｸM" pitchFamily="50" charset="-128"/>
                        </a:rPr>
                        <a:t>5</a:t>
                      </a:r>
                      <a:r>
                        <a:rPr lang="ja-JP" altLang="en-US" sz="1100" b="0" i="0" u="none" strike="noStrike">
                          <a:solidFill>
                            <a:srgbClr val="000000"/>
                          </a:solidFill>
                          <a:latin typeface="HGSｺﾞｼｯｸM" pitchFamily="50" charset="-128"/>
                          <a:ea typeface="HGSｺﾞｼｯｸM" pitchFamily="50" charset="-128"/>
                        </a:rPr>
                        <a:t>年</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smtClean="0">
                          <a:solidFill>
                            <a:srgbClr val="000000"/>
                          </a:solidFill>
                          <a:latin typeface="HGSｺﾞｼｯｸM" pitchFamily="50" charset="-128"/>
                          <a:ea typeface="HGSｺﾞｼｯｸM" pitchFamily="50" charset="-128"/>
                        </a:rPr>
                        <a:t>15,000</a:t>
                      </a:r>
                      <a:endParaRPr lang="en-US" altLang="ja-JP" sz="1100" b="0" i="0" u="none" strike="noStrike" dirty="0">
                        <a:solidFill>
                          <a:srgbClr val="000000"/>
                        </a:solidFill>
                        <a:latin typeface="HGSｺﾞｼｯｸM" pitchFamily="50" charset="-128"/>
                        <a:ea typeface="HGSｺﾞｼｯｸM" pitchFamily="50" charset="-128"/>
                      </a:endParaRP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92021">
                <a:tc rowSpan="2">
                  <a:txBody>
                    <a:bodyPr/>
                    <a:lstStyle/>
                    <a:p>
                      <a:pPr algn="ctr" rtl="0" fontAlgn="ctr"/>
                      <a:r>
                        <a:rPr lang="ja-JP" altLang="en-US" sz="1100" b="0" i="0" u="none" strike="noStrike" dirty="0">
                          <a:solidFill>
                            <a:srgbClr val="000000"/>
                          </a:solidFill>
                          <a:latin typeface="HGSｺﾞｼｯｸM" pitchFamily="50" charset="-128"/>
                          <a:ea typeface="HGSｺﾞｼｯｸM" pitchFamily="50" charset="-128"/>
                        </a:rPr>
                        <a:t>センドバック延長保守</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EBS-SB-01A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latin typeface="HGSｺﾞｼｯｸM" pitchFamily="50" charset="-128"/>
                          <a:ea typeface="HGSｺﾞｼｯｸM" pitchFamily="50" charset="-128"/>
                        </a:rPr>
                        <a:t> 延長</a:t>
                      </a:r>
                      <a:r>
                        <a:rPr lang="en-US" altLang="ja-JP" sz="1100" b="0" i="0" u="none" strike="noStrike" dirty="0">
                          <a:solidFill>
                            <a:srgbClr val="000000"/>
                          </a:solidFill>
                          <a:latin typeface="HGSｺﾞｼｯｸM" pitchFamily="50" charset="-128"/>
                          <a:ea typeface="HGSｺﾞｼｯｸM" pitchFamily="50" charset="-128"/>
                        </a:rPr>
                        <a:t>1</a:t>
                      </a:r>
                      <a:r>
                        <a:rPr lang="ja-JP" altLang="en-US" sz="1100" b="0" i="0" u="none" strike="noStrike" dirty="0">
                          <a:solidFill>
                            <a:srgbClr val="000000"/>
                          </a:solidFill>
                          <a:latin typeface="HGSｺﾞｼｯｸM" pitchFamily="50" charset="-128"/>
                          <a:ea typeface="HGSｺﾞｼｯｸM" pitchFamily="50" charset="-128"/>
                        </a:rPr>
                        <a:t>年</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smtClean="0">
                          <a:solidFill>
                            <a:srgbClr val="000000"/>
                          </a:solidFill>
                          <a:latin typeface="HGSｺﾞｼｯｸM" pitchFamily="50" charset="-128"/>
                          <a:ea typeface="HGSｺﾞｼｯｸM" pitchFamily="50" charset="-128"/>
                        </a:rPr>
                        <a:t>3,000</a:t>
                      </a:r>
                      <a:endParaRPr lang="en-US" altLang="ja-JP" sz="1100" b="0" i="0" u="none" strike="noStrike" dirty="0">
                        <a:solidFill>
                          <a:srgbClr val="000000"/>
                        </a:solidFill>
                        <a:latin typeface="HGSｺﾞｼｯｸM" pitchFamily="50" charset="-128"/>
                        <a:ea typeface="HGSｺﾞｼｯｸM" pitchFamily="50" charset="-128"/>
                      </a:endParaRP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92021">
                <a:tc vMerge="1">
                  <a:txBody>
                    <a:bodyPr/>
                    <a:lstStyle/>
                    <a:p>
                      <a:endParaRPr kumimoji="1" lang="ja-JP" altLang="en-US"/>
                    </a:p>
                  </a:txBody>
                  <a:tcPr/>
                </a:tc>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EBS-SB-02A </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latin typeface="HGSｺﾞｼｯｸM" pitchFamily="50" charset="-128"/>
                          <a:ea typeface="HGSｺﾞｼｯｸM" pitchFamily="50" charset="-128"/>
                        </a:rPr>
                        <a:t> 延長</a:t>
                      </a:r>
                      <a:r>
                        <a:rPr lang="en-US" altLang="ja-JP" sz="1100" b="0" i="0" u="none" strike="noStrike" dirty="0">
                          <a:solidFill>
                            <a:srgbClr val="000000"/>
                          </a:solidFill>
                          <a:latin typeface="HGSｺﾞｼｯｸM" pitchFamily="50" charset="-128"/>
                          <a:ea typeface="HGSｺﾞｼｯｸM" pitchFamily="50" charset="-128"/>
                        </a:rPr>
                        <a:t>2</a:t>
                      </a:r>
                      <a:r>
                        <a:rPr lang="ja-JP" altLang="en-US" sz="1100" b="0" i="0" u="none" strike="noStrike" dirty="0">
                          <a:solidFill>
                            <a:srgbClr val="000000"/>
                          </a:solidFill>
                          <a:latin typeface="HGSｺﾞｼｯｸM" pitchFamily="50" charset="-128"/>
                          <a:ea typeface="HGSｺﾞｼｯｸM" pitchFamily="50" charset="-128"/>
                        </a:rPr>
                        <a:t>年</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5,000</a:t>
                      </a:r>
                    </a:p>
                  </a:txBody>
                  <a:tcPr marL="8703" marR="8703" marT="8703"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bl>
          </a:graphicData>
        </a:graphic>
      </p:graphicFrame>
      <p:graphicFrame>
        <p:nvGraphicFramePr>
          <p:cNvPr id="14" name="表 13"/>
          <p:cNvGraphicFramePr>
            <a:graphicFrameLocks noGrp="1"/>
          </p:cNvGraphicFramePr>
          <p:nvPr/>
        </p:nvGraphicFramePr>
        <p:xfrm>
          <a:off x="188640" y="7257256"/>
          <a:ext cx="6408712" cy="1296141"/>
        </p:xfrm>
        <a:graphic>
          <a:graphicData uri="http://schemas.openxmlformats.org/drawingml/2006/table">
            <a:tbl>
              <a:tblPr/>
              <a:tblGrid>
                <a:gridCol w="1944216"/>
                <a:gridCol w="2592288"/>
                <a:gridCol w="1872208"/>
              </a:tblGrid>
              <a:tr h="185163">
                <a:tc>
                  <a:txBody>
                    <a:bodyPr/>
                    <a:lstStyle/>
                    <a:p>
                      <a:pPr algn="ctr" rtl="0" fontAlgn="ctr"/>
                      <a:r>
                        <a:rPr lang="ja-JP" altLang="en-US" sz="1100" b="0" i="0" u="none" strike="noStrike" dirty="0">
                          <a:solidFill>
                            <a:srgbClr val="FFFFFF"/>
                          </a:solidFill>
                          <a:latin typeface="HGSｺﾞｼｯｸM" pitchFamily="50" charset="-128"/>
                          <a:ea typeface="HGSｺﾞｼｯｸM" pitchFamily="50" charset="-128"/>
                        </a:rPr>
                        <a:t>　型番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c>
                  <a:txBody>
                    <a:bodyPr/>
                    <a:lstStyle/>
                    <a:p>
                      <a:pPr algn="ctr" rtl="0" fontAlgn="ctr"/>
                      <a:r>
                        <a:rPr lang="ja-JP" altLang="en-US" sz="1100" b="0" i="0" u="none" strike="noStrike">
                          <a:solidFill>
                            <a:srgbClr val="FFFFFF"/>
                          </a:solidFill>
                          <a:latin typeface="HGSｺﾞｼｯｸM" pitchFamily="50" charset="-128"/>
                          <a:ea typeface="HGSｺﾞｼｯｸM" pitchFamily="50" charset="-128"/>
                        </a:rPr>
                        <a:t>特徴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c>
                  <a:txBody>
                    <a:bodyPr/>
                    <a:lstStyle/>
                    <a:p>
                      <a:pPr algn="ctr" rtl="0" fontAlgn="ctr"/>
                      <a:r>
                        <a:rPr lang="zh-TW" altLang="en-US" sz="1100" b="0" i="0" u="none" strike="noStrike" dirty="0">
                          <a:solidFill>
                            <a:srgbClr val="FFFFFF"/>
                          </a:solidFill>
                          <a:latin typeface="HGSｺﾞｼｯｸM" pitchFamily="50" charset="-128"/>
                          <a:ea typeface="HGSｺﾞｼｯｸM" pitchFamily="50" charset="-128"/>
                        </a:rPr>
                        <a:t>標準価格</a:t>
                      </a:r>
                      <a:r>
                        <a:rPr lang="en-US" altLang="zh-TW" sz="1100" b="0" i="0" u="none" strike="noStrike" dirty="0">
                          <a:solidFill>
                            <a:srgbClr val="FFFFFF"/>
                          </a:solidFill>
                          <a:latin typeface="HGSｺﾞｼｯｸM" pitchFamily="50" charset="-128"/>
                          <a:ea typeface="HGSｺﾞｼｯｸM" pitchFamily="50" charset="-128"/>
                        </a:rPr>
                        <a:t>(</a:t>
                      </a:r>
                      <a:r>
                        <a:rPr lang="zh-TW" altLang="en-US" sz="1100" b="0" i="0" u="none" strike="noStrike" dirty="0">
                          <a:solidFill>
                            <a:srgbClr val="FFFFFF"/>
                          </a:solidFill>
                          <a:latin typeface="HGSｺﾞｼｯｸM" pitchFamily="50" charset="-128"/>
                          <a:ea typeface="HGSｺﾞｼｯｸM" pitchFamily="50" charset="-128"/>
                        </a:rPr>
                        <a:t>税抜</a:t>
                      </a:r>
                      <a:r>
                        <a:rPr lang="en-US" altLang="zh-TW" sz="1100" b="0" i="0" u="none" strike="noStrike" dirty="0">
                          <a:solidFill>
                            <a:srgbClr val="FFFFFF"/>
                          </a:solidFill>
                          <a:latin typeface="HGSｺﾞｼｯｸM" pitchFamily="50" charset="-128"/>
                          <a:ea typeface="HGSｺﾞｼｯｸM" pitchFamily="50" charset="-128"/>
                        </a:rPr>
                        <a:t>)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254061"/>
                    </a:solidFill>
                  </a:tcPr>
                </a:tc>
              </a:tr>
              <a:tr h="185163">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EHB-SG2A08-PL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1" i="0" u="none" strike="noStrike">
                          <a:solidFill>
                            <a:srgbClr val="000000"/>
                          </a:solidFill>
                          <a:latin typeface="HGSｺﾞｼｯｸM" pitchFamily="50" charset="-128"/>
                          <a:ea typeface="HGSｺﾞｼｯｸM" pitchFamily="50" charset="-128"/>
                        </a:rPr>
                        <a:t>  </a:t>
                      </a:r>
                      <a:r>
                        <a:rPr lang="en-US" altLang="ja-JP" sz="1100" b="1" i="0" u="none" strike="noStrike">
                          <a:solidFill>
                            <a:srgbClr val="000000"/>
                          </a:solidFill>
                          <a:latin typeface="HGSｺﾞｼｯｸM" pitchFamily="50" charset="-128"/>
                          <a:ea typeface="HGSｺﾞｼｯｸM" pitchFamily="50" charset="-128"/>
                        </a:rPr>
                        <a:t>PoE</a:t>
                      </a:r>
                      <a:r>
                        <a:rPr lang="ja-JP" altLang="en-US" sz="1100" b="1" i="0" u="none" strike="noStrike">
                          <a:solidFill>
                            <a:srgbClr val="000000"/>
                          </a:solidFill>
                          <a:latin typeface="HGSｺﾞｼｯｸM" pitchFamily="50" charset="-128"/>
                          <a:ea typeface="HGSｺﾞｼｯｸM" pitchFamily="50" charset="-128"/>
                        </a:rPr>
                        <a:t>対応</a:t>
                      </a:r>
                      <a:r>
                        <a:rPr lang="ja-JP" altLang="en-US" sz="1100" b="0" i="0" u="none" strike="noStrike">
                          <a:solidFill>
                            <a:srgbClr val="000000"/>
                          </a:solidFill>
                          <a:latin typeface="HGSｺﾞｼｯｸM" pitchFamily="50" charset="-128"/>
                          <a:ea typeface="HGSｺﾞｼｯｸM" pitchFamily="50" charset="-128"/>
                        </a:rPr>
                        <a:t>　８ポート</a:t>
                      </a:r>
                      <a:endParaRPr lang="ja-JP" altLang="en-US" sz="1100" b="1" i="0" u="none" strike="noStrike">
                        <a:solidFill>
                          <a:srgbClr val="000000"/>
                        </a:solidFill>
                        <a:latin typeface="HGSｺﾞｼｯｸM" pitchFamily="50" charset="-128"/>
                        <a:ea typeface="HGSｺﾞｼｯｸM"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36,000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85163">
                <a:tc>
                  <a:txBody>
                    <a:bodyPr/>
                    <a:lstStyle/>
                    <a:p>
                      <a:pPr algn="l" rtl="0" fontAlgn="ctr"/>
                      <a:r>
                        <a:rPr lang="en-US" sz="1100" b="0" i="0" u="none" strike="noStrike">
                          <a:solidFill>
                            <a:srgbClr val="000000"/>
                          </a:solidFill>
                          <a:latin typeface="HGSｺﾞｼｯｸM" pitchFamily="50" charset="-128"/>
                          <a:ea typeface="HGSｺﾞｼｯｸM" pitchFamily="50" charset="-128"/>
                        </a:rPr>
                        <a:t> EHB-SG2A16-PL</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1" i="0" u="none" strike="noStrike" dirty="0">
                          <a:solidFill>
                            <a:srgbClr val="000000"/>
                          </a:solidFill>
                          <a:latin typeface="HGSｺﾞｼｯｸM" pitchFamily="50" charset="-128"/>
                          <a:ea typeface="HGSｺﾞｼｯｸM" pitchFamily="50" charset="-128"/>
                        </a:rPr>
                        <a:t>  </a:t>
                      </a:r>
                      <a:r>
                        <a:rPr lang="en-US" altLang="ja-JP" sz="1100" b="1" i="0" u="none" strike="noStrike" dirty="0" err="1">
                          <a:solidFill>
                            <a:srgbClr val="000000"/>
                          </a:solidFill>
                          <a:latin typeface="HGSｺﾞｼｯｸM" pitchFamily="50" charset="-128"/>
                          <a:ea typeface="HGSｺﾞｼｯｸM" pitchFamily="50" charset="-128"/>
                        </a:rPr>
                        <a:t>PoE</a:t>
                      </a:r>
                      <a:r>
                        <a:rPr lang="ja-JP" altLang="en-US" sz="1100" b="1" i="0" u="none" strike="noStrike" dirty="0">
                          <a:solidFill>
                            <a:srgbClr val="000000"/>
                          </a:solidFill>
                          <a:latin typeface="HGSｺﾞｼｯｸM" pitchFamily="50" charset="-128"/>
                          <a:ea typeface="HGSｺﾞｼｯｸM" pitchFamily="50" charset="-128"/>
                        </a:rPr>
                        <a:t>対応</a:t>
                      </a:r>
                      <a:r>
                        <a:rPr lang="ja-JP" altLang="en-US" sz="1100" b="0" i="0" u="none" strike="noStrike" dirty="0">
                          <a:solidFill>
                            <a:srgbClr val="000000"/>
                          </a:solidFill>
                          <a:latin typeface="HGSｺﾞｼｯｸM" pitchFamily="50" charset="-128"/>
                          <a:ea typeface="HGSｺﾞｼｯｸM" pitchFamily="50" charset="-128"/>
                        </a:rPr>
                        <a:t>　１６ポート</a:t>
                      </a:r>
                      <a:endParaRPr lang="ja-JP" altLang="en-US" sz="1100" b="1" i="0" u="none" strike="noStrike" dirty="0">
                        <a:solidFill>
                          <a:srgbClr val="000000"/>
                        </a:solidFill>
                        <a:latin typeface="HGSｺﾞｼｯｸM" pitchFamily="50" charset="-128"/>
                        <a:ea typeface="HGSｺﾞｼｯｸM"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55,000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85163">
                <a:tc>
                  <a:txBody>
                    <a:bodyPr/>
                    <a:lstStyle/>
                    <a:p>
                      <a:pPr algn="l" rtl="0" fontAlgn="ctr"/>
                      <a:r>
                        <a:rPr lang="en-US" sz="1100" b="0" i="0" u="none" strike="noStrike">
                          <a:solidFill>
                            <a:srgbClr val="000000"/>
                          </a:solidFill>
                          <a:latin typeface="HGSｺﾞｼｯｸM" pitchFamily="50" charset="-128"/>
                          <a:ea typeface="HGSｺﾞｼｯｸM" pitchFamily="50" charset="-128"/>
                        </a:rPr>
                        <a:t> EHB-SG2A24-PL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1" i="0" u="none" strike="noStrike" dirty="0">
                          <a:solidFill>
                            <a:srgbClr val="000000"/>
                          </a:solidFill>
                          <a:latin typeface="HGSｺﾞｼｯｸM" pitchFamily="50" charset="-128"/>
                          <a:ea typeface="HGSｺﾞｼｯｸM" pitchFamily="50" charset="-128"/>
                        </a:rPr>
                        <a:t>  </a:t>
                      </a:r>
                      <a:r>
                        <a:rPr lang="en-US" altLang="ja-JP" sz="1100" b="1" i="0" u="none" strike="noStrike" dirty="0" err="1">
                          <a:solidFill>
                            <a:srgbClr val="000000"/>
                          </a:solidFill>
                          <a:latin typeface="HGSｺﾞｼｯｸM" pitchFamily="50" charset="-128"/>
                          <a:ea typeface="HGSｺﾞｼｯｸM" pitchFamily="50" charset="-128"/>
                        </a:rPr>
                        <a:t>PoE</a:t>
                      </a:r>
                      <a:r>
                        <a:rPr lang="ja-JP" altLang="en-US" sz="1100" b="1" i="0" u="none" strike="noStrike" dirty="0">
                          <a:solidFill>
                            <a:srgbClr val="000000"/>
                          </a:solidFill>
                          <a:latin typeface="HGSｺﾞｼｯｸM" pitchFamily="50" charset="-128"/>
                          <a:ea typeface="HGSｺﾞｼｯｸM" pitchFamily="50" charset="-128"/>
                        </a:rPr>
                        <a:t>対応</a:t>
                      </a:r>
                      <a:r>
                        <a:rPr lang="ja-JP" altLang="en-US" sz="1100" b="0" i="0" u="none" strike="noStrike" dirty="0">
                          <a:solidFill>
                            <a:srgbClr val="000000"/>
                          </a:solidFill>
                          <a:latin typeface="HGSｺﾞｼｯｸM" pitchFamily="50" charset="-128"/>
                          <a:ea typeface="HGSｺﾞｼｯｸM" pitchFamily="50" charset="-128"/>
                        </a:rPr>
                        <a:t>　２４ポート</a:t>
                      </a:r>
                      <a:endParaRPr lang="ja-JP" altLang="en-US" sz="1100" b="1" i="0" u="none" strike="noStrike" dirty="0">
                        <a:solidFill>
                          <a:srgbClr val="000000"/>
                        </a:solidFill>
                        <a:latin typeface="HGSｺﾞｼｯｸM" pitchFamily="50" charset="-128"/>
                        <a:ea typeface="HGSｺﾞｼｯｸM" pitchFamily="50" charset="-128"/>
                      </a:endParaRP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78,000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85163">
                <a:tc>
                  <a:txBody>
                    <a:bodyPr/>
                    <a:lstStyle/>
                    <a:p>
                      <a:pPr algn="l" rtl="0" fontAlgn="ctr"/>
                      <a:r>
                        <a:rPr lang="en-US" sz="1100" b="0" i="0" u="none" strike="noStrike">
                          <a:solidFill>
                            <a:srgbClr val="000000"/>
                          </a:solidFill>
                          <a:latin typeface="HGSｺﾞｼｯｸM" pitchFamily="50" charset="-128"/>
                          <a:ea typeface="HGSｺﾞｼｯｸM" pitchFamily="50" charset="-128"/>
                        </a:rPr>
                        <a:t> EHB-SG2A08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a:solidFill>
                            <a:srgbClr val="000000"/>
                          </a:solidFill>
                          <a:latin typeface="HGSｺﾞｼｯｸM" pitchFamily="50" charset="-128"/>
                          <a:ea typeface="HGSｺﾞｼｯｸM" pitchFamily="50" charset="-128"/>
                        </a:rPr>
                        <a:t>  ８ポート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22,800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85163">
                <a:tc>
                  <a:txBody>
                    <a:bodyPr/>
                    <a:lstStyle/>
                    <a:p>
                      <a:pPr algn="l" rtl="0" fontAlgn="ctr"/>
                      <a:r>
                        <a:rPr lang="en-US" sz="1100" b="0" i="0" u="none" strike="noStrike">
                          <a:solidFill>
                            <a:srgbClr val="000000"/>
                          </a:solidFill>
                          <a:latin typeface="HGSｺﾞｼｯｸM" pitchFamily="50" charset="-128"/>
                          <a:ea typeface="HGSｺﾞｼｯｸM" pitchFamily="50" charset="-128"/>
                        </a:rPr>
                        <a:t> EHB-SG2A16</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a:solidFill>
                            <a:srgbClr val="000000"/>
                          </a:solidFill>
                          <a:latin typeface="HGSｺﾞｼｯｸM" pitchFamily="50" charset="-128"/>
                          <a:ea typeface="HGSｺﾞｼｯｸM" pitchFamily="50" charset="-128"/>
                        </a:rPr>
                        <a:t>　１６ポート</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32,000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r h="185163">
                <a:tc>
                  <a:txBody>
                    <a:bodyPr/>
                    <a:lstStyle/>
                    <a:p>
                      <a:pPr algn="l" rtl="0" fontAlgn="ctr"/>
                      <a:r>
                        <a:rPr lang="en-US" sz="1100" b="0" i="0" u="none" strike="noStrike" dirty="0">
                          <a:solidFill>
                            <a:srgbClr val="000000"/>
                          </a:solidFill>
                          <a:latin typeface="HGSｺﾞｼｯｸM" pitchFamily="50" charset="-128"/>
                          <a:ea typeface="HGSｺﾞｼｯｸM" pitchFamily="50" charset="-128"/>
                        </a:rPr>
                        <a:t> EHB-SG2A24 </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latin typeface="HGSｺﾞｼｯｸM" pitchFamily="50" charset="-128"/>
                          <a:ea typeface="HGSｺﾞｼｯｸM" pitchFamily="50" charset="-128"/>
                        </a:rPr>
                        <a:t>  ２４ポート</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rtl="0" fontAlgn="ctr"/>
                      <a:r>
                        <a:rPr lang="en-US" altLang="ja-JP" sz="1100" b="0" i="0" u="none" strike="noStrike" dirty="0">
                          <a:solidFill>
                            <a:srgbClr val="000000"/>
                          </a:solidFill>
                          <a:latin typeface="HGSｺﾞｼｯｸM" pitchFamily="50" charset="-128"/>
                          <a:ea typeface="HGSｺﾞｼｯｸM" pitchFamily="50" charset="-128"/>
                        </a:rPr>
                        <a:t>52,000</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2081</TotalTime>
  <Words>367</Words>
  <Application>Microsoft Macintosh PowerPoint</Application>
  <PresentationFormat>A4 210x297 mm</PresentationFormat>
  <Paragraphs>59</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OSHIMA RYUTARO</cp:lastModifiedBy>
  <cp:revision>62</cp:revision>
  <dcterms:created xsi:type="dcterms:W3CDTF">2014-10-06T23:33:04Z</dcterms:created>
  <dcterms:modified xsi:type="dcterms:W3CDTF">2014-10-27T08:00:48Z</dcterms:modified>
</cp:coreProperties>
</file>