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9" r:id="rId2"/>
    <p:sldId id="261" r:id="rId3"/>
  </p:sldIdLst>
  <p:sldSz cx="6858000" cy="9906000" type="A4"/>
  <p:notesSz cx="6797675" cy="9926638"/>
  <p:defaultTextStyle>
    <a:defPPr>
      <a:defRPr lang="ja-JP"/>
    </a:defPPr>
    <a:lvl1pPr algn="l" rtl="0" fontAlgn="base">
      <a:spcBef>
        <a:spcPct val="0"/>
      </a:spcBef>
      <a:spcAft>
        <a:spcPct val="0"/>
      </a:spcAft>
      <a:defRPr kumimoji="1" kern="1200">
        <a:solidFill>
          <a:schemeClr val="tx1"/>
        </a:solidFill>
        <a:latin typeface="Impac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Impac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Impac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Impac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Impact" pitchFamily="34" charset="0"/>
        <a:ea typeface="ＭＳ Ｐゴシック" charset="-128"/>
        <a:cs typeface="+mn-cs"/>
      </a:defRPr>
    </a:lvl5pPr>
    <a:lvl6pPr marL="2286000" algn="l" defTabSz="914400" rtl="0" eaLnBrk="1" latinLnBrk="0" hangingPunct="1">
      <a:defRPr kumimoji="1" kern="1200">
        <a:solidFill>
          <a:schemeClr val="tx1"/>
        </a:solidFill>
        <a:latin typeface="Impact" pitchFamily="34" charset="0"/>
        <a:ea typeface="ＭＳ Ｐゴシック" charset="-128"/>
        <a:cs typeface="+mn-cs"/>
      </a:defRPr>
    </a:lvl6pPr>
    <a:lvl7pPr marL="2743200" algn="l" defTabSz="914400" rtl="0" eaLnBrk="1" latinLnBrk="0" hangingPunct="1">
      <a:defRPr kumimoji="1" kern="1200">
        <a:solidFill>
          <a:schemeClr val="tx1"/>
        </a:solidFill>
        <a:latin typeface="Impact" pitchFamily="34" charset="0"/>
        <a:ea typeface="ＭＳ Ｐゴシック" charset="-128"/>
        <a:cs typeface="+mn-cs"/>
      </a:defRPr>
    </a:lvl7pPr>
    <a:lvl8pPr marL="3200400" algn="l" defTabSz="914400" rtl="0" eaLnBrk="1" latinLnBrk="0" hangingPunct="1">
      <a:defRPr kumimoji="1" kern="1200">
        <a:solidFill>
          <a:schemeClr val="tx1"/>
        </a:solidFill>
        <a:latin typeface="Impact" pitchFamily="34" charset="0"/>
        <a:ea typeface="ＭＳ Ｐゴシック" charset="-128"/>
        <a:cs typeface="+mn-cs"/>
      </a:defRPr>
    </a:lvl8pPr>
    <a:lvl9pPr marL="3657600" algn="l" defTabSz="914400" rtl="0" eaLnBrk="1" latinLnBrk="0" hangingPunct="1">
      <a:defRPr kumimoji="1" kern="1200">
        <a:solidFill>
          <a:schemeClr val="tx1"/>
        </a:solidFill>
        <a:latin typeface="Impact"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EEDE12"/>
    <a:srgbClr val="FFCC00"/>
    <a:srgbClr val="0099FF"/>
    <a:srgbClr val="0000CC"/>
    <a:srgbClr val="3399FF"/>
    <a:srgbClr val="66CCFF"/>
    <a:srgbClr val="0033CC"/>
    <a:srgbClr val="CC0000"/>
    <a:srgbClr val="CCFFFF"/>
    <a:srgbClr val="FF9900"/>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64" autoAdjust="0"/>
    <p:restoredTop sz="94651" autoAdjust="0"/>
  </p:normalViewPr>
  <p:slideViewPr>
    <p:cSldViewPr>
      <p:cViewPr>
        <p:scale>
          <a:sx n="80" d="100"/>
          <a:sy n="80" d="100"/>
        </p:scale>
        <p:origin x="-2166" y="-78"/>
      </p:cViewPr>
      <p:guideLst>
        <p:guide orient="horz" pos="4235"/>
        <p:guide pos="2157"/>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00" d="100"/>
        <a:sy n="100" d="100"/>
      </p:scale>
      <p:origin x="0" y="0"/>
    </p:cViewPr>
  </p:sorter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1"/>
            <a:ext cx="2946135" cy="496253"/>
          </a:xfrm>
          <a:prstGeom prst="rect">
            <a:avLst/>
          </a:prstGeom>
          <a:noFill/>
          <a:ln w="9525">
            <a:noFill/>
            <a:miter lim="800000"/>
            <a:headEnd/>
            <a:tailEnd/>
          </a:ln>
          <a:effectLst/>
        </p:spPr>
        <p:txBody>
          <a:bodyPr vert="horz" wrap="square" lIns="87433" tIns="43716" rIns="87433" bIns="43716" numCol="1" anchor="t" anchorCtr="0" compatLnSpc="1">
            <a:prstTxWarp prst="textNoShape">
              <a:avLst/>
            </a:prstTxWarp>
          </a:bodyPr>
          <a:lstStyle>
            <a:lvl1pPr defTabSz="874971">
              <a:defRPr sz="1100">
                <a:latin typeface="Arial" charset="0"/>
                <a:ea typeface="ＭＳ Ｐゴシック" pitchFamily="50" charset="-128"/>
              </a:defRPr>
            </a:lvl1pPr>
          </a:lstStyle>
          <a:p>
            <a:pPr>
              <a:defRPr/>
            </a:pPr>
            <a:endParaRPr lang="en-US" altLang="ja-JP"/>
          </a:p>
        </p:txBody>
      </p:sp>
      <p:sp>
        <p:nvSpPr>
          <p:cNvPr id="7171" name="Rectangle 3"/>
          <p:cNvSpPr>
            <a:spLocks noGrp="1" noChangeArrowheads="1"/>
          </p:cNvSpPr>
          <p:nvPr>
            <p:ph type="dt" sz="quarter" idx="1"/>
          </p:nvPr>
        </p:nvSpPr>
        <p:spPr bwMode="auto">
          <a:xfrm>
            <a:off x="3849956" y="1"/>
            <a:ext cx="2946135" cy="496253"/>
          </a:xfrm>
          <a:prstGeom prst="rect">
            <a:avLst/>
          </a:prstGeom>
          <a:noFill/>
          <a:ln w="9525">
            <a:noFill/>
            <a:miter lim="800000"/>
            <a:headEnd/>
            <a:tailEnd/>
          </a:ln>
          <a:effectLst/>
        </p:spPr>
        <p:txBody>
          <a:bodyPr vert="horz" wrap="square" lIns="87433" tIns="43716" rIns="87433" bIns="43716" numCol="1" anchor="t" anchorCtr="0" compatLnSpc="1">
            <a:prstTxWarp prst="textNoShape">
              <a:avLst/>
            </a:prstTxWarp>
          </a:bodyPr>
          <a:lstStyle>
            <a:lvl1pPr algn="r" defTabSz="874971">
              <a:defRPr sz="1100">
                <a:latin typeface="Arial" charset="0"/>
                <a:ea typeface="ＭＳ Ｐゴシック" pitchFamily="50" charset="-128"/>
              </a:defRPr>
            </a:lvl1pPr>
          </a:lstStyle>
          <a:p>
            <a:pPr>
              <a:defRPr/>
            </a:pPr>
            <a:endParaRPr lang="en-US" altLang="ja-JP"/>
          </a:p>
        </p:txBody>
      </p:sp>
      <p:sp>
        <p:nvSpPr>
          <p:cNvPr id="7172" name="Rectangle 4"/>
          <p:cNvSpPr>
            <a:spLocks noGrp="1" noChangeArrowheads="1"/>
          </p:cNvSpPr>
          <p:nvPr>
            <p:ph type="ftr" sz="quarter" idx="2"/>
          </p:nvPr>
        </p:nvSpPr>
        <p:spPr bwMode="auto">
          <a:xfrm>
            <a:off x="1" y="9428800"/>
            <a:ext cx="2946135" cy="496252"/>
          </a:xfrm>
          <a:prstGeom prst="rect">
            <a:avLst/>
          </a:prstGeom>
          <a:noFill/>
          <a:ln w="9525">
            <a:noFill/>
            <a:miter lim="800000"/>
            <a:headEnd/>
            <a:tailEnd/>
          </a:ln>
          <a:effectLst/>
        </p:spPr>
        <p:txBody>
          <a:bodyPr vert="horz" wrap="square" lIns="87433" tIns="43716" rIns="87433" bIns="43716" numCol="1" anchor="b" anchorCtr="0" compatLnSpc="1">
            <a:prstTxWarp prst="textNoShape">
              <a:avLst/>
            </a:prstTxWarp>
          </a:bodyPr>
          <a:lstStyle>
            <a:lvl1pPr defTabSz="874971">
              <a:defRPr sz="1100">
                <a:latin typeface="Arial" charset="0"/>
                <a:ea typeface="ＭＳ Ｐゴシック" pitchFamily="50" charset="-128"/>
              </a:defRPr>
            </a:lvl1pPr>
          </a:lstStyle>
          <a:p>
            <a:pPr>
              <a:defRPr/>
            </a:pPr>
            <a:endParaRPr lang="en-US" altLang="ja-JP"/>
          </a:p>
        </p:txBody>
      </p:sp>
      <p:sp>
        <p:nvSpPr>
          <p:cNvPr id="7173" name="Rectangle 5"/>
          <p:cNvSpPr>
            <a:spLocks noGrp="1" noChangeArrowheads="1"/>
          </p:cNvSpPr>
          <p:nvPr>
            <p:ph type="sldNum" sz="quarter" idx="3"/>
          </p:nvPr>
        </p:nvSpPr>
        <p:spPr bwMode="auto">
          <a:xfrm>
            <a:off x="3849956" y="9428800"/>
            <a:ext cx="2946135" cy="496252"/>
          </a:xfrm>
          <a:prstGeom prst="rect">
            <a:avLst/>
          </a:prstGeom>
          <a:noFill/>
          <a:ln w="9525">
            <a:noFill/>
            <a:miter lim="800000"/>
            <a:headEnd/>
            <a:tailEnd/>
          </a:ln>
          <a:effectLst/>
        </p:spPr>
        <p:txBody>
          <a:bodyPr vert="horz" wrap="square" lIns="87433" tIns="43716" rIns="87433" bIns="43716" numCol="1" anchor="b" anchorCtr="0" compatLnSpc="1">
            <a:prstTxWarp prst="textNoShape">
              <a:avLst/>
            </a:prstTxWarp>
          </a:bodyPr>
          <a:lstStyle>
            <a:lvl1pPr algn="r" defTabSz="874971">
              <a:defRPr sz="1100">
                <a:latin typeface="Arial" charset="0"/>
                <a:ea typeface="ＭＳ Ｐゴシック" pitchFamily="50" charset="-128"/>
              </a:defRPr>
            </a:lvl1pPr>
          </a:lstStyle>
          <a:p>
            <a:pPr>
              <a:defRPr/>
            </a:pPr>
            <a:fld id="{1B763A58-387A-4BAD-BB97-64575945885D}"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1026"/>
          <p:cNvSpPr>
            <a:spLocks noGrp="1" noChangeArrowheads="1"/>
          </p:cNvSpPr>
          <p:nvPr>
            <p:ph type="hdr" sz="quarter"/>
          </p:nvPr>
        </p:nvSpPr>
        <p:spPr bwMode="auto">
          <a:xfrm>
            <a:off x="1" y="1"/>
            <a:ext cx="2946135" cy="496253"/>
          </a:xfrm>
          <a:prstGeom prst="rect">
            <a:avLst/>
          </a:prstGeom>
          <a:noFill/>
          <a:ln w="9525">
            <a:noFill/>
            <a:miter lim="800000"/>
            <a:headEnd/>
            <a:tailEnd/>
          </a:ln>
          <a:effectLst/>
        </p:spPr>
        <p:txBody>
          <a:bodyPr vert="horz" wrap="square" lIns="94706" tIns="47354" rIns="94706" bIns="47354" numCol="1" anchor="t" anchorCtr="0" compatLnSpc="1">
            <a:prstTxWarp prst="textNoShape">
              <a:avLst/>
            </a:prstTxWarp>
          </a:bodyPr>
          <a:lstStyle>
            <a:lvl1pPr defTabSz="947885">
              <a:defRPr sz="1200">
                <a:latin typeface="Arial" charset="0"/>
                <a:ea typeface="ＭＳ Ｐゴシック" pitchFamily="50" charset="-128"/>
              </a:defRPr>
            </a:lvl1pPr>
          </a:lstStyle>
          <a:p>
            <a:pPr>
              <a:defRPr/>
            </a:pPr>
            <a:endParaRPr lang="en-US" altLang="ja-JP"/>
          </a:p>
        </p:txBody>
      </p:sp>
      <p:sp>
        <p:nvSpPr>
          <p:cNvPr id="3075" name="Rectangle 1027"/>
          <p:cNvSpPr>
            <a:spLocks noGrp="1" noChangeArrowheads="1"/>
          </p:cNvSpPr>
          <p:nvPr>
            <p:ph type="dt" idx="1"/>
          </p:nvPr>
        </p:nvSpPr>
        <p:spPr bwMode="auto">
          <a:xfrm>
            <a:off x="3849956" y="1"/>
            <a:ext cx="2946135" cy="496253"/>
          </a:xfrm>
          <a:prstGeom prst="rect">
            <a:avLst/>
          </a:prstGeom>
          <a:noFill/>
          <a:ln w="9525">
            <a:noFill/>
            <a:miter lim="800000"/>
            <a:headEnd/>
            <a:tailEnd/>
          </a:ln>
          <a:effectLst/>
        </p:spPr>
        <p:txBody>
          <a:bodyPr vert="horz" wrap="square" lIns="94706" tIns="47354" rIns="94706" bIns="47354" numCol="1" anchor="t" anchorCtr="0" compatLnSpc="1">
            <a:prstTxWarp prst="textNoShape">
              <a:avLst/>
            </a:prstTxWarp>
          </a:bodyPr>
          <a:lstStyle>
            <a:lvl1pPr algn="r" defTabSz="947885">
              <a:defRPr sz="1200">
                <a:latin typeface="Arial" charset="0"/>
                <a:ea typeface="ＭＳ Ｐゴシック" pitchFamily="50" charset="-128"/>
              </a:defRPr>
            </a:lvl1pPr>
          </a:lstStyle>
          <a:p>
            <a:pPr>
              <a:defRPr/>
            </a:pPr>
            <a:endParaRPr lang="en-US" altLang="ja-JP"/>
          </a:p>
        </p:txBody>
      </p:sp>
      <p:sp>
        <p:nvSpPr>
          <p:cNvPr id="4100" name="Rectangle 1028"/>
          <p:cNvSpPr>
            <a:spLocks noGrp="1" noRot="1" noChangeAspect="1" noChangeArrowheads="1" noTextEdit="1"/>
          </p:cNvSpPr>
          <p:nvPr>
            <p:ph type="sldImg" idx="2"/>
          </p:nvPr>
        </p:nvSpPr>
        <p:spPr bwMode="auto">
          <a:xfrm>
            <a:off x="2111375" y="746125"/>
            <a:ext cx="2576513" cy="3721100"/>
          </a:xfrm>
          <a:prstGeom prst="rect">
            <a:avLst/>
          </a:prstGeom>
          <a:noFill/>
          <a:ln w="9525">
            <a:solidFill>
              <a:srgbClr val="000000"/>
            </a:solidFill>
            <a:miter lim="800000"/>
            <a:headEnd/>
            <a:tailEnd/>
          </a:ln>
        </p:spPr>
      </p:sp>
      <p:sp>
        <p:nvSpPr>
          <p:cNvPr id="3077" name="Rectangle 1029"/>
          <p:cNvSpPr>
            <a:spLocks noGrp="1" noChangeArrowheads="1"/>
          </p:cNvSpPr>
          <p:nvPr>
            <p:ph type="body" sz="quarter" idx="3"/>
          </p:nvPr>
        </p:nvSpPr>
        <p:spPr bwMode="auto">
          <a:xfrm>
            <a:off x="678658" y="4715193"/>
            <a:ext cx="5440360" cy="4466274"/>
          </a:xfrm>
          <a:prstGeom prst="rect">
            <a:avLst/>
          </a:prstGeom>
          <a:noFill/>
          <a:ln w="9525">
            <a:noFill/>
            <a:miter lim="800000"/>
            <a:headEnd/>
            <a:tailEnd/>
          </a:ln>
          <a:effectLst/>
        </p:spPr>
        <p:txBody>
          <a:bodyPr vert="horz" wrap="square" lIns="94706" tIns="47354" rIns="94706" bIns="4735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3078" name="Rectangle 1030"/>
          <p:cNvSpPr>
            <a:spLocks noGrp="1" noChangeArrowheads="1"/>
          </p:cNvSpPr>
          <p:nvPr>
            <p:ph type="ftr" sz="quarter" idx="4"/>
          </p:nvPr>
        </p:nvSpPr>
        <p:spPr bwMode="auto">
          <a:xfrm>
            <a:off x="1" y="9428800"/>
            <a:ext cx="2946135" cy="496252"/>
          </a:xfrm>
          <a:prstGeom prst="rect">
            <a:avLst/>
          </a:prstGeom>
          <a:noFill/>
          <a:ln w="9525">
            <a:noFill/>
            <a:miter lim="800000"/>
            <a:headEnd/>
            <a:tailEnd/>
          </a:ln>
          <a:effectLst/>
        </p:spPr>
        <p:txBody>
          <a:bodyPr vert="horz" wrap="square" lIns="94706" tIns="47354" rIns="94706" bIns="47354" numCol="1" anchor="b" anchorCtr="0" compatLnSpc="1">
            <a:prstTxWarp prst="textNoShape">
              <a:avLst/>
            </a:prstTxWarp>
          </a:bodyPr>
          <a:lstStyle>
            <a:lvl1pPr defTabSz="947885">
              <a:defRPr sz="1200">
                <a:latin typeface="Arial" charset="0"/>
                <a:ea typeface="ＭＳ Ｐゴシック" pitchFamily="50" charset="-128"/>
              </a:defRPr>
            </a:lvl1pPr>
          </a:lstStyle>
          <a:p>
            <a:pPr>
              <a:defRPr/>
            </a:pPr>
            <a:endParaRPr lang="en-US" altLang="ja-JP"/>
          </a:p>
        </p:txBody>
      </p:sp>
      <p:sp>
        <p:nvSpPr>
          <p:cNvPr id="3079" name="Rectangle 1031"/>
          <p:cNvSpPr>
            <a:spLocks noGrp="1" noChangeArrowheads="1"/>
          </p:cNvSpPr>
          <p:nvPr>
            <p:ph type="sldNum" sz="quarter" idx="5"/>
          </p:nvPr>
        </p:nvSpPr>
        <p:spPr bwMode="auto">
          <a:xfrm>
            <a:off x="3849956" y="9428800"/>
            <a:ext cx="2946135" cy="496252"/>
          </a:xfrm>
          <a:prstGeom prst="rect">
            <a:avLst/>
          </a:prstGeom>
          <a:noFill/>
          <a:ln w="9525">
            <a:noFill/>
            <a:miter lim="800000"/>
            <a:headEnd/>
            <a:tailEnd/>
          </a:ln>
          <a:effectLst/>
        </p:spPr>
        <p:txBody>
          <a:bodyPr vert="horz" wrap="square" lIns="94706" tIns="47354" rIns="94706" bIns="47354" numCol="1" anchor="b" anchorCtr="0" compatLnSpc="1">
            <a:prstTxWarp prst="textNoShape">
              <a:avLst/>
            </a:prstTxWarp>
          </a:bodyPr>
          <a:lstStyle>
            <a:lvl1pPr algn="r" defTabSz="947885">
              <a:defRPr sz="1200">
                <a:latin typeface="Arial" charset="0"/>
                <a:ea typeface="ＭＳ Ｐゴシック" pitchFamily="50" charset="-128"/>
              </a:defRPr>
            </a:lvl1pPr>
          </a:lstStyle>
          <a:p>
            <a:pPr>
              <a:defRPr/>
            </a:pPr>
            <a:fld id="{CB7F98C3-82A6-4A8B-9930-63D1C9B3C2B7}"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31"/>
          <p:cNvSpPr>
            <a:spLocks noGrp="1" noChangeArrowheads="1"/>
          </p:cNvSpPr>
          <p:nvPr>
            <p:ph type="sldNum" sz="quarter" idx="5"/>
          </p:nvPr>
        </p:nvSpPr>
        <p:spPr>
          <a:noFill/>
        </p:spPr>
        <p:txBody>
          <a:bodyPr/>
          <a:lstStyle/>
          <a:p>
            <a:fld id="{153572C8-0C86-4796-AE93-7A9BA41A42E8}" type="slidenum">
              <a:rPr lang="en-US" altLang="ja-JP" smtClean="0">
                <a:ea typeface="ＭＳ Ｐゴシック" charset="-128"/>
              </a:rPr>
              <a:pPr/>
              <a:t>2</a:t>
            </a:fld>
            <a:endParaRPr lang="en-US" altLang="ja-JP" smtClean="0">
              <a:ea typeface="ＭＳ Ｐゴシック" charset="-128"/>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37C47F7-0F12-413F-A3CA-6FFF995F0BEA}"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94981B4-5F22-4576-8E2B-7D2DAE9E3106}"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8463"/>
            <a:ext cx="1543050" cy="8450262"/>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42900" y="398463"/>
            <a:ext cx="4476750" cy="8450262"/>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9FDF3B5-F30B-4ED1-A64C-9C66AA520961}"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5634BAC-20B4-4FEF-A4C7-050AC4B1CEE5}"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0359BE1-9EB6-441C-BFCB-44F722B5142D}"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9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5052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6F3593A-03E5-4D6B-B800-751EB8ECE0B5}"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55619EFC-D40B-4504-9D5E-71B8EE83D7B5}"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19C21A58-C684-41D4-9EE2-6CCF4A31983A}"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C688FDBD-EE34-45C1-B68F-11C5D0C2434F}"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C1DDC3BE-6EBD-4DB7-9FC0-F67427BDA2F8}"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9A0183E-9570-4C7D-AF8C-10421D114EEF}"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8463"/>
            <a:ext cx="6172200" cy="1649412"/>
          </a:xfrm>
          <a:prstGeom prst="rect">
            <a:avLst/>
          </a:prstGeom>
          <a:noFill/>
          <a:ln w="9525">
            <a:noFill/>
            <a:miter lim="800000"/>
            <a:headEnd/>
            <a:tailEnd/>
          </a:ln>
        </p:spPr>
        <p:txBody>
          <a:bodyPr vert="horz" wrap="square" lIns="93813" tIns="46907" rIns="93813" bIns="46907"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342900" y="2311400"/>
            <a:ext cx="6172200" cy="6537325"/>
          </a:xfrm>
          <a:prstGeom prst="rect">
            <a:avLst/>
          </a:prstGeom>
          <a:noFill/>
          <a:ln w="9525">
            <a:noFill/>
            <a:miter lim="800000"/>
            <a:headEnd/>
            <a:tailEnd/>
          </a:ln>
        </p:spPr>
        <p:txBody>
          <a:bodyPr vert="horz" wrap="square" lIns="93813" tIns="46907" rIns="93813" bIns="46907"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w="9525">
            <a:noFill/>
            <a:miter lim="800000"/>
            <a:headEnd/>
            <a:tailEnd/>
          </a:ln>
          <a:effectLst/>
        </p:spPr>
        <p:txBody>
          <a:bodyPr vert="horz" wrap="square" lIns="93813" tIns="46907" rIns="93813" bIns="46907" numCol="1" anchor="t" anchorCtr="0" compatLnSpc="1">
            <a:prstTxWarp prst="textNoShape">
              <a:avLst/>
            </a:prstTxWarp>
          </a:bodyPr>
          <a:lstStyle>
            <a:lvl1pPr>
              <a:defRPr sz="1400">
                <a:latin typeface="Arial"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w="9525">
            <a:noFill/>
            <a:miter lim="800000"/>
            <a:headEnd/>
            <a:tailEnd/>
          </a:ln>
          <a:effectLst/>
        </p:spPr>
        <p:txBody>
          <a:bodyPr vert="horz" wrap="square" lIns="93813" tIns="46907" rIns="93813" bIns="46907" numCol="1" anchor="t" anchorCtr="0" compatLnSpc="1">
            <a:prstTxWarp prst="textNoShape">
              <a:avLst/>
            </a:prstTxWarp>
          </a:bodyPr>
          <a:lstStyle>
            <a:lvl1pPr algn="ctr">
              <a:defRPr sz="1400">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w="9525">
            <a:noFill/>
            <a:miter lim="800000"/>
            <a:headEnd/>
            <a:tailEnd/>
          </a:ln>
          <a:effectLst/>
        </p:spPr>
        <p:txBody>
          <a:bodyPr vert="horz" wrap="square" lIns="93813" tIns="46907" rIns="93813" bIns="46907" numCol="1" anchor="t" anchorCtr="0" compatLnSpc="1">
            <a:prstTxWarp prst="textNoShape">
              <a:avLst/>
            </a:prstTxWarp>
          </a:bodyPr>
          <a:lstStyle>
            <a:lvl1pPr algn="r">
              <a:defRPr sz="1400">
                <a:latin typeface="Arial" charset="0"/>
                <a:ea typeface="ＭＳ Ｐゴシック" pitchFamily="50" charset="-128"/>
              </a:defRPr>
            </a:lvl1pPr>
          </a:lstStyle>
          <a:p>
            <a:pPr>
              <a:defRPr/>
            </a:pPr>
            <a:fld id="{97DBD581-A46F-48D6-9E1C-341AA35915DD}"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938213" rtl="0" eaLnBrk="0" fontAlgn="base" hangingPunct="0">
        <a:spcBef>
          <a:spcPct val="0"/>
        </a:spcBef>
        <a:spcAft>
          <a:spcPct val="0"/>
        </a:spcAft>
        <a:defRPr kumimoji="1" sz="4500">
          <a:solidFill>
            <a:schemeClr val="tx2"/>
          </a:solidFill>
          <a:latin typeface="+mj-lt"/>
          <a:ea typeface="+mj-ea"/>
          <a:cs typeface="+mj-cs"/>
        </a:defRPr>
      </a:lvl1pPr>
      <a:lvl2pPr algn="ctr" defTabSz="938213" rtl="0" eaLnBrk="0" fontAlgn="base" hangingPunct="0">
        <a:spcBef>
          <a:spcPct val="0"/>
        </a:spcBef>
        <a:spcAft>
          <a:spcPct val="0"/>
        </a:spcAft>
        <a:defRPr kumimoji="1" sz="4500">
          <a:solidFill>
            <a:schemeClr val="tx2"/>
          </a:solidFill>
          <a:latin typeface="Arial" charset="0"/>
          <a:ea typeface="ＭＳ Ｐゴシック" pitchFamily="50" charset="-128"/>
        </a:defRPr>
      </a:lvl2pPr>
      <a:lvl3pPr algn="ctr" defTabSz="938213" rtl="0" eaLnBrk="0" fontAlgn="base" hangingPunct="0">
        <a:spcBef>
          <a:spcPct val="0"/>
        </a:spcBef>
        <a:spcAft>
          <a:spcPct val="0"/>
        </a:spcAft>
        <a:defRPr kumimoji="1" sz="4500">
          <a:solidFill>
            <a:schemeClr val="tx2"/>
          </a:solidFill>
          <a:latin typeface="Arial" charset="0"/>
          <a:ea typeface="ＭＳ Ｐゴシック" pitchFamily="50" charset="-128"/>
        </a:defRPr>
      </a:lvl3pPr>
      <a:lvl4pPr algn="ctr" defTabSz="938213" rtl="0" eaLnBrk="0" fontAlgn="base" hangingPunct="0">
        <a:spcBef>
          <a:spcPct val="0"/>
        </a:spcBef>
        <a:spcAft>
          <a:spcPct val="0"/>
        </a:spcAft>
        <a:defRPr kumimoji="1" sz="4500">
          <a:solidFill>
            <a:schemeClr val="tx2"/>
          </a:solidFill>
          <a:latin typeface="Arial" charset="0"/>
          <a:ea typeface="ＭＳ Ｐゴシック" pitchFamily="50" charset="-128"/>
        </a:defRPr>
      </a:lvl4pPr>
      <a:lvl5pPr algn="ctr" defTabSz="938213" rtl="0" eaLnBrk="0" fontAlgn="base" hangingPunct="0">
        <a:spcBef>
          <a:spcPct val="0"/>
        </a:spcBef>
        <a:spcAft>
          <a:spcPct val="0"/>
        </a:spcAft>
        <a:defRPr kumimoji="1" sz="4500">
          <a:solidFill>
            <a:schemeClr val="tx2"/>
          </a:solidFill>
          <a:latin typeface="Arial" charset="0"/>
          <a:ea typeface="ＭＳ Ｐゴシック" pitchFamily="50" charset="-128"/>
        </a:defRPr>
      </a:lvl5pPr>
      <a:lvl6pPr marL="457200" algn="ctr" defTabSz="938213" rtl="0" fontAlgn="base">
        <a:spcBef>
          <a:spcPct val="0"/>
        </a:spcBef>
        <a:spcAft>
          <a:spcPct val="0"/>
        </a:spcAft>
        <a:defRPr kumimoji="1" sz="4500">
          <a:solidFill>
            <a:schemeClr val="tx2"/>
          </a:solidFill>
          <a:latin typeface="Arial" charset="0"/>
          <a:ea typeface="ＭＳ Ｐゴシック" pitchFamily="50" charset="-128"/>
        </a:defRPr>
      </a:lvl6pPr>
      <a:lvl7pPr marL="914400" algn="ctr" defTabSz="938213" rtl="0" fontAlgn="base">
        <a:spcBef>
          <a:spcPct val="0"/>
        </a:spcBef>
        <a:spcAft>
          <a:spcPct val="0"/>
        </a:spcAft>
        <a:defRPr kumimoji="1" sz="4500">
          <a:solidFill>
            <a:schemeClr val="tx2"/>
          </a:solidFill>
          <a:latin typeface="Arial" charset="0"/>
          <a:ea typeface="ＭＳ Ｐゴシック" pitchFamily="50" charset="-128"/>
        </a:defRPr>
      </a:lvl7pPr>
      <a:lvl8pPr marL="1371600" algn="ctr" defTabSz="938213" rtl="0" fontAlgn="base">
        <a:spcBef>
          <a:spcPct val="0"/>
        </a:spcBef>
        <a:spcAft>
          <a:spcPct val="0"/>
        </a:spcAft>
        <a:defRPr kumimoji="1" sz="4500">
          <a:solidFill>
            <a:schemeClr val="tx2"/>
          </a:solidFill>
          <a:latin typeface="Arial" charset="0"/>
          <a:ea typeface="ＭＳ Ｐゴシック" pitchFamily="50" charset="-128"/>
        </a:defRPr>
      </a:lvl8pPr>
      <a:lvl9pPr marL="1828800" algn="ctr" defTabSz="938213" rtl="0" fontAlgn="base">
        <a:spcBef>
          <a:spcPct val="0"/>
        </a:spcBef>
        <a:spcAft>
          <a:spcPct val="0"/>
        </a:spcAft>
        <a:defRPr kumimoji="1" sz="4500">
          <a:solidFill>
            <a:schemeClr val="tx2"/>
          </a:solidFill>
          <a:latin typeface="Arial" charset="0"/>
          <a:ea typeface="ＭＳ Ｐゴシック" pitchFamily="50" charset="-128"/>
        </a:defRPr>
      </a:lvl9pPr>
    </p:titleStyle>
    <p:bodyStyle>
      <a:lvl1pPr marL="352425" indent="-352425" algn="l" defTabSz="938213" rtl="0" eaLnBrk="0" fontAlgn="base" hangingPunct="0">
        <a:spcBef>
          <a:spcPct val="20000"/>
        </a:spcBef>
        <a:spcAft>
          <a:spcPct val="0"/>
        </a:spcAft>
        <a:buChar char="•"/>
        <a:defRPr kumimoji="1" sz="3300">
          <a:solidFill>
            <a:schemeClr val="tx1"/>
          </a:solidFill>
          <a:latin typeface="+mn-lt"/>
          <a:ea typeface="+mn-ea"/>
          <a:cs typeface="+mn-cs"/>
        </a:defRPr>
      </a:lvl1pPr>
      <a:lvl2pPr marL="762000" indent="-292100" algn="l" defTabSz="938213" rtl="0" eaLnBrk="0" fontAlgn="base" hangingPunct="0">
        <a:spcBef>
          <a:spcPct val="20000"/>
        </a:spcBef>
        <a:spcAft>
          <a:spcPct val="0"/>
        </a:spcAft>
        <a:buChar char="–"/>
        <a:defRPr kumimoji="1" sz="2900">
          <a:solidFill>
            <a:schemeClr val="tx1"/>
          </a:solidFill>
          <a:latin typeface="+mn-lt"/>
          <a:ea typeface="+mn-ea"/>
        </a:defRPr>
      </a:lvl2pPr>
      <a:lvl3pPr marL="1171575" indent="-233363" algn="l" defTabSz="938213" rtl="0" eaLnBrk="0" fontAlgn="base" hangingPunct="0">
        <a:spcBef>
          <a:spcPct val="20000"/>
        </a:spcBef>
        <a:spcAft>
          <a:spcPct val="0"/>
        </a:spcAft>
        <a:buChar char="•"/>
        <a:defRPr kumimoji="1" sz="2500">
          <a:solidFill>
            <a:schemeClr val="tx1"/>
          </a:solidFill>
          <a:latin typeface="+mn-lt"/>
          <a:ea typeface="+mn-ea"/>
        </a:defRPr>
      </a:lvl3pPr>
      <a:lvl4pPr marL="1641475" indent="-234950" algn="l" defTabSz="938213" rtl="0" eaLnBrk="0" fontAlgn="base" hangingPunct="0">
        <a:spcBef>
          <a:spcPct val="20000"/>
        </a:spcBef>
        <a:spcAft>
          <a:spcPct val="0"/>
        </a:spcAft>
        <a:buChar char="–"/>
        <a:defRPr kumimoji="1" sz="2000">
          <a:solidFill>
            <a:schemeClr val="tx1"/>
          </a:solidFill>
          <a:latin typeface="+mn-lt"/>
          <a:ea typeface="+mn-ea"/>
        </a:defRPr>
      </a:lvl4pPr>
      <a:lvl5pPr marL="2111375" indent="-234950" algn="l" defTabSz="938213" rtl="0" eaLnBrk="0" fontAlgn="base" hangingPunct="0">
        <a:spcBef>
          <a:spcPct val="20000"/>
        </a:spcBef>
        <a:spcAft>
          <a:spcPct val="0"/>
        </a:spcAft>
        <a:buChar char="»"/>
        <a:defRPr kumimoji="1" sz="2000">
          <a:solidFill>
            <a:schemeClr val="tx1"/>
          </a:solidFill>
          <a:latin typeface="+mn-lt"/>
          <a:ea typeface="+mn-ea"/>
        </a:defRPr>
      </a:lvl5pPr>
      <a:lvl6pPr marL="2568575" indent="-234950" algn="l" defTabSz="938213" rtl="0" fontAlgn="base">
        <a:spcBef>
          <a:spcPct val="20000"/>
        </a:spcBef>
        <a:spcAft>
          <a:spcPct val="0"/>
        </a:spcAft>
        <a:buChar char="»"/>
        <a:defRPr kumimoji="1" sz="2000">
          <a:solidFill>
            <a:schemeClr val="tx1"/>
          </a:solidFill>
          <a:latin typeface="+mn-lt"/>
          <a:ea typeface="+mn-ea"/>
        </a:defRPr>
      </a:lvl6pPr>
      <a:lvl7pPr marL="3025775" indent="-234950" algn="l" defTabSz="938213" rtl="0" fontAlgn="base">
        <a:spcBef>
          <a:spcPct val="20000"/>
        </a:spcBef>
        <a:spcAft>
          <a:spcPct val="0"/>
        </a:spcAft>
        <a:buChar char="»"/>
        <a:defRPr kumimoji="1" sz="2000">
          <a:solidFill>
            <a:schemeClr val="tx1"/>
          </a:solidFill>
          <a:latin typeface="+mn-lt"/>
          <a:ea typeface="+mn-ea"/>
        </a:defRPr>
      </a:lvl7pPr>
      <a:lvl8pPr marL="3482975" indent="-234950" algn="l" defTabSz="938213" rtl="0" fontAlgn="base">
        <a:spcBef>
          <a:spcPct val="20000"/>
        </a:spcBef>
        <a:spcAft>
          <a:spcPct val="0"/>
        </a:spcAft>
        <a:buChar char="»"/>
        <a:defRPr kumimoji="1" sz="2000">
          <a:solidFill>
            <a:schemeClr val="tx1"/>
          </a:solidFill>
          <a:latin typeface="+mn-lt"/>
          <a:ea typeface="+mn-ea"/>
        </a:defRPr>
      </a:lvl8pPr>
      <a:lvl9pPr marL="3940175" indent="-234950" algn="l" defTabSz="938213"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wmf"/><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png"/><Relationship Id="rId21" Type="http://schemas.openxmlformats.org/officeDocument/2006/relationships/image" Target="../media/image20.png"/><Relationship Id="rId7" Type="http://schemas.openxmlformats.org/officeDocument/2006/relationships/image" Target="../media/image6.wmf"/><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wmf"/><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wmf"/><Relationship Id="rId19" Type="http://schemas.openxmlformats.org/officeDocument/2006/relationships/image" Target="../media/image18.png"/><Relationship Id="rId4" Type="http://schemas.openxmlformats.org/officeDocument/2006/relationships/image" Target="../media/image3.jpeg"/><Relationship Id="rId9" Type="http://schemas.openxmlformats.org/officeDocument/2006/relationships/image" Target="../media/image8.wmf"/><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4.png"/><Relationship Id="rId11" Type="http://schemas.openxmlformats.org/officeDocument/2006/relationships/image" Target="../media/image27.png"/><Relationship Id="rId5" Type="http://schemas.openxmlformats.org/officeDocument/2006/relationships/image" Target="../media/image23.png"/><Relationship Id="rId10" Type="http://schemas.openxmlformats.org/officeDocument/2006/relationships/image" Target="../media/image4.png"/><Relationship Id="rId4" Type="http://schemas.openxmlformats.org/officeDocument/2006/relationships/image" Target="../media/image22.png"/><Relationship Id="rId9" Type="http://schemas.openxmlformats.org/officeDocument/2006/relationships/image" Target="../media/image2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823603" y="3188804"/>
            <a:ext cx="1905000" cy="1905000"/>
          </a:xfrm>
          <a:prstGeom prst="rect">
            <a:avLst/>
          </a:prstGeom>
          <a:noFill/>
          <a:ln w="9525">
            <a:noFill/>
            <a:miter lim="800000"/>
            <a:headEnd/>
            <a:tailEnd/>
          </a:ln>
        </p:spPr>
      </p:pic>
      <p:pic>
        <p:nvPicPr>
          <p:cNvPr id="42" name="Picture 19"/>
          <p:cNvPicPr>
            <a:picLocks noChangeAspect="1" noChangeArrowheads="1"/>
          </p:cNvPicPr>
          <p:nvPr/>
        </p:nvPicPr>
        <p:blipFill>
          <a:blip r:embed="rId3" cstate="print"/>
          <a:srcRect/>
          <a:stretch>
            <a:fillRect/>
          </a:stretch>
        </p:blipFill>
        <p:spPr bwMode="auto">
          <a:xfrm>
            <a:off x="5518150" y="56456"/>
            <a:ext cx="1150938" cy="303213"/>
          </a:xfrm>
          <a:prstGeom prst="rect">
            <a:avLst/>
          </a:prstGeom>
          <a:noFill/>
          <a:ln w="0">
            <a:noFill/>
            <a:miter lim="800000"/>
            <a:headEnd/>
            <a:tailEnd/>
          </a:ln>
        </p:spPr>
      </p:pic>
      <p:pic>
        <p:nvPicPr>
          <p:cNvPr id="43" name="図 80" descr="hagisol_logo.jpg"/>
          <p:cNvPicPr>
            <a:picLocks noChangeAspect="1"/>
          </p:cNvPicPr>
          <p:nvPr/>
        </p:nvPicPr>
        <p:blipFill>
          <a:blip r:embed="rId4" cstate="print"/>
          <a:srcRect/>
          <a:stretch>
            <a:fillRect/>
          </a:stretch>
        </p:blipFill>
        <p:spPr bwMode="auto">
          <a:xfrm>
            <a:off x="5445125" y="389831"/>
            <a:ext cx="1296988" cy="187325"/>
          </a:xfrm>
          <a:prstGeom prst="rect">
            <a:avLst/>
          </a:prstGeom>
          <a:noFill/>
          <a:ln w="9525">
            <a:noFill/>
            <a:miter lim="800000"/>
            <a:headEnd/>
            <a:tailEnd/>
          </a:ln>
        </p:spPr>
      </p:pic>
      <p:sp>
        <p:nvSpPr>
          <p:cNvPr id="44" name="Rectangle 3"/>
          <p:cNvSpPr>
            <a:spLocks noChangeArrowheads="1"/>
          </p:cNvSpPr>
          <p:nvPr/>
        </p:nvSpPr>
        <p:spPr bwMode="auto">
          <a:xfrm>
            <a:off x="0" y="632519"/>
            <a:ext cx="6858000" cy="2088233"/>
          </a:xfrm>
          <a:prstGeom prst="rect">
            <a:avLst/>
          </a:prstGeom>
          <a:solidFill>
            <a:srgbClr val="0099FF"/>
          </a:solidFill>
          <a:ln w="9525">
            <a:noFill/>
            <a:miter lim="800000"/>
            <a:headEnd/>
            <a:tailEnd/>
          </a:ln>
        </p:spPr>
        <p:txBody>
          <a:bodyPr anchor="ctr">
            <a:noAutofit/>
          </a:bodyPr>
          <a:lstStyle/>
          <a:p>
            <a:endParaRPr lang="ja-JP" altLang="en-US">
              <a:latin typeface="Meiryo UI" pitchFamily="50" charset="-128"/>
              <a:ea typeface="Meiryo UI" pitchFamily="50" charset="-128"/>
              <a:cs typeface="Meiryo UI" pitchFamily="50" charset="-128"/>
            </a:endParaRPr>
          </a:p>
        </p:txBody>
      </p:sp>
      <p:sp>
        <p:nvSpPr>
          <p:cNvPr id="39" name="Text Box 17"/>
          <p:cNvSpPr txBox="1">
            <a:spLocks noChangeArrowheads="1"/>
          </p:cNvSpPr>
          <p:nvPr/>
        </p:nvSpPr>
        <p:spPr bwMode="auto">
          <a:xfrm>
            <a:off x="512676" y="1929163"/>
            <a:ext cx="3564396" cy="719581"/>
          </a:xfrm>
          <a:prstGeom prst="rect">
            <a:avLst/>
          </a:prstGeom>
          <a:noFill/>
          <a:ln w="9525">
            <a:noFill/>
            <a:miter lim="800000"/>
            <a:headEnd/>
            <a:tailEnd/>
          </a:ln>
        </p:spPr>
        <p:txBody>
          <a:bodyPr wrap="square" lIns="87782" tIns="43891" rIns="87782" bIns="43891">
            <a:spAutoFit/>
          </a:bodyPr>
          <a:lstStyle/>
          <a:p>
            <a:pPr defTabSz="877888"/>
            <a:r>
              <a:rPr lang="ja-JP" altLang="en-US" sz="1100" b="1" dirty="0" smtClean="0">
                <a:solidFill>
                  <a:schemeClr val="bg1"/>
                </a:solidFill>
                <a:latin typeface="Meiryo UI" pitchFamily="50" charset="-128"/>
                <a:ea typeface="Meiryo UI" pitchFamily="50" charset="-128"/>
                <a:cs typeface="Meiryo UI" pitchFamily="50" charset="-128"/>
              </a:rPr>
              <a:t>セキュアな管理・簡易な運用を実現するロジテック</a:t>
            </a:r>
            <a:r>
              <a:rPr lang="en-US" altLang="ja-JP" sz="1100" b="1" dirty="0" smtClean="0">
                <a:solidFill>
                  <a:schemeClr val="bg1"/>
                </a:solidFill>
                <a:latin typeface="Meiryo UI" pitchFamily="50" charset="-128"/>
                <a:ea typeface="Meiryo UI" pitchFamily="50" charset="-128"/>
                <a:cs typeface="Meiryo UI" pitchFamily="50" charset="-128"/>
              </a:rPr>
              <a:t>NAS</a:t>
            </a:r>
          </a:p>
          <a:p>
            <a:pPr defTabSz="877888"/>
            <a:r>
              <a:rPr lang="ja-JP" altLang="en-US" sz="1000" dirty="0" smtClean="0">
                <a:solidFill>
                  <a:schemeClr val="bg1"/>
                </a:solidFill>
                <a:latin typeface="Meiryo UI" pitchFamily="50" charset="-128"/>
                <a:ea typeface="Meiryo UI" pitchFamily="50" charset="-128"/>
                <a:cs typeface="Meiryo UI" pitchFamily="50" charset="-128"/>
              </a:rPr>
              <a:t>　● ディスク丸ごと暗号化機能を搭載</a:t>
            </a:r>
            <a:endParaRPr lang="en-US" altLang="ja-JP" sz="1000" dirty="0" smtClean="0">
              <a:solidFill>
                <a:schemeClr val="bg1"/>
              </a:solidFill>
              <a:latin typeface="Meiryo UI" pitchFamily="50" charset="-128"/>
              <a:ea typeface="Meiryo UI" pitchFamily="50" charset="-128"/>
              <a:cs typeface="Meiryo UI" pitchFamily="50" charset="-128"/>
            </a:endParaRPr>
          </a:p>
          <a:p>
            <a:pPr defTabSz="877888"/>
            <a:r>
              <a:rPr lang="ja-JP" altLang="en-US" sz="1000" dirty="0" smtClean="0">
                <a:solidFill>
                  <a:schemeClr val="bg1"/>
                </a:solidFill>
                <a:latin typeface="Meiryo UI" pitchFamily="50" charset="-128"/>
                <a:ea typeface="Meiryo UI" pitchFamily="50" charset="-128"/>
                <a:cs typeface="Meiryo UI" pitchFamily="50" charset="-128"/>
              </a:rPr>
              <a:t>　● 時間外アクセスを制限する電源管理機能を搭載　</a:t>
            </a:r>
            <a:endParaRPr lang="en-US" altLang="ja-JP" sz="1000" dirty="0" smtClean="0">
              <a:solidFill>
                <a:schemeClr val="bg1"/>
              </a:solidFill>
              <a:latin typeface="Meiryo UI" pitchFamily="50" charset="-128"/>
              <a:ea typeface="Meiryo UI" pitchFamily="50" charset="-128"/>
              <a:cs typeface="Meiryo UI" pitchFamily="50" charset="-128"/>
            </a:endParaRPr>
          </a:p>
          <a:p>
            <a:pPr defTabSz="877888"/>
            <a:r>
              <a:rPr lang="ja-JP" altLang="en-US" sz="1000" dirty="0" smtClean="0">
                <a:solidFill>
                  <a:schemeClr val="bg1"/>
                </a:solidFill>
                <a:latin typeface="Meiryo UI" pitchFamily="50" charset="-128"/>
                <a:ea typeface="Meiryo UI" pitchFamily="50" charset="-128"/>
                <a:cs typeface="Meiryo UI" pitchFamily="50" charset="-128"/>
              </a:rPr>
              <a:t>　● システムのみリカバリするオリジナルモード搭載</a:t>
            </a:r>
            <a:endParaRPr lang="en-US" altLang="ja-JP" sz="1000" dirty="0" smtClean="0">
              <a:solidFill>
                <a:schemeClr val="bg1"/>
              </a:solidFill>
              <a:latin typeface="Meiryo UI" pitchFamily="50" charset="-128"/>
              <a:ea typeface="Meiryo UI" pitchFamily="50" charset="-128"/>
              <a:cs typeface="Meiryo UI" pitchFamily="50" charset="-128"/>
            </a:endParaRPr>
          </a:p>
        </p:txBody>
      </p:sp>
      <p:sp>
        <p:nvSpPr>
          <p:cNvPr id="45" name="Rectangle 77"/>
          <p:cNvSpPr>
            <a:spLocks noChangeArrowheads="1"/>
          </p:cNvSpPr>
          <p:nvPr/>
        </p:nvSpPr>
        <p:spPr bwMode="auto">
          <a:xfrm>
            <a:off x="228600" y="5637076"/>
            <a:ext cx="6400800" cy="3745049"/>
          </a:xfrm>
          <a:prstGeom prst="rect">
            <a:avLst/>
          </a:prstGeom>
          <a:noFill/>
          <a:ln w="19050">
            <a:solidFill>
              <a:srgbClr val="808080"/>
            </a:solidFill>
            <a:miter lim="800000"/>
            <a:headEnd/>
            <a:tailEnd/>
          </a:ln>
        </p:spPr>
        <p:txBody>
          <a:bodyPr anchor="ctr"/>
          <a:lstStyle/>
          <a:p>
            <a:endParaRPr lang="ja-JP" altLang="en-US">
              <a:latin typeface="Meiryo UI" pitchFamily="50" charset="-128"/>
              <a:ea typeface="Meiryo UI" pitchFamily="50" charset="-128"/>
              <a:cs typeface="Meiryo UI" pitchFamily="50" charset="-128"/>
            </a:endParaRPr>
          </a:p>
        </p:txBody>
      </p:sp>
      <p:sp>
        <p:nvSpPr>
          <p:cNvPr id="49" name="Rectangle 78"/>
          <p:cNvSpPr>
            <a:spLocks noChangeArrowheads="1"/>
          </p:cNvSpPr>
          <p:nvPr/>
        </p:nvSpPr>
        <p:spPr bwMode="auto">
          <a:xfrm>
            <a:off x="0" y="9448800"/>
            <a:ext cx="6858000" cy="457200"/>
          </a:xfrm>
          <a:prstGeom prst="rect">
            <a:avLst/>
          </a:prstGeom>
          <a:solidFill>
            <a:srgbClr val="808080"/>
          </a:solidFill>
          <a:ln w="9525">
            <a:noFill/>
            <a:miter lim="800000"/>
            <a:headEnd/>
            <a:tailEnd/>
          </a:ln>
        </p:spPr>
        <p:txBody>
          <a:bodyPr wrap="none" anchor="ctr"/>
          <a:lstStyle/>
          <a:p>
            <a:pPr algn="r"/>
            <a:r>
              <a:rPr lang="en-US" altLang="ja-JP" sz="1200" dirty="0">
                <a:solidFill>
                  <a:schemeClr val="bg1"/>
                </a:solidFill>
                <a:latin typeface="Meiryo UI" pitchFamily="50" charset="-128"/>
                <a:ea typeface="Meiryo UI" pitchFamily="50" charset="-128"/>
                <a:cs typeface="Meiryo UI" pitchFamily="50" charset="-128"/>
              </a:rPr>
              <a:t>http://www.logitec.co.jp/products/nas/index.html</a:t>
            </a:r>
            <a:r>
              <a:rPr lang="ja-JP" altLang="en-US" sz="1200" dirty="0">
                <a:latin typeface="Meiryo UI" pitchFamily="50" charset="-128"/>
                <a:ea typeface="Meiryo UI" pitchFamily="50" charset="-128"/>
                <a:cs typeface="Meiryo UI" pitchFamily="50" charset="-128"/>
              </a:rPr>
              <a:t>　　　　　　　　　　　</a:t>
            </a:r>
          </a:p>
        </p:txBody>
      </p:sp>
      <p:sp>
        <p:nvSpPr>
          <p:cNvPr id="53" name="AutoShape 79"/>
          <p:cNvSpPr>
            <a:spLocks noChangeArrowheads="1"/>
          </p:cNvSpPr>
          <p:nvPr/>
        </p:nvSpPr>
        <p:spPr bwMode="auto">
          <a:xfrm>
            <a:off x="533400" y="9525000"/>
            <a:ext cx="1143000" cy="304800"/>
          </a:xfrm>
          <a:prstGeom prst="roundRect">
            <a:avLst>
              <a:gd name="adj" fmla="val 16667"/>
            </a:avLst>
          </a:prstGeom>
          <a:gradFill rotWithShape="0">
            <a:gsLst>
              <a:gs pos="0">
                <a:srgbClr val="0000FF">
                  <a:gamma/>
                  <a:shade val="46275"/>
                  <a:invGamma/>
                </a:srgbClr>
              </a:gs>
              <a:gs pos="50000">
                <a:srgbClr val="0000FF"/>
              </a:gs>
              <a:gs pos="100000">
                <a:srgbClr val="0000FF">
                  <a:gamma/>
                  <a:shade val="46275"/>
                  <a:invGamma/>
                </a:srgbClr>
              </a:gs>
            </a:gsLst>
            <a:lin ang="5400000" scaled="1"/>
          </a:gradFill>
          <a:ln w="9525">
            <a:noFill/>
            <a:round/>
            <a:headEnd/>
            <a:tailEnd/>
          </a:ln>
          <a:effectLst>
            <a:outerShdw blurRad="50800" dist="38100" dir="2700000" algn="tl" rotWithShape="0">
              <a:prstClr val="black">
                <a:alpha val="40000"/>
              </a:prstClr>
            </a:outerShdw>
          </a:effectLst>
        </p:spPr>
        <p:txBody>
          <a:bodyPr wrap="none" anchor="ctr"/>
          <a:lstStyle/>
          <a:p>
            <a:pPr algn="ctr">
              <a:defRPr/>
            </a:pPr>
            <a:r>
              <a:rPr lang="ja-JP" altLang="en-US" sz="1400" dirty="0">
                <a:solidFill>
                  <a:schemeClr val="bg1"/>
                </a:solidFill>
                <a:latin typeface="Meiryo UI" pitchFamily="50" charset="-128"/>
                <a:ea typeface="Meiryo UI" pitchFamily="50" charset="-128"/>
                <a:cs typeface="Meiryo UI" pitchFamily="50" charset="-128"/>
              </a:rPr>
              <a:t>詳細はこちら</a:t>
            </a:r>
          </a:p>
        </p:txBody>
      </p:sp>
      <p:sp>
        <p:nvSpPr>
          <p:cNvPr id="60" name="Rectangle 341"/>
          <p:cNvSpPr>
            <a:spLocks noChangeArrowheads="1"/>
          </p:cNvSpPr>
          <p:nvPr/>
        </p:nvSpPr>
        <p:spPr bwMode="auto">
          <a:xfrm>
            <a:off x="296652" y="5673080"/>
            <a:ext cx="6264076" cy="324036"/>
          </a:xfrm>
          <a:prstGeom prst="rect">
            <a:avLst/>
          </a:prstGeom>
          <a:solidFill>
            <a:srgbClr val="0099FF"/>
          </a:solidFill>
          <a:ln w="9525">
            <a:noFill/>
            <a:miter lim="800000"/>
            <a:headEnd/>
            <a:tailEnd/>
          </a:ln>
        </p:spPr>
        <p:txBody>
          <a:bodyPr wrap="none" anchor="ctr"/>
          <a:lstStyle/>
          <a:p>
            <a:pPr algn="ctr" defTabSz="877888"/>
            <a:r>
              <a:rPr lang="ja-JP" altLang="en-US" sz="1400" b="1" dirty="0" smtClean="0">
                <a:solidFill>
                  <a:schemeClr val="bg1"/>
                </a:solidFill>
                <a:latin typeface="Meiryo UI" pitchFamily="50" charset="-128"/>
                <a:ea typeface="Meiryo UI" pitchFamily="50" charset="-128"/>
                <a:cs typeface="Meiryo UI" pitchFamily="50" charset="-128"/>
              </a:rPr>
              <a:t>建設・建築現場のデータもクラウドへ自動バックアップ！</a:t>
            </a:r>
            <a:endParaRPr lang="ja-JP" altLang="en-US" sz="1400" b="1" dirty="0">
              <a:solidFill>
                <a:schemeClr val="bg1"/>
              </a:solidFill>
              <a:latin typeface="Meiryo UI" pitchFamily="50" charset="-128"/>
              <a:ea typeface="Meiryo UI" pitchFamily="50" charset="-128"/>
              <a:cs typeface="Meiryo UI" pitchFamily="50" charset="-128"/>
            </a:endParaRPr>
          </a:p>
        </p:txBody>
      </p:sp>
      <p:pic>
        <p:nvPicPr>
          <p:cNvPr id="76" name="図 96" descr="WinStorSvr_Blu286_S_rgb.png"/>
          <p:cNvPicPr>
            <a:picLocks noChangeAspect="1"/>
          </p:cNvPicPr>
          <p:nvPr/>
        </p:nvPicPr>
        <p:blipFill>
          <a:blip r:embed="rId5" cstate="print"/>
          <a:srcRect/>
          <a:stretch>
            <a:fillRect/>
          </a:stretch>
        </p:blipFill>
        <p:spPr bwMode="auto">
          <a:xfrm>
            <a:off x="740828" y="5025008"/>
            <a:ext cx="2148112" cy="372429"/>
          </a:xfrm>
          <a:prstGeom prst="rect">
            <a:avLst/>
          </a:prstGeom>
          <a:noFill/>
          <a:ln w="9525">
            <a:noFill/>
            <a:miter lim="800000"/>
            <a:headEnd/>
            <a:tailEnd/>
          </a:ln>
        </p:spPr>
      </p:pic>
      <p:pic>
        <p:nvPicPr>
          <p:cNvPr id="80" name="Picture 7"/>
          <p:cNvPicPr>
            <a:picLocks noChangeAspect="1" noChangeArrowheads="1"/>
          </p:cNvPicPr>
          <p:nvPr/>
        </p:nvPicPr>
        <p:blipFill>
          <a:blip r:embed="rId6" cstate="print"/>
          <a:srcRect/>
          <a:stretch>
            <a:fillRect/>
          </a:stretch>
        </p:blipFill>
        <p:spPr bwMode="auto">
          <a:xfrm>
            <a:off x="4617132" y="59853"/>
            <a:ext cx="720080" cy="536663"/>
          </a:xfrm>
          <a:prstGeom prst="rect">
            <a:avLst/>
          </a:prstGeom>
          <a:noFill/>
          <a:ln w="9525">
            <a:noFill/>
            <a:miter lim="800000"/>
            <a:headEnd/>
            <a:tailEnd/>
          </a:ln>
        </p:spPr>
      </p:pic>
      <p:pic>
        <p:nvPicPr>
          <p:cNvPr id="2050" name="Picture 2" descr="C:\Users\YamadaS\AppData\Local\Microsoft\Windows\Temporary Internet Files\Content.IE5\Q2A17TYY\MC900318294[1].wmf"/>
          <p:cNvPicPr>
            <a:picLocks noChangeAspect="1" noChangeArrowheads="1"/>
          </p:cNvPicPr>
          <p:nvPr/>
        </p:nvPicPr>
        <p:blipFill>
          <a:blip r:embed="rId7" cstate="print"/>
          <a:srcRect/>
          <a:stretch>
            <a:fillRect/>
          </a:stretch>
        </p:blipFill>
        <p:spPr bwMode="auto">
          <a:xfrm>
            <a:off x="332656" y="8373380"/>
            <a:ext cx="1252313" cy="936104"/>
          </a:xfrm>
          <a:prstGeom prst="rect">
            <a:avLst/>
          </a:prstGeom>
          <a:noFill/>
        </p:spPr>
      </p:pic>
      <p:pic>
        <p:nvPicPr>
          <p:cNvPr id="2053" name="Picture 5" descr="C:\Users\YamadaS\AppData\Local\Microsoft\Windows\Temporary Internet Files\Content.IE5\RQ1W1TJ6\MC900283143[1].wmf"/>
          <p:cNvPicPr>
            <a:picLocks noChangeAspect="1" noChangeArrowheads="1"/>
          </p:cNvPicPr>
          <p:nvPr/>
        </p:nvPicPr>
        <p:blipFill>
          <a:blip r:embed="rId8" cstate="print"/>
          <a:srcRect/>
          <a:stretch>
            <a:fillRect/>
          </a:stretch>
        </p:blipFill>
        <p:spPr bwMode="auto">
          <a:xfrm>
            <a:off x="1998768" y="8373380"/>
            <a:ext cx="1394228" cy="936104"/>
          </a:xfrm>
          <a:prstGeom prst="rect">
            <a:avLst/>
          </a:prstGeom>
          <a:noFill/>
        </p:spPr>
      </p:pic>
      <p:pic>
        <p:nvPicPr>
          <p:cNvPr id="2055" name="Picture 7" descr="C:\Users\YamadaS\AppData\Local\Microsoft\Windows\Temporary Internet Files\Content.IE5\1W2M7QCV\MC900318286[1].wmf"/>
          <p:cNvPicPr>
            <a:picLocks noChangeAspect="1" noChangeArrowheads="1"/>
          </p:cNvPicPr>
          <p:nvPr/>
        </p:nvPicPr>
        <p:blipFill>
          <a:blip r:embed="rId9" cstate="print"/>
          <a:srcRect/>
          <a:stretch>
            <a:fillRect/>
          </a:stretch>
        </p:blipFill>
        <p:spPr bwMode="auto">
          <a:xfrm>
            <a:off x="368660" y="7657808"/>
            <a:ext cx="792088" cy="571556"/>
          </a:xfrm>
          <a:prstGeom prst="rect">
            <a:avLst/>
          </a:prstGeom>
          <a:noFill/>
        </p:spPr>
      </p:pic>
      <p:pic>
        <p:nvPicPr>
          <p:cNvPr id="2056" name="Picture 8" descr="C:\Users\YamadaS\AppData\Local\Microsoft\Windows\Temporary Internet Files\Content.IE5\P54PL8P2\MC900416012[1].wmf"/>
          <p:cNvPicPr>
            <a:picLocks noChangeAspect="1" noChangeArrowheads="1"/>
          </p:cNvPicPr>
          <p:nvPr/>
        </p:nvPicPr>
        <p:blipFill>
          <a:blip r:embed="rId10" cstate="print"/>
          <a:srcRect/>
          <a:stretch>
            <a:fillRect/>
          </a:stretch>
        </p:blipFill>
        <p:spPr bwMode="auto">
          <a:xfrm>
            <a:off x="1088740" y="7457179"/>
            <a:ext cx="1296144" cy="596673"/>
          </a:xfrm>
          <a:prstGeom prst="rect">
            <a:avLst/>
          </a:prstGeom>
          <a:noFill/>
        </p:spPr>
      </p:pic>
      <p:pic>
        <p:nvPicPr>
          <p:cNvPr id="85" name="Picture 2"/>
          <p:cNvPicPr>
            <a:picLocks noChangeAspect="1" noChangeArrowheads="1"/>
          </p:cNvPicPr>
          <p:nvPr/>
        </p:nvPicPr>
        <p:blipFill>
          <a:blip r:embed="rId2" cstate="print"/>
          <a:srcRect/>
          <a:stretch>
            <a:fillRect/>
          </a:stretch>
        </p:blipFill>
        <p:spPr bwMode="auto">
          <a:xfrm>
            <a:off x="1664804" y="6789204"/>
            <a:ext cx="544568" cy="544568"/>
          </a:xfrm>
          <a:prstGeom prst="rect">
            <a:avLst/>
          </a:prstGeom>
          <a:noFill/>
          <a:ln w="9525">
            <a:noFill/>
            <a:miter lim="800000"/>
            <a:headEnd/>
            <a:tailEnd/>
          </a:ln>
        </p:spPr>
      </p:pic>
      <p:pic>
        <p:nvPicPr>
          <p:cNvPr id="2076" name="Picture 28" descr="C:\Users\YamadaS\AppData\Local\Microsoft\Windows\Temporary Internet Files\Content.IE5\P54PL8P2\MC900360580[1].wmf"/>
          <p:cNvPicPr>
            <a:picLocks noChangeAspect="1" noChangeArrowheads="1"/>
          </p:cNvPicPr>
          <p:nvPr/>
        </p:nvPicPr>
        <p:blipFill>
          <a:blip r:embed="rId11" cstate="print"/>
          <a:srcRect/>
          <a:stretch>
            <a:fillRect/>
          </a:stretch>
        </p:blipFill>
        <p:spPr bwMode="auto">
          <a:xfrm>
            <a:off x="2528900" y="7387588"/>
            <a:ext cx="865969" cy="805772"/>
          </a:xfrm>
          <a:prstGeom prst="rect">
            <a:avLst/>
          </a:prstGeom>
          <a:noFill/>
        </p:spPr>
      </p:pic>
      <p:grpSp>
        <p:nvGrpSpPr>
          <p:cNvPr id="99" name="グループ化 98"/>
          <p:cNvGrpSpPr/>
          <p:nvPr/>
        </p:nvGrpSpPr>
        <p:grpSpPr>
          <a:xfrm>
            <a:off x="4509120" y="6105128"/>
            <a:ext cx="1728192" cy="1446038"/>
            <a:chOff x="4509120" y="6105128"/>
            <a:chExt cx="1728192" cy="1446038"/>
          </a:xfrm>
        </p:grpSpPr>
        <p:pic>
          <p:nvPicPr>
            <p:cNvPr id="97" name="Picture 5"/>
            <p:cNvPicPr>
              <a:picLocks noChangeAspect="1" noChangeArrowheads="1"/>
            </p:cNvPicPr>
            <p:nvPr/>
          </p:nvPicPr>
          <p:blipFill>
            <a:blip r:embed="rId12" cstate="print"/>
            <a:srcRect/>
            <a:stretch>
              <a:fillRect/>
            </a:stretch>
          </p:blipFill>
          <p:spPr bwMode="auto">
            <a:xfrm>
              <a:off x="4509120" y="6105128"/>
              <a:ext cx="1728192" cy="1446038"/>
            </a:xfrm>
            <a:prstGeom prst="rect">
              <a:avLst/>
            </a:prstGeom>
            <a:noFill/>
            <a:ln w="9525">
              <a:noFill/>
              <a:miter lim="800000"/>
              <a:headEnd/>
              <a:tailEnd/>
            </a:ln>
          </p:spPr>
        </p:pic>
        <p:sp>
          <p:nvSpPr>
            <p:cNvPr id="98" name="正方形/長方形 97"/>
            <p:cNvSpPr/>
            <p:nvPr/>
          </p:nvSpPr>
          <p:spPr bwMode="auto">
            <a:xfrm>
              <a:off x="5090812" y="6463371"/>
              <a:ext cx="720080" cy="106856"/>
            </a:xfrm>
            <a:prstGeom prst="rect">
              <a:avLst/>
            </a:prstGeom>
            <a:solidFill>
              <a:schemeClr val="bg1"/>
            </a:solidFill>
            <a:ln w="9525">
              <a:noFill/>
              <a:miter lim="800000"/>
              <a:headEnd/>
              <a:tailEnd/>
            </a:ln>
          </p:spPr>
          <p:txBody>
            <a:bodyPr wrap="none" lIns="87782" tIns="43891" rIns="87782" bIns="43891" rtlCol="0" anchor="ctr"/>
            <a:lstStyle/>
            <a:p>
              <a:pPr algn="ctr" defTabSz="938213"/>
              <a:r>
                <a:rPr kumimoji="1" lang="en-US" altLang="ja-JP" sz="800" dirty="0" smtClean="0">
                  <a:latin typeface="Meiryo UI" pitchFamily="50" charset="-128"/>
                  <a:ea typeface="Meiryo UI" pitchFamily="50" charset="-128"/>
                  <a:cs typeface="Meiryo UI" pitchFamily="50" charset="-128"/>
                </a:rPr>
                <a:t>Microsoft Azure</a:t>
              </a:r>
              <a:endParaRPr kumimoji="1" lang="ja-JP" altLang="en-US" sz="800" dirty="0">
                <a:latin typeface="Meiryo UI" pitchFamily="50" charset="-128"/>
                <a:ea typeface="Meiryo UI" pitchFamily="50" charset="-128"/>
                <a:cs typeface="Meiryo UI" pitchFamily="50" charset="-128"/>
              </a:endParaRPr>
            </a:p>
          </p:txBody>
        </p:sp>
      </p:grpSp>
      <p:pic>
        <p:nvPicPr>
          <p:cNvPr id="2079" name="Picture 31"/>
          <p:cNvPicPr>
            <a:picLocks noChangeAspect="1" noChangeArrowheads="1"/>
          </p:cNvPicPr>
          <p:nvPr/>
        </p:nvPicPr>
        <p:blipFill>
          <a:blip r:embed="rId13" cstate="print"/>
          <a:srcRect/>
          <a:stretch>
            <a:fillRect/>
          </a:stretch>
        </p:blipFill>
        <p:spPr bwMode="auto">
          <a:xfrm>
            <a:off x="5093094" y="7653300"/>
            <a:ext cx="1432249" cy="1656184"/>
          </a:xfrm>
          <a:prstGeom prst="rect">
            <a:avLst/>
          </a:prstGeom>
          <a:noFill/>
          <a:ln w="9525">
            <a:noFill/>
            <a:miter lim="800000"/>
            <a:headEnd/>
            <a:tailEnd/>
          </a:ln>
        </p:spPr>
      </p:pic>
      <p:pic>
        <p:nvPicPr>
          <p:cNvPr id="2080" name="Picture 32"/>
          <p:cNvPicPr>
            <a:picLocks noChangeAspect="1" noChangeArrowheads="1"/>
          </p:cNvPicPr>
          <p:nvPr/>
        </p:nvPicPr>
        <p:blipFill>
          <a:blip r:embed="rId14" cstate="print"/>
          <a:srcRect/>
          <a:stretch>
            <a:fillRect/>
          </a:stretch>
        </p:blipFill>
        <p:spPr bwMode="auto">
          <a:xfrm>
            <a:off x="3573016" y="7653300"/>
            <a:ext cx="1548172" cy="1656184"/>
          </a:xfrm>
          <a:prstGeom prst="rect">
            <a:avLst/>
          </a:prstGeom>
          <a:noFill/>
          <a:ln w="9525">
            <a:noFill/>
            <a:miter lim="800000"/>
            <a:headEnd/>
            <a:tailEnd/>
          </a:ln>
        </p:spPr>
      </p:pic>
      <p:sp>
        <p:nvSpPr>
          <p:cNvPr id="100" name="Text Box 72"/>
          <p:cNvSpPr txBox="1">
            <a:spLocks noChangeArrowheads="1"/>
          </p:cNvSpPr>
          <p:nvPr/>
        </p:nvSpPr>
        <p:spPr bwMode="auto">
          <a:xfrm>
            <a:off x="3609020" y="8210408"/>
            <a:ext cx="2232248" cy="1135080"/>
          </a:xfrm>
          <a:prstGeom prst="rect">
            <a:avLst/>
          </a:prstGeom>
          <a:noFill/>
          <a:ln w="9525">
            <a:noFill/>
            <a:miter lim="800000"/>
            <a:headEnd/>
            <a:tailEnd/>
          </a:ln>
        </p:spPr>
        <p:txBody>
          <a:bodyPr wrap="square" lIns="87782" tIns="43891" rIns="87782" bIns="43891">
            <a:spAutoFit/>
          </a:bodyPr>
          <a:lstStyle/>
          <a:p>
            <a:pPr defTabSz="877888"/>
            <a:r>
              <a:rPr lang="ja-JP" altLang="en-US" sz="900" dirty="0" smtClean="0">
                <a:latin typeface="Meiryo UI" pitchFamily="50" charset="-128"/>
                <a:ea typeface="Meiryo UI" pitchFamily="50" charset="-128"/>
                <a:cs typeface="Meiryo UI" pitchFamily="50" charset="-128"/>
              </a:rPr>
              <a:t>建設・建築現場の事務所では、</a:t>
            </a:r>
            <a:endParaRPr lang="en-US" altLang="ja-JP" sz="900" dirty="0" smtClean="0">
              <a:latin typeface="Meiryo UI" pitchFamily="50" charset="-128"/>
              <a:ea typeface="Meiryo UI" pitchFamily="50" charset="-128"/>
              <a:cs typeface="Meiryo UI" pitchFamily="50" charset="-128"/>
            </a:endParaRPr>
          </a:p>
          <a:p>
            <a:pPr defTabSz="877888"/>
            <a:r>
              <a:rPr lang="ja-JP" altLang="en-US" sz="900" dirty="0" smtClean="0">
                <a:latin typeface="Meiryo UI" pitchFamily="50" charset="-128"/>
                <a:ea typeface="Meiryo UI" pitchFamily="50" charset="-128"/>
                <a:cs typeface="Meiryo UI" pitchFamily="50" charset="-128"/>
              </a:rPr>
              <a:t>図面データや工事写真などの</a:t>
            </a:r>
            <a:endParaRPr lang="en-US" altLang="ja-JP" sz="900" dirty="0" smtClean="0">
              <a:latin typeface="Meiryo UI" pitchFamily="50" charset="-128"/>
              <a:ea typeface="Meiryo UI" pitchFamily="50" charset="-128"/>
              <a:cs typeface="Meiryo UI" pitchFamily="50" charset="-128"/>
            </a:endParaRPr>
          </a:p>
          <a:p>
            <a:pPr defTabSz="877888"/>
            <a:r>
              <a:rPr lang="ja-JP" altLang="en-US" sz="900" dirty="0" smtClean="0">
                <a:latin typeface="Meiryo UI" pitchFamily="50" charset="-128"/>
                <a:ea typeface="Meiryo UI" pitchFamily="50" charset="-128"/>
                <a:cs typeface="Meiryo UI" pitchFamily="50" charset="-128"/>
              </a:rPr>
              <a:t>重要データをファイルサーバーなどに</a:t>
            </a:r>
            <a:endParaRPr lang="en-US" altLang="ja-JP" sz="900" dirty="0" smtClean="0">
              <a:latin typeface="Meiryo UI" pitchFamily="50" charset="-128"/>
              <a:ea typeface="Meiryo UI" pitchFamily="50" charset="-128"/>
              <a:cs typeface="Meiryo UI" pitchFamily="50" charset="-128"/>
            </a:endParaRPr>
          </a:p>
          <a:p>
            <a:pPr defTabSz="877888"/>
            <a:r>
              <a:rPr lang="ja-JP" altLang="en-US" sz="900" dirty="0" smtClean="0">
                <a:latin typeface="Meiryo UI" pitchFamily="50" charset="-128"/>
                <a:ea typeface="Meiryo UI" pitchFamily="50" charset="-128"/>
                <a:cs typeface="Meiryo UI" pitchFamily="50" charset="-128"/>
              </a:rPr>
              <a:t>保存しています。</a:t>
            </a:r>
            <a:endParaRPr lang="en-US" altLang="ja-JP" sz="900" dirty="0" smtClean="0">
              <a:latin typeface="Meiryo UI" pitchFamily="50" charset="-128"/>
              <a:ea typeface="Meiryo UI" pitchFamily="50" charset="-128"/>
              <a:cs typeface="Meiryo UI" pitchFamily="50" charset="-128"/>
            </a:endParaRPr>
          </a:p>
          <a:p>
            <a:pPr defTabSz="877888"/>
            <a:endParaRPr lang="en-US" altLang="ja-JP" sz="300" dirty="0" smtClean="0">
              <a:latin typeface="Meiryo UI" pitchFamily="50" charset="-128"/>
              <a:ea typeface="Meiryo UI" pitchFamily="50" charset="-128"/>
              <a:cs typeface="Meiryo UI" pitchFamily="50" charset="-128"/>
            </a:endParaRPr>
          </a:p>
          <a:p>
            <a:pPr defTabSz="877888"/>
            <a:r>
              <a:rPr lang="ja-JP" altLang="en-US" sz="900" dirty="0" smtClean="0">
                <a:latin typeface="Meiryo UI" pitchFamily="50" charset="-128"/>
                <a:ea typeface="Meiryo UI" pitchFamily="50" charset="-128"/>
                <a:cs typeface="Meiryo UI" pitchFamily="50" charset="-128"/>
              </a:rPr>
              <a:t>様々な業者が出入りする現場事務所。</a:t>
            </a:r>
            <a:endParaRPr lang="en-US" altLang="ja-JP" sz="900" dirty="0" smtClean="0">
              <a:latin typeface="Meiryo UI" pitchFamily="50" charset="-128"/>
              <a:ea typeface="Meiryo UI" pitchFamily="50" charset="-128"/>
              <a:cs typeface="Meiryo UI" pitchFamily="50" charset="-128"/>
            </a:endParaRPr>
          </a:p>
          <a:p>
            <a:pPr defTabSz="877888"/>
            <a:r>
              <a:rPr lang="ja-JP" altLang="en-US" sz="900" dirty="0" smtClean="0">
                <a:latin typeface="Meiryo UI" pitchFamily="50" charset="-128"/>
                <a:ea typeface="Meiryo UI" pitchFamily="50" charset="-128"/>
                <a:cs typeface="Meiryo UI" pitchFamily="50" charset="-128"/>
              </a:rPr>
              <a:t>重要データが盗難されたら発注者からの</a:t>
            </a:r>
            <a:endParaRPr lang="en-US" altLang="ja-JP" sz="900" dirty="0" smtClean="0">
              <a:latin typeface="Meiryo UI" pitchFamily="50" charset="-128"/>
              <a:ea typeface="Meiryo UI" pitchFamily="50" charset="-128"/>
              <a:cs typeface="Meiryo UI" pitchFamily="50" charset="-128"/>
            </a:endParaRPr>
          </a:p>
          <a:p>
            <a:pPr defTabSz="877888"/>
            <a:r>
              <a:rPr lang="ja-JP" altLang="en-US" sz="900" dirty="0" smtClean="0">
                <a:latin typeface="Meiryo UI" pitchFamily="50" charset="-128"/>
                <a:ea typeface="Meiryo UI" pitchFamily="50" charset="-128"/>
                <a:cs typeface="Meiryo UI" pitchFamily="50" charset="-128"/>
              </a:rPr>
              <a:t>検収を受けられなくなる場合も</a:t>
            </a:r>
            <a:r>
              <a:rPr lang="ja-JP" altLang="en-US" sz="900" dirty="0" err="1" smtClean="0">
                <a:latin typeface="Meiryo UI" pitchFamily="50" charset="-128"/>
                <a:ea typeface="Meiryo UI" pitchFamily="50" charset="-128"/>
                <a:cs typeface="Meiryo UI" pitchFamily="50" charset="-128"/>
              </a:rPr>
              <a:t>。。。</a:t>
            </a:r>
            <a:endParaRPr lang="en-US" altLang="ja-JP" sz="900" dirty="0" smtClean="0">
              <a:latin typeface="Meiryo UI" pitchFamily="50" charset="-128"/>
              <a:ea typeface="Meiryo UI" pitchFamily="50" charset="-128"/>
              <a:cs typeface="Meiryo UI" pitchFamily="50" charset="-128"/>
            </a:endParaRPr>
          </a:p>
        </p:txBody>
      </p:sp>
      <p:sp>
        <p:nvSpPr>
          <p:cNvPr id="104" name="Text Box 72"/>
          <p:cNvSpPr txBox="1">
            <a:spLocks noChangeArrowheads="1"/>
          </p:cNvSpPr>
          <p:nvPr/>
        </p:nvSpPr>
        <p:spPr bwMode="auto">
          <a:xfrm>
            <a:off x="3609020" y="7689304"/>
            <a:ext cx="1836204" cy="519526"/>
          </a:xfrm>
          <a:prstGeom prst="rect">
            <a:avLst/>
          </a:prstGeom>
          <a:noFill/>
          <a:ln w="9525">
            <a:noFill/>
            <a:miter lim="800000"/>
            <a:headEnd/>
            <a:tailEnd/>
          </a:ln>
        </p:spPr>
        <p:txBody>
          <a:bodyPr wrap="square" lIns="87782" tIns="43891" rIns="87782" bIns="43891">
            <a:spAutoFit/>
          </a:bodyPr>
          <a:lstStyle/>
          <a:p>
            <a:pPr defTabSz="877888"/>
            <a:r>
              <a:rPr lang="ja-JP" altLang="en-US" sz="1400" b="1" dirty="0" smtClean="0">
                <a:latin typeface="Meiryo UI" pitchFamily="50" charset="-128"/>
                <a:ea typeface="Meiryo UI" pitchFamily="50" charset="-128"/>
                <a:cs typeface="Meiryo UI" pitchFamily="50" charset="-128"/>
              </a:rPr>
              <a:t>盗難や災害などの</a:t>
            </a:r>
            <a:endParaRPr lang="en-US" altLang="ja-JP" sz="1400" b="1" dirty="0" smtClean="0">
              <a:latin typeface="Meiryo UI" pitchFamily="50" charset="-128"/>
              <a:ea typeface="Meiryo UI" pitchFamily="50" charset="-128"/>
              <a:cs typeface="Meiryo UI" pitchFamily="50" charset="-128"/>
            </a:endParaRPr>
          </a:p>
          <a:p>
            <a:pPr defTabSz="877888"/>
            <a:r>
              <a:rPr lang="en-US" altLang="ja-JP" sz="1400" b="1" dirty="0" smtClean="0">
                <a:latin typeface="Meiryo UI" pitchFamily="50" charset="-128"/>
                <a:ea typeface="Meiryo UI" pitchFamily="50" charset="-128"/>
                <a:cs typeface="Meiryo UI" pitchFamily="50" charset="-128"/>
              </a:rPr>
              <a:t>BCP</a:t>
            </a:r>
            <a:r>
              <a:rPr lang="ja-JP" altLang="en-US" sz="1400" b="1" dirty="0" smtClean="0">
                <a:latin typeface="Meiryo UI" pitchFamily="50" charset="-128"/>
                <a:ea typeface="Meiryo UI" pitchFamily="50" charset="-128"/>
                <a:cs typeface="Meiryo UI" pitchFamily="50" charset="-128"/>
              </a:rPr>
              <a:t>対策に！</a:t>
            </a:r>
            <a:endParaRPr lang="en-US" altLang="ja-JP" sz="1400" b="1" dirty="0" smtClean="0">
              <a:latin typeface="Meiryo UI" pitchFamily="50" charset="-128"/>
              <a:ea typeface="Meiryo UI" pitchFamily="50" charset="-128"/>
              <a:cs typeface="Meiryo UI" pitchFamily="50" charset="-128"/>
            </a:endParaRPr>
          </a:p>
        </p:txBody>
      </p:sp>
      <p:pic>
        <p:nvPicPr>
          <p:cNvPr id="2081" name="Picture 33"/>
          <p:cNvPicPr>
            <a:picLocks noChangeAspect="1" noChangeArrowheads="1"/>
          </p:cNvPicPr>
          <p:nvPr/>
        </p:nvPicPr>
        <p:blipFill>
          <a:blip r:embed="rId15" cstate="print"/>
          <a:srcRect/>
          <a:stretch>
            <a:fillRect/>
          </a:stretch>
        </p:blipFill>
        <p:spPr bwMode="auto">
          <a:xfrm>
            <a:off x="2276872" y="6843100"/>
            <a:ext cx="900100" cy="414156"/>
          </a:xfrm>
          <a:prstGeom prst="rect">
            <a:avLst/>
          </a:prstGeom>
          <a:noFill/>
          <a:ln w="9525">
            <a:noFill/>
            <a:miter lim="800000"/>
            <a:headEnd/>
            <a:tailEnd/>
          </a:ln>
        </p:spPr>
      </p:pic>
      <p:pic>
        <p:nvPicPr>
          <p:cNvPr id="2087" name="Picture 39" descr="C:\Users\YamadaS\AppData\Local\Microsoft\Windows\Temporary Internet Files\Content.IE5\MEBW12PE\MC900432563[1].png"/>
          <p:cNvPicPr>
            <a:picLocks noChangeAspect="1" noChangeArrowheads="1"/>
          </p:cNvPicPr>
          <p:nvPr/>
        </p:nvPicPr>
        <p:blipFill>
          <a:blip r:embed="rId16" cstate="print"/>
          <a:srcRect/>
          <a:stretch>
            <a:fillRect/>
          </a:stretch>
        </p:blipFill>
        <p:spPr bwMode="auto">
          <a:xfrm>
            <a:off x="822526" y="6429164"/>
            <a:ext cx="554246" cy="554246"/>
          </a:xfrm>
          <a:prstGeom prst="rect">
            <a:avLst/>
          </a:prstGeom>
          <a:noFill/>
        </p:spPr>
      </p:pic>
      <p:pic>
        <p:nvPicPr>
          <p:cNvPr id="2097" name="Picture 49" descr="C:\Users\YamadaS\AppData\Local\Microsoft\Windows\Temporary Internet Files\Content.IE5\P54PL8P2\MC900441286[1].png"/>
          <p:cNvPicPr>
            <a:picLocks noChangeAspect="1" noChangeArrowheads="1"/>
          </p:cNvPicPr>
          <p:nvPr/>
        </p:nvPicPr>
        <p:blipFill>
          <a:blip r:embed="rId17" cstate="print"/>
          <a:srcRect/>
          <a:stretch>
            <a:fillRect/>
          </a:stretch>
        </p:blipFill>
        <p:spPr bwMode="auto">
          <a:xfrm>
            <a:off x="404664" y="6177136"/>
            <a:ext cx="468052" cy="468052"/>
          </a:xfrm>
          <a:prstGeom prst="rect">
            <a:avLst/>
          </a:prstGeom>
          <a:noFill/>
        </p:spPr>
      </p:pic>
      <p:pic>
        <p:nvPicPr>
          <p:cNvPr id="2098" name="Picture 50" descr="C:\Users\YamadaS\AppData\Local\Microsoft\Windows\Temporary Internet Files\Content.IE5\P54PL8P2\MC900437095[1].png"/>
          <p:cNvPicPr>
            <a:picLocks noChangeAspect="1" noChangeArrowheads="1"/>
          </p:cNvPicPr>
          <p:nvPr/>
        </p:nvPicPr>
        <p:blipFill>
          <a:blip r:embed="rId18" cstate="print"/>
          <a:srcRect/>
          <a:stretch>
            <a:fillRect/>
          </a:stretch>
        </p:blipFill>
        <p:spPr bwMode="auto">
          <a:xfrm>
            <a:off x="440668" y="6825208"/>
            <a:ext cx="432048" cy="432048"/>
          </a:xfrm>
          <a:prstGeom prst="rect">
            <a:avLst/>
          </a:prstGeom>
          <a:noFill/>
        </p:spPr>
      </p:pic>
      <p:sp>
        <p:nvSpPr>
          <p:cNvPr id="133" name="角丸四角形吹き出し 132"/>
          <p:cNvSpPr/>
          <p:nvPr/>
        </p:nvSpPr>
        <p:spPr bwMode="auto">
          <a:xfrm>
            <a:off x="332656" y="6105128"/>
            <a:ext cx="1080120" cy="1224136"/>
          </a:xfrm>
          <a:prstGeom prst="wedgeRoundRectCallout">
            <a:avLst>
              <a:gd name="adj1" fmla="val 66208"/>
              <a:gd name="adj2" fmla="val 20250"/>
              <a:gd name="adj3" fmla="val 16667"/>
            </a:avLst>
          </a:prstGeom>
          <a:noFill/>
          <a:ln w="25400">
            <a:solidFill>
              <a:schemeClr val="bg1">
                <a:lumMod val="75000"/>
              </a:schemeClr>
            </a:solidFill>
            <a:miter lim="800000"/>
            <a:headEnd/>
            <a:tailEnd/>
          </a:ln>
        </p:spPr>
        <p:txBody>
          <a:bodyPr lIns="87782" tIns="43891" rIns="87782" bIns="43891" rtlCol="0" anchor="ctr"/>
          <a:lstStyle/>
          <a:p>
            <a:pPr algn="ctr" defTabSz="938213"/>
            <a:endParaRPr kumimoji="1" lang="ja-JP" altLang="en-US" sz="2500">
              <a:solidFill>
                <a:schemeClr val="bg1"/>
              </a:solidFill>
              <a:ea typeface="HGP創英角ｺﾞｼｯｸUB" pitchFamily="50" charset="-128"/>
            </a:endParaRPr>
          </a:p>
        </p:txBody>
      </p:sp>
      <p:pic>
        <p:nvPicPr>
          <p:cNvPr id="2108" name="Picture 60" descr="C:\Users\YamadaS\AppData\Local\Microsoft\Windows\Temporary Internet Files\Content.IE5\2N2QX93P\MC900439808[1].png"/>
          <p:cNvPicPr>
            <a:picLocks noChangeAspect="1" noChangeArrowheads="1"/>
          </p:cNvPicPr>
          <p:nvPr/>
        </p:nvPicPr>
        <p:blipFill>
          <a:blip r:embed="rId19" cstate="print"/>
          <a:srcRect/>
          <a:stretch>
            <a:fillRect/>
          </a:stretch>
        </p:blipFill>
        <p:spPr bwMode="auto">
          <a:xfrm rot="-8400000">
            <a:off x="3340388" y="6376556"/>
            <a:ext cx="975556" cy="975556"/>
          </a:xfrm>
          <a:prstGeom prst="rect">
            <a:avLst/>
          </a:prstGeom>
          <a:noFill/>
        </p:spPr>
      </p:pic>
      <p:pic>
        <p:nvPicPr>
          <p:cNvPr id="2111" name="Picture 63" descr="C:\Users\YamadaS\AppData\Local\Microsoft\Windows\Temporary Internet Files\Content.IE5\03GJ26G2\MC900432591[1].png"/>
          <p:cNvPicPr>
            <a:picLocks noChangeAspect="1" noChangeArrowheads="1"/>
          </p:cNvPicPr>
          <p:nvPr/>
        </p:nvPicPr>
        <p:blipFill>
          <a:blip r:embed="rId20" cstate="print"/>
          <a:srcRect/>
          <a:stretch>
            <a:fillRect/>
          </a:stretch>
        </p:blipFill>
        <p:spPr bwMode="auto">
          <a:xfrm>
            <a:off x="3933056" y="3368824"/>
            <a:ext cx="1828572" cy="1828572"/>
          </a:xfrm>
          <a:prstGeom prst="rect">
            <a:avLst/>
          </a:prstGeom>
          <a:noFill/>
        </p:spPr>
      </p:pic>
      <p:sp>
        <p:nvSpPr>
          <p:cNvPr id="143" name="Text Box 72"/>
          <p:cNvSpPr txBox="1">
            <a:spLocks noChangeArrowheads="1"/>
          </p:cNvSpPr>
          <p:nvPr/>
        </p:nvSpPr>
        <p:spPr bwMode="auto">
          <a:xfrm>
            <a:off x="3429000" y="3396325"/>
            <a:ext cx="2772308" cy="1196635"/>
          </a:xfrm>
          <a:prstGeom prst="rect">
            <a:avLst/>
          </a:prstGeom>
          <a:noFill/>
          <a:ln w="9525">
            <a:noFill/>
            <a:miter lim="800000"/>
            <a:headEnd/>
            <a:tailEnd/>
          </a:ln>
          <a:effectLst>
            <a:glow rad="101600">
              <a:schemeClr val="accent1">
                <a:satMod val="175000"/>
                <a:alpha val="40000"/>
              </a:schemeClr>
            </a:glow>
          </a:effectLst>
        </p:spPr>
        <p:txBody>
          <a:bodyPr wrap="square" lIns="87782" tIns="43891" rIns="87782" bIns="43891">
            <a:spAutoFit/>
          </a:bodyPr>
          <a:lstStyle/>
          <a:p>
            <a:pPr algn="ctr" defTabSz="877888"/>
            <a:r>
              <a:rPr lang="en-US" altLang="ja-JP" sz="3600" b="1" dirty="0" smtClean="0">
                <a:solidFill>
                  <a:srgbClr val="0000CC"/>
                </a:solidFill>
                <a:effectLst>
                  <a:glow rad="139700">
                    <a:schemeClr val="accent1">
                      <a:satMod val="175000"/>
                      <a:alpha val="40000"/>
                    </a:schemeClr>
                  </a:glow>
                  <a:outerShdw blurRad="50800" dist="38100" algn="l" rotWithShape="0">
                    <a:srgbClr val="0099FF">
                      <a:alpha val="40000"/>
                    </a:srgbClr>
                  </a:outerShdw>
                </a:effectLst>
                <a:latin typeface="Meiryo UI" pitchFamily="50" charset="-128"/>
                <a:ea typeface="Meiryo UI" pitchFamily="50" charset="-128"/>
                <a:cs typeface="Meiryo UI" pitchFamily="50" charset="-128"/>
              </a:rPr>
              <a:t>Microsoft</a:t>
            </a:r>
          </a:p>
          <a:p>
            <a:pPr algn="ctr" defTabSz="877888"/>
            <a:r>
              <a:rPr lang="en-US" altLang="ja-JP" sz="3600" b="1" dirty="0" smtClean="0">
                <a:solidFill>
                  <a:srgbClr val="0000CC"/>
                </a:solidFill>
                <a:effectLst>
                  <a:glow rad="139700">
                    <a:schemeClr val="accent1">
                      <a:satMod val="175000"/>
                      <a:alpha val="40000"/>
                    </a:schemeClr>
                  </a:glow>
                  <a:outerShdw blurRad="50800" dist="38100" algn="l" rotWithShape="0">
                    <a:srgbClr val="0099FF">
                      <a:alpha val="40000"/>
                    </a:srgbClr>
                  </a:outerShdw>
                </a:effectLst>
                <a:latin typeface="Meiryo UI" pitchFamily="50" charset="-128"/>
                <a:ea typeface="Meiryo UI" pitchFamily="50" charset="-128"/>
                <a:cs typeface="Meiryo UI" pitchFamily="50" charset="-128"/>
              </a:rPr>
              <a:t>Azure</a:t>
            </a:r>
          </a:p>
        </p:txBody>
      </p:sp>
      <p:sp>
        <p:nvSpPr>
          <p:cNvPr id="146" name="Text Box 17"/>
          <p:cNvSpPr txBox="1">
            <a:spLocks noChangeArrowheads="1"/>
          </p:cNvSpPr>
          <p:nvPr/>
        </p:nvSpPr>
        <p:spPr bwMode="auto">
          <a:xfrm>
            <a:off x="512676" y="668524"/>
            <a:ext cx="5904656" cy="1165857"/>
          </a:xfrm>
          <a:prstGeom prst="rect">
            <a:avLst/>
          </a:prstGeom>
          <a:noFill/>
          <a:ln w="9525">
            <a:noFill/>
            <a:miter lim="800000"/>
            <a:headEnd/>
            <a:tailEnd/>
          </a:ln>
        </p:spPr>
        <p:txBody>
          <a:bodyPr wrap="square" lIns="87782" tIns="43891" rIns="87782" bIns="43891">
            <a:spAutoFit/>
          </a:bodyPr>
          <a:lstStyle/>
          <a:p>
            <a:pPr defTabSz="877888"/>
            <a:r>
              <a:rPr lang="ja-JP" altLang="en-US" b="1" dirty="0" smtClean="0">
                <a:solidFill>
                  <a:schemeClr val="bg1"/>
                </a:solidFill>
                <a:latin typeface="Meiryo UI" pitchFamily="50" charset="-128"/>
                <a:ea typeface="Meiryo UI" pitchFamily="50" charset="-128"/>
                <a:cs typeface="Meiryo UI" pitchFamily="50" charset="-128"/>
              </a:rPr>
              <a:t>クラウドを活用した</a:t>
            </a:r>
            <a:r>
              <a:rPr lang="en-US" altLang="ja-JP" b="1" dirty="0" smtClean="0">
                <a:solidFill>
                  <a:schemeClr val="bg1"/>
                </a:solidFill>
                <a:latin typeface="Meiryo UI" pitchFamily="50" charset="-128"/>
                <a:ea typeface="Meiryo UI" pitchFamily="50" charset="-128"/>
                <a:cs typeface="Meiryo UI" pitchFamily="50" charset="-128"/>
              </a:rPr>
              <a:t>BCP</a:t>
            </a:r>
            <a:r>
              <a:rPr lang="ja-JP" altLang="en-US" b="1" dirty="0" smtClean="0">
                <a:solidFill>
                  <a:schemeClr val="bg1"/>
                </a:solidFill>
                <a:latin typeface="Meiryo UI" pitchFamily="50" charset="-128"/>
                <a:ea typeface="Meiryo UI" pitchFamily="50" charset="-128"/>
                <a:cs typeface="Meiryo UI" pitchFamily="50" charset="-128"/>
              </a:rPr>
              <a:t>対策</a:t>
            </a:r>
            <a:endParaRPr lang="en-US" altLang="ja-JP" b="1" dirty="0" smtClean="0">
              <a:solidFill>
                <a:schemeClr val="bg1"/>
              </a:solidFill>
              <a:latin typeface="Meiryo UI" pitchFamily="50" charset="-128"/>
              <a:ea typeface="Meiryo UI" pitchFamily="50" charset="-128"/>
              <a:cs typeface="Meiryo UI" pitchFamily="50" charset="-128"/>
            </a:endParaRPr>
          </a:p>
          <a:p>
            <a:pPr defTabSz="877888"/>
            <a:r>
              <a:rPr lang="en-US" altLang="ja-JP" sz="2400" b="1" dirty="0" smtClean="0">
                <a:solidFill>
                  <a:schemeClr val="bg1"/>
                </a:solidFill>
                <a:latin typeface="Meiryo UI" pitchFamily="50" charset="-128"/>
                <a:ea typeface="Meiryo UI" pitchFamily="50" charset="-128"/>
                <a:cs typeface="Meiryo UI" pitchFamily="50" charset="-128"/>
              </a:rPr>
              <a:t>Windows NAS </a:t>
            </a:r>
            <a:r>
              <a:rPr lang="ja-JP" altLang="en-US" sz="2400" b="1" dirty="0" smtClean="0">
                <a:solidFill>
                  <a:schemeClr val="bg1"/>
                </a:solidFill>
                <a:latin typeface="Meiryo UI" pitchFamily="50" charset="-128"/>
                <a:ea typeface="Meiryo UI" pitchFamily="50" charset="-128"/>
                <a:cs typeface="Meiryo UI" pitchFamily="50" charset="-128"/>
              </a:rPr>
              <a:t>＋ </a:t>
            </a:r>
            <a:r>
              <a:rPr lang="en-US" altLang="ja-JP" sz="2400" b="1" dirty="0" smtClean="0">
                <a:solidFill>
                  <a:schemeClr val="bg1"/>
                </a:solidFill>
                <a:latin typeface="Meiryo UI" pitchFamily="50" charset="-128"/>
                <a:ea typeface="Meiryo UI" pitchFamily="50" charset="-128"/>
                <a:cs typeface="Meiryo UI" pitchFamily="50" charset="-128"/>
              </a:rPr>
              <a:t>Microsoft Azure</a:t>
            </a:r>
          </a:p>
          <a:p>
            <a:pPr defTabSz="877888"/>
            <a:r>
              <a:rPr lang="ja-JP" altLang="en-US" sz="2800" b="1" dirty="0" smtClean="0">
                <a:solidFill>
                  <a:schemeClr val="bg1"/>
                </a:solidFill>
                <a:latin typeface="Meiryo UI" pitchFamily="50" charset="-128"/>
                <a:ea typeface="Meiryo UI" pitchFamily="50" charset="-128"/>
                <a:cs typeface="Meiryo UI" pitchFamily="50" charset="-128"/>
              </a:rPr>
              <a:t>簡単！バックアップソリューション</a:t>
            </a:r>
            <a:endParaRPr lang="en-US" altLang="ja-JP" sz="2800" b="1" dirty="0" smtClean="0">
              <a:solidFill>
                <a:schemeClr val="bg1"/>
              </a:solidFill>
              <a:latin typeface="Meiryo UI" pitchFamily="50" charset="-128"/>
              <a:ea typeface="Meiryo UI" pitchFamily="50" charset="-128"/>
              <a:cs typeface="Meiryo UI" pitchFamily="50" charset="-128"/>
            </a:endParaRPr>
          </a:p>
        </p:txBody>
      </p:sp>
      <p:pic>
        <p:nvPicPr>
          <p:cNvPr id="2114" name="Picture 66"/>
          <p:cNvPicPr>
            <a:picLocks noChangeAspect="1" noChangeArrowheads="1"/>
          </p:cNvPicPr>
          <p:nvPr/>
        </p:nvPicPr>
        <p:blipFill>
          <a:blip r:embed="rId21" cstate="print"/>
          <a:srcRect/>
          <a:stretch>
            <a:fillRect/>
          </a:stretch>
        </p:blipFill>
        <p:spPr bwMode="auto">
          <a:xfrm>
            <a:off x="3933056" y="2072680"/>
            <a:ext cx="2772308" cy="756084"/>
          </a:xfrm>
          <a:prstGeom prst="rect">
            <a:avLst/>
          </a:prstGeom>
          <a:noFill/>
          <a:ln w="9525">
            <a:noFill/>
            <a:miter lim="800000"/>
            <a:headEnd/>
            <a:tailEnd/>
          </a:ln>
        </p:spPr>
      </p:pic>
      <p:sp>
        <p:nvSpPr>
          <p:cNvPr id="148" name="Text Box 17"/>
          <p:cNvSpPr txBox="1">
            <a:spLocks noChangeArrowheads="1"/>
          </p:cNvSpPr>
          <p:nvPr/>
        </p:nvSpPr>
        <p:spPr bwMode="auto">
          <a:xfrm>
            <a:off x="3933056" y="2203694"/>
            <a:ext cx="2772308" cy="481054"/>
          </a:xfrm>
          <a:prstGeom prst="rect">
            <a:avLst/>
          </a:prstGeom>
          <a:noFill/>
          <a:ln w="9525">
            <a:noFill/>
            <a:miter lim="800000"/>
            <a:headEnd/>
            <a:tailEnd/>
          </a:ln>
        </p:spPr>
        <p:txBody>
          <a:bodyPr wrap="square" lIns="87782" tIns="43891" rIns="87782" bIns="43891">
            <a:spAutoFit/>
          </a:bodyPr>
          <a:lstStyle/>
          <a:p>
            <a:pPr>
              <a:defRPr/>
            </a:pPr>
            <a:r>
              <a:rPr lang="en-US" altLang="ja-JP" sz="1100" b="1" dirty="0" smtClean="0">
                <a:latin typeface="Meiryo UI" pitchFamily="50" charset="-128"/>
                <a:ea typeface="Meiryo UI" pitchFamily="50" charset="-128"/>
                <a:cs typeface="Meiryo UI" pitchFamily="50" charset="-128"/>
              </a:rPr>
              <a:t>Azure</a:t>
            </a:r>
            <a:r>
              <a:rPr lang="ja-JP" altLang="en-US" sz="1100" b="1" dirty="0" smtClean="0">
                <a:latin typeface="Meiryo UI" pitchFamily="50" charset="-128"/>
                <a:ea typeface="Meiryo UI" pitchFamily="50" charset="-128"/>
                <a:cs typeface="Meiryo UI" pitchFamily="50" charset="-128"/>
              </a:rPr>
              <a:t>連携ソフト標準搭載</a:t>
            </a:r>
            <a:endParaRPr lang="en-US" altLang="ja-JP" sz="1100" b="1" dirty="0" smtClean="0">
              <a:latin typeface="Meiryo UI" pitchFamily="50" charset="-128"/>
              <a:ea typeface="Meiryo UI" pitchFamily="50" charset="-128"/>
              <a:cs typeface="Meiryo UI" pitchFamily="50" charset="-128"/>
            </a:endParaRPr>
          </a:p>
          <a:p>
            <a:pPr>
              <a:defRPr/>
            </a:pPr>
            <a:endParaRPr lang="en-US" altLang="ja-JP" sz="200" b="1" dirty="0" smtClean="0">
              <a:latin typeface="Meiryo UI" pitchFamily="50" charset="-128"/>
              <a:ea typeface="Meiryo UI" pitchFamily="50" charset="-128"/>
              <a:cs typeface="Meiryo UI" pitchFamily="50" charset="-128"/>
            </a:endParaRPr>
          </a:p>
          <a:p>
            <a:pPr>
              <a:defRPr/>
            </a:pPr>
            <a:r>
              <a:rPr lang="ja-JP" altLang="en-US" sz="1250" b="1" dirty="0" smtClean="0">
                <a:latin typeface="Meiryo UI" pitchFamily="50" charset="-128"/>
                <a:ea typeface="Meiryo UI" pitchFamily="50" charset="-128"/>
                <a:cs typeface="Meiryo UI" pitchFamily="50" charset="-128"/>
              </a:rPr>
              <a:t>「</a:t>
            </a:r>
            <a:r>
              <a:rPr lang="en-US" altLang="ja-JP" sz="1250" b="1" dirty="0" err="1" smtClean="0">
                <a:latin typeface="Meiryo UI" pitchFamily="50" charset="-128"/>
                <a:ea typeface="Meiryo UI" pitchFamily="50" charset="-128"/>
                <a:cs typeface="Meiryo UI" pitchFamily="50" charset="-128"/>
              </a:rPr>
              <a:t>Cloudlink</a:t>
            </a:r>
            <a:r>
              <a:rPr lang="en-US" altLang="ja-JP" sz="1250" b="1" dirty="0" smtClean="0">
                <a:latin typeface="Meiryo UI" pitchFamily="50" charset="-128"/>
                <a:ea typeface="Meiryo UI" pitchFamily="50" charset="-128"/>
                <a:cs typeface="Meiryo UI" pitchFamily="50" charset="-128"/>
              </a:rPr>
              <a:t> for Windows Azure</a:t>
            </a:r>
            <a:r>
              <a:rPr lang="ja-JP" altLang="en-US" sz="1250" b="1" dirty="0" smtClean="0">
                <a:latin typeface="Meiryo UI" pitchFamily="50" charset="-128"/>
                <a:ea typeface="Meiryo UI" pitchFamily="50" charset="-128"/>
                <a:cs typeface="Meiryo UI" pitchFamily="50" charset="-128"/>
              </a:rPr>
              <a:t>」</a:t>
            </a:r>
            <a:endParaRPr lang="en-US" altLang="ja-JP" sz="1250" b="1" dirty="0" smtClean="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p:cNvPicPr>
            <a:picLocks noChangeAspect="1" noChangeArrowheads="1"/>
          </p:cNvPicPr>
          <p:nvPr/>
        </p:nvPicPr>
        <p:blipFill>
          <a:blip r:embed="rId3" cstate="print"/>
          <a:srcRect/>
          <a:stretch>
            <a:fillRect/>
          </a:stretch>
        </p:blipFill>
        <p:spPr bwMode="auto">
          <a:xfrm>
            <a:off x="3645024" y="3738365"/>
            <a:ext cx="1980220" cy="1358651"/>
          </a:xfrm>
          <a:prstGeom prst="rect">
            <a:avLst/>
          </a:prstGeom>
          <a:noFill/>
          <a:ln w="9525">
            <a:noFill/>
            <a:miter lim="800000"/>
            <a:headEnd/>
            <a:tailEnd/>
          </a:ln>
        </p:spPr>
      </p:pic>
      <p:grpSp>
        <p:nvGrpSpPr>
          <p:cNvPr id="2" name="Group 13"/>
          <p:cNvGrpSpPr>
            <a:grpSpLocks/>
          </p:cNvGrpSpPr>
          <p:nvPr/>
        </p:nvGrpSpPr>
        <p:grpSpPr bwMode="auto">
          <a:xfrm>
            <a:off x="3465004" y="8739824"/>
            <a:ext cx="3263392" cy="1107441"/>
            <a:chOff x="2203" y="5283"/>
            <a:chExt cx="2016" cy="865"/>
          </a:xfrm>
        </p:grpSpPr>
        <p:sp>
          <p:nvSpPr>
            <p:cNvPr id="56334" name="AutoShape 14"/>
            <p:cNvSpPr>
              <a:spLocks noChangeArrowheads="1"/>
            </p:cNvSpPr>
            <p:nvPr/>
          </p:nvSpPr>
          <p:spPr bwMode="auto">
            <a:xfrm>
              <a:off x="2203" y="5283"/>
              <a:ext cx="2016" cy="865"/>
            </a:xfrm>
            <a:prstGeom prst="flowChartAlternateProcess">
              <a:avLst/>
            </a:prstGeom>
            <a:noFill/>
            <a:ln w="3175">
              <a:solidFill>
                <a:schemeClr val="tx1"/>
              </a:solidFill>
              <a:miter lim="800000"/>
              <a:headEnd/>
              <a:tailEnd/>
            </a:ln>
          </p:spPr>
          <p:txBody>
            <a:bodyPr wrap="none" lIns="84271" tIns="42135" rIns="84271" bIns="42135" anchor="ctr"/>
            <a:lstStyle/>
            <a:p>
              <a:pPr defTabSz="842963" eaLnBrk="0" hangingPunct="0">
                <a:defRPr/>
              </a:pPr>
              <a:endParaRPr kumimoji="0" lang="ja-JP" altLang="ja-JP" sz="900">
                <a:effectLst>
                  <a:outerShdw blurRad="38100" dist="38100" dir="2700000" algn="tl">
                    <a:srgbClr val="C0C0C0"/>
                  </a:outerShdw>
                </a:effectLst>
                <a:latin typeface="Meiryo UI" pitchFamily="50" charset="-128"/>
                <a:ea typeface="Meiryo UI" pitchFamily="50" charset="-128"/>
                <a:cs typeface="Meiryo UI" pitchFamily="50" charset="-128"/>
              </a:endParaRPr>
            </a:p>
          </p:txBody>
        </p:sp>
        <p:sp>
          <p:nvSpPr>
            <p:cNvPr id="3233" name="Text Box 15"/>
            <p:cNvSpPr txBox="1">
              <a:spLocks noChangeArrowheads="1"/>
            </p:cNvSpPr>
            <p:nvPr/>
          </p:nvSpPr>
          <p:spPr bwMode="auto">
            <a:xfrm>
              <a:off x="2203" y="5286"/>
              <a:ext cx="489" cy="151"/>
            </a:xfrm>
            <a:prstGeom prst="rect">
              <a:avLst/>
            </a:prstGeom>
            <a:noFill/>
            <a:ln w="9525">
              <a:noFill/>
              <a:miter lim="800000"/>
              <a:headEnd/>
              <a:tailEnd/>
            </a:ln>
          </p:spPr>
          <p:txBody>
            <a:bodyPr wrap="square" lIns="84271" tIns="42135" rIns="84271" bIns="42135" anchor="ctr">
              <a:spAutoFit/>
            </a:bodyPr>
            <a:lstStyle/>
            <a:p>
              <a:pPr algn="ctr" defTabSz="842963"/>
              <a:r>
                <a:rPr lang="ja-JP" altLang="en-US" sz="700" dirty="0">
                  <a:latin typeface="Meiryo UI" pitchFamily="50" charset="-128"/>
                  <a:ea typeface="Meiryo UI" pitchFamily="50" charset="-128"/>
                  <a:cs typeface="Meiryo UI" pitchFamily="50" charset="-128"/>
                </a:rPr>
                <a:t>お問い合わせ先</a:t>
              </a:r>
            </a:p>
          </p:txBody>
        </p:sp>
      </p:grpSp>
      <p:pic>
        <p:nvPicPr>
          <p:cNvPr id="57" name="Picture 2"/>
          <p:cNvPicPr>
            <a:picLocks noChangeAspect="1" noChangeArrowheads="1"/>
          </p:cNvPicPr>
          <p:nvPr/>
        </p:nvPicPr>
        <p:blipFill>
          <a:blip r:embed="rId4" cstate="print"/>
          <a:srcRect/>
          <a:stretch>
            <a:fillRect/>
          </a:stretch>
        </p:blipFill>
        <p:spPr bwMode="auto">
          <a:xfrm>
            <a:off x="331107" y="7149244"/>
            <a:ext cx="684076" cy="684076"/>
          </a:xfrm>
          <a:prstGeom prst="rect">
            <a:avLst/>
          </a:prstGeom>
          <a:noFill/>
          <a:ln w="9525">
            <a:noFill/>
            <a:miter lim="800000"/>
            <a:headEnd/>
            <a:tailEnd/>
          </a:ln>
        </p:spPr>
      </p:pic>
      <p:sp>
        <p:nvSpPr>
          <p:cNvPr id="76" name="Line 28"/>
          <p:cNvSpPr>
            <a:spLocks noChangeShapeType="1"/>
          </p:cNvSpPr>
          <p:nvPr/>
        </p:nvSpPr>
        <p:spPr bwMode="auto">
          <a:xfrm>
            <a:off x="228600" y="8661412"/>
            <a:ext cx="6477000" cy="0"/>
          </a:xfrm>
          <a:prstGeom prst="line">
            <a:avLst/>
          </a:prstGeom>
          <a:noFill/>
          <a:ln w="9525">
            <a:solidFill>
              <a:schemeClr val="tx1"/>
            </a:solidFill>
            <a:round/>
            <a:headEnd/>
            <a:tailEnd/>
          </a:ln>
        </p:spPr>
        <p:txBody>
          <a:bodyPr anchor="ctr">
            <a:spAutoFit/>
          </a:bodyPr>
          <a:lstStyle/>
          <a:p>
            <a:endParaRPr lang="ja-JP" altLang="en-US">
              <a:latin typeface="Meiryo UI" pitchFamily="50" charset="-128"/>
              <a:ea typeface="Meiryo UI" pitchFamily="50" charset="-128"/>
              <a:cs typeface="Meiryo UI" pitchFamily="50" charset="-128"/>
            </a:endParaRPr>
          </a:p>
        </p:txBody>
      </p:sp>
      <p:sp>
        <p:nvSpPr>
          <p:cNvPr id="39" name="Rectangle 341"/>
          <p:cNvSpPr>
            <a:spLocks noChangeArrowheads="1"/>
          </p:cNvSpPr>
          <p:nvPr/>
        </p:nvSpPr>
        <p:spPr bwMode="auto">
          <a:xfrm>
            <a:off x="116632" y="51918"/>
            <a:ext cx="6624736" cy="324036"/>
          </a:xfrm>
          <a:prstGeom prst="rect">
            <a:avLst/>
          </a:prstGeom>
          <a:solidFill>
            <a:srgbClr val="0099FF"/>
          </a:solidFill>
          <a:ln w="9525">
            <a:noFill/>
            <a:miter lim="800000"/>
            <a:headEnd/>
            <a:tailEnd/>
          </a:ln>
        </p:spPr>
        <p:txBody>
          <a:bodyPr wrap="none" anchor="ctr"/>
          <a:lstStyle/>
          <a:p>
            <a:pPr algn="ctr" defTabSz="877888"/>
            <a:r>
              <a:rPr lang="en-US" altLang="ja-JP" sz="1400" b="1" dirty="0" smtClean="0">
                <a:solidFill>
                  <a:schemeClr val="bg1"/>
                </a:solidFill>
                <a:latin typeface="Meiryo UI" pitchFamily="50" charset="-128"/>
                <a:ea typeface="Meiryo UI" pitchFamily="50" charset="-128"/>
                <a:cs typeface="Meiryo UI" pitchFamily="50" charset="-128"/>
              </a:rPr>
              <a:t>NAS</a:t>
            </a:r>
            <a:r>
              <a:rPr lang="ja-JP" altLang="en-US" sz="1400" b="1" dirty="0" smtClean="0">
                <a:solidFill>
                  <a:schemeClr val="bg1"/>
                </a:solidFill>
                <a:latin typeface="Meiryo UI" pitchFamily="50" charset="-128"/>
                <a:ea typeface="Meiryo UI" pitchFamily="50" charset="-128"/>
                <a:cs typeface="Meiryo UI" pitchFamily="50" charset="-128"/>
              </a:rPr>
              <a:t>上のデータを</a:t>
            </a:r>
            <a:r>
              <a:rPr lang="en-US" altLang="ja-JP" sz="1400" b="1" dirty="0" smtClean="0">
                <a:solidFill>
                  <a:schemeClr val="bg1"/>
                </a:solidFill>
                <a:latin typeface="Meiryo UI" pitchFamily="50" charset="-128"/>
                <a:ea typeface="Meiryo UI" pitchFamily="50" charset="-128"/>
                <a:cs typeface="Meiryo UI" pitchFamily="50" charset="-128"/>
              </a:rPr>
              <a:t>Windows Azure</a:t>
            </a:r>
            <a:r>
              <a:rPr lang="ja-JP" altLang="en-US" sz="1400" b="1" dirty="0" smtClean="0">
                <a:solidFill>
                  <a:schemeClr val="bg1"/>
                </a:solidFill>
                <a:latin typeface="Meiryo UI" pitchFamily="50" charset="-128"/>
                <a:ea typeface="Meiryo UI" pitchFamily="50" charset="-128"/>
                <a:cs typeface="Meiryo UI" pitchFamily="50" charset="-128"/>
              </a:rPr>
              <a:t>へ自動バックアップ！</a:t>
            </a:r>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73" name="AutoShape 14"/>
          <p:cNvSpPr>
            <a:spLocks noChangeArrowheads="1"/>
          </p:cNvSpPr>
          <p:nvPr/>
        </p:nvSpPr>
        <p:spPr bwMode="auto">
          <a:xfrm>
            <a:off x="3465004" y="8739821"/>
            <a:ext cx="3263392" cy="1107441"/>
          </a:xfrm>
          <a:prstGeom prst="flowChartAlternateProcess">
            <a:avLst/>
          </a:prstGeom>
          <a:noFill/>
          <a:ln w="3175">
            <a:solidFill>
              <a:schemeClr val="tx1"/>
            </a:solidFill>
            <a:miter lim="800000"/>
            <a:headEnd/>
            <a:tailEnd/>
          </a:ln>
        </p:spPr>
        <p:txBody>
          <a:bodyPr wrap="none" lIns="84271" tIns="42135" rIns="84271" bIns="42135" anchor="ctr"/>
          <a:lstStyle/>
          <a:p>
            <a:pPr defTabSz="842963" eaLnBrk="0" hangingPunct="0">
              <a:defRPr/>
            </a:pPr>
            <a:endParaRPr kumimoji="0" lang="ja-JP" altLang="ja-JP" sz="900">
              <a:effectLst>
                <a:outerShdw blurRad="38100" dist="38100" dir="2700000" algn="tl">
                  <a:srgbClr val="C0C0C0"/>
                </a:outerShdw>
              </a:effectLst>
              <a:latin typeface="Meiryo UI" pitchFamily="50" charset="-128"/>
              <a:ea typeface="Meiryo UI" pitchFamily="50" charset="-128"/>
              <a:cs typeface="Meiryo UI" pitchFamily="50" charset="-128"/>
            </a:endParaRPr>
          </a:p>
        </p:txBody>
      </p:sp>
      <p:grpSp>
        <p:nvGrpSpPr>
          <p:cNvPr id="77" name="グループ化 48"/>
          <p:cNvGrpSpPr/>
          <p:nvPr/>
        </p:nvGrpSpPr>
        <p:grpSpPr>
          <a:xfrm>
            <a:off x="152400" y="8737289"/>
            <a:ext cx="3124200" cy="1114103"/>
            <a:chOff x="152400" y="8737289"/>
            <a:chExt cx="3124200" cy="1114103"/>
          </a:xfrm>
        </p:grpSpPr>
        <p:pic>
          <p:nvPicPr>
            <p:cNvPr id="78" name="Picture 17"/>
            <p:cNvPicPr>
              <a:picLocks noChangeAspect="1" noChangeArrowheads="1"/>
            </p:cNvPicPr>
            <p:nvPr/>
          </p:nvPicPr>
          <p:blipFill>
            <a:blip r:embed="rId5" cstate="print"/>
            <a:srcRect/>
            <a:stretch>
              <a:fillRect/>
            </a:stretch>
          </p:blipFill>
          <p:spPr bwMode="auto">
            <a:xfrm>
              <a:off x="222250" y="8737289"/>
              <a:ext cx="1116013" cy="284163"/>
            </a:xfrm>
            <a:prstGeom prst="rect">
              <a:avLst/>
            </a:prstGeom>
            <a:noFill/>
            <a:ln w="0">
              <a:noFill/>
              <a:miter lim="800000"/>
              <a:headEnd/>
              <a:tailEnd/>
            </a:ln>
          </p:spPr>
        </p:pic>
        <p:sp>
          <p:nvSpPr>
            <p:cNvPr id="79" name="Text Box 18"/>
            <p:cNvSpPr txBox="1">
              <a:spLocks noChangeArrowheads="1"/>
            </p:cNvSpPr>
            <p:nvPr/>
          </p:nvSpPr>
          <p:spPr bwMode="auto">
            <a:xfrm>
              <a:off x="152400" y="9023805"/>
              <a:ext cx="1447800" cy="350249"/>
            </a:xfrm>
            <a:prstGeom prst="rect">
              <a:avLst/>
            </a:prstGeom>
            <a:noFill/>
            <a:ln w="9525">
              <a:noFill/>
              <a:miter lim="800000"/>
              <a:headEnd/>
              <a:tailEnd/>
            </a:ln>
          </p:spPr>
          <p:txBody>
            <a:bodyPr lIns="87782" tIns="43891" rIns="87782" bIns="43891" anchor="ctr">
              <a:spAutoFit/>
            </a:bodyPr>
            <a:lstStyle/>
            <a:p>
              <a:pPr defTabSz="877888"/>
              <a:r>
                <a:rPr lang="ja-JP" altLang="en-US" sz="900" dirty="0">
                  <a:solidFill>
                    <a:schemeClr val="tx1"/>
                  </a:solidFill>
                  <a:latin typeface="Meiryo UI" pitchFamily="50" charset="-128"/>
                  <a:ea typeface="Meiryo UI" pitchFamily="50" charset="-128"/>
                  <a:cs typeface="Meiryo UI" pitchFamily="50" charset="-128"/>
                </a:rPr>
                <a:t>エレコム株式会社</a:t>
              </a:r>
            </a:p>
            <a:p>
              <a:pPr defTabSz="877888"/>
              <a:r>
                <a:rPr lang="en-US" altLang="ja-JP" sz="800" dirty="0">
                  <a:solidFill>
                    <a:schemeClr val="tx1"/>
                  </a:solidFill>
                  <a:latin typeface="Meiryo UI" pitchFamily="50" charset="-128"/>
                  <a:ea typeface="Meiryo UI" pitchFamily="50" charset="-128"/>
                  <a:cs typeface="Meiryo UI" pitchFamily="50" charset="-128"/>
                </a:rPr>
                <a:t>http://www.elecom.co.jp</a:t>
              </a:r>
            </a:p>
          </p:txBody>
        </p:sp>
        <p:sp>
          <p:nvSpPr>
            <p:cNvPr id="80" name="Text Box 19"/>
            <p:cNvSpPr txBox="1">
              <a:spLocks noChangeArrowheads="1"/>
            </p:cNvSpPr>
            <p:nvPr/>
          </p:nvSpPr>
          <p:spPr bwMode="auto">
            <a:xfrm>
              <a:off x="152400" y="9381492"/>
              <a:ext cx="3124200" cy="469900"/>
            </a:xfrm>
            <a:prstGeom prst="rect">
              <a:avLst/>
            </a:prstGeom>
            <a:noFill/>
            <a:ln w="9525">
              <a:noFill/>
              <a:miter lim="800000"/>
              <a:headEnd/>
              <a:tailEnd/>
            </a:ln>
          </p:spPr>
          <p:txBody>
            <a:bodyPr lIns="87782" tIns="43891" rIns="87782" bIns="43891" anchor="ctr">
              <a:spAutoFit/>
            </a:bodyPr>
            <a:lstStyle/>
            <a:p>
              <a:pPr defTabSz="877888"/>
              <a:r>
                <a:rPr lang="ja-JP" altLang="en-US" sz="500" dirty="0">
                  <a:solidFill>
                    <a:schemeClr val="tx1"/>
                  </a:solidFill>
                  <a:latin typeface="Meiryo UI" pitchFamily="50" charset="-128"/>
                  <a:ea typeface="Meiryo UI" pitchFamily="50" charset="-128"/>
                  <a:cs typeface="Meiryo UI" pitchFamily="50" charset="-128"/>
                </a:rPr>
                <a:t>本ドキュメントの作成にあたっては細心の注意を払っていますが、本ドキュメントの記述の誤りや欠落があっても</a:t>
              </a:r>
            </a:p>
            <a:p>
              <a:pPr defTabSz="877888"/>
              <a:r>
                <a:rPr lang="ja-JP" altLang="en-US" sz="500" dirty="0">
                  <a:solidFill>
                    <a:schemeClr val="tx1"/>
                  </a:solidFill>
                  <a:latin typeface="Meiryo UI" pitchFamily="50" charset="-128"/>
                  <a:ea typeface="Meiryo UI" pitchFamily="50" charset="-128"/>
                  <a:cs typeface="Meiryo UI" pitchFamily="50" charset="-128"/>
                </a:rPr>
                <a:t>エレコム株式会社、ロジテック株式会社はいかなる責任も負わないものとする。本ドキュメントおよび記述内容は</a:t>
              </a:r>
            </a:p>
            <a:p>
              <a:pPr defTabSz="877888"/>
              <a:r>
                <a:rPr lang="ja-JP" altLang="en-US" sz="500" dirty="0">
                  <a:solidFill>
                    <a:schemeClr val="tx1"/>
                  </a:solidFill>
                  <a:latin typeface="Meiryo UI" pitchFamily="50" charset="-128"/>
                  <a:ea typeface="Meiryo UI" pitchFamily="50" charset="-128"/>
                  <a:cs typeface="Meiryo UI" pitchFamily="50" charset="-128"/>
                </a:rPr>
                <a:t>予告なしに変更されることがあります。</a:t>
              </a:r>
            </a:p>
            <a:p>
              <a:pPr defTabSz="877888"/>
              <a:r>
                <a:rPr lang="ja-JP" altLang="en-US" sz="500" dirty="0">
                  <a:solidFill>
                    <a:schemeClr val="tx1"/>
                  </a:solidFill>
                  <a:latin typeface="Meiryo UI" pitchFamily="50" charset="-128"/>
                  <a:ea typeface="Meiryo UI" pitchFamily="50" charset="-128"/>
                  <a:cs typeface="Meiryo UI" pitchFamily="50" charset="-128"/>
                </a:rPr>
                <a:t>本ドキュメントは、作成日現在の情報をもとに作成されたものです、今後、価格の変更、仕様の変更、バージョン</a:t>
              </a:r>
            </a:p>
            <a:p>
              <a:pPr defTabSz="877888"/>
              <a:r>
                <a:rPr lang="ja-JP" altLang="en-US" sz="500" dirty="0">
                  <a:solidFill>
                    <a:schemeClr val="tx1"/>
                  </a:solidFill>
                  <a:latin typeface="Meiryo UI" pitchFamily="50" charset="-128"/>
                  <a:ea typeface="Meiryo UI" pitchFamily="50" charset="-128"/>
                  <a:cs typeface="Meiryo UI" pitchFamily="50" charset="-128"/>
                </a:rPr>
                <a:t>アップ等により、内容の全部もしくは一部に変更が生じる可能性があります。</a:t>
              </a:r>
            </a:p>
          </p:txBody>
        </p:sp>
        <p:sp>
          <p:nvSpPr>
            <p:cNvPr id="81" name="Text Box 20"/>
            <p:cNvSpPr txBox="1">
              <a:spLocks noChangeArrowheads="1"/>
            </p:cNvSpPr>
            <p:nvPr/>
          </p:nvSpPr>
          <p:spPr bwMode="auto">
            <a:xfrm>
              <a:off x="1676400" y="9020630"/>
              <a:ext cx="1447800" cy="350249"/>
            </a:xfrm>
            <a:prstGeom prst="rect">
              <a:avLst/>
            </a:prstGeom>
            <a:noFill/>
            <a:ln w="9525">
              <a:noFill/>
              <a:miter lim="800000"/>
              <a:headEnd/>
              <a:tailEnd/>
            </a:ln>
          </p:spPr>
          <p:txBody>
            <a:bodyPr lIns="87782" tIns="43891" rIns="87782" bIns="43891" anchor="ctr">
              <a:spAutoFit/>
            </a:bodyPr>
            <a:lstStyle/>
            <a:p>
              <a:pPr defTabSz="877888"/>
              <a:r>
                <a:rPr lang="ja-JP" altLang="en-US" sz="900" dirty="0">
                  <a:solidFill>
                    <a:schemeClr val="tx1"/>
                  </a:solidFill>
                  <a:latin typeface="Meiryo UI" pitchFamily="50" charset="-128"/>
                  <a:ea typeface="Meiryo UI" pitchFamily="50" charset="-128"/>
                  <a:cs typeface="Meiryo UI" pitchFamily="50" charset="-128"/>
                </a:rPr>
                <a:t>ロジテック株式会社</a:t>
              </a:r>
            </a:p>
            <a:p>
              <a:pPr defTabSz="877888"/>
              <a:r>
                <a:rPr lang="en-US" altLang="ja-JP" sz="800" dirty="0">
                  <a:solidFill>
                    <a:schemeClr val="tx1"/>
                  </a:solidFill>
                  <a:latin typeface="Meiryo UI" pitchFamily="50" charset="-128"/>
                  <a:ea typeface="Meiryo UI" pitchFamily="50" charset="-128"/>
                  <a:cs typeface="Meiryo UI" pitchFamily="50" charset="-128"/>
                </a:rPr>
                <a:t>http://</a:t>
              </a:r>
              <a:r>
                <a:rPr lang="en-US" altLang="ja-JP" sz="800" dirty="0" smtClean="0">
                  <a:solidFill>
                    <a:schemeClr val="tx1"/>
                  </a:solidFill>
                  <a:latin typeface="Meiryo UI" pitchFamily="50" charset="-128"/>
                  <a:ea typeface="Meiryo UI" pitchFamily="50" charset="-128"/>
                  <a:cs typeface="Meiryo UI" pitchFamily="50" charset="-128"/>
                </a:rPr>
                <a:t>www.logitec.co.jp</a:t>
              </a:r>
              <a:endParaRPr lang="en-US" altLang="ja-JP" sz="800" dirty="0">
                <a:solidFill>
                  <a:schemeClr val="tx1"/>
                </a:solidFill>
                <a:latin typeface="Meiryo UI" pitchFamily="50" charset="-128"/>
                <a:ea typeface="Meiryo UI" pitchFamily="50" charset="-128"/>
                <a:cs typeface="Meiryo UI" pitchFamily="50" charset="-128"/>
              </a:endParaRPr>
            </a:p>
          </p:txBody>
        </p:sp>
      </p:grpSp>
      <p:sp>
        <p:nvSpPr>
          <p:cNvPr id="42" name="Text Box 72"/>
          <p:cNvSpPr txBox="1">
            <a:spLocks noChangeArrowheads="1"/>
          </p:cNvSpPr>
          <p:nvPr/>
        </p:nvSpPr>
        <p:spPr bwMode="auto">
          <a:xfrm>
            <a:off x="404664" y="2267428"/>
            <a:ext cx="2232248" cy="273305"/>
          </a:xfrm>
          <a:prstGeom prst="rect">
            <a:avLst/>
          </a:prstGeom>
          <a:noFill/>
          <a:ln w="9525">
            <a:noFill/>
            <a:miter lim="800000"/>
            <a:headEnd/>
            <a:tailEnd/>
          </a:ln>
        </p:spPr>
        <p:txBody>
          <a:bodyPr wrap="square" lIns="87782" tIns="43891" rIns="87782" bIns="43891">
            <a:spAutoFit/>
          </a:bodyPr>
          <a:lstStyle/>
          <a:p>
            <a:pPr defTabSz="877888"/>
            <a:r>
              <a:rPr lang="ja-JP" altLang="en-US" sz="1200" dirty="0" smtClean="0">
                <a:solidFill>
                  <a:srgbClr val="0099FF"/>
                </a:solidFill>
                <a:latin typeface="Meiryo UI" pitchFamily="50" charset="-128"/>
                <a:ea typeface="Meiryo UI" pitchFamily="50" charset="-128"/>
                <a:cs typeface="Meiryo UI" pitchFamily="50" charset="-128"/>
              </a:rPr>
              <a:t>自動バックアップ</a:t>
            </a:r>
            <a:endParaRPr lang="en-US" altLang="ja-JP" sz="1200" dirty="0" smtClean="0">
              <a:solidFill>
                <a:srgbClr val="0099FF"/>
              </a:solidFill>
              <a:latin typeface="Meiryo UI" pitchFamily="50" charset="-128"/>
              <a:ea typeface="Meiryo UI" pitchFamily="50" charset="-128"/>
              <a:cs typeface="Meiryo UI" pitchFamily="50" charset="-128"/>
            </a:endParaRPr>
          </a:p>
        </p:txBody>
      </p:sp>
      <p:sp>
        <p:nvSpPr>
          <p:cNvPr id="47" name="円/楕円 46"/>
          <p:cNvSpPr>
            <a:spLocks noChangeAspect="1"/>
          </p:cNvSpPr>
          <p:nvPr/>
        </p:nvSpPr>
        <p:spPr bwMode="auto">
          <a:xfrm>
            <a:off x="116632" y="2252700"/>
            <a:ext cx="290304" cy="290336"/>
          </a:xfrm>
          <a:prstGeom prst="ellipse">
            <a:avLst/>
          </a:prstGeom>
          <a:solidFill>
            <a:srgbClr val="0099FF"/>
          </a:solidFill>
          <a:ln w="9525">
            <a:noFill/>
            <a:miter lim="800000"/>
            <a:headEnd/>
            <a:tailEnd/>
          </a:ln>
        </p:spPr>
        <p:txBody>
          <a:bodyPr lIns="87782" tIns="43891" rIns="87782" bIns="43891" rtlCol="0" anchor="ctr"/>
          <a:lstStyle/>
          <a:p>
            <a:pPr algn="ctr" defTabSz="938213"/>
            <a:r>
              <a:rPr kumimoji="1" lang="en-US" altLang="ja-JP" sz="1400" dirty="0" smtClean="0">
                <a:solidFill>
                  <a:schemeClr val="bg1"/>
                </a:solidFill>
                <a:latin typeface="Meiryo UI" pitchFamily="50" charset="-128"/>
                <a:ea typeface="Meiryo UI" pitchFamily="50" charset="-128"/>
                <a:cs typeface="Meiryo UI" pitchFamily="50" charset="-128"/>
              </a:rPr>
              <a:t>1</a:t>
            </a:r>
            <a:endParaRPr kumimoji="1" lang="ja-JP" altLang="en-US" sz="1400" dirty="0">
              <a:solidFill>
                <a:schemeClr val="bg1"/>
              </a:solidFill>
              <a:latin typeface="Meiryo UI" pitchFamily="50" charset="-128"/>
              <a:ea typeface="Meiryo UI" pitchFamily="50" charset="-128"/>
              <a:cs typeface="Meiryo UI" pitchFamily="50" charset="-128"/>
            </a:endParaRPr>
          </a:p>
        </p:txBody>
      </p:sp>
      <p:sp>
        <p:nvSpPr>
          <p:cNvPr id="48" name="Text Box 72"/>
          <p:cNvSpPr txBox="1">
            <a:spLocks noChangeArrowheads="1"/>
          </p:cNvSpPr>
          <p:nvPr/>
        </p:nvSpPr>
        <p:spPr bwMode="auto">
          <a:xfrm>
            <a:off x="1196752" y="2562426"/>
            <a:ext cx="2088232" cy="950414"/>
          </a:xfrm>
          <a:prstGeom prst="rect">
            <a:avLst/>
          </a:prstGeom>
          <a:noFill/>
          <a:ln w="9525">
            <a:noFill/>
            <a:miter lim="800000"/>
            <a:headEnd/>
            <a:tailEnd/>
          </a:ln>
        </p:spPr>
        <p:txBody>
          <a:bodyPr wrap="square" lIns="87782" tIns="43891" rIns="87782" bIns="43891">
            <a:spAutoFit/>
          </a:bodyPr>
          <a:lstStyle/>
          <a:p>
            <a:pPr defTabSz="877888"/>
            <a:r>
              <a:rPr lang="ja-JP" altLang="en-US" sz="800" dirty="0" smtClean="0">
                <a:latin typeface="Meiryo UI" pitchFamily="50" charset="-128"/>
                <a:ea typeface="Meiryo UI" pitchFamily="50" charset="-128"/>
                <a:cs typeface="Meiryo UI" pitchFamily="50" charset="-128"/>
              </a:rPr>
              <a:t>ファイルサーバーの指定フォルダ内のファイルを定期的に、</a:t>
            </a:r>
            <a:r>
              <a:rPr lang="en-US" altLang="ja-JP" sz="800" dirty="0" smtClean="0">
                <a:latin typeface="Meiryo UI" pitchFamily="50" charset="-128"/>
                <a:ea typeface="Meiryo UI" pitchFamily="50" charset="-128"/>
                <a:cs typeface="Meiryo UI" pitchFamily="50" charset="-128"/>
              </a:rPr>
              <a:t>Microsoft Azure</a:t>
            </a:r>
            <a:r>
              <a:rPr lang="ja-JP" altLang="en-US" sz="800" dirty="0" smtClean="0">
                <a:latin typeface="Meiryo UI" pitchFamily="50" charset="-128"/>
                <a:ea typeface="Meiryo UI" pitchFamily="50" charset="-128"/>
                <a:cs typeface="Meiryo UI" pitchFamily="50" charset="-128"/>
              </a:rPr>
              <a:t>へアップロードします。</a:t>
            </a:r>
            <a:endParaRPr lang="en-US" altLang="ja-JP" sz="800" dirty="0" smtClean="0">
              <a:latin typeface="Meiryo UI" pitchFamily="50" charset="-128"/>
              <a:ea typeface="Meiryo UI" pitchFamily="50" charset="-128"/>
              <a:cs typeface="Meiryo UI" pitchFamily="50" charset="-128"/>
            </a:endParaRPr>
          </a:p>
          <a:p>
            <a:pPr defTabSz="877888"/>
            <a:r>
              <a:rPr lang="ja-JP" altLang="en-US" sz="800" dirty="0" smtClean="0">
                <a:latin typeface="Meiryo UI" pitchFamily="50" charset="-128"/>
                <a:ea typeface="Meiryo UI" pitchFamily="50" charset="-128"/>
                <a:cs typeface="Meiryo UI" pitchFamily="50" charset="-128"/>
              </a:rPr>
              <a:t>アプリケーションはファイルサーバーにインストールをして</a:t>
            </a:r>
            <a:r>
              <a:rPr lang="en-US" altLang="ja-JP" sz="800" dirty="0" smtClean="0">
                <a:latin typeface="Meiryo UI" pitchFamily="50" charset="-128"/>
                <a:ea typeface="Meiryo UI" pitchFamily="50" charset="-128"/>
                <a:cs typeface="Meiryo UI" pitchFamily="50" charset="-128"/>
              </a:rPr>
              <a:t>Windows</a:t>
            </a:r>
            <a:r>
              <a:rPr lang="ja-JP" altLang="en-US" sz="800" dirty="0" smtClean="0">
                <a:latin typeface="Meiryo UI" pitchFamily="50" charset="-128"/>
                <a:ea typeface="Meiryo UI" pitchFamily="50" charset="-128"/>
                <a:cs typeface="Meiryo UI" pitchFamily="50" charset="-128"/>
              </a:rPr>
              <a:t>サービスが実行される為、プロジェクトでファイルサーバーを使用している社員は、バックアップアプリケーションの存在を気にすることなく、使用することができます。</a:t>
            </a:r>
            <a:endParaRPr lang="en-US" altLang="ja-JP" sz="800" dirty="0" smtClean="0">
              <a:latin typeface="Meiryo UI" pitchFamily="50" charset="-128"/>
              <a:ea typeface="Meiryo UI" pitchFamily="50" charset="-128"/>
              <a:cs typeface="Meiryo UI" pitchFamily="50" charset="-128"/>
            </a:endParaRPr>
          </a:p>
        </p:txBody>
      </p:sp>
      <p:sp>
        <p:nvSpPr>
          <p:cNvPr id="50" name="Text Box 72"/>
          <p:cNvSpPr txBox="1">
            <a:spLocks noChangeArrowheads="1"/>
          </p:cNvSpPr>
          <p:nvPr/>
        </p:nvSpPr>
        <p:spPr bwMode="auto">
          <a:xfrm>
            <a:off x="3717032" y="2267428"/>
            <a:ext cx="2232248" cy="273305"/>
          </a:xfrm>
          <a:prstGeom prst="rect">
            <a:avLst/>
          </a:prstGeom>
          <a:noFill/>
          <a:ln w="9525">
            <a:noFill/>
            <a:miter lim="800000"/>
            <a:headEnd/>
            <a:tailEnd/>
          </a:ln>
        </p:spPr>
        <p:txBody>
          <a:bodyPr wrap="square" lIns="87782" tIns="43891" rIns="87782" bIns="43891">
            <a:spAutoFit/>
          </a:bodyPr>
          <a:lstStyle/>
          <a:p>
            <a:pPr defTabSz="877888"/>
            <a:r>
              <a:rPr lang="ja-JP" altLang="en-US" sz="1200" dirty="0" smtClean="0">
                <a:solidFill>
                  <a:srgbClr val="0099FF"/>
                </a:solidFill>
                <a:latin typeface="Meiryo UI" pitchFamily="50" charset="-128"/>
                <a:ea typeface="Meiryo UI" pitchFamily="50" charset="-128"/>
                <a:cs typeface="Meiryo UI" pitchFamily="50" charset="-128"/>
              </a:rPr>
              <a:t>ファイルの復元</a:t>
            </a:r>
            <a:endParaRPr lang="en-US" altLang="ja-JP" sz="1200" dirty="0" smtClean="0">
              <a:solidFill>
                <a:srgbClr val="0099FF"/>
              </a:solidFill>
              <a:latin typeface="Meiryo UI" pitchFamily="50" charset="-128"/>
              <a:ea typeface="Meiryo UI" pitchFamily="50" charset="-128"/>
              <a:cs typeface="Meiryo UI" pitchFamily="50" charset="-128"/>
            </a:endParaRPr>
          </a:p>
        </p:txBody>
      </p:sp>
      <p:sp>
        <p:nvSpPr>
          <p:cNvPr id="51" name="円/楕円 50"/>
          <p:cNvSpPr>
            <a:spLocks noChangeAspect="1"/>
          </p:cNvSpPr>
          <p:nvPr/>
        </p:nvSpPr>
        <p:spPr bwMode="auto">
          <a:xfrm>
            <a:off x="3429000" y="2252700"/>
            <a:ext cx="290304" cy="290336"/>
          </a:xfrm>
          <a:prstGeom prst="ellipse">
            <a:avLst/>
          </a:prstGeom>
          <a:solidFill>
            <a:srgbClr val="0099FF"/>
          </a:solidFill>
          <a:ln w="9525">
            <a:noFill/>
            <a:miter lim="800000"/>
            <a:headEnd/>
            <a:tailEnd/>
          </a:ln>
        </p:spPr>
        <p:txBody>
          <a:bodyPr lIns="87782" tIns="43891" rIns="87782" bIns="43891" rtlCol="0" anchor="ctr"/>
          <a:lstStyle/>
          <a:p>
            <a:pPr algn="ctr" defTabSz="938213"/>
            <a:r>
              <a:rPr kumimoji="1" lang="en-US" altLang="ja-JP" sz="1400" dirty="0" smtClean="0">
                <a:solidFill>
                  <a:schemeClr val="bg1"/>
                </a:solidFill>
                <a:latin typeface="Meiryo UI" pitchFamily="50" charset="-128"/>
                <a:ea typeface="Meiryo UI" pitchFamily="50" charset="-128"/>
                <a:cs typeface="Meiryo UI" pitchFamily="50" charset="-128"/>
              </a:rPr>
              <a:t>2</a:t>
            </a:r>
            <a:endParaRPr kumimoji="1" lang="ja-JP" altLang="en-US" sz="1400" dirty="0">
              <a:solidFill>
                <a:schemeClr val="bg1"/>
              </a:solidFill>
              <a:latin typeface="Meiryo UI" pitchFamily="50" charset="-128"/>
              <a:ea typeface="Meiryo UI" pitchFamily="50" charset="-128"/>
              <a:cs typeface="Meiryo UI" pitchFamily="50" charset="-128"/>
            </a:endParaRPr>
          </a:p>
        </p:txBody>
      </p:sp>
      <p:sp>
        <p:nvSpPr>
          <p:cNvPr id="60" name="Text Box 72"/>
          <p:cNvSpPr txBox="1">
            <a:spLocks noChangeArrowheads="1"/>
          </p:cNvSpPr>
          <p:nvPr/>
        </p:nvSpPr>
        <p:spPr bwMode="auto">
          <a:xfrm>
            <a:off x="4581128" y="2562426"/>
            <a:ext cx="2088232" cy="704192"/>
          </a:xfrm>
          <a:prstGeom prst="rect">
            <a:avLst/>
          </a:prstGeom>
          <a:noFill/>
          <a:ln w="9525">
            <a:noFill/>
            <a:miter lim="800000"/>
            <a:headEnd/>
            <a:tailEnd/>
          </a:ln>
        </p:spPr>
        <p:txBody>
          <a:bodyPr wrap="square" lIns="87782" tIns="43891" rIns="87782" bIns="43891">
            <a:spAutoFit/>
          </a:bodyPr>
          <a:lstStyle/>
          <a:p>
            <a:pPr defTabSz="877888"/>
            <a:r>
              <a:rPr lang="ja-JP" altLang="en-US" sz="800" dirty="0" smtClean="0">
                <a:latin typeface="Meiryo UI" pitchFamily="50" charset="-128"/>
                <a:ea typeface="Meiryo UI" pitchFamily="50" charset="-128"/>
                <a:cs typeface="Meiryo UI" pitchFamily="50" charset="-128"/>
              </a:rPr>
              <a:t>専用の復元アプリケーション経由でバックアップ先のファイルをローカルに復元できます。</a:t>
            </a:r>
            <a:endParaRPr lang="en-US" altLang="ja-JP" sz="800" dirty="0" smtClean="0">
              <a:latin typeface="Meiryo UI" pitchFamily="50" charset="-128"/>
              <a:ea typeface="Meiryo UI" pitchFamily="50" charset="-128"/>
              <a:cs typeface="Meiryo UI" pitchFamily="50" charset="-128"/>
            </a:endParaRPr>
          </a:p>
          <a:p>
            <a:pPr defTabSz="877888"/>
            <a:r>
              <a:rPr lang="ja-JP" altLang="en-US" sz="800" dirty="0" smtClean="0">
                <a:latin typeface="Meiryo UI" pitchFamily="50" charset="-128"/>
                <a:ea typeface="Meiryo UI" pitchFamily="50" charset="-128"/>
                <a:cs typeface="Meiryo UI" pitchFamily="50" charset="-128"/>
              </a:rPr>
              <a:t>復元アプリケーションでは、</a:t>
            </a:r>
            <a:r>
              <a:rPr lang="en-US" altLang="ja-JP" sz="800" dirty="0" smtClean="0">
                <a:latin typeface="Meiryo UI" pitchFamily="50" charset="-128"/>
                <a:ea typeface="Meiryo UI" pitchFamily="50" charset="-128"/>
                <a:cs typeface="Meiryo UI" pitchFamily="50" charset="-128"/>
              </a:rPr>
              <a:t> Microsoft  Azure</a:t>
            </a:r>
            <a:r>
              <a:rPr lang="ja-JP" altLang="en-US" sz="800" dirty="0" smtClean="0">
                <a:latin typeface="Meiryo UI" pitchFamily="50" charset="-128"/>
                <a:ea typeface="Meiryo UI" pitchFamily="50" charset="-128"/>
                <a:cs typeface="Meiryo UI" pitchFamily="50" charset="-128"/>
              </a:rPr>
              <a:t>上のファイルをファイルサーバーと同じ階層構造で閲覧することができます。</a:t>
            </a:r>
            <a:endParaRPr lang="en-US" altLang="ja-JP" sz="800" dirty="0" smtClean="0">
              <a:latin typeface="Meiryo UI" pitchFamily="50" charset="-128"/>
              <a:ea typeface="Meiryo UI" pitchFamily="50" charset="-128"/>
              <a:cs typeface="Meiryo UI" pitchFamily="50" charset="-128"/>
            </a:endParaRPr>
          </a:p>
        </p:txBody>
      </p:sp>
      <p:sp>
        <p:nvSpPr>
          <p:cNvPr id="61" name="Text Box 72"/>
          <p:cNvSpPr txBox="1">
            <a:spLocks noChangeArrowheads="1"/>
          </p:cNvSpPr>
          <p:nvPr/>
        </p:nvSpPr>
        <p:spPr bwMode="auto">
          <a:xfrm>
            <a:off x="404664" y="3527568"/>
            <a:ext cx="2232248" cy="273305"/>
          </a:xfrm>
          <a:prstGeom prst="rect">
            <a:avLst/>
          </a:prstGeom>
          <a:noFill/>
          <a:ln w="9525">
            <a:noFill/>
            <a:miter lim="800000"/>
            <a:headEnd/>
            <a:tailEnd/>
          </a:ln>
        </p:spPr>
        <p:txBody>
          <a:bodyPr wrap="square" lIns="87782" tIns="43891" rIns="87782" bIns="43891">
            <a:spAutoFit/>
          </a:bodyPr>
          <a:lstStyle/>
          <a:p>
            <a:pPr defTabSz="877888"/>
            <a:r>
              <a:rPr lang="ja-JP" altLang="en-US" sz="1200" dirty="0" smtClean="0">
                <a:solidFill>
                  <a:srgbClr val="0099FF"/>
                </a:solidFill>
                <a:latin typeface="Meiryo UI" pitchFamily="50" charset="-128"/>
                <a:ea typeface="Meiryo UI" pitchFamily="50" charset="-128"/>
                <a:cs typeface="Meiryo UI" pitchFamily="50" charset="-128"/>
              </a:rPr>
              <a:t>変更履歴の保存</a:t>
            </a:r>
            <a:endParaRPr lang="en-US" altLang="ja-JP" sz="1200" dirty="0" smtClean="0">
              <a:solidFill>
                <a:srgbClr val="0099FF"/>
              </a:solidFill>
              <a:latin typeface="Meiryo UI" pitchFamily="50" charset="-128"/>
              <a:ea typeface="Meiryo UI" pitchFamily="50" charset="-128"/>
              <a:cs typeface="Meiryo UI" pitchFamily="50" charset="-128"/>
            </a:endParaRPr>
          </a:p>
        </p:txBody>
      </p:sp>
      <p:sp>
        <p:nvSpPr>
          <p:cNvPr id="62" name="円/楕円 61"/>
          <p:cNvSpPr>
            <a:spLocks noChangeAspect="1"/>
          </p:cNvSpPr>
          <p:nvPr/>
        </p:nvSpPr>
        <p:spPr bwMode="auto">
          <a:xfrm>
            <a:off x="116632" y="3512840"/>
            <a:ext cx="290304" cy="290336"/>
          </a:xfrm>
          <a:prstGeom prst="ellipse">
            <a:avLst/>
          </a:prstGeom>
          <a:solidFill>
            <a:srgbClr val="0099FF"/>
          </a:solidFill>
          <a:ln w="9525">
            <a:noFill/>
            <a:miter lim="800000"/>
            <a:headEnd/>
            <a:tailEnd/>
          </a:ln>
        </p:spPr>
        <p:txBody>
          <a:bodyPr lIns="87782" tIns="43891" rIns="87782" bIns="43891" rtlCol="0" anchor="ctr"/>
          <a:lstStyle/>
          <a:p>
            <a:pPr algn="ctr" defTabSz="938213"/>
            <a:r>
              <a:rPr kumimoji="1" lang="en-US" altLang="ja-JP" sz="1400" dirty="0" smtClean="0">
                <a:solidFill>
                  <a:schemeClr val="bg1"/>
                </a:solidFill>
                <a:latin typeface="Meiryo UI" pitchFamily="50" charset="-128"/>
                <a:ea typeface="Meiryo UI" pitchFamily="50" charset="-128"/>
                <a:cs typeface="Meiryo UI" pitchFamily="50" charset="-128"/>
              </a:rPr>
              <a:t>3</a:t>
            </a:r>
            <a:endParaRPr kumimoji="1" lang="ja-JP" altLang="en-US" sz="1400" dirty="0">
              <a:solidFill>
                <a:schemeClr val="bg1"/>
              </a:solidFill>
              <a:latin typeface="Meiryo UI" pitchFamily="50" charset="-128"/>
              <a:ea typeface="Meiryo UI" pitchFamily="50" charset="-128"/>
              <a:cs typeface="Meiryo UI" pitchFamily="50" charset="-128"/>
            </a:endParaRPr>
          </a:p>
        </p:txBody>
      </p:sp>
      <p:sp>
        <p:nvSpPr>
          <p:cNvPr id="64" name="Text Box 72"/>
          <p:cNvSpPr txBox="1">
            <a:spLocks noChangeArrowheads="1"/>
          </p:cNvSpPr>
          <p:nvPr/>
        </p:nvSpPr>
        <p:spPr bwMode="auto">
          <a:xfrm>
            <a:off x="1196752" y="3908884"/>
            <a:ext cx="2088232" cy="704192"/>
          </a:xfrm>
          <a:prstGeom prst="rect">
            <a:avLst/>
          </a:prstGeom>
          <a:noFill/>
          <a:ln w="9525">
            <a:noFill/>
            <a:miter lim="800000"/>
            <a:headEnd/>
            <a:tailEnd/>
          </a:ln>
        </p:spPr>
        <p:txBody>
          <a:bodyPr wrap="square" lIns="87782" tIns="43891" rIns="87782" bIns="43891">
            <a:spAutoFit/>
          </a:bodyPr>
          <a:lstStyle/>
          <a:p>
            <a:pPr defTabSz="877888"/>
            <a:r>
              <a:rPr lang="en-US" altLang="ja-JP" sz="800" dirty="0" smtClean="0">
                <a:latin typeface="Meiryo UI" pitchFamily="50" charset="-128"/>
                <a:ea typeface="Meiryo UI" pitchFamily="50" charset="-128"/>
                <a:cs typeface="Meiryo UI" pitchFamily="50" charset="-128"/>
              </a:rPr>
              <a:t>Microsoft</a:t>
            </a:r>
            <a:r>
              <a:rPr lang="ja-JP" altLang="en-US" sz="800" dirty="0" smtClean="0">
                <a:latin typeface="Meiryo UI" pitchFamily="50" charset="-128"/>
                <a:ea typeface="Meiryo UI" pitchFamily="50" charset="-128"/>
                <a:cs typeface="Meiryo UI" pitchFamily="50" charset="-128"/>
              </a:rPr>
              <a:t> </a:t>
            </a:r>
            <a:r>
              <a:rPr lang="en-US" altLang="ja-JP" sz="800" dirty="0" smtClean="0">
                <a:latin typeface="Meiryo UI" pitchFamily="50" charset="-128"/>
                <a:ea typeface="Meiryo UI" pitchFamily="50" charset="-128"/>
                <a:cs typeface="Meiryo UI" pitchFamily="50" charset="-128"/>
              </a:rPr>
              <a:t>Azure</a:t>
            </a:r>
            <a:r>
              <a:rPr lang="ja-JP" altLang="en-US" sz="800" dirty="0" smtClean="0">
                <a:latin typeface="Meiryo UI" pitchFamily="50" charset="-128"/>
                <a:ea typeface="Meiryo UI" pitchFamily="50" charset="-128"/>
                <a:cs typeface="Meiryo UI" pitchFamily="50" charset="-128"/>
              </a:rPr>
              <a:t>上にバックアップされているファイルは、最大</a:t>
            </a:r>
            <a:r>
              <a:rPr lang="en-US" altLang="ja-JP" sz="800" dirty="0" smtClean="0">
                <a:latin typeface="Meiryo UI" pitchFamily="50" charset="-128"/>
                <a:ea typeface="Meiryo UI" pitchFamily="50" charset="-128"/>
                <a:cs typeface="Meiryo UI" pitchFamily="50" charset="-128"/>
              </a:rPr>
              <a:t>10</a:t>
            </a:r>
            <a:r>
              <a:rPr lang="ja-JP" altLang="en-US" sz="800" dirty="0" smtClean="0">
                <a:latin typeface="Meiryo UI" pitchFamily="50" charset="-128"/>
                <a:ea typeface="Meiryo UI" pitchFamily="50" charset="-128"/>
                <a:cs typeface="Meiryo UI" pitchFamily="50" charset="-128"/>
              </a:rPr>
              <a:t>世代まで過去のバージョンを保持しています。</a:t>
            </a:r>
            <a:endParaRPr lang="en-US" altLang="ja-JP" sz="800" dirty="0" smtClean="0">
              <a:latin typeface="Meiryo UI" pitchFamily="50" charset="-128"/>
              <a:ea typeface="Meiryo UI" pitchFamily="50" charset="-128"/>
              <a:cs typeface="Meiryo UI" pitchFamily="50" charset="-128"/>
            </a:endParaRPr>
          </a:p>
          <a:p>
            <a:pPr defTabSz="877888"/>
            <a:r>
              <a:rPr lang="ja-JP" altLang="en-US" sz="800" dirty="0" smtClean="0">
                <a:latin typeface="Meiryo UI" pitchFamily="50" charset="-128"/>
                <a:ea typeface="Meiryo UI" pitchFamily="50" charset="-128"/>
                <a:cs typeface="Meiryo UI" pitchFamily="50" charset="-128"/>
              </a:rPr>
              <a:t>誤ってファイルを上書きや紛失してしまった際に指定の世代を復元することができます。</a:t>
            </a:r>
            <a:endParaRPr lang="en-US" altLang="ja-JP" sz="800" dirty="0" smtClean="0">
              <a:latin typeface="Meiryo UI" pitchFamily="50" charset="-128"/>
              <a:ea typeface="Meiryo UI" pitchFamily="50" charset="-128"/>
              <a:cs typeface="Meiryo UI" pitchFamily="50" charset="-128"/>
            </a:endParaRPr>
          </a:p>
        </p:txBody>
      </p:sp>
      <p:sp>
        <p:nvSpPr>
          <p:cNvPr id="72" name="Text Box 72"/>
          <p:cNvSpPr txBox="1">
            <a:spLocks noChangeArrowheads="1"/>
          </p:cNvSpPr>
          <p:nvPr/>
        </p:nvSpPr>
        <p:spPr bwMode="auto">
          <a:xfrm>
            <a:off x="3717032" y="3527568"/>
            <a:ext cx="2888940" cy="273305"/>
          </a:xfrm>
          <a:prstGeom prst="rect">
            <a:avLst/>
          </a:prstGeom>
          <a:noFill/>
          <a:ln w="9525">
            <a:noFill/>
            <a:miter lim="800000"/>
            <a:headEnd/>
            <a:tailEnd/>
          </a:ln>
        </p:spPr>
        <p:txBody>
          <a:bodyPr wrap="square" lIns="87782" tIns="43891" rIns="87782" bIns="43891">
            <a:spAutoFit/>
          </a:bodyPr>
          <a:lstStyle/>
          <a:p>
            <a:pPr defTabSz="877888"/>
            <a:r>
              <a:rPr lang="ja-JP" altLang="en-US" sz="1200" dirty="0" smtClean="0">
                <a:solidFill>
                  <a:srgbClr val="0099FF"/>
                </a:solidFill>
                <a:latin typeface="Meiryo UI" pitchFamily="50" charset="-128"/>
                <a:ea typeface="Meiryo UI" pitchFamily="50" charset="-128"/>
                <a:cs typeface="Meiryo UI" pitchFamily="50" charset="-128"/>
              </a:rPr>
              <a:t>バックアップサービス設定アプリケーション</a:t>
            </a:r>
            <a:endParaRPr lang="en-US" altLang="ja-JP" sz="1200" dirty="0" smtClean="0">
              <a:solidFill>
                <a:srgbClr val="0099FF"/>
              </a:solidFill>
              <a:latin typeface="Meiryo UI" pitchFamily="50" charset="-128"/>
              <a:ea typeface="Meiryo UI" pitchFamily="50" charset="-128"/>
              <a:cs typeface="Meiryo UI" pitchFamily="50" charset="-128"/>
            </a:endParaRPr>
          </a:p>
        </p:txBody>
      </p:sp>
      <p:sp>
        <p:nvSpPr>
          <p:cNvPr id="75" name="円/楕円 74"/>
          <p:cNvSpPr>
            <a:spLocks noChangeAspect="1"/>
          </p:cNvSpPr>
          <p:nvPr/>
        </p:nvSpPr>
        <p:spPr bwMode="auto">
          <a:xfrm>
            <a:off x="3429000" y="3512840"/>
            <a:ext cx="290304" cy="290336"/>
          </a:xfrm>
          <a:prstGeom prst="ellipse">
            <a:avLst/>
          </a:prstGeom>
          <a:solidFill>
            <a:srgbClr val="0099FF"/>
          </a:solidFill>
          <a:ln w="9525">
            <a:noFill/>
            <a:miter lim="800000"/>
            <a:headEnd/>
            <a:tailEnd/>
          </a:ln>
        </p:spPr>
        <p:txBody>
          <a:bodyPr lIns="87782" tIns="43891" rIns="87782" bIns="43891" rtlCol="0" anchor="ctr"/>
          <a:lstStyle/>
          <a:p>
            <a:pPr algn="ctr" defTabSz="938213"/>
            <a:r>
              <a:rPr kumimoji="1" lang="en-US" altLang="ja-JP" sz="1400" dirty="0" smtClean="0">
                <a:solidFill>
                  <a:schemeClr val="bg1"/>
                </a:solidFill>
                <a:latin typeface="Meiryo UI" pitchFamily="50" charset="-128"/>
                <a:ea typeface="Meiryo UI" pitchFamily="50" charset="-128"/>
                <a:cs typeface="Meiryo UI" pitchFamily="50" charset="-128"/>
              </a:rPr>
              <a:t>4</a:t>
            </a:r>
            <a:endParaRPr kumimoji="1" lang="ja-JP" altLang="en-US" sz="1400" dirty="0">
              <a:solidFill>
                <a:schemeClr val="bg1"/>
              </a:solidFill>
              <a:latin typeface="Meiryo UI" pitchFamily="50" charset="-128"/>
              <a:ea typeface="Meiryo UI" pitchFamily="50" charset="-128"/>
              <a:cs typeface="Meiryo UI" pitchFamily="50" charset="-128"/>
            </a:endParaRPr>
          </a:p>
        </p:txBody>
      </p:sp>
      <p:sp>
        <p:nvSpPr>
          <p:cNvPr id="85" name="Text Box 72"/>
          <p:cNvSpPr txBox="1">
            <a:spLocks noChangeArrowheads="1"/>
          </p:cNvSpPr>
          <p:nvPr/>
        </p:nvSpPr>
        <p:spPr bwMode="auto">
          <a:xfrm>
            <a:off x="5625244" y="3936387"/>
            <a:ext cx="1044116" cy="704192"/>
          </a:xfrm>
          <a:prstGeom prst="rect">
            <a:avLst/>
          </a:prstGeom>
          <a:noFill/>
          <a:ln w="9525">
            <a:noFill/>
            <a:miter lim="800000"/>
            <a:headEnd/>
            <a:tailEnd/>
          </a:ln>
        </p:spPr>
        <p:txBody>
          <a:bodyPr wrap="square" lIns="87782" tIns="43891" rIns="87782" bIns="43891">
            <a:spAutoFit/>
          </a:bodyPr>
          <a:lstStyle/>
          <a:p>
            <a:pPr defTabSz="877888"/>
            <a:r>
              <a:rPr lang="ja-JP" altLang="en-US" sz="800" dirty="0" smtClean="0">
                <a:latin typeface="Meiryo UI" pitchFamily="50" charset="-128"/>
                <a:ea typeface="Meiryo UI" pitchFamily="50" charset="-128"/>
                <a:cs typeface="Meiryo UI" pitchFamily="50" charset="-128"/>
              </a:rPr>
              <a:t>各バックアップアカウントの追加や削除、バックアップサービスの細かな設定を行うことができます。</a:t>
            </a:r>
            <a:endParaRPr lang="en-US" altLang="ja-JP" sz="800" dirty="0" smtClean="0">
              <a:latin typeface="Meiryo UI" pitchFamily="50" charset="-128"/>
              <a:ea typeface="Meiryo UI" pitchFamily="50" charset="-128"/>
              <a:cs typeface="Meiryo UI" pitchFamily="50" charset="-128"/>
            </a:endParaRPr>
          </a:p>
        </p:txBody>
      </p:sp>
      <p:grpSp>
        <p:nvGrpSpPr>
          <p:cNvPr id="91" name="グループ化 90"/>
          <p:cNvGrpSpPr/>
          <p:nvPr/>
        </p:nvGrpSpPr>
        <p:grpSpPr>
          <a:xfrm>
            <a:off x="0" y="2597030"/>
            <a:ext cx="1232756" cy="888309"/>
            <a:chOff x="0" y="1004351"/>
            <a:chExt cx="1232756" cy="888309"/>
          </a:xfrm>
        </p:grpSpPr>
        <p:pic>
          <p:nvPicPr>
            <p:cNvPr id="1027" name="Picture 3"/>
            <p:cNvPicPr>
              <a:picLocks noChangeAspect="1" noChangeArrowheads="1"/>
            </p:cNvPicPr>
            <p:nvPr/>
          </p:nvPicPr>
          <p:blipFill>
            <a:blip r:embed="rId6" cstate="print"/>
            <a:srcRect/>
            <a:stretch>
              <a:fillRect/>
            </a:stretch>
          </p:blipFill>
          <p:spPr bwMode="auto">
            <a:xfrm>
              <a:off x="0" y="1004351"/>
              <a:ext cx="1232756" cy="888309"/>
            </a:xfrm>
            <a:prstGeom prst="rect">
              <a:avLst/>
            </a:prstGeom>
            <a:noFill/>
            <a:ln w="9525">
              <a:noFill/>
              <a:miter lim="800000"/>
              <a:headEnd/>
              <a:tailEnd/>
            </a:ln>
          </p:spPr>
        </p:pic>
        <p:sp>
          <p:nvSpPr>
            <p:cNvPr id="89" name="正方形/長方形 88"/>
            <p:cNvSpPr/>
            <p:nvPr/>
          </p:nvSpPr>
          <p:spPr bwMode="auto">
            <a:xfrm>
              <a:off x="476672" y="1100572"/>
              <a:ext cx="576064" cy="144016"/>
            </a:xfrm>
            <a:prstGeom prst="rect">
              <a:avLst/>
            </a:prstGeom>
            <a:solidFill>
              <a:schemeClr val="bg1"/>
            </a:solidFill>
            <a:ln w="9525">
              <a:noFill/>
              <a:miter lim="800000"/>
              <a:headEnd/>
              <a:tailEnd/>
            </a:ln>
          </p:spPr>
          <p:txBody>
            <a:bodyPr wrap="none" lIns="87782" tIns="43891" rIns="87782" bIns="43891" rtlCol="0" anchor="ctr"/>
            <a:lstStyle/>
            <a:p>
              <a:pPr algn="ctr" defTabSz="938213"/>
              <a:r>
                <a:rPr kumimoji="1" lang="en-US" altLang="ja-JP" sz="600" dirty="0" smtClean="0">
                  <a:latin typeface="Meiryo UI" pitchFamily="50" charset="-128"/>
                  <a:ea typeface="Meiryo UI" pitchFamily="50" charset="-128"/>
                  <a:cs typeface="Meiryo UI" pitchFamily="50" charset="-128"/>
                </a:rPr>
                <a:t>Microsoft Azure</a:t>
              </a:r>
              <a:endParaRPr kumimoji="1" lang="ja-JP" altLang="en-US" sz="600" dirty="0">
                <a:latin typeface="Meiryo UI" pitchFamily="50" charset="-128"/>
                <a:ea typeface="Meiryo UI" pitchFamily="50" charset="-128"/>
                <a:cs typeface="Meiryo UI" pitchFamily="50" charset="-128"/>
              </a:endParaRPr>
            </a:p>
          </p:txBody>
        </p:sp>
      </p:grpSp>
      <p:grpSp>
        <p:nvGrpSpPr>
          <p:cNvPr id="94" name="グループ化 93"/>
          <p:cNvGrpSpPr/>
          <p:nvPr/>
        </p:nvGrpSpPr>
        <p:grpSpPr>
          <a:xfrm>
            <a:off x="3356992" y="2621243"/>
            <a:ext cx="1219772" cy="857822"/>
            <a:chOff x="3356992" y="1028564"/>
            <a:chExt cx="1219772" cy="857822"/>
          </a:xfrm>
        </p:grpSpPr>
        <p:pic>
          <p:nvPicPr>
            <p:cNvPr id="3" name="Picture 4"/>
            <p:cNvPicPr>
              <a:picLocks noChangeAspect="1" noChangeArrowheads="1"/>
            </p:cNvPicPr>
            <p:nvPr/>
          </p:nvPicPr>
          <p:blipFill>
            <a:blip r:embed="rId7" cstate="print"/>
            <a:srcRect/>
            <a:stretch>
              <a:fillRect/>
            </a:stretch>
          </p:blipFill>
          <p:spPr bwMode="auto">
            <a:xfrm>
              <a:off x="3356992" y="1028564"/>
              <a:ext cx="1219772" cy="857822"/>
            </a:xfrm>
            <a:prstGeom prst="rect">
              <a:avLst/>
            </a:prstGeom>
            <a:noFill/>
            <a:ln w="9525">
              <a:noFill/>
              <a:miter lim="800000"/>
              <a:headEnd/>
              <a:tailEnd/>
            </a:ln>
          </p:spPr>
        </p:pic>
        <p:sp>
          <p:nvSpPr>
            <p:cNvPr id="90" name="正方形/長方形 89"/>
            <p:cNvSpPr/>
            <p:nvPr/>
          </p:nvSpPr>
          <p:spPr bwMode="auto">
            <a:xfrm>
              <a:off x="3825044" y="1100572"/>
              <a:ext cx="576064" cy="180020"/>
            </a:xfrm>
            <a:prstGeom prst="rect">
              <a:avLst/>
            </a:prstGeom>
            <a:solidFill>
              <a:schemeClr val="bg1"/>
            </a:solidFill>
            <a:ln w="9525">
              <a:noFill/>
              <a:miter lim="800000"/>
              <a:headEnd/>
              <a:tailEnd/>
            </a:ln>
          </p:spPr>
          <p:txBody>
            <a:bodyPr wrap="none" lIns="87782" tIns="43891" rIns="87782" bIns="43891" rtlCol="0" anchor="ctr"/>
            <a:lstStyle/>
            <a:p>
              <a:pPr algn="ctr" defTabSz="938213"/>
              <a:r>
                <a:rPr kumimoji="1" lang="en-US" altLang="ja-JP" sz="600" dirty="0" smtClean="0">
                  <a:latin typeface="Meiryo UI" pitchFamily="50" charset="-128"/>
                  <a:ea typeface="Meiryo UI" pitchFamily="50" charset="-128"/>
                  <a:cs typeface="Meiryo UI" pitchFamily="50" charset="-128"/>
                </a:rPr>
                <a:t>Microsoft Azure</a:t>
              </a:r>
              <a:endParaRPr kumimoji="1" lang="ja-JP" altLang="en-US" sz="600" dirty="0">
                <a:latin typeface="Meiryo UI" pitchFamily="50" charset="-128"/>
                <a:ea typeface="Meiryo UI" pitchFamily="50" charset="-128"/>
                <a:cs typeface="Meiryo UI" pitchFamily="50" charset="-128"/>
              </a:endParaRPr>
            </a:p>
          </p:txBody>
        </p:sp>
      </p:grpSp>
      <p:grpSp>
        <p:nvGrpSpPr>
          <p:cNvPr id="95" name="グループ化 94"/>
          <p:cNvGrpSpPr/>
          <p:nvPr/>
        </p:nvGrpSpPr>
        <p:grpSpPr>
          <a:xfrm>
            <a:off x="44624" y="3871724"/>
            <a:ext cx="1120140" cy="937260"/>
            <a:chOff x="44624" y="2647588"/>
            <a:chExt cx="1120140" cy="937260"/>
          </a:xfrm>
        </p:grpSpPr>
        <p:pic>
          <p:nvPicPr>
            <p:cNvPr id="1029" name="Picture 5"/>
            <p:cNvPicPr>
              <a:picLocks noChangeAspect="1" noChangeArrowheads="1"/>
            </p:cNvPicPr>
            <p:nvPr/>
          </p:nvPicPr>
          <p:blipFill>
            <a:blip r:embed="rId8" cstate="print"/>
            <a:srcRect/>
            <a:stretch>
              <a:fillRect/>
            </a:stretch>
          </p:blipFill>
          <p:spPr bwMode="auto">
            <a:xfrm>
              <a:off x="44624" y="2647588"/>
              <a:ext cx="1120140" cy="937260"/>
            </a:xfrm>
            <a:prstGeom prst="rect">
              <a:avLst/>
            </a:prstGeom>
            <a:noFill/>
            <a:ln w="9525">
              <a:noFill/>
              <a:miter lim="800000"/>
              <a:headEnd/>
              <a:tailEnd/>
            </a:ln>
          </p:spPr>
        </p:pic>
        <p:sp>
          <p:nvSpPr>
            <p:cNvPr id="93" name="正方形/長方形 92"/>
            <p:cNvSpPr/>
            <p:nvPr/>
          </p:nvSpPr>
          <p:spPr bwMode="auto">
            <a:xfrm>
              <a:off x="404664" y="2864768"/>
              <a:ext cx="504056" cy="108012"/>
            </a:xfrm>
            <a:prstGeom prst="rect">
              <a:avLst/>
            </a:prstGeom>
            <a:solidFill>
              <a:schemeClr val="bg1"/>
            </a:solidFill>
            <a:ln w="9525">
              <a:noFill/>
              <a:miter lim="800000"/>
              <a:headEnd/>
              <a:tailEnd/>
            </a:ln>
          </p:spPr>
          <p:txBody>
            <a:bodyPr wrap="none" lIns="87782" tIns="43891" rIns="87782" bIns="43891" rtlCol="0" anchor="ctr"/>
            <a:lstStyle/>
            <a:p>
              <a:pPr algn="ctr" defTabSz="938213"/>
              <a:r>
                <a:rPr kumimoji="1" lang="en-US" altLang="ja-JP" sz="500" dirty="0" smtClean="0">
                  <a:latin typeface="Meiryo UI" pitchFamily="50" charset="-128"/>
                  <a:ea typeface="Meiryo UI" pitchFamily="50" charset="-128"/>
                  <a:cs typeface="Meiryo UI" pitchFamily="50" charset="-128"/>
                </a:rPr>
                <a:t>Microsoft Azure</a:t>
              </a:r>
              <a:endParaRPr kumimoji="1" lang="ja-JP" altLang="en-US" sz="500" dirty="0">
                <a:latin typeface="Meiryo UI" pitchFamily="50" charset="-128"/>
                <a:ea typeface="Meiryo UI" pitchFamily="50" charset="-128"/>
                <a:cs typeface="Meiryo UI" pitchFamily="50" charset="-128"/>
              </a:endParaRPr>
            </a:p>
          </p:txBody>
        </p:sp>
      </p:grpSp>
      <p:sp>
        <p:nvSpPr>
          <p:cNvPr id="96" name="Text Box 72"/>
          <p:cNvSpPr txBox="1">
            <a:spLocks noChangeArrowheads="1"/>
          </p:cNvSpPr>
          <p:nvPr/>
        </p:nvSpPr>
        <p:spPr bwMode="auto">
          <a:xfrm>
            <a:off x="764704" y="380492"/>
            <a:ext cx="5976664" cy="642637"/>
          </a:xfrm>
          <a:prstGeom prst="rect">
            <a:avLst/>
          </a:prstGeom>
          <a:noFill/>
          <a:ln w="9525">
            <a:noFill/>
            <a:miter lim="800000"/>
            <a:headEnd/>
            <a:tailEnd/>
          </a:ln>
        </p:spPr>
        <p:txBody>
          <a:bodyPr wrap="square" lIns="87782" tIns="43891" rIns="87782" bIns="43891">
            <a:spAutoFit/>
          </a:bodyPr>
          <a:lstStyle/>
          <a:p>
            <a:pPr defTabSz="877888"/>
            <a:r>
              <a:rPr lang="ja-JP" altLang="en-US" sz="1200" dirty="0" smtClean="0">
                <a:latin typeface="Meiryo UI" pitchFamily="50" charset="-128"/>
                <a:ea typeface="Meiryo UI" pitchFamily="50" charset="-128"/>
                <a:cs typeface="Meiryo UI" pitchFamily="50" charset="-128"/>
              </a:rPr>
              <a:t>ロジテック</a:t>
            </a:r>
            <a:r>
              <a:rPr lang="en-US" altLang="ja-JP" sz="1200" dirty="0" smtClean="0">
                <a:latin typeface="Meiryo UI" pitchFamily="50" charset="-128"/>
                <a:ea typeface="Meiryo UI" pitchFamily="50" charset="-128"/>
                <a:cs typeface="Meiryo UI" pitchFamily="50" charset="-128"/>
              </a:rPr>
              <a:t>Windows NAS</a:t>
            </a:r>
            <a:r>
              <a:rPr lang="ja-JP" altLang="en-US" sz="1200" dirty="0" smtClean="0">
                <a:latin typeface="Meiryo UI" pitchFamily="50" charset="-128"/>
                <a:ea typeface="Meiryo UI" pitchFamily="50" charset="-128"/>
                <a:cs typeface="Meiryo UI" pitchFamily="50" charset="-128"/>
              </a:rPr>
              <a:t>に標準搭載されている「</a:t>
            </a:r>
            <a:r>
              <a:rPr lang="en-US" altLang="ja-JP" sz="1200" dirty="0" err="1" smtClean="0">
                <a:latin typeface="Meiryo UI" pitchFamily="50" charset="-128"/>
                <a:ea typeface="Meiryo UI" pitchFamily="50" charset="-128"/>
                <a:cs typeface="Meiryo UI" pitchFamily="50" charset="-128"/>
              </a:rPr>
              <a:t>Cloudlink</a:t>
            </a:r>
            <a:r>
              <a:rPr lang="en-US" altLang="ja-JP" sz="1200" dirty="0" smtClean="0">
                <a:latin typeface="Meiryo UI" pitchFamily="50" charset="-128"/>
                <a:ea typeface="Meiryo UI" pitchFamily="50" charset="-128"/>
                <a:cs typeface="Meiryo UI" pitchFamily="50" charset="-128"/>
              </a:rPr>
              <a:t> for Windows Azure</a:t>
            </a:r>
            <a:r>
              <a:rPr lang="ja-JP" altLang="en-US" sz="1200" dirty="0" smtClean="0">
                <a:latin typeface="Meiryo UI" pitchFamily="50" charset="-128"/>
                <a:ea typeface="Meiryo UI" pitchFamily="50" charset="-128"/>
                <a:cs typeface="Meiryo UI" pitchFamily="50" charset="-128"/>
              </a:rPr>
              <a:t>」は、</a:t>
            </a:r>
            <a:endParaRPr lang="en-US" altLang="ja-JP" sz="1200" dirty="0" smtClean="0">
              <a:latin typeface="Meiryo UI" pitchFamily="50" charset="-128"/>
              <a:ea typeface="Meiryo UI" pitchFamily="50" charset="-128"/>
              <a:cs typeface="Meiryo UI" pitchFamily="50" charset="-128"/>
            </a:endParaRPr>
          </a:p>
          <a:p>
            <a:pPr defTabSz="877888"/>
            <a:r>
              <a:rPr lang="ja-JP" altLang="en-US" sz="1200" dirty="0" smtClean="0">
                <a:latin typeface="Meiryo UI" pitchFamily="50" charset="-128"/>
                <a:ea typeface="Meiryo UI" pitchFamily="50" charset="-128"/>
                <a:cs typeface="Meiryo UI" pitchFamily="50" charset="-128"/>
              </a:rPr>
              <a:t>指定したフォルダのファイルを </a:t>
            </a:r>
            <a:r>
              <a:rPr lang="en-US" altLang="ja-JP" sz="1200" dirty="0" smtClean="0">
                <a:latin typeface="Meiryo UI" pitchFamily="50" charset="-128"/>
                <a:ea typeface="Meiryo UI" pitchFamily="50" charset="-128"/>
                <a:cs typeface="Meiryo UI" pitchFamily="50" charset="-128"/>
              </a:rPr>
              <a:t>Windows Azure </a:t>
            </a:r>
            <a:r>
              <a:rPr lang="ja-JP" altLang="en-US" sz="1200" dirty="0" smtClean="0">
                <a:latin typeface="Meiryo UI" pitchFamily="50" charset="-128"/>
                <a:ea typeface="Meiryo UI" pitchFamily="50" charset="-128"/>
                <a:cs typeface="Meiryo UI" pitchFamily="50" charset="-128"/>
              </a:rPr>
              <a:t>へ自動的にバックアップするアプリケーションです。</a:t>
            </a:r>
            <a:endParaRPr lang="en-US" altLang="ja-JP" sz="1200" dirty="0" smtClean="0">
              <a:latin typeface="Meiryo UI" pitchFamily="50" charset="-128"/>
              <a:ea typeface="Meiryo UI" pitchFamily="50" charset="-128"/>
              <a:cs typeface="Meiryo UI" pitchFamily="50" charset="-128"/>
            </a:endParaRPr>
          </a:p>
          <a:p>
            <a:pPr defTabSz="877888"/>
            <a:r>
              <a:rPr lang="en-US" altLang="ja-JP" sz="1200" dirty="0" smtClean="0">
                <a:latin typeface="Meiryo UI" pitchFamily="50" charset="-128"/>
                <a:ea typeface="Meiryo UI" pitchFamily="50" charset="-128"/>
                <a:cs typeface="Meiryo UI" pitchFamily="50" charset="-128"/>
              </a:rPr>
              <a:t>BCP</a:t>
            </a:r>
            <a:r>
              <a:rPr lang="ja-JP" altLang="en-US" sz="1200" dirty="0" smtClean="0">
                <a:latin typeface="Meiryo UI" pitchFamily="50" charset="-128"/>
                <a:ea typeface="Meiryo UI" pitchFamily="50" charset="-128"/>
                <a:cs typeface="Meiryo UI" pitchFamily="50" charset="-128"/>
              </a:rPr>
              <a:t>対策として、セキュアにクラウドへバックアップします。</a:t>
            </a:r>
            <a:endParaRPr lang="en-US" altLang="ja-JP" sz="1200" dirty="0" smtClean="0">
              <a:latin typeface="Meiryo UI" pitchFamily="50" charset="-128"/>
              <a:ea typeface="Meiryo UI" pitchFamily="50" charset="-128"/>
              <a:cs typeface="Meiryo UI" pitchFamily="50" charset="-128"/>
            </a:endParaRPr>
          </a:p>
        </p:txBody>
      </p:sp>
      <p:pic>
        <p:nvPicPr>
          <p:cNvPr id="98" name="Picture 2"/>
          <p:cNvPicPr>
            <a:picLocks noChangeAspect="1" noChangeArrowheads="1"/>
          </p:cNvPicPr>
          <p:nvPr/>
        </p:nvPicPr>
        <p:blipFill>
          <a:blip r:embed="rId4" cstate="print"/>
          <a:srcRect/>
          <a:stretch>
            <a:fillRect/>
          </a:stretch>
        </p:blipFill>
        <p:spPr bwMode="auto">
          <a:xfrm>
            <a:off x="548680" y="1495460"/>
            <a:ext cx="684076" cy="684076"/>
          </a:xfrm>
          <a:prstGeom prst="rect">
            <a:avLst/>
          </a:prstGeom>
          <a:noFill/>
          <a:ln w="9525">
            <a:noFill/>
            <a:miter lim="800000"/>
            <a:headEnd/>
            <a:tailEnd/>
          </a:ln>
        </p:spPr>
      </p:pic>
      <p:grpSp>
        <p:nvGrpSpPr>
          <p:cNvPr id="102" name="グループ化 101"/>
          <p:cNvGrpSpPr/>
          <p:nvPr/>
        </p:nvGrpSpPr>
        <p:grpSpPr>
          <a:xfrm>
            <a:off x="5261188" y="1423452"/>
            <a:ext cx="1120140" cy="937260"/>
            <a:chOff x="44624" y="2647588"/>
            <a:chExt cx="1120140" cy="937260"/>
          </a:xfrm>
        </p:grpSpPr>
        <p:pic>
          <p:nvPicPr>
            <p:cNvPr id="103" name="Picture 5"/>
            <p:cNvPicPr>
              <a:picLocks noChangeAspect="1" noChangeArrowheads="1"/>
            </p:cNvPicPr>
            <p:nvPr/>
          </p:nvPicPr>
          <p:blipFill>
            <a:blip r:embed="rId8" cstate="print"/>
            <a:srcRect/>
            <a:stretch>
              <a:fillRect/>
            </a:stretch>
          </p:blipFill>
          <p:spPr bwMode="auto">
            <a:xfrm>
              <a:off x="44624" y="2647588"/>
              <a:ext cx="1120140" cy="937260"/>
            </a:xfrm>
            <a:prstGeom prst="rect">
              <a:avLst/>
            </a:prstGeom>
            <a:noFill/>
            <a:ln w="9525">
              <a:noFill/>
              <a:miter lim="800000"/>
              <a:headEnd/>
              <a:tailEnd/>
            </a:ln>
          </p:spPr>
        </p:pic>
        <p:sp>
          <p:nvSpPr>
            <p:cNvPr id="104" name="正方形/長方形 103"/>
            <p:cNvSpPr/>
            <p:nvPr/>
          </p:nvSpPr>
          <p:spPr bwMode="auto">
            <a:xfrm>
              <a:off x="404664" y="2864768"/>
              <a:ext cx="504056" cy="108012"/>
            </a:xfrm>
            <a:prstGeom prst="rect">
              <a:avLst/>
            </a:prstGeom>
            <a:solidFill>
              <a:schemeClr val="bg1"/>
            </a:solidFill>
            <a:ln w="9525">
              <a:noFill/>
              <a:miter lim="800000"/>
              <a:headEnd/>
              <a:tailEnd/>
            </a:ln>
          </p:spPr>
          <p:txBody>
            <a:bodyPr wrap="none" lIns="87782" tIns="43891" rIns="87782" bIns="43891" rtlCol="0" anchor="ctr"/>
            <a:lstStyle/>
            <a:p>
              <a:pPr algn="ctr" defTabSz="938213"/>
              <a:r>
                <a:rPr kumimoji="1" lang="en-US" altLang="ja-JP" sz="500" dirty="0" smtClean="0">
                  <a:latin typeface="Meiryo UI" pitchFamily="50" charset="-128"/>
                  <a:ea typeface="Meiryo UI" pitchFamily="50" charset="-128"/>
                  <a:cs typeface="Meiryo UI" pitchFamily="50" charset="-128"/>
                </a:rPr>
                <a:t>Microsoft Azure</a:t>
              </a:r>
              <a:endParaRPr kumimoji="1" lang="ja-JP" altLang="en-US" sz="500" dirty="0">
                <a:latin typeface="Meiryo UI" pitchFamily="50" charset="-128"/>
                <a:ea typeface="Meiryo UI" pitchFamily="50" charset="-128"/>
                <a:cs typeface="Meiryo UI" pitchFamily="50" charset="-128"/>
              </a:endParaRPr>
            </a:p>
          </p:txBody>
        </p:sp>
      </p:grpSp>
      <p:cxnSp>
        <p:nvCxnSpPr>
          <p:cNvPr id="106" name="カギ線コネクタ 105"/>
          <p:cNvCxnSpPr>
            <a:stCxn id="98" idx="0"/>
            <a:endCxn id="103" idx="0"/>
          </p:cNvCxnSpPr>
          <p:nvPr/>
        </p:nvCxnSpPr>
        <p:spPr bwMode="auto">
          <a:xfrm rot="5400000" flipH="1" flipV="1">
            <a:off x="3319984" y="-1005814"/>
            <a:ext cx="72008" cy="4930540"/>
          </a:xfrm>
          <a:prstGeom prst="bentConnector3">
            <a:avLst>
              <a:gd name="adj1" fmla="val 417465"/>
            </a:avLst>
          </a:prstGeom>
          <a:solidFill>
            <a:schemeClr val="accent1"/>
          </a:solidFill>
          <a:ln w="28575" cap="flat" cmpd="sng" algn="ctr">
            <a:solidFill>
              <a:srgbClr val="0099FF"/>
            </a:solidFill>
            <a:prstDash val="solid"/>
            <a:round/>
            <a:headEnd type="none" w="med" len="med"/>
            <a:tailEnd type="arrow"/>
          </a:ln>
          <a:effectLst/>
        </p:spPr>
      </p:cxnSp>
      <p:sp>
        <p:nvSpPr>
          <p:cNvPr id="109" name="Rectangle 341"/>
          <p:cNvSpPr>
            <a:spLocks noChangeArrowheads="1"/>
          </p:cNvSpPr>
          <p:nvPr/>
        </p:nvSpPr>
        <p:spPr bwMode="auto">
          <a:xfrm>
            <a:off x="2816932" y="1064568"/>
            <a:ext cx="1044116" cy="252028"/>
          </a:xfrm>
          <a:prstGeom prst="rect">
            <a:avLst/>
          </a:prstGeom>
          <a:solidFill>
            <a:srgbClr val="0099FF"/>
          </a:solidFill>
          <a:ln w="9525">
            <a:noFill/>
            <a:miter lim="800000"/>
            <a:headEnd/>
            <a:tailEnd/>
          </a:ln>
        </p:spPr>
        <p:txBody>
          <a:bodyPr wrap="none" anchor="ctr"/>
          <a:lstStyle/>
          <a:p>
            <a:pPr algn="ctr" defTabSz="877888"/>
            <a:r>
              <a:rPr lang="ja-JP" altLang="en-US" sz="1000" dirty="0" smtClean="0">
                <a:solidFill>
                  <a:schemeClr val="bg1"/>
                </a:solidFill>
                <a:latin typeface="Meiryo UI" pitchFamily="50" charset="-128"/>
                <a:ea typeface="Meiryo UI" pitchFamily="50" charset="-128"/>
                <a:cs typeface="Meiryo UI" pitchFamily="50" charset="-128"/>
              </a:rPr>
              <a:t>インターネット回線</a:t>
            </a:r>
            <a:endParaRPr lang="ja-JP" altLang="en-US" sz="1000" dirty="0">
              <a:solidFill>
                <a:schemeClr val="bg1"/>
              </a:solidFill>
              <a:latin typeface="Meiryo UI" pitchFamily="50" charset="-128"/>
              <a:ea typeface="Meiryo UI" pitchFamily="50" charset="-128"/>
              <a:cs typeface="Meiryo UI" pitchFamily="50" charset="-128"/>
            </a:endParaRPr>
          </a:p>
        </p:txBody>
      </p:sp>
      <p:sp>
        <p:nvSpPr>
          <p:cNvPr id="110" name="左矢印吹き出し 109"/>
          <p:cNvSpPr/>
          <p:nvPr/>
        </p:nvSpPr>
        <p:spPr bwMode="auto">
          <a:xfrm>
            <a:off x="1556792" y="1460612"/>
            <a:ext cx="3348372" cy="684076"/>
          </a:xfrm>
          <a:prstGeom prst="leftArrowCallout">
            <a:avLst>
              <a:gd name="adj1" fmla="val 25000"/>
              <a:gd name="adj2" fmla="val 25000"/>
              <a:gd name="adj3" fmla="val 25000"/>
              <a:gd name="adj4" fmla="val 88828"/>
            </a:avLst>
          </a:prstGeom>
          <a:solidFill>
            <a:schemeClr val="bg1">
              <a:lumMod val="65000"/>
            </a:schemeClr>
          </a:solidFill>
          <a:ln w="9525">
            <a:noFill/>
            <a:miter lim="800000"/>
            <a:headEnd/>
            <a:tailEnd/>
          </a:ln>
          <a:effectLst>
            <a:glow rad="101600">
              <a:srgbClr val="0099FF">
                <a:alpha val="40000"/>
              </a:srgbClr>
            </a:glow>
          </a:effectLst>
        </p:spPr>
        <p:txBody>
          <a:bodyPr lIns="87782" tIns="43891" rIns="87782" bIns="43891" rtlCol="0" anchor="ctr"/>
          <a:lstStyle/>
          <a:p>
            <a:pPr algn="ctr" defTabSz="938213"/>
            <a:r>
              <a:rPr kumimoji="1" lang="ja-JP" altLang="en-US" sz="900" b="1" dirty="0" smtClean="0">
                <a:solidFill>
                  <a:schemeClr val="bg1"/>
                </a:solidFill>
                <a:latin typeface="Meiryo UI" pitchFamily="50" charset="-128"/>
                <a:ea typeface="Meiryo UI" pitchFamily="50" charset="-128"/>
                <a:cs typeface="Meiryo UI" pitchFamily="50" charset="-128"/>
              </a:rPr>
              <a:t>ロジテック</a:t>
            </a:r>
            <a:r>
              <a:rPr kumimoji="1" lang="en-US" altLang="ja-JP" sz="900" b="1" dirty="0" smtClean="0">
                <a:solidFill>
                  <a:schemeClr val="bg1"/>
                </a:solidFill>
                <a:latin typeface="Meiryo UI" pitchFamily="50" charset="-128"/>
                <a:ea typeface="Meiryo UI" pitchFamily="50" charset="-128"/>
                <a:cs typeface="Meiryo UI" pitchFamily="50" charset="-128"/>
              </a:rPr>
              <a:t>Windows NAS</a:t>
            </a:r>
            <a:r>
              <a:rPr kumimoji="1" lang="ja-JP" altLang="en-US" sz="900" b="1" dirty="0" smtClean="0">
                <a:solidFill>
                  <a:schemeClr val="bg1"/>
                </a:solidFill>
                <a:latin typeface="Meiryo UI" pitchFamily="50" charset="-128"/>
                <a:ea typeface="Meiryo UI" pitchFamily="50" charset="-128"/>
                <a:cs typeface="Meiryo UI" pitchFamily="50" charset="-128"/>
              </a:rPr>
              <a:t>のデスクトップ上の</a:t>
            </a:r>
            <a:endParaRPr kumimoji="1" lang="en-US" altLang="ja-JP" sz="900" b="1" dirty="0" smtClean="0">
              <a:solidFill>
                <a:schemeClr val="bg1"/>
              </a:solidFill>
              <a:latin typeface="Meiryo UI" pitchFamily="50" charset="-128"/>
              <a:ea typeface="Meiryo UI" pitchFamily="50" charset="-128"/>
              <a:cs typeface="Meiryo UI" pitchFamily="50" charset="-128"/>
            </a:endParaRPr>
          </a:p>
          <a:p>
            <a:pPr algn="ctr" defTabSz="938213"/>
            <a:r>
              <a:rPr kumimoji="1" lang="ja-JP" altLang="en-US" sz="900" b="1" dirty="0" smtClean="0">
                <a:solidFill>
                  <a:schemeClr val="bg1"/>
                </a:solidFill>
                <a:latin typeface="Meiryo UI" pitchFamily="50" charset="-128"/>
                <a:ea typeface="Meiryo UI" pitchFamily="50" charset="-128"/>
                <a:cs typeface="Meiryo UI" pitchFamily="50" charset="-128"/>
              </a:rPr>
              <a:t>「</a:t>
            </a:r>
            <a:r>
              <a:rPr kumimoji="1" lang="en-US" altLang="ja-JP" sz="900" b="1" dirty="0" err="1" smtClean="0">
                <a:solidFill>
                  <a:schemeClr val="bg1"/>
                </a:solidFill>
                <a:latin typeface="Meiryo UI" pitchFamily="50" charset="-128"/>
                <a:ea typeface="Meiryo UI" pitchFamily="50" charset="-128"/>
                <a:cs typeface="Meiryo UI" pitchFamily="50" charset="-128"/>
              </a:rPr>
              <a:t>Cloudlink</a:t>
            </a:r>
            <a:r>
              <a:rPr kumimoji="1" lang="en-US" altLang="ja-JP" sz="900" b="1" dirty="0" smtClean="0">
                <a:solidFill>
                  <a:schemeClr val="bg1"/>
                </a:solidFill>
                <a:latin typeface="Meiryo UI" pitchFamily="50" charset="-128"/>
                <a:ea typeface="Meiryo UI" pitchFamily="50" charset="-128"/>
                <a:cs typeface="Meiryo UI" pitchFamily="50" charset="-128"/>
              </a:rPr>
              <a:t> for Windows Azure</a:t>
            </a:r>
            <a:r>
              <a:rPr kumimoji="1" lang="ja-JP" altLang="en-US" sz="900" b="1" dirty="0" smtClean="0">
                <a:solidFill>
                  <a:schemeClr val="bg1"/>
                </a:solidFill>
                <a:latin typeface="Meiryo UI" pitchFamily="50" charset="-128"/>
                <a:ea typeface="Meiryo UI" pitchFamily="50" charset="-128"/>
                <a:cs typeface="Meiryo UI" pitchFamily="50" charset="-128"/>
              </a:rPr>
              <a:t>」</a:t>
            </a:r>
            <a:r>
              <a:rPr lang="ja-JP" altLang="en-US" sz="900" b="1" dirty="0" smtClean="0">
                <a:solidFill>
                  <a:schemeClr val="bg1"/>
                </a:solidFill>
                <a:latin typeface="Meiryo UI" pitchFamily="50" charset="-128"/>
                <a:ea typeface="Meiryo UI" pitchFamily="50" charset="-128"/>
                <a:cs typeface="Meiryo UI" pitchFamily="50" charset="-128"/>
              </a:rPr>
              <a:t>をインストールします。</a:t>
            </a:r>
            <a:endParaRPr lang="en-US" altLang="ja-JP" sz="900" b="1" dirty="0" smtClean="0">
              <a:solidFill>
                <a:schemeClr val="bg1"/>
              </a:solidFill>
              <a:latin typeface="Meiryo UI" pitchFamily="50" charset="-128"/>
              <a:ea typeface="Meiryo UI" pitchFamily="50" charset="-128"/>
              <a:cs typeface="Meiryo UI" pitchFamily="50" charset="-128"/>
            </a:endParaRPr>
          </a:p>
          <a:p>
            <a:pPr algn="ctr" defTabSz="938213"/>
            <a:r>
              <a:rPr kumimoji="1" lang="en-US" altLang="ja-JP" sz="900" b="1" dirty="0" smtClean="0">
                <a:solidFill>
                  <a:schemeClr val="bg1"/>
                </a:solidFill>
                <a:latin typeface="Meiryo UI" pitchFamily="50" charset="-128"/>
                <a:ea typeface="Meiryo UI" pitchFamily="50" charset="-128"/>
                <a:cs typeface="Meiryo UI" pitchFamily="50" charset="-128"/>
              </a:rPr>
              <a:t>※Azure</a:t>
            </a:r>
            <a:r>
              <a:rPr kumimoji="1" lang="ja-JP" altLang="en-US" sz="900" b="1" dirty="0" smtClean="0">
                <a:solidFill>
                  <a:schemeClr val="bg1"/>
                </a:solidFill>
                <a:latin typeface="Meiryo UI" pitchFamily="50" charset="-128"/>
                <a:ea typeface="Meiryo UI" pitchFamily="50" charset="-128"/>
                <a:cs typeface="Meiryo UI" pitchFamily="50" charset="-128"/>
              </a:rPr>
              <a:t>の利用には別途契約が必要となります</a:t>
            </a:r>
            <a:endParaRPr kumimoji="1" lang="ja-JP" altLang="en-US" sz="900" b="1" dirty="0">
              <a:solidFill>
                <a:schemeClr val="bg1"/>
              </a:solidFill>
              <a:latin typeface="Meiryo UI" pitchFamily="50" charset="-128"/>
              <a:ea typeface="Meiryo UI" pitchFamily="50" charset="-128"/>
              <a:cs typeface="Meiryo UI" pitchFamily="50" charset="-128"/>
            </a:endParaRPr>
          </a:p>
        </p:txBody>
      </p:sp>
      <p:pic>
        <p:nvPicPr>
          <p:cNvPr id="1031" name="Picture 7"/>
          <p:cNvPicPr>
            <a:picLocks noChangeAspect="1" noChangeArrowheads="1"/>
          </p:cNvPicPr>
          <p:nvPr/>
        </p:nvPicPr>
        <p:blipFill>
          <a:blip r:embed="rId9" cstate="print"/>
          <a:srcRect/>
          <a:stretch>
            <a:fillRect/>
          </a:stretch>
        </p:blipFill>
        <p:spPr bwMode="auto">
          <a:xfrm>
            <a:off x="80628" y="416497"/>
            <a:ext cx="614949" cy="756084"/>
          </a:xfrm>
          <a:prstGeom prst="rect">
            <a:avLst/>
          </a:prstGeom>
          <a:noFill/>
          <a:ln w="9525">
            <a:noFill/>
            <a:miter lim="800000"/>
            <a:headEnd/>
            <a:tailEnd/>
          </a:ln>
        </p:spPr>
      </p:pic>
      <p:sp>
        <p:nvSpPr>
          <p:cNvPr id="111" name="Text Box 72"/>
          <p:cNvSpPr txBox="1">
            <a:spLocks noChangeArrowheads="1"/>
          </p:cNvSpPr>
          <p:nvPr/>
        </p:nvSpPr>
        <p:spPr bwMode="auto">
          <a:xfrm>
            <a:off x="152636" y="4792643"/>
            <a:ext cx="3780420" cy="196361"/>
          </a:xfrm>
          <a:prstGeom prst="rect">
            <a:avLst/>
          </a:prstGeom>
          <a:noFill/>
          <a:ln w="9525">
            <a:noFill/>
            <a:miter lim="800000"/>
            <a:headEnd/>
            <a:tailEnd/>
          </a:ln>
        </p:spPr>
        <p:txBody>
          <a:bodyPr wrap="square" lIns="87782" tIns="43891" rIns="87782" bIns="43891">
            <a:spAutoFit/>
          </a:bodyPr>
          <a:lstStyle/>
          <a:p>
            <a:pPr defTabSz="877888"/>
            <a:r>
              <a:rPr lang="en-US" altLang="ja-JP" sz="700" dirty="0" smtClean="0">
                <a:latin typeface="Meiryo UI" pitchFamily="50" charset="-128"/>
                <a:ea typeface="Meiryo UI" pitchFamily="50" charset="-128"/>
                <a:cs typeface="Meiryo UI" pitchFamily="50" charset="-128"/>
              </a:rPr>
              <a:t>※</a:t>
            </a:r>
            <a:r>
              <a:rPr lang="en-US" altLang="ja-JP" sz="700" dirty="0" err="1" smtClean="0">
                <a:latin typeface="Meiryo UI" pitchFamily="50" charset="-128"/>
                <a:ea typeface="Meiryo UI" pitchFamily="50" charset="-128"/>
                <a:cs typeface="Meiryo UI" pitchFamily="50" charset="-128"/>
              </a:rPr>
              <a:t>Cloudlink</a:t>
            </a:r>
            <a:r>
              <a:rPr lang="en-US" altLang="ja-JP" sz="700" dirty="0" smtClean="0">
                <a:latin typeface="Meiryo UI" pitchFamily="50" charset="-128"/>
                <a:ea typeface="Meiryo UI" pitchFamily="50" charset="-128"/>
                <a:cs typeface="Meiryo UI" pitchFamily="50" charset="-128"/>
              </a:rPr>
              <a:t> for Windows Azure</a:t>
            </a:r>
            <a:r>
              <a:rPr lang="ja-JP" altLang="en-US" sz="700" dirty="0" smtClean="0">
                <a:latin typeface="Meiryo UI" pitchFamily="50" charset="-128"/>
                <a:ea typeface="Meiryo UI" pitchFamily="50" charset="-128"/>
                <a:cs typeface="Meiryo UI" pitchFamily="50" charset="-128"/>
              </a:rPr>
              <a:t>は、株式会社セカンドファクトリー提供のソフトウェアとなります</a:t>
            </a:r>
            <a:endParaRPr lang="en-US" altLang="ja-JP" sz="700" dirty="0" smtClean="0">
              <a:latin typeface="Meiryo UI" pitchFamily="50" charset="-128"/>
              <a:ea typeface="Meiryo UI" pitchFamily="50" charset="-128"/>
              <a:cs typeface="Meiryo UI" pitchFamily="50" charset="-128"/>
            </a:endParaRPr>
          </a:p>
        </p:txBody>
      </p:sp>
      <p:graphicFrame>
        <p:nvGraphicFramePr>
          <p:cNvPr id="112" name="表 111"/>
          <p:cNvGraphicFramePr>
            <a:graphicFrameLocks noGrp="1"/>
          </p:cNvGraphicFramePr>
          <p:nvPr/>
        </p:nvGraphicFramePr>
        <p:xfrm>
          <a:off x="1963421" y="7187324"/>
          <a:ext cx="4741943" cy="1402080"/>
        </p:xfrm>
        <a:graphic>
          <a:graphicData uri="http://schemas.openxmlformats.org/drawingml/2006/table">
            <a:tbl>
              <a:tblPr firstRow="1" bandRow="1">
                <a:tableStyleId>{21E4AEA4-8DFA-4A89-87EB-49C32662AFE0}</a:tableStyleId>
              </a:tblPr>
              <a:tblGrid>
                <a:gridCol w="441643"/>
                <a:gridCol w="721042"/>
                <a:gridCol w="1003617"/>
                <a:gridCol w="677863"/>
                <a:gridCol w="216298"/>
                <a:gridCol w="971867"/>
                <a:gridCol w="709613"/>
              </a:tblGrid>
              <a:tr h="232207">
                <a:tc>
                  <a:txBody>
                    <a:bodyPr/>
                    <a:lstStyle/>
                    <a:p>
                      <a:pPr algn="ctr"/>
                      <a:endParaRPr kumimoji="1" lang="ja-JP" altLang="en-US" sz="700" b="0" dirty="0">
                        <a:latin typeface="Meiryo UI" pitchFamily="50" charset="-128"/>
                        <a:ea typeface="Meiryo UI" pitchFamily="50" charset="-128"/>
                        <a:cs typeface="Meiryo UI" pitchFamily="50" charset="-128"/>
                      </a:endParaRPr>
                    </a:p>
                  </a:txBody>
                  <a:tcPr anchor="ctr">
                    <a:solidFill>
                      <a:schemeClr val="bg1"/>
                    </a:solidFill>
                  </a:tcPr>
                </a:tc>
                <a:tc>
                  <a:txBody>
                    <a:bodyPr/>
                    <a:lstStyle/>
                    <a:p>
                      <a:pPr algn="ctr"/>
                      <a:endParaRPr kumimoji="1" lang="ja-JP" altLang="en-US" sz="700" b="0" dirty="0">
                        <a:latin typeface="Meiryo UI" pitchFamily="50" charset="-128"/>
                        <a:ea typeface="Meiryo UI" pitchFamily="50" charset="-128"/>
                        <a:cs typeface="Meiryo UI" pitchFamily="50" charset="-128"/>
                      </a:endParaRPr>
                    </a:p>
                  </a:txBody>
                  <a:tcPr anchor="ctr">
                    <a:solidFill>
                      <a:schemeClr val="bg1"/>
                    </a:solidFill>
                  </a:tcPr>
                </a:tc>
                <a:tc gridSpan="2">
                  <a:txBody>
                    <a:bodyPr/>
                    <a:lstStyle/>
                    <a:p>
                      <a:pPr algn="ctr"/>
                      <a:r>
                        <a:rPr kumimoji="1" lang="en-US" altLang="ja-JP" sz="700" b="0" dirty="0" smtClean="0">
                          <a:latin typeface="Meiryo UI" pitchFamily="50" charset="-128"/>
                          <a:ea typeface="Meiryo UI" pitchFamily="50" charset="-128"/>
                          <a:cs typeface="Meiryo UI" pitchFamily="50" charset="-128"/>
                        </a:rPr>
                        <a:t>Windows Storage Server 2012 R2</a:t>
                      </a:r>
                    </a:p>
                    <a:p>
                      <a:pPr algn="ctr"/>
                      <a:r>
                        <a:rPr kumimoji="1" lang="en-US" altLang="ja-JP" sz="700" b="0" dirty="0" smtClean="0">
                          <a:latin typeface="Meiryo UI" pitchFamily="50" charset="-128"/>
                          <a:ea typeface="Meiryo UI" pitchFamily="50" charset="-128"/>
                          <a:cs typeface="Meiryo UI" pitchFamily="50" charset="-128"/>
                        </a:rPr>
                        <a:t>Workgroup</a:t>
                      </a:r>
                      <a:r>
                        <a:rPr kumimoji="1" lang="en-US" altLang="ja-JP" sz="700" b="0" baseline="0" dirty="0" smtClean="0">
                          <a:latin typeface="Meiryo UI" pitchFamily="50" charset="-128"/>
                          <a:ea typeface="Meiryo UI" pitchFamily="50" charset="-128"/>
                          <a:cs typeface="Meiryo UI" pitchFamily="50" charset="-128"/>
                        </a:rPr>
                        <a:t> Edition</a:t>
                      </a:r>
                      <a:endParaRPr kumimoji="1" lang="ja-JP" altLang="en-US" sz="700" b="0" dirty="0">
                        <a:latin typeface="Meiryo UI" pitchFamily="50" charset="-128"/>
                        <a:ea typeface="Meiryo UI" pitchFamily="50" charset="-128"/>
                        <a:cs typeface="Meiryo UI" pitchFamily="50" charset="-128"/>
                      </a:endParaRPr>
                    </a:p>
                  </a:txBody>
                  <a:tcPr anchor="ctr"/>
                </a:tc>
                <a:tc hMerge="1">
                  <a:txBody>
                    <a:bodyPr/>
                    <a:lstStyle/>
                    <a:p>
                      <a:pPr algn="ctr"/>
                      <a:endParaRPr kumimoji="1" lang="ja-JP" altLang="en-US" sz="1200" b="0" dirty="0">
                        <a:latin typeface="Meiryo UI" pitchFamily="50" charset="-128"/>
                        <a:ea typeface="Meiryo UI" pitchFamily="50" charset="-128"/>
                        <a:cs typeface="Meiryo UI" pitchFamily="50" charset="-128"/>
                      </a:endParaRPr>
                    </a:p>
                  </a:txBody>
                  <a:tcPr anchor="ctr"/>
                </a:tc>
                <a:tc>
                  <a:txBody>
                    <a:bodyPr/>
                    <a:lstStyle/>
                    <a:p>
                      <a:pPr algn="ctr"/>
                      <a:endParaRPr kumimoji="1" lang="ja-JP" altLang="en-US" sz="300" b="0" dirty="0">
                        <a:latin typeface="Meiryo UI" pitchFamily="50" charset="-128"/>
                        <a:ea typeface="Meiryo UI" pitchFamily="50" charset="-128"/>
                        <a:cs typeface="Meiryo UI" pitchFamily="50" charset="-128"/>
                      </a:endParaRPr>
                    </a:p>
                  </a:txBody>
                  <a:tcPr anchor="ctr">
                    <a:no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700" b="0" dirty="0" smtClean="0">
                          <a:latin typeface="Meiryo UI" pitchFamily="50" charset="-128"/>
                          <a:ea typeface="Meiryo UI" pitchFamily="50" charset="-128"/>
                          <a:cs typeface="Meiryo UI" pitchFamily="50" charset="-128"/>
                        </a:rPr>
                        <a:t>Windows Storage Server 2012 R2</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700" b="0" baseline="0" dirty="0" smtClean="0">
                          <a:latin typeface="Meiryo UI" pitchFamily="50" charset="-128"/>
                          <a:ea typeface="Meiryo UI" pitchFamily="50" charset="-128"/>
                          <a:cs typeface="Meiryo UI" pitchFamily="50" charset="-128"/>
                        </a:rPr>
                        <a:t>Standard Edition</a:t>
                      </a:r>
                      <a:endParaRPr kumimoji="1" lang="ja-JP" altLang="en-US" sz="700" b="0" dirty="0" smtClean="0">
                        <a:latin typeface="Meiryo UI" pitchFamily="50" charset="-128"/>
                        <a:ea typeface="Meiryo UI" pitchFamily="50" charset="-128"/>
                        <a:cs typeface="Meiryo UI" pitchFamily="50" charset="-128"/>
                      </a:endParaRPr>
                    </a:p>
                  </a:txBody>
                  <a:tcPr anchor="ctr"/>
                </a:tc>
                <a:tc hMerge="1">
                  <a:txBody>
                    <a:bodyPr/>
                    <a:lstStyle/>
                    <a:p>
                      <a:pPr algn="ctr"/>
                      <a:endParaRPr kumimoji="1" lang="ja-JP" altLang="en-US" sz="1200" b="0" dirty="0">
                        <a:latin typeface="Meiryo UI" pitchFamily="50" charset="-128"/>
                        <a:ea typeface="Meiryo UI" pitchFamily="50" charset="-128"/>
                        <a:cs typeface="Meiryo UI" pitchFamily="50" charset="-128"/>
                      </a:endParaRPr>
                    </a:p>
                  </a:txBody>
                  <a:tcPr anchor="ctr"/>
                </a:tc>
              </a:tr>
              <a:tr h="216727">
                <a:tc>
                  <a:txBody>
                    <a:bodyPr/>
                    <a:lstStyle/>
                    <a:p>
                      <a:pPr algn="ctr"/>
                      <a:r>
                        <a:rPr kumimoji="1" lang="ja-JP" altLang="en-US" sz="700" b="0" dirty="0" smtClean="0">
                          <a:latin typeface="Meiryo UI" pitchFamily="50" charset="-128"/>
                          <a:ea typeface="Meiryo UI" pitchFamily="50" charset="-128"/>
                          <a:cs typeface="Meiryo UI" pitchFamily="50" charset="-128"/>
                        </a:rPr>
                        <a:t>容量</a:t>
                      </a:r>
                      <a:endParaRPr kumimoji="1" lang="ja-JP" altLang="en-US" sz="700" b="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700" b="0" dirty="0" smtClean="0">
                          <a:latin typeface="Meiryo UI" pitchFamily="50" charset="-128"/>
                          <a:ea typeface="Meiryo UI" pitchFamily="50" charset="-128"/>
                          <a:cs typeface="Meiryo UI" pitchFamily="50" charset="-128"/>
                        </a:rPr>
                        <a:t>データ領域</a:t>
                      </a:r>
                      <a:endParaRPr kumimoji="1" lang="en-US" altLang="ja-JP" sz="700" b="0" dirty="0" smtClean="0">
                        <a:latin typeface="Meiryo UI" pitchFamily="50" charset="-128"/>
                        <a:ea typeface="Meiryo UI" pitchFamily="50" charset="-128"/>
                        <a:cs typeface="Meiryo UI" pitchFamily="50" charset="-128"/>
                      </a:endParaRPr>
                    </a:p>
                    <a:p>
                      <a:pPr algn="ctr"/>
                      <a:r>
                        <a:rPr kumimoji="1" lang="ja-JP" altLang="en-US" sz="500" b="0" dirty="0" smtClean="0">
                          <a:latin typeface="Meiryo UI" pitchFamily="50" charset="-128"/>
                          <a:ea typeface="Meiryo UI" pitchFamily="50" charset="-128"/>
                          <a:cs typeface="Meiryo UI" pitchFamily="50" charset="-128"/>
                        </a:rPr>
                        <a:t>（</a:t>
                      </a:r>
                      <a:r>
                        <a:rPr kumimoji="1" lang="en-US" altLang="ja-JP" sz="500" b="0" dirty="0" smtClean="0">
                          <a:latin typeface="Meiryo UI" pitchFamily="50" charset="-128"/>
                          <a:ea typeface="Meiryo UI" pitchFamily="50" charset="-128"/>
                          <a:cs typeface="Meiryo UI" pitchFamily="50" charset="-128"/>
                        </a:rPr>
                        <a:t>RAID5</a:t>
                      </a:r>
                      <a:r>
                        <a:rPr kumimoji="1" lang="ja-JP" altLang="en-US" sz="500" b="0" dirty="0" smtClean="0">
                          <a:latin typeface="Meiryo UI" pitchFamily="50" charset="-128"/>
                          <a:ea typeface="Meiryo UI" pitchFamily="50" charset="-128"/>
                          <a:cs typeface="Meiryo UI" pitchFamily="50" charset="-128"/>
                        </a:rPr>
                        <a:t>構成時）</a:t>
                      </a:r>
                      <a:endParaRPr kumimoji="1" lang="ja-JP" altLang="en-US" sz="500" b="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700" b="0" dirty="0" smtClean="0">
                          <a:latin typeface="Meiryo UI" pitchFamily="50" charset="-128"/>
                          <a:ea typeface="Meiryo UI" pitchFamily="50" charset="-128"/>
                          <a:cs typeface="Meiryo UI" pitchFamily="50" charset="-128"/>
                        </a:rPr>
                        <a:t>型番</a:t>
                      </a:r>
                      <a:endParaRPr kumimoji="1" lang="ja-JP" altLang="en-US" sz="700" b="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700" b="0" dirty="0" smtClean="0">
                          <a:latin typeface="Meiryo UI" pitchFamily="50" charset="-128"/>
                          <a:ea typeface="Meiryo UI" pitchFamily="50" charset="-128"/>
                          <a:cs typeface="Meiryo UI" pitchFamily="50" charset="-128"/>
                        </a:rPr>
                        <a:t>定価</a:t>
                      </a:r>
                      <a:endParaRPr kumimoji="1" lang="en-US" altLang="ja-JP" sz="700" b="0" dirty="0" smtClean="0">
                        <a:latin typeface="Meiryo UI" pitchFamily="50" charset="-128"/>
                        <a:ea typeface="Meiryo UI" pitchFamily="50" charset="-128"/>
                        <a:cs typeface="Meiryo UI" pitchFamily="50" charset="-128"/>
                      </a:endParaRPr>
                    </a:p>
                    <a:p>
                      <a:pPr algn="ctr"/>
                      <a:r>
                        <a:rPr kumimoji="1" lang="ja-JP" altLang="en-US" sz="500" b="0" dirty="0" smtClean="0">
                          <a:latin typeface="Meiryo UI" pitchFamily="50" charset="-128"/>
                          <a:ea typeface="Meiryo UI" pitchFamily="50" charset="-128"/>
                          <a:cs typeface="Meiryo UI" pitchFamily="50" charset="-128"/>
                        </a:rPr>
                        <a:t>（税抜）</a:t>
                      </a:r>
                      <a:endParaRPr kumimoji="1" lang="ja-JP" altLang="en-US" sz="500" b="0" dirty="0">
                        <a:latin typeface="Meiryo UI" pitchFamily="50" charset="-128"/>
                        <a:ea typeface="Meiryo UI" pitchFamily="50" charset="-128"/>
                        <a:cs typeface="Meiryo UI" pitchFamily="50" charset="-128"/>
                      </a:endParaRPr>
                    </a:p>
                  </a:txBody>
                  <a:tcPr anchor="ctr"/>
                </a:tc>
                <a:tc>
                  <a:txBody>
                    <a:bodyPr/>
                    <a:lstStyle/>
                    <a:p>
                      <a:pPr algn="ctr"/>
                      <a:endParaRPr kumimoji="1" lang="ja-JP" altLang="en-US" sz="300" b="0" dirty="0">
                        <a:latin typeface="Meiryo UI" pitchFamily="50" charset="-128"/>
                        <a:ea typeface="Meiryo UI" pitchFamily="50" charset="-128"/>
                        <a:cs typeface="Meiryo UI" pitchFamily="50" charset="-128"/>
                      </a:endParaRPr>
                    </a:p>
                  </a:txBody>
                  <a:tcPr anchor="ctr">
                    <a:noFill/>
                  </a:tcPr>
                </a:tc>
                <a:tc>
                  <a:txBody>
                    <a:bodyPr/>
                    <a:lstStyle/>
                    <a:p>
                      <a:pPr algn="ctr"/>
                      <a:r>
                        <a:rPr kumimoji="1" lang="ja-JP" altLang="en-US" sz="700" b="0" dirty="0" smtClean="0">
                          <a:latin typeface="Meiryo UI" pitchFamily="50" charset="-128"/>
                          <a:ea typeface="Meiryo UI" pitchFamily="50" charset="-128"/>
                          <a:cs typeface="Meiryo UI" pitchFamily="50" charset="-128"/>
                        </a:rPr>
                        <a:t>型番</a:t>
                      </a:r>
                      <a:endParaRPr kumimoji="1" lang="ja-JP" altLang="en-US" sz="700" b="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700" b="0" dirty="0" smtClean="0">
                          <a:latin typeface="Meiryo UI" pitchFamily="50" charset="-128"/>
                          <a:ea typeface="Meiryo UI" pitchFamily="50" charset="-128"/>
                          <a:cs typeface="Meiryo UI" pitchFamily="50" charset="-128"/>
                        </a:rPr>
                        <a:t>定価</a:t>
                      </a:r>
                      <a:endParaRPr kumimoji="1" lang="en-US" altLang="ja-JP" sz="700" b="0" dirty="0" smtClean="0">
                        <a:latin typeface="Meiryo UI" pitchFamily="50" charset="-128"/>
                        <a:ea typeface="Meiryo UI" pitchFamily="50" charset="-128"/>
                        <a:cs typeface="Meiryo UI" pitchFamily="50" charset="-128"/>
                      </a:endParaRPr>
                    </a:p>
                    <a:p>
                      <a:pPr algn="ctr"/>
                      <a:r>
                        <a:rPr kumimoji="1" lang="ja-JP" altLang="en-US" sz="700" b="0" dirty="0" smtClean="0">
                          <a:latin typeface="Meiryo UI" pitchFamily="50" charset="-128"/>
                          <a:ea typeface="Meiryo UI" pitchFamily="50" charset="-128"/>
                          <a:cs typeface="Meiryo UI" pitchFamily="50" charset="-128"/>
                        </a:rPr>
                        <a:t>（</a:t>
                      </a:r>
                      <a:r>
                        <a:rPr kumimoji="1" lang="ja-JP" altLang="en-US" sz="500" b="0" dirty="0" smtClean="0">
                          <a:latin typeface="Meiryo UI" pitchFamily="50" charset="-128"/>
                          <a:ea typeface="Meiryo UI" pitchFamily="50" charset="-128"/>
                          <a:cs typeface="Meiryo UI" pitchFamily="50" charset="-128"/>
                        </a:rPr>
                        <a:t>税抜）</a:t>
                      </a:r>
                      <a:endParaRPr kumimoji="1" lang="ja-JP" altLang="en-US" sz="500" b="0" dirty="0">
                        <a:latin typeface="Meiryo UI" pitchFamily="50" charset="-128"/>
                        <a:ea typeface="Meiryo UI" pitchFamily="50" charset="-128"/>
                        <a:cs typeface="Meiryo UI" pitchFamily="50" charset="-128"/>
                      </a:endParaRPr>
                    </a:p>
                  </a:txBody>
                  <a:tcPr anchor="ctr"/>
                </a:tc>
              </a:tr>
              <a:tr h="139324">
                <a:tc>
                  <a:txBody>
                    <a:bodyPr/>
                    <a:lstStyle/>
                    <a:p>
                      <a:pPr algn="ctr"/>
                      <a:r>
                        <a:rPr kumimoji="1" lang="en-US" altLang="ja-JP" sz="700" b="0" dirty="0" smtClean="0">
                          <a:latin typeface="Meiryo UI" pitchFamily="50" charset="-128"/>
                          <a:ea typeface="Meiryo UI" pitchFamily="50" charset="-128"/>
                          <a:cs typeface="Meiryo UI" pitchFamily="50" charset="-128"/>
                        </a:rPr>
                        <a:t>4TB</a:t>
                      </a:r>
                      <a:endParaRPr kumimoji="1" lang="ja-JP" altLang="en-US" sz="700" b="0" dirty="0">
                        <a:latin typeface="Meiryo UI" pitchFamily="50" charset="-128"/>
                        <a:ea typeface="Meiryo UI" pitchFamily="50" charset="-128"/>
                        <a:cs typeface="Meiryo UI" pitchFamily="50" charset="-128"/>
                      </a:endParaRPr>
                    </a:p>
                  </a:txBody>
                  <a:tcPr anchor="ctr"/>
                </a:tc>
                <a:tc>
                  <a:txBody>
                    <a:bodyPr/>
                    <a:lstStyle/>
                    <a:p>
                      <a:pPr algn="ctr"/>
                      <a:r>
                        <a:rPr kumimoji="1" lang="en-US" altLang="ja-JP" sz="700" b="0" dirty="0" smtClean="0">
                          <a:latin typeface="Meiryo UI" pitchFamily="50" charset="-128"/>
                          <a:ea typeface="Meiryo UI" pitchFamily="50" charset="-128"/>
                          <a:cs typeface="Meiryo UI" pitchFamily="50" charset="-128"/>
                        </a:rPr>
                        <a:t>2880GB</a:t>
                      </a:r>
                      <a:endParaRPr kumimoji="1" lang="ja-JP" altLang="en-US" sz="700" b="0" dirty="0">
                        <a:latin typeface="Meiryo UI" pitchFamily="50" charset="-128"/>
                        <a:ea typeface="Meiryo UI" pitchFamily="50" charset="-128"/>
                        <a:cs typeface="Meiryo UI" pitchFamily="50" charset="-128"/>
                      </a:endParaRPr>
                    </a:p>
                  </a:txBody>
                  <a:tcPr anchor="ctr"/>
                </a:tc>
                <a:tc>
                  <a:txBody>
                    <a:bodyPr/>
                    <a:lstStyle/>
                    <a:p>
                      <a:pPr algn="ctr"/>
                      <a:r>
                        <a:rPr kumimoji="1" lang="en-US" altLang="ja-JP" sz="700" b="0" dirty="0" smtClean="0">
                          <a:latin typeface="Meiryo UI" pitchFamily="50" charset="-128"/>
                          <a:ea typeface="Meiryo UI" pitchFamily="50" charset="-128"/>
                          <a:cs typeface="Meiryo UI" pitchFamily="50" charset="-128"/>
                        </a:rPr>
                        <a:t>LSV-5S4T/4CKW</a:t>
                      </a:r>
                      <a:endParaRPr kumimoji="1" lang="ja-JP" altLang="en-US" sz="700" b="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700" b="0" dirty="0" smtClean="0">
                          <a:latin typeface="Meiryo UI" pitchFamily="50" charset="-128"/>
                          <a:ea typeface="Meiryo UI" pitchFamily="50" charset="-128"/>
                          <a:cs typeface="Meiryo UI" pitchFamily="50" charset="-128"/>
                        </a:rPr>
                        <a:t>￥</a:t>
                      </a:r>
                      <a:r>
                        <a:rPr kumimoji="1" lang="en-US" altLang="ja-JP" sz="700" b="0" dirty="0" smtClean="0">
                          <a:latin typeface="Meiryo UI" pitchFamily="50" charset="-128"/>
                          <a:ea typeface="Meiryo UI" pitchFamily="50" charset="-128"/>
                          <a:cs typeface="Meiryo UI" pitchFamily="50" charset="-128"/>
                        </a:rPr>
                        <a:t>190,000</a:t>
                      </a:r>
                      <a:endParaRPr kumimoji="1" lang="ja-JP" altLang="en-US" sz="700" b="0" dirty="0">
                        <a:latin typeface="Meiryo UI" pitchFamily="50" charset="-128"/>
                        <a:ea typeface="Meiryo UI" pitchFamily="50" charset="-128"/>
                        <a:cs typeface="Meiryo UI" pitchFamily="50" charset="-128"/>
                      </a:endParaRPr>
                    </a:p>
                  </a:txBody>
                  <a:tcPr anchor="ctr"/>
                </a:tc>
                <a:tc>
                  <a:txBody>
                    <a:bodyPr/>
                    <a:lstStyle/>
                    <a:p>
                      <a:pPr algn="ctr"/>
                      <a:endParaRPr kumimoji="1" lang="ja-JP" altLang="en-US" sz="300" b="0" dirty="0">
                        <a:latin typeface="Meiryo UI" pitchFamily="50" charset="-128"/>
                        <a:ea typeface="Meiryo UI" pitchFamily="50" charset="-128"/>
                        <a:cs typeface="Meiryo UI" pitchFamily="50" charset="-128"/>
                      </a:endParaRPr>
                    </a:p>
                  </a:txBody>
                  <a:tcPr anchor="ctr">
                    <a:noFill/>
                  </a:tcPr>
                </a:tc>
                <a:tc>
                  <a:txBody>
                    <a:bodyPr/>
                    <a:lstStyle/>
                    <a:p>
                      <a:pPr algn="ctr"/>
                      <a:r>
                        <a:rPr kumimoji="1" lang="en-US" altLang="ja-JP" sz="700" b="0" dirty="0" smtClean="0">
                          <a:latin typeface="Meiryo UI" pitchFamily="50" charset="-128"/>
                          <a:ea typeface="Meiryo UI" pitchFamily="50" charset="-128"/>
                          <a:cs typeface="Meiryo UI" pitchFamily="50" charset="-128"/>
                        </a:rPr>
                        <a:t>LSV-5S4T/4CKS</a:t>
                      </a:r>
                      <a:endParaRPr kumimoji="1" lang="ja-JP" altLang="en-US" sz="700" b="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700" b="0" dirty="0" smtClean="0">
                          <a:latin typeface="Meiryo UI" pitchFamily="50" charset="-128"/>
                          <a:ea typeface="Meiryo UI" pitchFamily="50" charset="-128"/>
                          <a:cs typeface="Meiryo UI" pitchFamily="50" charset="-128"/>
                        </a:rPr>
                        <a:t>￥</a:t>
                      </a:r>
                      <a:r>
                        <a:rPr kumimoji="1" lang="en-US" altLang="ja-JP" sz="700" b="0" dirty="0" smtClean="0">
                          <a:latin typeface="Meiryo UI" pitchFamily="50" charset="-128"/>
                          <a:ea typeface="Meiryo UI" pitchFamily="50" charset="-128"/>
                          <a:cs typeface="Meiryo UI" pitchFamily="50" charset="-128"/>
                        </a:rPr>
                        <a:t>270,000</a:t>
                      </a:r>
                      <a:endParaRPr kumimoji="1" lang="ja-JP" altLang="en-US" sz="700" b="0" dirty="0">
                        <a:latin typeface="Meiryo UI" pitchFamily="50" charset="-128"/>
                        <a:ea typeface="Meiryo UI" pitchFamily="50" charset="-128"/>
                        <a:cs typeface="Meiryo UI" pitchFamily="50" charset="-128"/>
                      </a:endParaRPr>
                    </a:p>
                  </a:txBody>
                  <a:tcPr anchor="ctr"/>
                </a:tc>
              </a:tr>
              <a:tr h="139324">
                <a:tc>
                  <a:txBody>
                    <a:bodyPr/>
                    <a:lstStyle/>
                    <a:p>
                      <a:pPr algn="ctr"/>
                      <a:r>
                        <a:rPr kumimoji="1" lang="en-US" altLang="ja-JP" sz="700" b="0" dirty="0" smtClean="0">
                          <a:latin typeface="Meiryo UI" pitchFamily="50" charset="-128"/>
                          <a:ea typeface="Meiryo UI" pitchFamily="50" charset="-128"/>
                          <a:cs typeface="Meiryo UI" pitchFamily="50" charset="-128"/>
                        </a:rPr>
                        <a:t>8TB</a:t>
                      </a:r>
                      <a:endParaRPr kumimoji="1" lang="ja-JP" altLang="en-US" sz="700" b="0" dirty="0">
                        <a:latin typeface="Meiryo UI" pitchFamily="50" charset="-128"/>
                        <a:ea typeface="Meiryo UI" pitchFamily="50" charset="-128"/>
                        <a:cs typeface="Meiryo UI" pitchFamily="50" charset="-128"/>
                      </a:endParaRPr>
                    </a:p>
                  </a:txBody>
                  <a:tcPr anchor="ctr"/>
                </a:tc>
                <a:tc>
                  <a:txBody>
                    <a:bodyPr/>
                    <a:lstStyle/>
                    <a:p>
                      <a:pPr algn="ctr"/>
                      <a:r>
                        <a:rPr kumimoji="1" lang="en-US" altLang="ja-JP" sz="700" b="0" dirty="0" smtClean="0">
                          <a:latin typeface="Meiryo UI" pitchFamily="50" charset="-128"/>
                          <a:ea typeface="Meiryo UI" pitchFamily="50" charset="-128"/>
                          <a:cs typeface="Meiryo UI" pitchFamily="50" charset="-128"/>
                        </a:rPr>
                        <a:t>5880GB</a:t>
                      </a:r>
                      <a:endParaRPr kumimoji="1" lang="ja-JP" altLang="en-US" sz="700" b="0" dirty="0">
                        <a:latin typeface="Meiryo UI" pitchFamily="50" charset="-128"/>
                        <a:ea typeface="Meiryo UI" pitchFamily="50" charset="-128"/>
                        <a:cs typeface="Meiryo UI" pitchFamily="50" charset="-128"/>
                      </a:endParaRPr>
                    </a:p>
                  </a:txBody>
                  <a:tcPr anchor="ctr"/>
                </a:tc>
                <a:tc>
                  <a:txBody>
                    <a:bodyPr/>
                    <a:lstStyle/>
                    <a:p>
                      <a:pPr algn="ctr"/>
                      <a:r>
                        <a:rPr kumimoji="1" lang="en-US" altLang="ja-JP" sz="700" b="0" dirty="0" smtClean="0">
                          <a:latin typeface="Meiryo UI" pitchFamily="50" charset="-128"/>
                          <a:ea typeface="Meiryo UI" pitchFamily="50" charset="-128"/>
                          <a:cs typeface="Meiryo UI" pitchFamily="50" charset="-128"/>
                        </a:rPr>
                        <a:t>LSV-5S8T/4CKW</a:t>
                      </a:r>
                      <a:endParaRPr kumimoji="1" lang="ja-JP" altLang="en-US" sz="700" b="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700" b="0" dirty="0" smtClean="0">
                          <a:latin typeface="Meiryo UI" pitchFamily="50" charset="-128"/>
                          <a:ea typeface="Meiryo UI" pitchFamily="50" charset="-128"/>
                          <a:cs typeface="Meiryo UI" pitchFamily="50" charset="-128"/>
                        </a:rPr>
                        <a:t>￥</a:t>
                      </a:r>
                      <a:r>
                        <a:rPr kumimoji="1" lang="en-US" altLang="ja-JP" sz="700" b="0" dirty="0" smtClean="0">
                          <a:latin typeface="Meiryo UI" pitchFamily="50" charset="-128"/>
                          <a:ea typeface="Meiryo UI" pitchFamily="50" charset="-128"/>
                          <a:cs typeface="Meiryo UI" pitchFamily="50" charset="-128"/>
                        </a:rPr>
                        <a:t>210,000</a:t>
                      </a:r>
                      <a:endParaRPr kumimoji="1" lang="ja-JP" altLang="en-US" sz="700" b="0" dirty="0">
                        <a:latin typeface="Meiryo UI" pitchFamily="50" charset="-128"/>
                        <a:ea typeface="Meiryo UI" pitchFamily="50" charset="-128"/>
                        <a:cs typeface="Meiryo UI" pitchFamily="50" charset="-128"/>
                      </a:endParaRPr>
                    </a:p>
                  </a:txBody>
                  <a:tcPr anchor="ctr"/>
                </a:tc>
                <a:tc>
                  <a:txBody>
                    <a:bodyPr/>
                    <a:lstStyle/>
                    <a:p>
                      <a:pPr algn="ctr"/>
                      <a:endParaRPr kumimoji="1" lang="ja-JP" altLang="en-US" sz="300" b="0" dirty="0">
                        <a:latin typeface="Meiryo UI" pitchFamily="50" charset="-128"/>
                        <a:ea typeface="Meiryo UI" pitchFamily="50" charset="-128"/>
                        <a:cs typeface="Meiryo UI" pitchFamily="50" charset="-128"/>
                      </a:endParaRPr>
                    </a:p>
                  </a:txBody>
                  <a:tcPr anchor="ctr">
                    <a:noFill/>
                  </a:tcPr>
                </a:tc>
                <a:tc>
                  <a:txBody>
                    <a:bodyPr/>
                    <a:lstStyle/>
                    <a:p>
                      <a:pPr algn="ctr"/>
                      <a:r>
                        <a:rPr kumimoji="1" lang="en-US" altLang="ja-JP" sz="700" b="0" dirty="0" smtClean="0">
                          <a:latin typeface="Meiryo UI" pitchFamily="50" charset="-128"/>
                          <a:ea typeface="Meiryo UI" pitchFamily="50" charset="-128"/>
                          <a:cs typeface="Meiryo UI" pitchFamily="50" charset="-128"/>
                        </a:rPr>
                        <a:t>LSV-5S8T/4CKS</a:t>
                      </a:r>
                      <a:endParaRPr kumimoji="1" lang="ja-JP" altLang="en-US" sz="700" b="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700" b="0" dirty="0" smtClean="0">
                          <a:latin typeface="Meiryo UI" pitchFamily="50" charset="-128"/>
                          <a:ea typeface="Meiryo UI" pitchFamily="50" charset="-128"/>
                          <a:cs typeface="Meiryo UI" pitchFamily="50" charset="-128"/>
                        </a:rPr>
                        <a:t>￥</a:t>
                      </a:r>
                      <a:r>
                        <a:rPr kumimoji="1" lang="en-US" altLang="ja-JP" sz="700" b="0" dirty="0" smtClean="0">
                          <a:latin typeface="Meiryo UI" pitchFamily="50" charset="-128"/>
                          <a:ea typeface="Meiryo UI" pitchFamily="50" charset="-128"/>
                          <a:cs typeface="Meiryo UI" pitchFamily="50" charset="-128"/>
                        </a:rPr>
                        <a:t>300,000</a:t>
                      </a:r>
                      <a:endParaRPr kumimoji="1" lang="ja-JP" altLang="en-US" sz="700" b="0" dirty="0">
                        <a:latin typeface="Meiryo UI" pitchFamily="50" charset="-128"/>
                        <a:ea typeface="Meiryo UI" pitchFamily="50" charset="-128"/>
                        <a:cs typeface="Meiryo UI" pitchFamily="50" charset="-128"/>
                      </a:endParaRPr>
                    </a:p>
                  </a:txBody>
                  <a:tcPr anchor="ctr"/>
                </a:tc>
              </a:tr>
              <a:tr h="139324">
                <a:tc>
                  <a:txBody>
                    <a:bodyPr/>
                    <a:lstStyle/>
                    <a:p>
                      <a:pPr algn="ctr"/>
                      <a:r>
                        <a:rPr kumimoji="1" lang="en-US" altLang="ja-JP" sz="700" b="0" dirty="0" smtClean="0">
                          <a:latin typeface="Meiryo UI" pitchFamily="50" charset="-128"/>
                          <a:ea typeface="Meiryo UI" pitchFamily="50" charset="-128"/>
                          <a:cs typeface="Meiryo UI" pitchFamily="50" charset="-128"/>
                        </a:rPr>
                        <a:t>12TB</a:t>
                      </a:r>
                      <a:endParaRPr kumimoji="1" lang="ja-JP" altLang="en-US" sz="700" b="0" dirty="0">
                        <a:latin typeface="Meiryo UI" pitchFamily="50" charset="-128"/>
                        <a:ea typeface="Meiryo UI" pitchFamily="50" charset="-128"/>
                        <a:cs typeface="Meiryo UI" pitchFamily="50" charset="-128"/>
                      </a:endParaRPr>
                    </a:p>
                  </a:txBody>
                  <a:tcPr anchor="ctr"/>
                </a:tc>
                <a:tc>
                  <a:txBody>
                    <a:bodyPr/>
                    <a:lstStyle/>
                    <a:p>
                      <a:pPr algn="ctr"/>
                      <a:r>
                        <a:rPr kumimoji="1" lang="en-US" altLang="ja-JP" sz="700" b="0" dirty="0" smtClean="0">
                          <a:latin typeface="Meiryo UI" pitchFamily="50" charset="-128"/>
                          <a:ea typeface="Meiryo UI" pitchFamily="50" charset="-128"/>
                          <a:cs typeface="Meiryo UI" pitchFamily="50" charset="-128"/>
                        </a:rPr>
                        <a:t>8800GB</a:t>
                      </a:r>
                      <a:endParaRPr kumimoji="1" lang="ja-JP" altLang="en-US" sz="700" b="0" dirty="0">
                        <a:latin typeface="Meiryo UI" pitchFamily="50" charset="-128"/>
                        <a:ea typeface="Meiryo UI" pitchFamily="50" charset="-128"/>
                        <a:cs typeface="Meiryo UI" pitchFamily="50" charset="-128"/>
                      </a:endParaRPr>
                    </a:p>
                  </a:txBody>
                  <a:tcPr anchor="ctr"/>
                </a:tc>
                <a:tc>
                  <a:txBody>
                    <a:bodyPr/>
                    <a:lstStyle/>
                    <a:p>
                      <a:pPr algn="ctr"/>
                      <a:r>
                        <a:rPr kumimoji="1" lang="en-US" altLang="ja-JP" sz="700" b="0" dirty="0" smtClean="0">
                          <a:latin typeface="Meiryo UI" pitchFamily="50" charset="-128"/>
                          <a:ea typeface="Meiryo UI" pitchFamily="50" charset="-128"/>
                          <a:cs typeface="Meiryo UI" pitchFamily="50" charset="-128"/>
                        </a:rPr>
                        <a:t>LSV-5S12T/4CKW</a:t>
                      </a:r>
                    </a:p>
                  </a:txBody>
                  <a:tcPr anchor="ctr"/>
                </a:tc>
                <a:tc>
                  <a:txBody>
                    <a:bodyPr/>
                    <a:lstStyle/>
                    <a:p>
                      <a:pPr algn="ctr"/>
                      <a:r>
                        <a:rPr kumimoji="1" lang="ja-JP" altLang="en-US" sz="700" b="0" dirty="0" smtClean="0">
                          <a:latin typeface="Meiryo UI" pitchFamily="50" charset="-128"/>
                          <a:ea typeface="Meiryo UI" pitchFamily="50" charset="-128"/>
                          <a:cs typeface="Meiryo UI" pitchFamily="50" charset="-128"/>
                        </a:rPr>
                        <a:t>￥</a:t>
                      </a:r>
                      <a:r>
                        <a:rPr kumimoji="1" lang="en-US" altLang="ja-JP" sz="700" b="0" dirty="0" smtClean="0">
                          <a:latin typeface="Meiryo UI" pitchFamily="50" charset="-128"/>
                          <a:ea typeface="Meiryo UI" pitchFamily="50" charset="-128"/>
                          <a:cs typeface="Meiryo UI" pitchFamily="50" charset="-128"/>
                        </a:rPr>
                        <a:t>250,000</a:t>
                      </a:r>
                      <a:endParaRPr kumimoji="1" lang="ja-JP" altLang="en-US" sz="700" b="0" dirty="0">
                        <a:latin typeface="Meiryo UI" pitchFamily="50" charset="-128"/>
                        <a:ea typeface="Meiryo UI" pitchFamily="50" charset="-128"/>
                        <a:cs typeface="Meiryo UI" pitchFamily="50" charset="-128"/>
                      </a:endParaRPr>
                    </a:p>
                  </a:txBody>
                  <a:tcPr anchor="ctr"/>
                </a:tc>
                <a:tc>
                  <a:txBody>
                    <a:bodyPr/>
                    <a:lstStyle/>
                    <a:p>
                      <a:pPr algn="ctr"/>
                      <a:endParaRPr kumimoji="1" lang="ja-JP" altLang="en-US" sz="300" b="0" dirty="0">
                        <a:latin typeface="Meiryo UI" pitchFamily="50" charset="-128"/>
                        <a:ea typeface="Meiryo UI" pitchFamily="50" charset="-128"/>
                        <a:cs typeface="Meiryo UI" pitchFamily="50" charset="-128"/>
                      </a:endParaRPr>
                    </a:p>
                  </a:txBody>
                  <a:tcPr anchor="ctr">
                    <a:noFill/>
                  </a:tcPr>
                </a:tc>
                <a:tc>
                  <a:txBody>
                    <a:bodyPr/>
                    <a:lstStyle/>
                    <a:p>
                      <a:pPr algn="ctr"/>
                      <a:r>
                        <a:rPr kumimoji="1" lang="en-US" altLang="ja-JP" sz="700" b="0" dirty="0" smtClean="0">
                          <a:latin typeface="Meiryo UI" pitchFamily="50" charset="-128"/>
                          <a:ea typeface="Meiryo UI" pitchFamily="50" charset="-128"/>
                          <a:cs typeface="Meiryo UI" pitchFamily="50" charset="-128"/>
                        </a:rPr>
                        <a:t>LSV-5S12T/4CKS</a:t>
                      </a:r>
                      <a:endParaRPr kumimoji="1" lang="ja-JP" altLang="en-US" sz="700" b="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700" b="0" dirty="0" smtClean="0">
                          <a:latin typeface="Meiryo UI" pitchFamily="50" charset="-128"/>
                          <a:ea typeface="Meiryo UI" pitchFamily="50" charset="-128"/>
                          <a:cs typeface="Meiryo UI" pitchFamily="50" charset="-128"/>
                        </a:rPr>
                        <a:t>￥</a:t>
                      </a:r>
                      <a:r>
                        <a:rPr kumimoji="1" lang="en-US" altLang="ja-JP" sz="700" b="0" dirty="0" smtClean="0">
                          <a:latin typeface="Meiryo UI" pitchFamily="50" charset="-128"/>
                          <a:ea typeface="Meiryo UI" pitchFamily="50" charset="-128"/>
                          <a:cs typeface="Meiryo UI" pitchFamily="50" charset="-128"/>
                        </a:rPr>
                        <a:t>340,000</a:t>
                      </a:r>
                      <a:endParaRPr kumimoji="1" lang="ja-JP" altLang="en-US" sz="700" b="0" dirty="0">
                        <a:latin typeface="Meiryo UI" pitchFamily="50" charset="-128"/>
                        <a:ea typeface="Meiryo UI" pitchFamily="50" charset="-128"/>
                        <a:cs typeface="Meiryo UI" pitchFamily="50" charset="-128"/>
                      </a:endParaRPr>
                    </a:p>
                  </a:txBody>
                  <a:tcPr anchor="ctr"/>
                </a:tc>
              </a:tr>
              <a:tr h="139324">
                <a:tc>
                  <a:txBody>
                    <a:bodyPr/>
                    <a:lstStyle/>
                    <a:p>
                      <a:pPr algn="ctr"/>
                      <a:r>
                        <a:rPr kumimoji="1" lang="en-US" altLang="ja-JP" sz="700" b="0" dirty="0" smtClean="0">
                          <a:latin typeface="Meiryo UI" pitchFamily="50" charset="-128"/>
                          <a:ea typeface="Meiryo UI" pitchFamily="50" charset="-128"/>
                          <a:cs typeface="Meiryo UI" pitchFamily="50" charset="-128"/>
                        </a:rPr>
                        <a:t>16TB</a:t>
                      </a:r>
                      <a:endParaRPr kumimoji="1" lang="ja-JP" altLang="en-US" sz="700" b="0" dirty="0">
                        <a:latin typeface="Meiryo UI" pitchFamily="50" charset="-128"/>
                        <a:ea typeface="Meiryo UI" pitchFamily="50" charset="-128"/>
                        <a:cs typeface="Meiryo UI" pitchFamily="50" charset="-128"/>
                      </a:endParaRPr>
                    </a:p>
                  </a:txBody>
                  <a:tcPr anchor="ctr"/>
                </a:tc>
                <a:tc>
                  <a:txBody>
                    <a:bodyPr/>
                    <a:lstStyle/>
                    <a:p>
                      <a:pPr algn="ctr"/>
                      <a:r>
                        <a:rPr kumimoji="1" lang="en-US" altLang="ja-JP" sz="700" b="0" dirty="0" smtClean="0">
                          <a:latin typeface="Meiryo UI" pitchFamily="50" charset="-128"/>
                          <a:ea typeface="Meiryo UI" pitchFamily="50" charset="-128"/>
                          <a:cs typeface="Meiryo UI" pitchFamily="50" charset="-128"/>
                        </a:rPr>
                        <a:t>11880GB</a:t>
                      </a:r>
                      <a:endParaRPr kumimoji="1" lang="ja-JP" altLang="en-US" sz="700" b="0" dirty="0">
                        <a:latin typeface="Meiryo UI" pitchFamily="50" charset="-128"/>
                        <a:ea typeface="Meiryo UI" pitchFamily="50" charset="-128"/>
                        <a:cs typeface="Meiryo UI" pitchFamily="50" charset="-128"/>
                      </a:endParaRPr>
                    </a:p>
                  </a:txBody>
                  <a:tcPr anchor="ctr"/>
                </a:tc>
                <a:tc>
                  <a:txBody>
                    <a:bodyPr/>
                    <a:lstStyle/>
                    <a:p>
                      <a:pPr algn="ctr"/>
                      <a:r>
                        <a:rPr kumimoji="1" lang="en-US" altLang="ja-JP" sz="700" b="0" dirty="0" smtClean="0">
                          <a:latin typeface="Meiryo UI" pitchFamily="50" charset="-128"/>
                          <a:ea typeface="Meiryo UI" pitchFamily="50" charset="-128"/>
                          <a:cs typeface="Meiryo UI" pitchFamily="50" charset="-128"/>
                        </a:rPr>
                        <a:t>LSV-5S16T/4CKW</a:t>
                      </a:r>
                      <a:endParaRPr kumimoji="1" lang="ja-JP" altLang="en-US" sz="700" b="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700" b="0" dirty="0" smtClean="0">
                          <a:latin typeface="Meiryo UI" pitchFamily="50" charset="-128"/>
                          <a:ea typeface="Meiryo UI" pitchFamily="50" charset="-128"/>
                          <a:cs typeface="Meiryo UI" pitchFamily="50" charset="-128"/>
                        </a:rPr>
                        <a:t>￥</a:t>
                      </a:r>
                      <a:r>
                        <a:rPr kumimoji="1" lang="en-US" altLang="ja-JP" sz="700" b="0" dirty="0" smtClean="0">
                          <a:latin typeface="Meiryo UI" pitchFamily="50" charset="-128"/>
                          <a:ea typeface="Meiryo UI" pitchFamily="50" charset="-128"/>
                          <a:cs typeface="Meiryo UI" pitchFamily="50" charset="-128"/>
                        </a:rPr>
                        <a:t>300,000</a:t>
                      </a:r>
                      <a:endParaRPr kumimoji="1" lang="ja-JP" altLang="en-US" sz="700" b="0" dirty="0">
                        <a:latin typeface="Meiryo UI" pitchFamily="50" charset="-128"/>
                        <a:ea typeface="Meiryo UI" pitchFamily="50" charset="-128"/>
                        <a:cs typeface="Meiryo UI" pitchFamily="50" charset="-128"/>
                      </a:endParaRPr>
                    </a:p>
                  </a:txBody>
                  <a:tcPr anchor="ctr"/>
                </a:tc>
                <a:tc>
                  <a:txBody>
                    <a:bodyPr/>
                    <a:lstStyle/>
                    <a:p>
                      <a:pPr algn="ctr"/>
                      <a:endParaRPr kumimoji="1" lang="ja-JP" altLang="en-US" sz="300" b="0" dirty="0">
                        <a:latin typeface="Meiryo UI" pitchFamily="50" charset="-128"/>
                        <a:ea typeface="Meiryo UI" pitchFamily="50" charset="-128"/>
                        <a:cs typeface="Meiryo UI" pitchFamily="50" charset="-128"/>
                      </a:endParaRPr>
                    </a:p>
                  </a:txBody>
                  <a:tcPr anchor="ctr">
                    <a:noFill/>
                  </a:tcPr>
                </a:tc>
                <a:tc>
                  <a:txBody>
                    <a:bodyPr/>
                    <a:lstStyle/>
                    <a:p>
                      <a:pPr algn="ctr"/>
                      <a:r>
                        <a:rPr kumimoji="1" lang="en-US" altLang="ja-JP" sz="700" b="0" dirty="0" smtClean="0">
                          <a:latin typeface="Meiryo UI" pitchFamily="50" charset="-128"/>
                          <a:ea typeface="Meiryo UI" pitchFamily="50" charset="-128"/>
                          <a:cs typeface="Meiryo UI" pitchFamily="50" charset="-128"/>
                        </a:rPr>
                        <a:t>LSV-5S16T/4CKS</a:t>
                      </a:r>
                      <a:endParaRPr kumimoji="1" lang="ja-JP" altLang="en-US" sz="700" b="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700" b="0" dirty="0" smtClean="0">
                          <a:latin typeface="Meiryo UI" pitchFamily="50" charset="-128"/>
                          <a:ea typeface="Meiryo UI" pitchFamily="50" charset="-128"/>
                          <a:cs typeface="Meiryo UI" pitchFamily="50" charset="-128"/>
                        </a:rPr>
                        <a:t>￥</a:t>
                      </a:r>
                      <a:r>
                        <a:rPr kumimoji="1" lang="en-US" altLang="ja-JP" sz="700" b="0" dirty="0" smtClean="0">
                          <a:latin typeface="Meiryo UI" pitchFamily="50" charset="-128"/>
                          <a:ea typeface="Meiryo UI" pitchFamily="50" charset="-128"/>
                          <a:cs typeface="Meiryo UI" pitchFamily="50" charset="-128"/>
                        </a:rPr>
                        <a:t>390,000</a:t>
                      </a:r>
                      <a:endParaRPr kumimoji="1" lang="ja-JP" altLang="en-US" sz="700" b="0" dirty="0">
                        <a:latin typeface="Meiryo UI" pitchFamily="50" charset="-128"/>
                        <a:ea typeface="Meiryo UI" pitchFamily="50" charset="-128"/>
                        <a:cs typeface="Meiryo UI" pitchFamily="50" charset="-128"/>
                      </a:endParaRPr>
                    </a:p>
                  </a:txBody>
                  <a:tcPr anchor="ctr"/>
                </a:tc>
              </a:tr>
            </a:tbl>
          </a:graphicData>
        </a:graphic>
      </p:graphicFrame>
      <p:pic>
        <p:nvPicPr>
          <p:cNvPr id="113" name="図 96" descr="WinStorSvr_Blu286_S_rgb.png"/>
          <p:cNvPicPr>
            <a:picLocks noChangeAspect="1"/>
          </p:cNvPicPr>
          <p:nvPr/>
        </p:nvPicPr>
        <p:blipFill>
          <a:blip r:embed="rId10" cstate="print"/>
          <a:srcRect/>
          <a:stretch>
            <a:fillRect/>
          </a:stretch>
        </p:blipFill>
        <p:spPr bwMode="auto">
          <a:xfrm>
            <a:off x="1952999" y="7239423"/>
            <a:ext cx="1141185" cy="197853"/>
          </a:xfrm>
          <a:prstGeom prst="rect">
            <a:avLst/>
          </a:prstGeom>
          <a:noFill/>
          <a:ln w="9525">
            <a:noFill/>
            <a:miter lim="800000"/>
            <a:headEnd/>
            <a:tailEnd/>
          </a:ln>
        </p:spPr>
      </p:pic>
      <p:sp>
        <p:nvSpPr>
          <p:cNvPr id="134" name="Rectangle 341"/>
          <p:cNvSpPr>
            <a:spLocks noChangeArrowheads="1"/>
          </p:cNvSpPr>
          <p:nvPr/>
        </p:nvSpPr>
        <p:spPr bwMode="auto">
          <a:xfrm>
            <a:off x="116632" y="6789204"/>
            <a:ext cx="6624736" cy="324036"/>
          </a:xfrm>
          <a:prstGeom prst="rect">
            <a:avLst/>
          </a:prstGeom>
          <a:solidFill>
            <a:srgbClr val="0099FF"/>
          </a:solidFill>
          <a:ln w="9525">
            <a:noFill/>
            <a:miter lim="800000"/>
            <a:headEnd/>
            <a:tailEnd/>
          </a:ln>
        </p:spPr>
        <p:txBody>
          <a:bodyPr wrap="none" anchor="ctr"/>
          <a:lstStyle/>
          <a:p>
            <a:pPr algn="ctr" defTabSz="938213"/>
            <a:r>
              <a:rPr lang="ja-JP" altLang="en-US" sz="1400" b="1" dirty="0" smtClean="0">
                <a:solidFill>
                  <a:schemeClr val="bg1"/>
                </a:solidFill>
                <a:latin typeface="Meiryo UI" pitchFamily="50" charset="-128"/>
                <a:ea typeface="Meiryo UI" pitchFamily="50" charset="-128"/>
                <a:cs typeface="Meiryo UI" pitchFamily="50" charset="-128"/>
              </a:rPr>
              <a:t>「</a:t>
            </a:r>
            <a:r>
              <a:rPr lang="en-US" altLang="ja-JP" sz="1400" b="1" dirty="0" err="1" smtClean="0">
                <a:solidFill>
                  <a:schemeClr val="bg1"/>
                </a:solidFill>
                <a:latin typeface="Meiryo UI" pitchFamily="50" charset="-128"/>
                <a:ea typeface="Meiryo UI" pitchFamily="50" charset="-128"/>
                <a:cs typeface="Meiryo UI" pitchFamily="50" charset="-128"/>
              </a:rPr>
              <a:t>Cloudlink</a:t>
            </a:r>
            <a:r>
              <a:rPr lang="en-US" altLang="ja-JP" sz="1400" b="1" dirty="0" smtClean="0">
                <a:solidFill>
                  <a:schemeClr val="bg1"/>
                </a:solidFill>
                <a:latin typeface="Meiryo UI" pitchFamily="50" charset="-128"/>
                <a:ea typeface="Meiryo UI" pitchFamily="50" charset="-128"/>
                <a:cs typeface="Meiryo UI" pitchFamily="50" charset="-128"/>
              </a:rPr>
              <a:t> for Windows Azure</a:t>
            </a:r>
            <a:r>
              <a:rPr lang="ja-JP" altLang="en-US" sz="1400" b="1" dirty="0" smtClean="0">
                <a:solidFill>
                  <a:schemeClr val="bg1"/>
                </a:solidFill>
                <a:latin typeface="Meiryo UI" pitchFamily="50" charset="-128"/>
                <a:ea typeface="Meiryo UI" pitchFamily="50" charset="-128"/>
                <a:cs typeface="Meiryo UI" pitchFamily="50" charset="-128"/>
              </a:rPr>
              <a:t>」標準搭載モデル</a:t>
            </a:r>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135" name="Rectangle 341"/>
          <p:cNvSpPr>
            <a:spLocks noChangeArrowheads="1"/>
          </p:cNvSpPr>
          <p:nvPr/>
        </p:nvSpPr>
        <p:spPr bwMode="auto">
          <a:xfrm>
            <a:off x="116632" y="5045542"/>
            <a:ext cx="6624736" cy="324036"/>
          </a:xfrm>
          <a:prstGeom prst="rect">
            <a:avLst/>
          </a:prstGeom>
          <a:solidFill>
            <a:srgbClr val="0099FF"/>
          </a:solidFill>
          <a:ln w="9525">
            <a:noFill/>
            <a:miter lim="800000"/>
            <a:headEnd/>
            <a:tailEnd/>
          </a:ln>
        </p:spPr>
        <p:txBody>
          <a:bodyPr wrap="none" anchor="ctr"/>
          <a:lstStyle/>
          <a:p>
            <a:pPr algn="ctr" defTabSz="938213"/>
            <a:r>
              <a:rPr lang="en-US" altLang="ja-JP" sz="1400" b="1" dirty="0" smtClean="0">
                <a:solidFill>
                  <a:schemeClr val="bg1"/>
                </a:solidFill>
                <a:latin typeface="Meiryo UI" pitchFamily="50" charset="-128"/>
                <a:ea typeface="Meiryo UI" pitchFamily="50" charset="-128"/>
                <a:cs typeface="Meiryo UI" pitchFamily="50" charset="-128"/>
              </a:rPr>
              <a:t>Microsoft Azure </a:t>
            </a:r>
            <a:r>
              <a:rPr lang="ja-JP" altLang="en-US" sz="1400" b="1" dirty="0" smtClean="0">
                <a:solidFill>
                  <a:schemeClr val="bg1"/>
                </a:solidFill>
                <a:latin typeface="Meiryo UI" pitchFamily="50" charset="-128"/>
                <a:ea typeface="Meiryo UI" pitchFamily="50" charset="-128"/>
                <a:cs typeface="Meiryo UI" pitchFamily="50" charset="-128"/>
              </a:rPr>
              <a:t>ストレージ の料金目安</a:t>
            </a:r>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136" name="Text Box 72"/>
          <p:cNvSpPr txBox="1">
            <a:spLocks noChangeArrowheads="1"/>
          </p:cNvSpPr>
          <p:nvPr/>
        </p:nvSpPr>
        <p:spPr bwMode="auto">
          <a:xfrm>
            <a:off x="116632" y="5405582"/>
            <a:ext cx="6588732" cy="334860"/>
          </a:xfrm>
          <a:prstGeom prst="rect">
            <a:avLst/>
          </a:prstGeom>
          <a:noFill/>
          <a:ln w="9525">
            <a:noFill/>
            <a:miter lim="800000"/>
            <a:headEnd/>
            <a:tailEnd/>
          </a:ln>
        </p:spPr>
        <p:txBody>
          <a:bodyPr wrap="square" lIns="87782" tIns="43891" rIns="87782" bIns="43891">
            <a:spAutoFit/>
          </a:bodyPr>
          <a:lstStyle/>
          <a:p>
            <a:pPr defTabSz="877888"/>
            <a:r>
              <a:rPr lang="ja-JP" altLang="en-US" sz="800" dirty="0" smtClean="0">
                <a:latin typeface="Meiryo UI" pitchFamily="50" charset="-128"/>
                <a:ea typeface="Meiryo UI" pitchFamily="50" charset="-128"/>
                <a:cs typeface="Meiryo UI" pitchFamily="50" charset="-128"/>
              </a:rPr>
              <a:t>バックアップとして利用するストレージのデータ容量や、リストアの際のデータ転送量などにより課金されます。料金はご利用いただくデータ センターで異なります。</a:t>
            </a:r>
            <a:endParaRPr lang="en-US" altLang="ja-JP" sz="800" dirty="0" smtClean="0">
              <a:latin typeface="Meiryo UI" pitchFamily="50" charset="-128"/>
              <a:ea typeface="Meiryo UI" pitchFamily="50" charset="-128"/>
              <a:cs typeface="Meiryo UI" pitchFamily="50" charset="-128"/>
            </a:endParaRPr>
          </a:p>
          <a:p>
            <a:pPr defTabSz="877888"/>
            <a:r>
              <a:rPr lang="ja-JP" altLang="en-US" sz="800" dirty="0" smtClean="0">
                <a:latin typeface="Meiryo UI" pitchFamily="50" charset="-128"/>
                <a:ea typeface="Meiryo UI" pitchFamily="50" charset="-128"/>
                <a:cs typeface="Meiryo UI" pitchFamily="50" charset="-128"/>
              </a:rPr>
              <a:t>料金表は東日本データ センターを利用する場合の目安の価格となります。</a:t>
            </a:r>
            <a:endParaRPr lang="en-US" altLang="ja-JP" sz="800" dirty="0" smtClean="0">
              <a:latin typeface="Meiryo UI" pitchFamily="50" charset="-128"/>
              <a:ea typeface="Meiryo UI" pitchFamily="50" charset="-128"/>
              <a:cs typeface="Meiryo UI" pitchFamily="50" charset="-128"/>
            </a:endParaRPr>
          </a:p>
        </p:txBody>
      </p:sp>
      <p:sp>
        <p:nvSpPr>
          <p:cNvPr id="137" name="Text Box 72"/>
          <p:cNvSpPr txBox="1">
            <a:spLocks noChangeArrowheads="1"/>
          </p:cNvSpPr>
          <p:nvPr/>
        </p:nvSpPr>
        <p:spPr bwMode="auto">
          <a:xfrm>
            <a:off x="4041068" y="6197670"/>
            <a:ext cx="2736304" cy="519526"/>
          </a:xfrm>
          <a:prstGeom prst="rect">
            <a:avLst/>
          </a:prstGeom>
          <a:noFill/>
          <a:ln w="9525">
            <a:noFill/>
            <a:miter lim="800000"/>
            <a:headEnd/>
            <a:tailEnd/>
          </a:ln>
        </p:spPr>
        <p:txBody>
          <a:bodyPr wrap="square" lIns="87782" tIns="43891" rIns="87782" bIns="43891">
            <a:spAutoFit/>
          </a:bodyPr>
          <a:lstStyle/>
          <a:p>
            <a:pPr defTabSz="877888"/>
            <a:r>
              <a:rPr lang="en-US" altLang="ja-JP" sz="700" dirty="0" smtClean="0">
                <a:latin typeface="Meiryo UI" pitchFamily="50" charset="-128"/>
                <a:ea typeface="Meiryo UI" pitchFamily="50" charset="-128"/>
                <a:cs typeface="Meiryo UI" pitchFamily="50" charset="-128"/>
              </a:rPr>
              <a:t>※ </a:t>
            </a:r>
            <a:r>
              <a:rPr lang="ja-JP" altLang="en-US" sz="700" dirty="0" smtClean="0">
                <a:latin typeface="Meiryo UI" pitchFamily="50" charset="-128"/>
                <a:ea typeface="Meiryo UI" pitchFamily="50" charset="-128"/>
                <a:cs typeface="Meiryo UI" pitchFamily="50" charset="-128"/>
              </a:rPr>
              <a:t>バックアップ サービスで使用するストレージの量には、いくつかの要素が</a:t>
            </a:r>
            <a:endParaRPr lang="en-US" altLang="ja-JP" sz="700" dirty="0" smtClean="0">
              <a:latin typeface="Meiryo UI" pitchFamily="50" charset="-128"/>
              <a:ea typeface="Meiryo UI" pitchFamily="50" charset="-128"/>
              <a:cs typeface="Meiryo UI" pitchFamily="50" charset="-128"/>
            </a:endParaRPr>
          </a:p>
          <a:p>
            <a:pPr defTabSz="877888"/>
            <a:r>
              <a:rPr lang="ja-JP" altLang="en-US" sz="700" dirty="0" smtClean="0">
                <a:latin typeface="Meiryo UI" pitchFamily="50" charset="-128"/>
                <a:ea typeface="Meiryo UI" pitchFamily="50" charset="-128"/>
                <a:cs typeface="Meiryo UI" pitchFamily="50" charset="-128"/>
              </a:rPr>
              <a:t>　　影響します。具体的には、圧縮率、データを変更する間隔、サービス</a:t>
            </a:r>
            <a:endParaRPr lang="en-US" altLang="ja-JP" sz="700" dirty="0" smtClean="0">
              <a:latin typeface="Meiryo UI" pitchFamily="50" charset="-128"/>
              <a:ea typeface="Meiryo UI" pitchFamily="50" charset="-128"/>
              <a:cs typeface="Meiryo UI" pitchFamily="50" charset="-128"/>
            </a:endParaRPr>
          </a:p>
          <a:p>
            <a:pPr defTabSz="877888"/>
            <a:r>
              <a:rPr lang="ja-JP" altLang="en-US" sz="700" dirty="0" smtClean="0">
                <a:latin typeface="Meiryo UI" pitchFamily="50" charset="-128"/>
                <a:ea typeface="Meiryo UI" pitchFamily="50" charset="-128"/>
                <a:cs typeface="Meiryo UI" pitchFamily="50" charset="-128"/>
              </a:rPr>
              <a:t>　　で保管するバックアップ コピーの数などです。</a:t>
            </a:r>
            <a:endParaRPr lang="en-US" altLang="ja-JP" sz="700" dirty="0" smtClean="0">
              <a:latin typeface="Meiryo UI" pitchFamily="50" charset="-128"/>
              <a:ea typeface="Meiryo UI" pitchFamily="50" charset="-128"/>
              <a:cs typeface="Meiryo UI" pitchFamily="50" charset="-128"/>
            </a:endParaRPr>
          </a:p>
          <a:p>
            <a:pPr defTabSz="877888"/>
            <a:r>
              <a:rPr lang="en-US" altLang="ja-JP" sz="700" dirty="0" smtClean="0">
                <a:latin typeface="Meiryo UI" pitchFamily="50" charset="-128"/>
                <a:ea typeface="Meiryo UI" pitchFamily="50" charset="-128"/>
                <a:cs typeface="Meiryo UI" pitchFamily="50" charset="-128"/>
              </a:rPr>
              <a:t>※ </a:t>
            </a:r>
            <a:r>
              <a:rPr lang="ja-JP" altLang="en-US" sz="700" dirty="0" smtClean="0">
                <a:latin typeface="Meiryo UI" pitchFamily="50" charset="-128"/>
                <a:ea typeface="Meiryo UI" pitchFamily="50" charset="-128"/>
                <a:cs typeface="Meiryo UI" pitchFamily="50" charset="-128"/>
              </a:rPr>
              <a:t>リストアに関わるデータ転送量は、別途必要です。</a:t>
            </a:r>
            <a:endParaRPr lang="en-US" altLang="ja-JP" sz="700" dirty="0" smtClean="0">
              <a:latin typeface="Meiryo UI" pitchFamily="50" charset="-128"/>
              <a:ea typeface="Meiryo UI" pitchFamily="50" charset="-128"/>
              <a:cs typeface="Meiryo UI" pitchFamily="50" charset="-128"/>
            </a:endParaRPr>
          </a:p>
        </p:txBody>
      </p:sp>
      <p:sp>
        <p:nvSpPr>
          <p:cNvPr id="138" name="Text Box 72"/>
          <p:cNvSpPr txBox="1">
            <a:spLocks noChangeArrowheads="1"/>
          </p:cNvSpPr>
          <p:nvPr/>
        </p:nvSpPr>
        <p:spPr bwMode="auto">
          <a:xfrm>
            <a:off x="4041068" y="5760024"/>
            <a:ext cx="2547664" cy="365638"/>
          </a:xfrm>
          <a:prstGeom prst="rect">
            <a:avLst/>
          </a:prstGeom>
          <a:noFill/>
          <a:ln w="9525">
            <a:noFill/>
            <a:miter lim="800000"/>
            <a:headEnd/>
            <a:tailEnd/>
          </a:ln>
        </p:spPr>
        <p:txBody>
          <a:bodyPr wrap="square" lIns="87782" tIns="43891" rIns="87782" bIns="43891">
            <a:spAutoFit/>
          </a:bodyPr>
          <a:lstStyle/>
          <a:p>
            <a:pPr defTabSz="877888"/>
            <a:r>
              <a:rPr lang="ja-JP" altLang="en-US" sz="1000" b="1" dirty="0" smtClean="0">
                <a:latin typeface="Meiryo UI" pitchFamily="50" charset="-128"/>
                <a:ea typeface="Meiryo UI" pitchFamily="50" charset="-128"/>
                <a:cs typeface="Meiryo UI" pitchFamily="50" charset="-128"/>
              </a:rPr>
              <a:t>計算例：</a:t>
            </a:r>
            <a:r>
              <a:rPr lang="en-US" altLang="ja-JP" sz="1000" b="1" dirty="0" smtClean="0">
                <a:latin typeface="Meiryo UI" pitchFamily="50" charset="-128"/>
                <a:ea typeface="Meiryo UI" pitchFamily="50" charset="-128"/>
                <a:cs typeface="Meiryo UI" pitchFamily="50" charset="-128"/>
              </a:rPr>
              <a:t>500 GB </a:t>
            </a:r>
            <a:r>
              <a:rPr lang="ja-JP" altLang="en-US" sz="1000" b="1" dirty="0" smtClean="0">
                <a:latin typeface="Meiryo UI" pitchFamily="50" charset="-128"/>
                <a:ea typeface="Meiryo UI" pitchFamily="50" charset="-128"/>
                <a:cs typeface="Meiryo UI" pitchFamily="50" charset="-128"/>
              </a:rPr>
              <a:t>利用する場合</a:t>
            </a:r>
            <a:endParaRPr lang="en-US" altLang="ja-JP" sz="1000" b="1" dirty="0" smtClean="0">
              <a:latin typeface="Meiryo UI" pitchFamily="50" charset="-128"/>
              <a:ea typeface="Meiryo UI" pitchFamily="50" charset="-128"/>
              <a:cs typeface="Meiryo UI" pitchFamily="50" charset="-128"/>
            </a:endParaRPr>
          </a:p>
          <a:p>
            <a:pPr defTabSz="877888"/>
            <a:r>
              <a:rPr lang="en-US" altLang="ja-JP" sz="800" dirty="0" smtClean="0">
                <a:latin typeface="Meiryo UI" pitchFamily="50" charset="-128"/>
                <a:ea typeface="Meiryo UI" pitchFamily="50" charset="-128"/>
                <a:cs typeface="Meiryo UI" pitchFamily="50" charset="-128"/>
              </a:rPr>
              <a:t>500 GB x 2.45 = </a:t>
            </a:r>
            <a:r>
              <a:rPr lang="ja-JP" altLang="en-US" sz="800" dirty="0" smtClean="0">
                <a:latin typeface="Meiryo UI" pitchFamily="50" charset="-128"/>
                <a:ea typeface="Meiryo UI" pitchFamily="50" charset="-128"/>
                <a:cs typeface="Meiryo UI" pitchFamily="50" charset="-128"/>
              </a:rPr>
              <a:t>約 </a:t>
            </a:r>
            <a:r>
              <a:rPr lang="en-US" altLang="ja-JP" sz="800" dirty="0" smtClean="0">
                <a:latin typeface="Meiryo UI" pitchFamily="50" charset="-128"/>
                <a:ea typeface="Meiryo UI" pitchFamily="50" charset="-128"/>
                <a:cs typeface="Meiryo UI" pitchFamily="50" charset="-128"/>
              </a:rPr>
              <a:t>1,225 </a:t>
            </a:r>
            <a:r>
              <a:rPr lang="ja-JP" altLang="en-US" sz="800" dirty="0" smtClean="0">
                <a:latin typeface="Meiryo UI" pitchFamily="50" charset="-128"/>
                <a:ea typeface="Meiryo UI" pitchFamily="50" charset="-128"/>
                <a:cs typeface="Meiryo UI" pitchFamily="50" charset="-128"/>
              </a:rPr>
              <a:t>円 </a:t>
            </a:r>
            <a:r>
              <a:rPr lang="en-US" altLang="ja-JP" sz="800" dirty="0" smtClean="0">
                <a:latin typeface="Meiryo UI" pitchFamily="50" charset="-128"/>
                <a:ea typeface="Meiryo UI" pitchFamily="50" charset="-128"/>
                <a:cs typeface="Meiryo UI" pitchFamily="50" charset="-128"/>
              </a:rPr>
              <a:t>/ </a:t>
            </a:r>
            <a:r>
              <a:rPr lang="ja-JP" altLang="en-US" sz="800" dirty="0" smtClean="0">
                <a:latin typeface="Meiryo UI" pitchFamily="50" charset="-128"/>
                <a:ea typeface="Meiryo UI" pitchFamily="50" charset="-128"/>
                <a:cs typeface="Meiryo UI" pitchFamily="50" charset="-128"/>
              </a:rPr>
              <a:t>月</a:t>
            </a:r>
            <a:endParaRPr lang="en-US" altLang="ja-JP" sz="800" dirty="0" smtClean="0">
              <a:latin typeface="Meiryo UI" pitchFamily="50" charset="-128"/>
              <a:ea typeface="Meiryo UI" pitchFamily="50" charset="-128"/>
              <a:cs typeface="Meiryo UI" pitchFamily="50" charset="-128"/>
            </a:endParaRPr>
          </a:p>
        </p:txBody>
      </p:sp>
      <p:graphicFrame>
        <p:nvGraphicFramePr>
          <p:cNvPr id="139" name="表 138"/>
          <p:cNvGraphicFramePr>
            <a:graphicFrameLocks noGrp="1"/>
          </p:cNvGraphicFramePr>
          <p:nvPr/>
        </p:nvGraphicFramePr>
        <p:xfrm>
          <a:off x="116632" y="5765622"/>
          <a:ext cx="3816424" cy="929640"/>
        </p:xfrm>
        <a:graphic>
          <a:graphicData uri="http://schemas.openxmlformats.org/drawingml/2006/table">
            <a:tbl>
              <a:tblPr firstRow="1" bandRow="1">
                <a:tableStyleId>{073A0DAA-6AF3-43AB-8588-CEC1D06C72B9}</a:tableStyleId>
              </a:tblPr>
              <a:tblGrid>
                <a:gridCol w="1908212"/>
                <a:gridCol w="1908212"/>
              </a:tblGrid>
              <a:tr h="180020">
                <a:tc>
                  <a:txBody>
                    <a:bodyPr/>
                    <a:lstStyle/>
                    <a:p>
                      <a:pPr algn="ctr"/>
                      <a:r>
                        <a:rPr kumimoji="1" lang="ja-JP" altLang="en-US" sz="800" b="1" dirty="0" smtClean="0">
                          <a:latin typeface="Meiryo UI" pitchFamily="50" charset="-128"/>
                          <a:ea typeface="Meiryo UI" pitchFamily="50" charset="-128"/>
                          <a:cs typeface="Meiryo UI" pitchFamily="50" charset="-128"/>
                        </a:rPr>
                        <a:t>ストレージ容量</a:t>
                      </a:r>
                      <a:endParaRPr kumimoji="1" lang="ja-JP" altLang="en-US" sz="800" b="1"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800" b="1" dirty="0" smtClean="0">
                          <a:latin typeface="Meiryo UI" pitchFamily="50" charset="-128"/>
                          <a:ea typeface="Meiryo UI" pitchFamily="50" charset="-128"/>
                          <a:cs typeface="Meiryo UI" pitchFamily="50" charset="-128"/>
                        </a:rPr>
                        <a:t>基本モデル</a:t>
                      </a:r>
                      <a:endParaRPr kumimoji="1" lang="en-US" altLang="ja-JP" sz="800" b="1" dirty="0" smtClean="0">
                        <a:latin typeface="Meiryo UI" pitchFamily="50" charset="-128"/>
                        <a:ea typeface="Meiryo UI" pitchFamily="50" charset="-128"/>
                        <a:cs typeface="Meiryo UI" pitchFamily="50" charset="-128"/>
                      </a:endParaRPr>
                    </a:p>
                    <a:p>
                      <a:pPr algn="ctr"/>
                      <a:r>
                        <a:rPr kumimoji="1" lang="ja-JP" altLang="en-US" sz="800" b="1" dirty="0" smtClean="0">
                          <a:latin typeface="Meiryo UI" pitchFamily="50" charset="-128"/>
                          <a:ea typeface="Meiryo UI" pitchFamily="50" charset="-128"/>
                          <a:cs typeface="Meiryo UI" pitchFamily="50" charset="-128"/>
                        </a:rPr>
                        <a:t>（</a:t>
                      </a:r>
                      <a:r>
                        <a:rPr kumimoji="1" lang="en-US" altLang="ja-JP" sz="800" b="1" dirty="0" smtClean="0">
                          <a:latin typeface="Meiryo UI" pitchFamily="50" charset="-128"/>
                          <a:ea typeface="Meiryo UI" pitchFamily="50" charset="-128"/>
                          <a:cs typeface="Meiryo UI" pitchFamily="50" charset="-128"/>
                        </a:rPr>
                        <a:t>1</a:t>
                      </a:r>
                      <a:r>
                        <a:rPr kumimoji="1" lang="ja-JP" altLang="en-US" sz="800" b="1" dirty="0" err="1" smtClean="0">
                          <a:latin typeface="Meiryo UI" pitchFamily="50" charset="-128"/>
                          <a:ea typeface="Meiryo UI" pitchFamily="50" charset="-128"/>
                          <a:cs typeface="Meiryo UI" pitchFamily="50" charset="-128"/>
                        </a:rPr>
                        <a:t>つの</a:t>
                      </a:r>
                      <a:r>
                        <a:rPr kumimoji="1" lang="ja-JP" altLang="en-US" sz="800" b="1" dirty="0" smtClean="0">
                          <a:latin typeface="Meiryo UI" pitchFamily="50" charset="-128"/>
                          <a:ea typeface="Meiryo UI" pitchFamily="50" charset="-128"/>
                          <a:cs typeface="Meiryo UI" pitchFamily="50" charset="-128"/>
                        </a:rPr>
                        <a:t>データセンター内で</a:t>
                      </a:r>
                      <a:r>
                        <a:rPr kumimoji="1" lang="en-US" altLang="ja-JP" sz="800" b="1" dirty="0" smtClean="0">
                          <a:latin typeface="Meiryo UI" pitchFamily="50" charset="-128"/>
                          <a:ea typeface="Meiryo UI" pitchFamily="50" charset="-128"/>
                          <a:cs typeface="Meiryo UI" pitchFamily="50" charset="-128"/>
                        </a:rPr>
                        <a:t>3</a:t>
                      </a:r>
                      <a:r>
                        <a:rPr kumimoji="1" lang="ja-JP" altLang="en-US" sz="800" b="1" dirty="0" smtClean="0">
                          <a:latin typeface="Meiryo UI" pitchFamily="50" charset="-128"/>
                          <a:ea typeface="Meiryo UI" pitchFamily="50" charset="-128"/>
                          <a:cs typeface="Meiryo UI" pitchFamily="50" charset="-128"/>
                        </a:rPr>
                        <a:t>重化）</a:t>
                      </a:r>
                      <a:endParaRPr kumimoji="1" lang="ja-JP" altLang="en-US" sz="800" b="1" dirty="0">
                        <a:latin typeface="Meiryo UI" pitchFamily="50" charset="-128"/>
                        <a:ea typeface="Meiryo UI" pitchFamily="50" charset="-128"/>
                        <a:cs typeface="Meiryo UI" pitchFamily="50" charset="-128"/>
                      </a:endParaRPr>
                    </a:p>
                  </a:txBody>
                  <a:tcPr anchor="ctr"/>
                </a:tc>
              </a:tr>
              <a:tr h="180020">
                <a:tc>
                  <a:txBody>
                    <a:bodyPr/>
                    <a:lstStyle/>
                    <a:p>
                      <a:pPr algn="ctr"/>
                      <a:r>
                        <a:rPr kumimoji="1" lang="ja-JP" altLang="en-US" sz="700" dirty="0" smtClean="0">
                          <a:latin typeface="Meiryo UI" pitchFamily="50" charset="-128"/>
                          <a:ea typeface="Meiryo UI" pitchFamily="50" charset="-128"/>
                          <a:cs typeface="Meiryo UI" pitchFamily="50" charset="-128"/>
                        </a:rPr>
                        <a:t>最初の</a:t>
                      </a:r>
                      <a:r>
                        <a:rPr kumimoji="1" lang="en-US" altLang="ja-JP" sz="700" dirty="0" smtClean="0">
                          <a:latin typeface="Meiryo UI" pitchFamily="50" charset="-128"/>
                          <a:ea typeface="Meiryo UI" pitchFamily="50" charset="-128"/>
                          <a:cs typeface="Meiryo UI" pitchFamily="50" charset="-128"/>
                        </a:rPr>
                        <a:t>1TB / </a:t>
                      </a:r>
                      <a:r>
                        <a:rPr kumimoji="1" lang="ja-JP" altLang="en-US" sz="700" dirty="0" smtClean="0">
                          <a:latin typeface="Meiryo UI" pitchFamily="50" charset="-128"/>
                          <a:ea typeface="Meiryo UI" pitchFamily="50" charset="-128"/>
                          <a:cs typeface="Meiryo UI" pitchFamily="50" charset="-128"/>
                        </a:rPr>
                        <a:t>月</a:t>
                      </a:r>
                      <a:endParaRPr kumimoji="1" lang="ja-JP" altLang="en-US" sz="70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700" dirty="0" smtClean="0">
                          <a:latin typeface="Meiryo UI" pitchFamily="50" charset="-128"/>
                          <a:ea typeface="Meiryo UI" pitchFamily="50" charset="-128"/>
                          <a:cs typeface="Meiryo UI" pitchFamily="50" charset="-128"/>
                        </a:rPr>
                        <a:t>￥</a:t>
                      </a:r>
                      <a:r>
                        <a:rPr kumimoji="1" lang="en-US" altLang="ja-JP" sz="700" dirty="0" smtClean="0">
                          <a:latin typeface="Meiryo UI" pitchFamily="50" charset="-128"/>
                          <a:ea typeface="Meiryo UI" pitchFamily="50" charset="-128"/>
                          <a:cs typeface="Meiryo UI" pitchFamily="50" charset="-128"/>
                        </a:rPr>
                        <a:t>2.45</a:t>
                      </a:r>
                      <a:r>
                        <a:rPr kumimoji="1" lang="ja-JP" altLang="en-US" sz="700" dirty="0" smtClean="0">
                          <a:latin typeface="Meiryo UI" pitchFamily="50" charset="-128"/>
                          <a:ea typeface="Meiryo UI" pitchFamily="50" charset="-128"/>
                          <a:cs typeface="Meiryo UI" pitchFamily="50" charset="-128"/>
                        </a:rPr>
                        <a:t>（</a:t>
                      </a:r>
                      <a:r>
                        <a:rPr kumimoji="1" lang="en-US" altLang="ja-JP" sz="700" dirty="0" smtClean="0">
                          <a:latin typeface="Meiryo UI" pitchFamily="50" charset="-128"/>
                          <a:ea typeface="Meiryo UI" pitchFamily="50" charset="-128"/>
                          <a:cs typeface="Meiryo UI" pitchFamily="50" charset="-128"/>
                        </a:rPr>
                        <a:t>GB</a:t>
                      </a:r>
                      <a:r>
                        <a:rPr kumimoji="1" lang="ja-JP" altLang="en-US" sz="700" dirty="0" smtClean="0">
                          <a:latin typeface="Meiryo UI" pitchFamily="50" charset="-128"/>
                          <a:ea typeface="Meiryo UI" pitchFamily="50" charset="-128"/>
                          <a:cs typeface="Meiryo UI" pitchFamily="50" charset="-128"/>
                        </a:rPr>
                        <a:t>あたり）</a:t>
                      </a:r>
                      <a:endParaRPr kumimoji="1" lang="ja-JP" altLang="en-US" sz="700" dirty="0">
                        <a:latin typeface="Meiryo UI" pitchFamily="50" charset="-128"/>
                        <a:ea typeface="Meiryo UI" pitchFamily="50" charset="-128"/>
                        <a:cs typeface="Meiryo UI" pitchFamily="50" charset="-128"/>
                      </a:endParaRPr>
                    </a:p>
                  </a:txBody>
                  <a:tcPr anchor="ctr"/>
                </a:tc>
              </a:tr>
              <a:tr h="180020">
                <a:tc>
                  <a:txBody>
                    <a:bodyPr/>
                    <a:lstStyle/>
                    <a:p>
                      <a:pPr algn="ctr"/>
                      <a:r>
                        <a:rPr kumimoji="1" lang="en-US" altLang="ja-JP" sz="700" dirty="0" smtClean="0">
                          <a:latin typeface="Meiryo UI" pitchFamily="50" charset="-128"/>
                          <a:ea typeface="Meiryo UI" pitchFamily="50" charset="-128"/>
                          <a:cs typeface="Meiryo UI" pitchFamily="50" charset="-128"/>
                        </a:rPr>
                        <a:t>1</a:t>
                      </a:r>
                      <a:r>
                        <a:rPr kumimoji="1" lang="ja-JP" altLang="en-US" sz="700" dirty="0" smtClean="0">
                          <a:latin typeface="Meiryo UI" pitchFamily="50" charset="-128"/>
                          <a:ea typeface="Meiryo UI" pitchFamily="50" charset="-128"/>
                          <a:cs typeface="Meiryo UI" pitchFamily="50" charset="-128"/>
                        </a:rPr>
                        <a:t>～</a:t>
                      </a:r>
                      <a:r>
                        <a:rPr kumimoji="1" lang="en-US" altLang="ja-JP" sz="700" dirty="0" smtClean="0">
                          <a:latin typeface="Meiryo UI" pitchFamily="50" charset="-128"/>
                          <a:ea typeface="Meiryo UI" pitchFamily="50" charset="-128"/>
                          <a:cs typeface="Meiryo UI" pitchFamily="50" charset="-128"/>
                        </a:rPr>
                        <a:t>50TB / </a:t>
                      </a:r>
                      <a:r>
                        <a:rPr kumimoji="1" lang="ja-JP" altLang="en-US" sz="700" dirty="0" smtClean="0">
                          <a:latin typeface="Meiryo UI" pitchFamily="50" charset="-128"/>
                          <a:ea typeface="Meiryo UI" pitchFamily="50" charset="-128"/>
                          <a:cs typeface="Meiryo UI" pitchFamily="50" charset="-128"/>
                        </a:rPr>
                        <a:t>月</a:t>
                      </a:r>
                      <a:endParaRPr kumimoji="1" lang="ja-JP" altLang="en-US" sz="70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700" dirty="0" smtClean="0">
                          <a:latin typeface="Meiryo UI" pitchFamily="50" charset="-128"/>
                          <a:ea typeface="Meiryo UI" pitchFamily="50" charset="-128"/>
                          <a:cs typeface="Meiryo UI" pitchFamily="50" charset="-128"/>
                        </a:rPr>
                        <a:t>￥</a:t>
                      </a:r>
                      <a:r>
                        <a:rPr kumimoji="1" lang="en-US" altLang="ja-JP" sz="700" dirty="0" smtClean="0">
                          <a:latin typeface="Meiryo UI" pitchFamily="50" charset="-128"/>
                          <a:ea typeface="Meiryo UI" pitchFamily="50" charset="-128"/>
                          <a:cs typeface="Meiryo UI" pitchFamily="50" charset="-128"/>
                        </a:rPr>
                        <a:t>2.41</a:t>
                      </a:r>
                      <a:r>
                        <a:rPr kumimoji="1" lang="ja-JP" altLang="en-US" sz="700" dirty="0" smtClean="0">
                          <a:latin typeface="Meiryo UI" pitchFamily="50" charset="-128"/>
                          <a:ea typeface="Meiryo UI" pitchFamily="50" charset="-128"/>
                          <a:cs typeface="Meiryo UI" pitchFamily="50" charset="-128"/>
                        </a:rPr>
                        <a:t>（</a:t>
                      </a:r>
                      <a:r>
                        <a:rPr kumimoji="1" lang="en-US" altLang="ja-JP" sz="700" dirty="0" smtClean="0">
                          <a:latin typeface="Meiryo UI" pitchFamily="50" charset="-128"/>
                          <a:ea typeface="Meiryo UI" pitchFamily="50" charset="-128"/>
                          <a:cs typeface="Meiryo UI" pitchFamily="50" charset="-128"/>
                        </a:rPr>
                        <a:t>GB</a:t>
                      </a:r>
                      <a:r>
                        <a:rPr kumimoji="1" lang="ja-JP" altLang="en-US" sz="700" dirty="0" smtClean="0">
                          <a:latin typeface="Meiryo UI" pitchFamily="50" charset="-128"/>
                          <a:ea typeface="Meiryo UI" pitchFamily="50" charset="-128"/>
                          <a:cs typeface="Meiryo UI" pitchFamily="50" charset="-128"/>
                        </a:rPr>
                        <a:t>あたり）</a:t>
                      </a:r>
                      <a:endParaRPr kumimoji="1" lang="ja-JP" altLang="en-US" sz="700" dirty="0">
                        <a:latin typeface="Meiryo UI" pitchFamily="50" charset="-128"/>
                        <a:ea typeface="Meiryo UI" pitchFamily="50" charset="-128"/>
                        <a:cs typeface="Meiryo UI" pitchFamily="50" charset="-128"/>
                      </a:endParaRPr>
                    </a:p>
                  </a:txBody>
                  <a:tcPr anchor="ctr"/>
                </a:tc>
              </a:tr>
              <a:tr h="180020">
                <a:tc>
                  <a:txBody>
                    <a:bodyPr/>
                    <a:lstStyle/>
                    <a:p>
                      <a:pPr algn="ctr"/>
                      <a:r>
                        <a:rPr kumimoji="1" lang="en-US" altLang="ja-JP" sz="700" dirty="0" smtClean="0">
                          <a:latin typeface="Meiryo UI" pitchFamily="50" charset="-128"/>
                          <a:ea typeface="Meiryo UI" pitchFamily="50" charset="-128"/>
                          <a:cs typeface="Meiryo UI" pitchFamily="50" charset="-128"/>
                        </a:rPr>
                        <a:t>50</a:t>
                      </a:r>
                      <a:r>
                        <a:rPr kumimoji="1" lang="ja-JP" altLang="en-US" sz="700" dirty="0" smtClean="0">
                          <a:latin typeface="Meiryo UI" pitchFamily="50" charset="-128"/>
                          <a:ea typeface="Meiryo UI" pitchFamily="50" charset="-128"/>
                          <a:cs typeface="Meiryo UI" pitchFamily="50" charset="-128"/>
                        </a:rPr>
                        <a:t>～</a:t>
                      </a:r>
                      <a:r>
                        <a:rPr kumimoji="1" lang="en-US" altLang="ja-JP" sz="700" dirty="0" smtClean="0">
                          <a:latin typeface="Meiryo UI" pitchFamily="50" charset="-128"/>
                          <a:ea typeface="Meiryo UI" pitchFamily="50" charset="-128"/>
                          <a:cs typeface="Meiryo UI" pitchFamily="50" charset="-128"/>
                        </a:rPr>
                        <a:t>100TB / </a:t>
                      </a:r>
                      <a:r>
                        <a:rPr kumimoji="1" lang="ja-JP" altLang="en-US" sz="700" dirty="0" smtClean="0">
                          <a:latin typeface="Meiryo UI" pitchFamily="50" charset="-128"/>
                          <a:ea typeface="Meiryo UI" pitchFamily="50" charset="-128"/>
                          <a:cs typeface="Meiryo UI" pitchFamily="50" charset="-128"/>
                        </a:rPr>
                        <a:t>月</a:t>
                      </a:r>
                      <a:endParaRPr kumimoji="1" lang="ja-JP" altLang="en-US" sz="70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700" dirty="0" smtClean="0">
                          <a:latin typeface="Meiryo UI" pitchFamily="50" charset="-128"/>
                          <a:ea typeface="Meiryo UI" pitchFamily="50" charset="-128"/>
                          <a:cs typeface="Meiryo UI" pitchFamily="50" charset="-128"/>
                        </a:rPr>
                        <a:t>￥</a:t>
                      </a:r>
                      <a:r>
                        <a:rPr kumimoji="1" lang="en-US" altLang="ja-JP" sz="700" dirty="0" smtClean="0">
                          <a:latin typeface="Meiryo UI" pitchFamily="50" charset="-128"/>
                          <a:ea typeface="Meiryo UI" pitchFamily="50" charset="-128"/>
                          <a:cs typeface="Meiryo UI" pitchFamily="50" charset="-128"/>
                        </a:rPr>
                        <a:t>2.37</a:t>
                      </a:r>
                      <a:r>
                        <a:rPr kumimoji="1" lang="ja-JP" altLang="en-US" sz="700" dirty="0" smtClean="0">
                          <a:latin typeface="Meiryo UI" pitchFamily="50" charset="-128"/>
                          <a:ea typeface="Meiryo UI" pitchFamily="50" charset="-128"/>
                          <a:cs typeface="Meiryo UI" pitchFamily="50" charset="-128"/>
                        </a:rPr>
                        <a:t>（</a:t>
                      </a:r>
                      <a:r>
                        <a:rPr kumimoji="1" lang="en-US" altLang="ja-JP" sz="700" dirty="0" smtClean="0">
                          <a:latin typeface="Meiryo UI" pitchFamily="50" charset="-128"/>
                          <a:ea typeface="Meiryo UI" pitchFamily="50" charset="-128"/>
                          <a:cs typeface="Meiryo UI" pitchFamily="50" charset="-128"/>
                        </a:rPr>
                        <a:t>GB</a:t>
                      </a:r>
                      <a:r>
                        <a:rPr kumimoji="1" lang="ja-JP" altLang="en-US" sz="700" dirty="0" smtClean="0">
                          <a:latin typeface="Meiryo UI" pitchFamily="50" charset="-128"/>
                          <a:ea typeface="Meiryo UI" pitchFamily="50" charset="-128"/>
                          <a:cs typeface="Meiryo UI" pitchFamily="50" charset="-128"/>
                        </a:rPr>
                        <a:t>あたり）</a:t>
                      </a:r>
                      <a:endParaRPr kumimoji="1" lang="ja-JP" altLang="en-US" sz="700" dirty="0">
                        <a:latin typeface="Meiryo UI" pitchFamily="50" charset="-128"/>
                        <a:ea typeface="Meiryo UI" pitchFamily="50" charset="-128"/>
                        <a:cs typeface="Meiryo UI" pitchFamily="50" charset="-128"/>
                      </a:endParaRPr>
                    </a:p>
                  </a:txBody>
                  <a:tcPr anchor="ctr"/>
                </a:tc>
              </a:tr>
            </a:tbl>
          </a:graphicData>
        </a:graphic>
      </p:graphicFrame>
      <p:sp>
        <p:nvSpPr>
          <p:cNvPr id="140" name="Text Box 72"/>
          <p:cNvSpPr txBox="1">
            <a:spLocks noChangeArrowheads="1"/>
          </p:cNvSpPr>
          <p:nvPr/>
        </p:nvSpPr>
        <p:spPr bwMode="auto">
          <a:xfrm>
            <a:off x="116632" y="7818720"/>
            <a:ext cx="1872208" cy="842692"/>
          </a:xfrm>
          <a:prstGeom prst="rect">
            <a:avLst/>
          </a:prstGeom>
          <a:noFill/>
          <a:ln w="9525">
            <a:noFill/>
            <a:miter lim="800000"/>
            <a:headEnd/>
            <a:tailEnd/>
          </a:ln>
        </p:spPr>
        <p:txBody>
          <a:bodyPr wrap="square" lIns="87782" tIns="43891" rIns="87782" bIns="43891">
            <a:spAutoFit/>
          </a:bodyPr>
          <a:lstStyle/>
          <a:p>
            <a:pPr defTabSz="877888"/>
            <a:r>
              <a:rPr lang="ja-JP" altLang="en-US" sz="700" dirty="0" smtClean="0">
                <a:latin typeface="Meiryo UI" pitchFamily="50" charset="-128"/>
                <a:ea typeface="Meiryo UI" pitchFamily="50" charset="-128"/>
                <a:cs typeface="Meiryo UI" pitchFamily="50" charset="-128"/>
              </a:rPr>
              <a:t>●</a:t>
            </a:r>
            <a:r>
              <a:rPr lang="en-US" altLang="ja-JP" sz="700" dirty="0" smtClean="0">
                <a:latin typeface="Meiryo UI" pitchFamily="50" charset="-128"/>
                <a:ea typeface="Meiryo UI" pitchFamily="50" charset="-128"/>
                <a:cs typeface="Meiryo UI" pitchFamily="50" charset="-128"/>
              </a:rPr>
              <a:t>RAID5/1/0	</a:t>
            </a:r>
            <a:r>
              <a:rPr lang="ja-JP" altLang="en-US" sz="700" dirty="0" smtClean="0">
                <a:latin typeface="Meiryo UI" pitchFamily="50" charset="-128"/>
                <a:ea typeface="Meiryo UI" pitchFamily="50" charset="-128"/>
                <a:cs typeface="Meiryo UI" pitchFamily="50" charset="-128"/>
              </a:rPr>
              <a:t>●メインメモリ　</a:t>
            </a:r>
            <a:r>
              <a:rPr lang="en-US" altLang="ja-JP" sz="700" dirty="0" smtClean="0">
                <a:latin typeface="Meiryo UI" pitchFamily="50" charset="-128"/>
                <a:ea typeface="Meiryo UI" pitchFamily="50" charset="-128"/>
                <a:cs typeface="Meiryo UI" pitchFamily="50" charset="-128"/>
              </a:rPr>
              <a:t>4GB</a:t>
            </a:r>
          </a:p>
          <a:p>
            <a:pPr defTabSz="877888"/>
            <a:r>
              <a:rPr lang="ja-JP" altLang="en-US" sz="700" dirty="0" smtClean="0">
                <a:latin typeface="Meiryo UI" pitchFamily="50" charset="-128"/>
                <a:ea typeface="Meiryo UI" pitchFamily="50" charset="-128"/>
                <a:cs typeface="Meiryo UI" pitchFamily="50" charset="-128"/>
              </a:rPr>
              <a:t>●デュアルコア</a:t>
            </a:r>
            <a:r>
              <a:rPr lang="en-US" altLang="ja-JP" sz="700" dirty="0" smtClean="0">
                <a:latin typeface="Meiryo UI" pitchFamily="50" charset="-128"/>
                <a:ea typeface="Meiryo UI" pitchFamily="50" charset="-128"/>
                <a:cs typeface="Meiryo UI" pitchFamily="50" charset="-128"/>
              </a:rPr>
              <a:t>CPU	</a:t>
            </a:r>
            <a:r>
              <a:rPr lang="ja-JP" altLang="en-US" sz="700" dirty="0" smtClean="0">
                <a:latin typeface="Meiryo UI" pitchFamily="50" charset="-128"/>
                <a:ea typeface="Meiryo UI" pitchFamily="50" charset="-128"/>
                <a:cs typeface="Meiryo UI" pitchFamily="50" charset="-128"/>
              </a:rPr>
              <a:t>●</a:t>
            </a:r>
            <a:r>
              <a:rPr lang="en-US" altLang="ja-JP" sz="700" dirty="0" smtClean="0">
                <a:latin typeface="Meiryo UI" pitchFamily="50" charset="-128"/>
                <a:ea typeface="Meiryo UI" pitchFamily="50" charset="-128"/>
                <a:cs typeface="Meiryo UI" pitchFamily="50" charset="-128"/>
              </a:rPr>
              <a:t>WDRED</a:t>
            </a:r>
            <a:r>
              <a:rPr lang="ja-JP" altLang="en-US" sz="700" dirty="0" smtClean="0">
                <a:latin typeface="Meiryo UI" pitchFamily="50" charset="-128"/>
                <a:ea typeface="Meiryo UI" pitchFamily="50" charset="-128"/>
                <a:cs typeface="Meiryo UI" pitchFamily="50" charset="-128"/>
              </a:rPr>
              <a:t> </a:t>
            </a:r>
            <a:r>
              <a:rPr lang="en-US" altLang="ja-JP" sz="700" dirty="0" smtClean="0">
                <a:latin typeface="Meiryo UI" pitchFamily="50" charset="-128"/>
                <a:ea typeface="Meiryo UI" pitchFamily="50" charset="-128"/>
                <a:cs typeface="Meiryo UI" pitchFamily="50" charset="-128"/>
              </a:rPr>
              <a:t>HDD×4</a:t>
            </a:r>
          </a:p>
          <a:p>
            <a:pPr defTabSz="877888"/>
            <a:r>
              <a:rPr lang="ja-JP" altLang="en-US" sz="700" dirty="0" smtClean="0">
                <a:latin typeface="Meiryo UI" pitchFamily="50" charset="-128"/>
                <a:ea typeface="Meiryo UI" pitchFamily="50" charset="-128"/>
                <a:cs typeface="Meiryo UI" pitchFamily="50" charset="-128"/>
              </a:rPr>
              <a:t>●</a:t>
            </a:r>
            <a:r>
              <a:rPr lang="en-US" altLang="ja-JP" sz="700" dirty="0" smtClean="0">
                <a:latin typeface="Meiryo UI" pitchFamily="50" charset="-128"/>
                <a:ea typeface="Meiryo UI" pitchFamily="50" charset="-128"/>
                <a:cs typeface="Meiryo UI" pitchFamily="50" charset="-128"/>
              </a:rPr>
              <a:t>Gigabit LAN×2	</a:t>
            </a:r>
            <a:r>
              <a:rPr lang="ja-JP" altLang="en-US" sz="700" dirty="0" smtClean="0">
                <a:latin typeface="Meiryo UI" pitchFamily="50" charset="-128"/>
                <a:ea typeface="Meiryo UI" pitchFamily="50" charset="-128"/>
                <a:cs typeface="Meiryo UI" pitchFamily="50" charset="-128"/>
              </a:rPr>
              <a:t>●</a:t>
            </a:r>
            <a:r>
              <a:rPr lang="en-US" altLang="ja-JP" sz="700" dirty="0" smtClean="0">
                <a:latin typeface="Meiryo UI" pitchFamily="50" charset="-128"/>
                <a:ea typeface="Meiryo UI" pitchFamily="50" charset="-128"/>
                <a:cs typeface="Meiryo UI" pitchFamily="50" charset="-128"/>
              </a:rPr>
              <a:t>RS232C×1</a:t>
            </a:r>
          </a:p>
          <a:p>
            <a:pPr defTabSz="877888"/>
            <a:r>
              <a:rPr lang="ja-JP" altLang="en-US" sz="700" dirty="0" smtClean="0">
                <a:latin typeface="Meiryo UI" pitchFamily="50" charset="-128"/>
                <a:ea typeface="Meiryo UI" pitchFamily="50" charset="-128"/>
                <a:cs typeface="Meiryo UI" pitchFamily="50" charset="-128"/>
              </a:rPr>
              <a:t>●</a:t>
            </a:r>
            <a:r>
              <a:rPr lang="en-US" altLang="ja-JP" sz="700" dirty="0" smtClean="0">
                <a:latin typeface="Meiryo UI" pitchFamily="50" charset="-128"/>
                <a:ea typeface="Meiryo UI" pitchFamily="50" charset="-128"/>
                <a:cs typeface="Meiryo UI" pitchFamily="50" charset="-128"/>
              </a:rPr>
              <a:t>USB3.0</a:t>
            </a:r>
            <a:r>
              <a:rPr lang="ja-JP" altLang="en-US" sz="700" dirty="0" smtClean="0">
                <a:latin typeface="Meiryo UI" pitchFamily="50" charset="-128"/>
                <a:ea typeface="Meiryo UI" pitchFamily="50" charset="-128"/>
                <a:cs typeface="Meiryo UI" pitchFamily="50" charset="-128"/>
              </a:rPr>
              <a:t>ポート</a:t>
            </a:r>
            <a:r>
              <a:rPr lang="en-US" altLang="ja-JP" sz="700" dirty="0" smtClean="0">
                <a:latin typeface="Meiryo UI" pitchFamily="50" charset="-128"/>
                <a:ea typeface="Meiryo UI" pitchFamily="50" charset="-128"/>
                <a:cs typeface="Meiryo UI" pitchFamily="50" charset="-128"/>
              </a:rPr>
              <a:t>×2	</a:t>
            </a:r>
            <a:r>
              <a:rPr lang="ja-JP" altLang="en-US" sz="700" dirty="0" smtClean="0">
                <a:latin typeface="Meiryo UI" pitchFamily="50" charset="-128"/>
                <a:ea typeface="Meiryo UI" pitchFamily="50" charset="-128"/>
                <a:cs typeface="Meiryo UI" pitchFamily="50" charset="-128"/>
              </a:rPr>
              <a:t>●</a:t>
            </a:r>
            <a:r>
              <a:rPr lang="en-US" altLang="ja-JP" sz="700" dirty="0" smtClean="0">
                <a:latin typeface="Meiryo UI" pitchFamily="50" charset="-128"/>
                <a:ea typeface="Meiryo UI" pitchFamily="50" charset="-128"/>
                <a:cs typeface="Meiryo UI" pitchFamily="50" charset="-128"/>
              </a:rPr>
              <a:t>USB2.0</a:t>
            </a:r>
            <a:r>
              <a:rPr lang="ja-JP" altLang="en-US" sz="700" dirty="0" smtClean="0">
                <a:latin typeface="Meiryo UI" pitchFamily="50" charset="-128"/>
                <a:ea typeface="Meiryo UI" pitchFamily="50" charset="-128"/>
                <a:cs typeface="Meiryo UI" pitchFamily="50" charset="-128"/>
              </a:rPr>
              <a:t>ポート</a:t>
            </a:r>
            <a:r>
              <a:rPr lang="en-US" altLang="ja-JP" sz="700" dirty="0" smtClean="0">
                <a:latin typeface="Meiryo UI" pitchFamily="50" charset="-128"/>
                <a:ea typeface="Meiryo UI" pitchFamily="50" charset="-128"/>
                <a:cs typeface="Meiryo UI" pitchFamily="50" charset="-128"/>
              </a:rPr>
              <a:t>×4</a:t>
            </a:r>
          </a:p>
          <a:p>
            <a:pPr defTabSz="877888"/>
            <a:r>
              <a:rPr lang="ja-JP" altLang="en-US" sz="700" dirty="0" smtClean="0">
                <a:latin typeface="Meiryo UI" pitchFamily="50" charset="-128"/>
                <a:ea typeface="Meiryo UI" pitchFamily="50" charset="-128"/>
                <a:cs typeface="Meiryo UI" pitchFamily="50" charset="-128"/>
              </a:rPr>
              <a:t>●国産電源採用</a:t>
            </a:r>
            <a:r>
              <a:rPr lang="en-US" altLang="ja-JP" sz="700" dirty="0" smtClean="0">
                <a:latin typeface="Meiryo UI" pitchFamily="50" charset="-128"/>
                <a:ea typeface="Meiryo UI" pitchFamily="50" charset="-128"/>
                <a:cs typeface="Meiryo UI" pitchFamily="50" charset="-128"/>
              </a:rPr>
              <a:t>	</a:t>
            </a:r>
            <a:r>
              <a:rPr lang="ja-JP" altLang="en-US" sz="700" dirty="0" smtClean="0">
                <a:latin typeface="Meiryo UI" pitchFamily="50" charset="-128"/>
                <a:ea typeface="Meiryo UI" pitchFamily="50" charset="-128"/>
                <a:cs typeface="Meiryo UI" pitchFamily="50" charset="-128"/>
              </a:rPr>
              <a:t>●ホットスワップ対応</a:t>
            </a:r>
            <a:endParaRPr lang="en-US" altLang="ja-JP" sz="700" dirty="0" smtClean="0">
              <a:latin typeface="Meiryo UI" pitchFamily="50" charset="-128"/>
              <a:ea typeface="Meiryo UI" pitchFamily="50" charset="-128"/>
              <a:cs typeface="Meiryo UI" pitchFamily="50" charset="-128"/>
            </a:endParaRPr>
          </a:p>
          <a:p>
            <a:pPr defTabSz="877888"/>
            <a:r>
              <a:rPr lang="ja-JP" altLang="en-US" sz="700" dirty="0" smtClean="0">
                <a:latin typeface="Meiryo UI" pitchFamily="50" charset="-128"/>
                <a:ea typeface="Meiryo UI" pitchFamily="50" charset="-128"/>
                <a:cs typeface="Meiryo UI" pitchFamily="50" charset="-128"/>
              </a:rPr>
              <a:t>●</a:t>
            </a:r>
            <a:r>
              <a:rPr lang="en-US" altLang="ja-JP" sz="700" dirty="0" err="1" smtClean="0">
                <a:latin typeface="Meiryo UI" pitchFamily="50" charset="-128"/>
                <a:ea typeface="Meiryo UI" pitchFamily="50" charset="-128"/>
                <a:cs typeface="Meiryo UI" pitchFamily="50" charset="-128"/>
              </a:rPr>
              <a:t>ActiveDirectory</a:t>
            </a:r>
            <a:r>
              <a:rPr lang="en-US" altLang="ja-JP" sz="700" dirty="0" smtClean="0">
                <a:latin typeface="Meiryo UI" pitchFamily="50" charset="-128"/>
                <a:ea typeface="Meiryo UI" pitchFamily="50" charset="-128"/>
                <a:cs typeface="Meiryo UI" pitchFamily="50" charset="-128"/>
              </a:rPr>
              <a:t>	</a:t>
            </a:r>
            <a:r>
              <a:rPr lang="ja-JP" altLang="en-US" sz="700" dirty="0" smtClean="0">
                <a:latin typeface="Meiryo UI" pitchFamily="50" charset="-128"/>
                <a:ea typeface="Meiryo UI" pitchFamily="50" charset="-128"/>
                <a:cs typeface="Meiryo UI" pitchFamily="50" charset="-128"/>
              </a:rPr>
              <a:t>●</a:t>
            </a:r>
            <a:r>
              <a:rPr lang="en-US" altLang="ja-JP" sz="700" dirty="0" err="1" smtClean="0">
                <a:latin typeface="Meiryo UI" pitchFamily="50" charset="-128"/>
                <a:ea typeface="Meiryo UI" pitchFamily="50" charset="-128"/>
                <a:cs typeface="Meiryo UI" pitchFamily="50" charset="-128"/>
              </a:rPr>
              <a:t>iSCSI</a:t>
            </a:r>
            <a:r>
              <a:rPr lang="ja-JP" altLang="en-US" sz="700" dirty="0" smtClean="0">
                <a:latin typeface="Meiryo UI" pitchFamily="50" charset="-128"/>
                <a:ea typeface="Meiryo UI" pitchFamily="50" charset="-128"/>
                <a:cs typeface="Meiryo UI" pitchFamily="50" charset="-128"/>
              </a:rPr>
              <a:t>ターゲット</a:t>
            </a:r>
            <a:endParaRPr lang="en-US" altLang="ja-JP" sz="700" dirty="0" smtClean="0">
              <a:latin typeface="Meiryo UI" pitchFamily="50" charset="-128"/>
              <a:ea typeface="Meiryo UI" pitchFamily="50" charset="-128"/>
              <a:cs typeface="Meiryo UI" pitchFamily="50" charset="-128"/>
            </a:endParaRPr>
          </a:p>
          <a:p>
            <a:pPr defTabSz="877888"/>
            <a:r>
              <a:rPr lang="ja-JP" altLang="en-US" sz="700" dirty="0" smtClean="0">
                <a:latin typeface="Meiryo UI" pitchFamily="50" charset="-128"/>
                <a:ea typeface="Meiryo UI" pitchFamily="50" charset="-128"/>
                <a:cs typeface="Meiryo UI" pitchFamily="50" charset="-128"/>
              </a:rPr>
              <a:t>●</a:t>
            </a:r>
            <a:r>
              <a:rPr lang="en-US" altLang="ja-JP" sz="700" dirty="0" smtClean="0">
                <a:latin typeface="Meiryo UI" pitchFamily="50" charset="-128"/>
                <a:ea typeface="Meiryo UI" pitchFamily="50" charset="-128"/>
                <a:cs typeface="Meiryo UI" pitchFamily="50" charset="-128"/>
              </a:rPr>
              <a:t>CAL</a:t>
            </a:r>
            <a:r>
              <a:rPr lang="ja-JP" altLang="en-US" sz="700" dirty="0" smtClean="0">
                <a:latin typeface="Meiryo UI" pitchFamily="50" charset="-128"/>
                <a:ea typeface="Meiryo UI" pitchFamily="50" charset="-128"/>
                <a:cs typeface="Meiryo UI" pitchFamily="50" charset="-128"/>
              </a:rPr>
              <a:t>不要</a:t>
            </a:r>
            <a:r>
              <a:rPr lang="en-US" altLang="ja-JP" sz="700" dirty="0" smtClean="0">
                <a:latin typeface="Meiryo UI" pitchFamily="50" charset="-128"/>
                <a:ea typeface="Meiryo UI" pitchFamily="50" charset="-128"/>
                <a:cs typeface="Meiryo UI" pitchFamily="50" charset="-128"/>
              </a:rPr>
              <a:t>	</a:t>
            </a:r>
            <a:r>
              <a:rPr lang="ja-JP" altLang="en-US" sz="700" dirty="0" smtClean="0">
                <a:latin typeface="Meiryo UI" pitchFamily="50" charset="-128"/>
                <a:ea typeface="Meiryo UI" pitchFamily="50" charset="-128"/>
                <a:cs typeface="Meiryo UI" pitchFamily="50" charset="-128"/>
              </a:rPr>
              <a:t>●</a:t>
            </a:r>
            <a:r>
              <a:rPr lang="en-US" altLang="ja-JP" sz="700" dirty="0" smtClean="0">
                <a:latin typeface="Meiryo UI" pitchFamily="50" charset="-128"/>
                <a:ea typeface="Meiryo UI" pitchFamily="50" charset="-128"/>
                <a:cs typeface="Meiryo UI" pitchFamily="50" charset="-128"/>
              </a:rPr>
              <a:t>3</a:t>
            </a:r>
            <a:r>
              <a:rPr lang="ja-JP" altLang="en-US" sz="700" dirty="0" smtClean="0">
                <a:latin typeface="Meiryo UI" pitchFamily="50" charset="-128"/>
                <a:ea typeface="Meiryo UI" pitchFamily="50" charset="-128"/>
                <a:cs typeface="Meiryo UI" pitchFamily="50" charset="-128"/>
              </a:rPr>
              <a:t>年保証</a:t>
            </a:r>
            <a:endParaRPr lang="en-US" altLang="ja-JP" sz="700" dirty="0" smtClean="0">
              <a:latin typeface="Meiryo UI" pitchFamily="50" charset="-128"/>
              <a:ea typeface="Meiryo UI" pitchFamily="50" charset="-128"/>
              <a:cs typeface="Meiryo UI" pitchFamily="50" charset="-128"/>
            </a:endParaRPr>
          </a:p>
        </p:txBody>
      </p:sp>
      <p:pic>
        <p:nvPicPr>
          <p:cNvPr id="1033" name="Picture 9"/>
          <p:cNvPicPr>
            <a:picLocks noChangeAspect="1" noChangeArrowheads="1"/>
          </p:cNvPicPr>
          <p:nvPr/>
        </p:nvPicPr>
        <p:blipFill>
          <a:blip r:embed="rId11" cstate="print"/>
          <a:srcRect/>
          <a:stretch>
            <a:fillRect/>
          </a:stretch>
        </p:blipFill>
        <p:spPr bwMode="auto">
          <a:xfrm>
            <a:off x="1124744" y="7329264"/>
            <a:ext cx="397593" cy="4680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B0F0"/>
        </a:solidFill>
        <a:ln w="9525">
          <a:noFill/>
          <a:miter lim="800000"/>
          <a:headEnd/>
          <a:tailEnd/>
        </a:ln>
      </a:spPr>
      <a:bodyPr lIns="87782" tIns="43891" rIns="87782" bIns="43891" rtlCol="0" anchor="ctr"/>
      <a:lstStyle>
        <a:defPPr algn="ctr" defTabSz="938213">
          <a:defRPr kumimoji="1" sz="2500">
            <a:solidFill>
              <a:schemeClr val="bg1"/>
            </a:solidFill>
            <a:ea typeface="HGP創英角ｺﾞｼｯｸUB"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38213"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Impact" pitchFamily="34"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12787</TotalTime>
  <Words>717</Words>
  <Application>Microsoft Office PowerPoint</Application>
  <PresentationFormat>A4 210 x 297 mm</PresentationFormat>
  <Paragraphs>128</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標準デザイン</vt:lpstr>
      <vt:lpstr>スライド 1</vt:lpstr>
      <vt:lpstr>スライド 2</vt:lpstr>
    </vt:vector>
  </TitlesOfParts>
  <Company>Elecom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営業チラシ　LHD-LANQGシリーズ</dc:title>
  <dc:creator>Sales</dc:creator>
  <cp:lastModifiedBy>小野寺 啓</cp:lastModifiedBy>
  <cp:revision>629</cp:revision>
  <dcterms:created xsi:type="dcterms:W3CDTF">2006-08-09T08:42:29Z</dcterms:created>
  <dcterms:modified xsi:type="dcterms:W3CDTF">2014-11-10T02:48:49Z</dcterms:modified>
</cp:coreProperties>
</file>