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3399FF"/>
    <a:srgbClr val="99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5" autoAdjust="0"/>
    <p:restoredTop sz="94660"/>
  </p:normalViewPr>
  <p:slideViewPr>
    <p:cSldViewPr>
      <p:cViewPr>
        <p:scale>
          <a:sx n="100" d="100"/>
          <a:sy n="100" d="100"/>
        </p:scale>
        <p:origin x="-1398" y="24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06600" y="746125"/>
            <a:ext cx="27955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7" rIns="91436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7" rIns="91436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4A766C0-FA27-4E06-BD12-B48F32C90A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08D18F-EA11-47F3-B0F1-6EDCE4D6EB64}" type="slidenum">
              <a:rPr lang="en-US" altLang="ja-JP" smtClean="0">
                <a:ea typeface="ＭＳ Ｐゴシック" charset="-128"/>
              </a:rPr>
              <a:pPr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780D-AD6F-4126-ACEC-B90B17C68A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A5E2A-930A-421C-AB16-1D442CF5F69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14796-482C-4CF2-8A1C-E8D90D20E61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AFDA4-A2C0-4C5E-99D3-044E686F2A4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D0B7-F192-445A-B1A5-6EB1BAA363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0DAE5-5EFE-4148-B689-534543A046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B1C5-01D2-460A-BF0F-BFFDE135ED8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CB33C-C823-406D-AD55-465D877027F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E652F-C6EE-4E83-8626-F47B4E7132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C24D-9CE7-425B-A065-7AD8B017F69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4EEFC-AC21-4C3C-80DC-90B21C64C5C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D27C9AA2-412E-47B5-BC07-B1D631C3E4A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jpeg"/><Relationship Id="rId7" Type="http://schemas.openxmlformats.org/officeDocument/2006/relationships/image" Target="../media/image10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1.jpeg"/><Relationship Id="rId10" Type="http://schemas.openxmlformats.org/officeDocument/2006/relationships/image" Target="../media/image13.png"/><Relationship Id="rId4" Type="http://schemas.openxmlformats.org/officeDocument/2006/relationships/image" Target="../media/image8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8" descr="logitec"/>
          <p:cNvPicPr>
            <a:picLocks noChangeAspect="1" noChangeArrowheads="1"/>
          </p:cNvPicPr>
          <p:nvPr/>
        </p:nvPicPr>
        <p:blipFill>
          <a:blip r:embed="rId3" cstate="print"/>
          <a:srcRect r="4410"/>
          <a:stretch>
            <a:fillRect/>
          </a:stretch>
        </p:blipFill>
        <p:spPr bwMode="auto">
          <a:xfrm>
            <a:off x="476250" y="2124075"/>
            <a:ext cx="1582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6858000" cy="1258888"/>
          </a:xfrm>
          <a:solidFill>
            <a:schemeClr val="accent5">
              <a:lumMod val="2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 smtClean="0">
                <a:solidFill>
                  <a:schemeClr val="bg1"/>
                </a:solidFill>
                <a:latin typeface="Arial Black" pitchFamily="34" charset="0"/>
                <a:ea typeface="HG創英角ｺﾞｼｯｸUB" pitchFamily="49" charset="-128"/>
              </a:rPr>
              <a:t>カメラ監視録画ユニット</a:t>
            </a:r>
            <a: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  <a:ea typeface="HG創英角ｺﾞｼｯｸUB" pitchFamily="49" charset="-128"/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  <a:ea typeface="HG創英角ｺﾞｼｯｸUB" pitchFamily="49" charset="-128"/>
              </a:rPr>
            </a:br>
            <a:r>
              <a:rPr lang="ja-JP" altLang="en-US" sz="1600" dirty="0" smtClean="0">
                <a:solidFill>
                  <a:schemeClr val="bg1"/>
                </a:solidFill>
                <a:latin typeface="Arial Black" pitchFamily="34" charset="0"/>
                <a:ea typeface="HG創英角ｺﾞｼｯｸUB" pitchFamily="49" charset="-128"/>
              </a:rPr>
              <a:t>アロバビュー搭載録画ユニット</a:t>
            </a:r>
            <a:r>
              <a:rPr lang="en-US" altLang="ja-JP" sz="1600" dirty="0" smtClean="0">
                <a:solidFill>
                  <a:schemeClr val="bg1"/>
                </a:solidFill>
                <a:latin typeface="Arial Black" pitchFamily="34" charset="0"/>
                <a:ea typeface="HG創英角ｺﾞｼｯｸUB" pitchFamily="49" charset="-128"/>
              </a:rPr>
              <a:t>(NVR)</a:t>
            </a:r>
            <a:endParaRPr lang="en-US" altLang="ja-JP" sz="3200" dirty="0" smtClean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1187450"/>
            <a:ext cx="6858000" cy="5762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b="1">
                <a:latin typeface="HGP創英角ｺﾞｼｯｸUB" pitchFamily="50" charset="-128"/>
                <a:ea typeface="HGP創英角ｺﾞｼｯｸUB" pitchFamily="50" charset="-128"/>
              </a:rPr>
              <a:t>コンビニから発電所まで導入社数</a:t>
            </a:r>
            <a:r>
              <a:rPr lang="en-US" altLang="ja-JP" sz="1400" b="1">
                <a:latin typeface="HGP創英角ｺﾞｼｯｸUB" pitchFamily="50" charset="-128"/>
                <a:ea typeface="HGP創英角ｺﾞｼｯｸUB" pitchFamily="50" charset="-128"/>
              </a:rPr>
              <a:t>10,000</a:t>
            </a:r>
            <a:r>
              <a:rPr lang="ja-JP" altLang="en-US" sz="1400" b="1">
                <a:latin typeface="HGP創英角ｺﾞｼｯｸUB" pitchFamily="50" charset="-128"/>
                <a:ea typeface="HGP創英角ｺﾞｼｯｸUB" pitchFamily="50" charset="-128"/>
              </a:rPr>
              <a:t>社以上の監視録画システム</a:t>
            </a:r>
            <a:endParaRPr lang="en-US" altLang="ja-JP" sz="1400" b="1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400" b="1">
                <a:latin typeface="HGP創英角ｺﾞｼｯｸUB" pitchFamily="50" charset="-128"/>
                <a:ea typeface="HGP創英角ｺﾞｼｯｸUB" pitchFamily="50" charset="-128"/>
              </a:rPr>
              <a:t>「アロバビュー」搭載の録画システム。製造業様向け長時間録画モデル</a:t>
            </a:r>
            <a:endParaRPr lang="en-US" altLang="ja-JP" sz="1400" b="1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" name="Picture 75" descr="logi-logo-w-b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61025" y="179388"/>
            <a:ext cx="971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4" descr="topImage"/>
          <p:cNvPicPr>
            <a:picLocks noChangeAspect="1" noChangeArrowheads="1"/>
          </p:cNvPicPr>
          <p:nvPr/>
        </p:nvPicPr>
        <p:blipFill>
          <a:blip r:embed="rId5" cstate="print"/>
          <a:srcRect l="3383" t="50409" r="51492" b="20410"/>
          <a:stretch>
            <a:fillRect/>
          </a:stretch>
        </p:blipFill>
        <p:spPr bwMode="auto">
          <a:xfrm>
            <a:off x="5013325" y="3419475"/>
            <a:ext cx="1439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16"/>
          <p:cNvSpPr>
            <a:spLocks noChangeArrowheads="1"/>
          </p:cNvSpPr>
          <p:nvPr/>
        </p:nvSpPr>
        <p:spPr bwMode="auto">
          <a:xfrm>
            <a:off x="2492375" y="2051050"/>
            <a:ext cx="43656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LSV-5S16T/4CKWB</a:t>
            </a: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	\428,000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sz="11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&lt;</a:t>
            </a:r>
            <a:r>
              <a:rPr lang="en-US" altLang="ja-JP" sz="1100" b="1" dirty="0">
                <a:solidFill>
                  <a:srgbClr val="FF0000"/>
                </a:solidFill>
                <a:ea typeface="ＭＳ Ｐゴシック" pitchFamily="50" charset="-128"/>
              </a:rPr>
              <a:t>10</a:t>
            </a:r>
            <a:r>
              <a:rPr lang="ja-JP" altLang="en-US" sz="11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カメラ</a:t>
            </a:r>
            <a:r>
              <a:rPr lang="en-US" altLang="ja-JP" sz="11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/</a:t>
            </a:r>
            <a:r>
              <a:rPr lang="en-US" altLang="ja-JP" sz="1100" b="1" dirty="0">
                <a:solidFill>
                  <a:srgbClr val="FF0000"/>
                </a:solidFill>
                <a:ea typeface="ＭＳ Ｐゴシック" pitchFamily="50" charset="-128"/>
              </a:rPr>
              <a:t>44</a:t>
            </a:r>
            <a:r>
              <a:rPr lang="ja-JP" altLang="en-US" sz="11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日録画保存</a:t>
            </a:r>
            <a:r>
              <a:rPr lang="en-US" altLang="ja-JP" sz="11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&gt;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LSV-5S8T/4CKWA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	\278,000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&lt;</a:t>
            </a:r>
            <a:r>
              <a:rPr lang="ja-JP" altLang="en-US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200" b="1" dirty="0">
                <a:solidFill>
                  <a:srgbClr val="FF0000"/>
                </a:solidFill>
                <a:ea typeface="ＭＳ Ｐゴシック" pitchFamily="50" charset="-128"/>
              </a:rPr>
              <a:t>4</a:t>
            </a:r>
            <a:r>
              <a:rPr lang="ja-JP" altLang="en-US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カメラ</a:t>
            </a:r>
            <a:r>
              <a:rPr lang="en-US" altLang="ja-JP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/</a:t>
            </a:r>
            <a:r>
              <a:rPr lang="en-US" altLang="ja-JP" sz="1200" b="1" dirty="0">
                <a:solidFill>
                  <a:srgbClr val="FF0000"/>
                </a:solidFill>
                <a:ea typeface="ＭＳ Ｐゴシック" pitchFamily="50" charset="-128"/>
              </a:rPr>
              <a:t>34</a:t>
            </a:r>
            <a:r>
              <a:rPr lang="ja-JP" altLang="en-US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日録画保存</a:t>
            </a:r>
            <a:r>
              <a:rPr lang="en-US" altLang="ja-JP" sz="1200" b="1" dirty="0">
                <a:solidFill>
                  <a:schemeClr val="accent2">
                    <a:lumMod val="75000"/>
                  </a:schemeClr>
                </a:solidFill>
                <a:ea typeface="ＭＳ Ｐゴシック" pitchFamily="50" charset="-128"/>
              </a:rPr>
              <a:t>&gt;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0" y="8604250"/>
            <a:ext cx="6858000" cy="53975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2000" kern="0" dirty="0" smtClean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お気軽</a:t>
            </a:r>
            <a:r>
              <a:rPr lang="ja-JP" altLang="en-US" sz="200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にお問い合わせください。</a:t>
            </a:r>
            <a:endParaRPr lang="en-US" altLang="ja-JP" sz="2000" kern="0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j-cs"/>
            </a:endParaRPr>
          </a:p>
        </p:txBody>
      </p:sp>
      <p:pic>
        <p:nvPicPr>
          <p:cNvPr id="2057" name="Picture 44"/>
          <p:cNvPicPr>
            <a:picLocks noChangeAspect="1" noChangeArrowheads="1"/>
          </p:cNvPicPr>
          <p:nvPr/>
        </p:nvPicPr>
        <p:blipFill>
          <a:blip r:embed="rId6" cstate="print"/>
          <a:srcRect l="36737" t="40161" r="8553" b="30321"/>
          <a:stretch>
            <a:fillRect/>
          </a:stretch>
        </p:blipFill>
        <p:spPr bwMode="auto">
          <a:xfrm>
            <a:off x="2349500" y="3348038"/>
            <a:ext cx="2374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角丸四角形 44"/>
          <p:cNvSpPr/>
          <p:nvPr/>
        </p:nvSpPr>
        <p:spPr>
          <a:xfrm>
            <a:off x="260350" y="4572000"/>
            <a:ext cx="1900238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b="1" dirty="0"/>
              <a:t>24</a:t>
            </a:r>
            <a:r>
              <a:rPr lang="ja-JP" altLang="en-US" sz="1200" b="1" dirty="0"/>
              <a:t>時間稼働</a:t>
            </a:r>
            <a:endParaRPr lang="en-US" altLang="ja-JP" sz="1200" b="1" dirty="0"/>
          </a:p>
          <a:p>
            <a:pPr algn="ctr">
              <a:defRPr/>
            </a:pPr>
            <a:r>
              <a:rPr lang="ja-JP" altLang="en-US" sz="1200" b="1" dirty="0"/>
              <a:t>高信頼性設計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4652963" y="4572000"/>
            <a:ext cx="1900237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/>
              <a:t>大容量長時間録画対応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260350" y="6588125"/>
            <a:ext cx="1900238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b="1" dirty="0"/>
              <a:t>10</a:t>
            </a:r>
            <a:r>
              <a:rPr lang="ja-JP" altLang="en-US" sz="1200" b="1" dirty="0"/>
              <a:t>メーカ、</a:t>
            </a:r>
            <a:r>
              <a:rPr lang="en-US" altLang="ja-JP" sz="1200" b="1" dirty="0"/>
              <a:t>350</a:t>
            </a:r>
            <a:r>
              <a:rPr lang="ja-JP" altLang="en-US" sz="1200" b="1" dirty="0"/>
              <a:t>モデル以上</a:t>
            </a:r>
            <a:endParaRPr lang="en-US" altLang="ja-JP" sz="1200" b="1" dirty="0"/>
          </a:p>
          <a:p>
            <a:pPr algn="ctr">
              <a:defRPr/>
            </a:pPr>
            <a:r>
              <a:rPr lang="ja-JP" altLang="en-US" sz="1200" b="1" dirty="0" err="1"/>
              <a:t>の監</a:t>
            </a:r>
            <a:r>
              <a:rPr lang="ja-JP" altLang="en-US" sz="1200" b="1" dirty="0"/>
              <a:t>視カメラに対応</a:t>
            </a:r>
          </a:p>
        </p:txBody>
      </p:sp>
      <p:sp>
        <p:nvSpPr>
          <p:cNvPr id="50" name="角丸四角形 49"/>
          <p:cNvSpPr/>
          <p:nvPr/>
        </p:nvSpPr>
        <p:spPr>
          <a:xfrm>
            <a:off x="2420938" y="4572000"/>
            <a:ext cx="1900237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/>
              <a:t>国内生産、</a:t>
            </a:r>
            <a:r>
              <a:rPr lang="en-US" altLang="ja-JP" sz="1200" b="1" dirty="0"/>
              <a:t>3</a:t>
            </a:r>
            <a:r>
              <a:rPr lang="ja-JP" altLang="en-US" sz="1200" b="1" dirty="0"/>
              <a:t>年保証</a:t>
            </a:r>
          </a:p>
        </p:txBody>
      </p:sp>
      <p:sp>
        <p:nvSpPr>
          <p:cNvPr id="2062" name="Rectangle 12"/>
          <p:cNvSpPr>
            <a:spLocks noChangeArrowheads="1"/>
          </p:cNvSpPr>
          <p:nvPr/>
        </p:nvSpPr>
        <p:spPr bwMode="auto">
          <a:xfrm>
            <a:off x="0" y="4067175"/>
            <a:ext cx="6858000" cy="3603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HGP創英角ｺﾞｼｯｸUB" pitchFamily="50" charset="-128"/>
                <a:ea typeface="HGP創英角ｺﾞｼｯｸUB" pitchFamily="50" charset="-128"/>
              </a:rPr>
              <a:t>製造業様でのライン監視にも最適。高画質</a:t>
            </a:r>
            <a:r>
              <a:rPr lang="en-US" altLang="ja-JP" sz="1200" b="1" dirty="0">
                <a:latin typeface="HGP創英角ｺﾞｼｯｸUB" pitchFamily="50" charset="-128"/>
                <a:ea typeface="HGP創英角ｺﾞｼｯｸUB" pitchFamily="50" charset="-128"/>
              </a:rPr>
              <a:t>(1280x720/5fps)</a:t>
            </a:r>
            <a:r>
              <a:rPr lang="ja-JP" altLang="en-US" sz="1400" b="1" dirty="0">
                <a:latin typeface="HGP創英角ｺﾞｼｯｸUB" pitchFamily="50" charset="-128"/>
                <a:ea typeface="HGP創英角ｺﾞｼｯｸUB" pitchFamily="50" charset="-128"/>
              </a:rPr>
              <a:t>録画で</a:t>
            </a:r>
            <a:r>
              <a:rPr lang="en-US" altLang="ja-JP" sz="1400" b="1" dirty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1400" b="1" dirty="0">
                <a:latin typeface="HGP創英角ｺﾞｼｯｸUB" pitchFamily="50" charset="-128"/>
                <a:ea typeface="HGP創英角ｺﾞｼｯｸUB" pitchFamily="50" charset="-128"/>
              </a:rPr>
              <a:t>カ月以上録画可能</a:t>
            </a:r>
            <a:endParaRPr lang="en-US" altLang="ja-JP" sz="14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420938" y="6588125"/>
            <a:ext cx="1900237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/>
              <a:t>簡単操作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4652963" y="6588125"/>
            <a:ext cx="1900237" cy="576263"/>
          </a:xfrm>
          <a:prstGeom prst="roundRect">
            <a:avLst/>
          </a:prstGeom>
          <a:solidFill>
            <a:schemeClr val="accent5">
              <a:lumMod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/>
              <a:t>オンサイト保守</a:t>
            </a:r>
            <a:r>
              <a:rPr lang="en-US" altLang="ja-JP" sz="1000" b="1" dirty="0"/>
              <a:t>(</a:t>
            </a:r>
            <a:r>
              <a:rPr lang="ja-JP" altLang="en-US" sz="1000" b="1" dirty="0"/>
              <a:t>オプション</a:t>
            </a:r>
            <a:r>
              <a:rPr lang="en-US" altLang="ja-JP" sz="1000" b="1" dirty="0"/>
              <a:t>)</a:t>
            </a:r>
            <a:r>
              <a:rPr lang="ja-JP" altLang="en-US" sz="1200" b="1" dirty="0"/>
              <a:t>対応：最大</a:t>
            </a:r>
            <a:r>
              <a:rPr lang="en-US" altLang="ja-JP" sz="1200" b="1" dirty="0"/>
              <a:t>5</a:t>
            </a:r>
            <a:r>
              <a:rPr lang="ja-JP" altLang="en-US" sz="1200" b="1" dirty="0"/>
              <a:t>年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260350" y="5148263"/>
            <a:ext cx="1900238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監視録画用途として必要な、</a:t>
            </a:r>
            <a:r>
              <a:rPr lang="en-US" altLang="ja-JP" sz="1000" b="1" dirty="0">
                <a:solidFill>
                  <a:schemeClr val="tx1"/>
                </a:solidFill>
              </a:rPr>
              <a:t>24</a:t>
            </a:r>
            <a:r>
              <a:rPr lang="ja-JP" altLang="en-US" sz="1000" b="1" dirty="0">
                <a:solidFill>
                  <a:schemeClr val="tx1"/>
                </a:solidFill>
              </a:rPr>
              <a:t>時間稼働に対応した高信頼性設計の録画ユニットです。搭載されるハードディスクは</a:t>
            </a:r>
            <a:r>
              <a:rPr lang="en-US" altLang="ja-JP" sz="1000" b="1" dirty="0">
                <a:solidFill>
                  <a:schemeClr val="tx1"/>
                </a:solidFill>
              </a:rPr>
              <a:t>MTBF</a:t>
            </a:r>
            <a:r>
              <a:rPr lang="ja-JP" altLang="en-US" sz="1000" b="1" dirty="0">
                <a:solidFill>
                  <a:schemeClr val="tx1"/>
                </a:solidFill>
              </a:rPr>
              <a:t>値</a:t>
            </a:r>
            <a:r>
              <a:rPr lang="en-US" altLang="ja-JP" sz="1000" b="1" dirty="0">
                <a:solidFill>
                  <a:schemeClr val="tx1"/>
                </a:solidFill>
              </a:rPr>
              <a:t>100</a:t>
            </a:r>
            <a:r>
              <a:rPr lang="ja-JP" altLang="en-US" sz="1000" b="1" dirty="0">
                <a:solidFill>
                  <a:schemeClr val="tx1"/>
                </a:solidFill>
              </a:rPr>
              <a:t>万時間の高信頼性部品を採用し、</a:t>
            </a:r>
            <a:r>
              <a:rPr lang="en-US" altLang="ja-JP" sz="1000" b="1" dirty="0">
                <a:solidFill>
                  <a:schemeClr val="tx1"/>
                </a:solidFill>
              </a:rPr>
              <a:t>RAID5</a:t>
            </a:r>
            <a:r>
              <a:rPr lang="ja-JP" altLang="en-US" sz="1000" b="1" dirty="0">
                <a:solidFill>
                  <a:schemeClr val="tx1"/>
                </a:solidFill>
              </a:rPr>
              <a:t>構成でデータの冗長化を図っています。</a:t>
            </a:r>
          </a:p>
        </p:txBody>
      </p:sp>
      <p:sp>
        <p:nvSpPr>
          <p:cNvPr id="57" name="角丸四角形 56"/>
          <p:cNvSpPr/>
          <p:nvPr/>
        </p:nvSpPr>
        <p:spPr>
          <a:xfrm>
            <a:off x="260350" y="7164388"/>
            <a:ext cx="1900238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本製品搭載のアロバビューは</a:t>
            </a:r>
            <a:r>
              <a:rPr lang="en-US" altLang="ja-JP" sz="1000" b="1" dirty="0">
                <a:solidFill>
                  <a:schemeClr val="tx1"/>
                </a:solidFill>
              </a:rPr>
              <a:t>Axis</a:t>
            </a:r>
            <a:r>
              <a:rPr lang="ja-JP" altLang="en-US" sz="1000" b="1" dirty="0" err="1">
                <a:solidFill>
                  <a:schemeClr val="tx1"/>
                </a:solidFill>
              </a:rPr>
              <a:t>、</a:t>
            </a:r>
            <a:r>
              <a:rPr lang="en-US" altLang="ja-JP" sz="1000" b="1" dirty="0">
                <a:solidFill>
                  <a:schemeClr val="tx1"/>
                </a:solidFill>
              </a:rPr>
              <a:t>Panasonic</a:t>
            </a:r>
            <a:r>
              <a:rPr lang="ja-JP" altLang="en-US" sz="1000" b="1" dirty="0" err="1">
                <a:solidFill>
                  <a:schemeClr val="tx1"/>
                </a:solidFill>
              </a:rPr>
              <a:t>、</a:t>
            </a:r>
            <a:r>
              <a:rPr lang="en-US" altLang="ja-JP" sz="1000" b="1" dirty="0">
                <a:solidFill>
                  <a:schemeClr val="tx1"/>
                </a:solidFill>
              </a:rPr>
              <a:t>SONY</a:t>
            </a:r>
            <a:r>
              <a:rPr lang="ja-JP" altLang="en-US" sz="1000" b="1" dirty="0" err="1">
                <a:solidFill>
                  <a:schemeClr val="tx1"/>
                </a:solidFill>
              </a:rPr>
              <a:t>、</a:t>
            </a:r>
            <a:r>
              <a:rPr lang="en-US" altLang="ja-JP" sz="1000" b="1" dirty="0">
                <a:solidFill>
                  <a:schemeClr val="tx1"/>
                </a:solidFill>
              </a:rPr>
              <a:t>Canon</a:t>
            </a:r>
            <a:r>
              <a:rPr lang="ja-JP" altLang="en-US" sz="1000" b="1" dirty="0">
                <a:solidFill>
                  <a:schemeClr val="tx1"/>
                </a:solidFill>
              </a:rPr>
              <a:t>などの主要メーカーの監視カメラ</a:t>
            </a:r>
            <a:r>
              <a:rPr lang="en-US" altLang="ja-JP" sz="1000" b="1" dirty="0">
                <a:solidFill>
                  <a:schemeClr val="tx1"/>
                </a:solidFill>
              </a:rPr>
              <a:t>350</a:t>
            </a:r>
            <a:r>
              <a:rPr lang="ja-JP" altLang="en-US" sz="1000" b="1" dirty="0">
                <a:solidFill>
                  <a:schemeClr val="tx1"/>
                </a:solidFill>
              </a:rPr>
              <a:t>モデル以上に対応。さまざまなシチュエーションの監視ソリューションとしてご利用いただけます。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2420938" y="5148263"/>
            <a:ext cx="1900237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本製品は国内工場にて一つ一つ生産されています。また、搭載されるハードディスクは全台数スクリーニング試験を実施し、信頼性を向上しています。ですから、</a:t>
            </a:r>
            <a:r>
              <a:rPr lang="en-US" altLang="ja-JP" sz="1000" b="1" dirty="0">
                <a:solidFill>
                  <a:schemeClr val="tx1"/>
                </a:solidFill>
              </a:rPr>
              <a:t>3</a:t>
            </a:r>
            <a:r>
              <a:rPr lang="ja-JP" altLang="en-US" sz="1000" b="1" dirty="0">
                <a:solidFill>
                  <a:schemeClr val="tx1"/>
                </a:solidFill>
              </a:rPr>
              <a:t>年間の標準保証も実現しました。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2420938" y="7164388"/>
            <a:ext cx="1900237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必要なソフトはプリインストール済み。カメラの設定も</a:t>
            </a:r>
            <a:r>
              <a:rPr lang="en-US" altLang="ja-JP" sz="1000" b="1" dirty="0">
                <a:solidFill>
                  <a:schemeClr val="tx1"/>
                </a:solidFill>
              </a:rPr>
              <a:t>3</a:t>
            </a:r>
            <a:r>
              <a:rPr lang="ja-JP" altLang="en-US" sz="1000" b="1" dirty="0">
                <a:solidFill>
                  <a:schemeClr val="tx1"/>
                </a:solidFill>
              </a:rPr>
              <a:t>ステップで利用可能。また、各種設定ツールも法に用意しており、簡単で自由なシステム構築が可能です。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652963" y="5148263"/>
            <a:ext cx="1900237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本製品は最大</a:t>
            </a:r>
            <a:r>
              <a:rPr lang="en-US" altLang="ja-JP" sz="1000" b="1" dirty="0">
                <a:solidFill>
                  <a:schemeClr val="tx1"/>
                </a:solidFill>
              </a:rPr>
              <a:t>16TB(</a:t>
            </a:r>
            <a:r>
              <a:rPr lang="ja-JP" altLang="en-US" sz="1000" b="1" dirty="0">
                <a:solidFill>
                  <a:schemeClr val="tx1"/>
                </a:solidFill>
              </a:rPr>
              <a:t>テラバイト</a:t>
            </a:r>
            <a:r>
              <a:rPr lang="en-US" altLang="ja-JP" sz="1000" b="1" dirty="0">
                <a:solidFill>
                  <a:schemeClr val="tx1"/>
                </a:solidFill>
              </a:rPr>
              <a:t>)</a:t>
            </a:r>
            <a:r>
              <a:rPr lang="ja-JP" altLang="en-US" sz="1000" b="1" dirty="0">
                <a:solidFill>
                  <a:schemeClr val="tx1"/>
                </a:solidFill>
              </a:rPr>
              <a:t>の大容量ハードディスクを搭載。</a:t>
            </a:r>
            <a:r>
              <a:rPr lang="en-US" altLang="ja-JP" sz="1000" b="1" dirty="0">
                <a:solidFill>
                  <a:schemeClr val="tx1"/>
                </a:solidFill>
              </a:rPr>
              <a:t>16TB</a:t>
            </a:r>
            <a:r>
              <a:rPr lang="ja-JP" altLang="en-US" sz="1000" b="1" dirty="0">
                <a:solidFill>
                  <a:schemeClr val="tx1"/>
                </a:solidFill>
              </a:rPr>
              <a:t>モデルの場合、</a:t>
            </a:r>
            <a:r>
              <a:rPr lang="en-US" altLang="ja-JP" sz="1000" b="1" dirty="0">
                <a:solidFill>
                  <a:schemeClr val="tx1"/>
                </a:solidFill>
              </a:rPr>
              <a:t>10</a:t>
            </a:r>
            <a:r>
              <a:rPr lang="ja-JP" altLang="en-US" sz="1000" b="1" dirty="0">
                <a:solidFill>
                  <a:schemeClr val="tx1"/>
                </a:solidFill>
              </a:rPr>
              <a:t>カメラで</a:t>
            </a:r>
            <a:r>
              <a:rPr lang="en-US" altLang="ja-JP" sz="1000" b="1" dirty="0">
                <a:solidFill>
                  <a:schemeClr val="tx1"/>
                </a:solidFill>
              </a:rPr>
              <a:t>44</a:t>
            </a:r>
            <a:r>
              <a:rPr lang="ja-JP" altLang="en-US" sz="1000" b="1" dirty="0">
                <a:solidFill>
                  <a:schemeClr val="tx1"/>
                </a:solidFill>
              </a:rPr>
              <a:t>日間の録画データをストック可能。カメラ台数を</a:t>
            </a:r>
            <a:r>
              <a:rPr lang="en-US" altLang="ja-JP" sz="1000" b="1" dirty="0">
                <a:solidFill>
                  <a:schemeClr val="tx1"/>
                </a:solidFill>
              </a:rPr>
              <a:t>1</a:t>
            </a:r>
            <a:r>
              <a:rPr lang="ja-JP" altLang="en-US" sz="1000" b="1" dirty="0">
                <a:solidFill>
                  <a:schemeClr val="tx1"/>
                </a:solidFill>
              </a:rPr>
              <a:t>台にすれば、</a:t>
            </a:r>
            <a:r>
              <a:rPr lang="en-US" altLang="ja-JP" sz="1000" b="1" dirty="0">
                <a:solidFill>
                  <a:schemeClr val="tx1"/>
                </a:solidFill>
              </a:rPr>
              <a:t>1</a:t>
            </a:r>
            <a:r>
              <a:rPr lang="ja-JP" altLang="en-US" sz="1000" b="1" dirty="0">
                <a:solidFill>
                  <a:schemeClr val="tx1"/>
                </a:solidFill>
              </a:rPr>
              <a:t>年以上の録画も可能です。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4652963" y="7164388"/>
            <a:ext cx="1900237" cy="1295400"/>
          </a:xfrm>
          <a:prstGeom prst="roundRect">
            <a:avLst>
              <a:gd name="adj" fmla="val 758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</a:rPr>
              <a:t>本製品はオプションでオンサイト保守</a:t>
            </a:r>
            <a:r>
              <a:rPr lang="en-US" altLang="ja-JP" sz="1000" b="1" dirty="0">
                <a:solidFill>
                  <a:schemeClr val="tx1"/>
                </a:solidFill>
              </a:rPr>
              <a:t>(</a:t>
            </a:r>
            <a:r>
              <a:rPr lang="ja-JP" altLang="en-US" sz="1000" b="1" dirty="0">
                <a:solidFill>
                  <a:schemeClr val="tx1"/>
                </a:solidFill>
              </a:rPr>
              <a:t>訪問メンテナンスサービス</a:t>
            </a:r>
            <a:r>
              <a:rPr lang="en-US" altLang="ja-JP" sz="1000" b="1" dirty="0">
                <a:solidFill>
                  <a:schemeClr val="tx1"/>
                </a:solidFill>
              </a:rPr>
              <a:t>)</a:t>
            </a:r>
            <a:r>
              <a:rPr lang="ja-JP" altLang="en-US" sz="1000" b="1" dirty="0">
                <a:solidFill>
                  <a:schemeClr val="tx1"/>
                </a:solidFill>
              </a:rPr>
              <a:t>を最大</a:t>
            </a:r>
            <a:r>
              <a:rPr lang="en-US" altLang="ja-JP" sz="1000" b="1" dirty="0">
                <a:solidFill>
                  <a:schemeClr val="tx1"/>
                </a:solidFill>
              </a:rPr>
              <a:t>5</a:t>
            </a:r>
            <a:r>
              <a:rPr lang="ja-JP" altLang="en-US" sz="1000" b="1" dirty="0">
                <a:solidFill>
                  <a:schemeClr val="tx1"/>
                </a:solidFill>
              </a:rPr>
              <a:t>年間ご提供可能です。長期間、安心してご利用いただけます。</a:t>
            </a: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 bwMode="auto">
          <a:xfrm>
            <a:off x="5013325" y="2916238"/>
            <a:ext cx="1601788" cy="250825"/>
          </a:xfrm>
          <a:prstGeom prst="rect">
            <a:avLst/>
          </a:prstGeom>
          <a:solidFill>
            <a:schemeClr val="accent5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2014</a:t>
            </a:r>
            <a:r>
              <a:rPr lang="ja-JP" altLang="en-US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年</a:t>
            </a:r>
            <a:r>
              <a:rPr lang="en-US" altLang="ja-JP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10</a:t>
            </a:r>
            <a:r>
              <a:rPr lang="ja-JP" altLang="en-US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月発売予定</a:t>
            </a:r>
            <a:endParaRPr lang="en-US" altLang="ja-JP" sz="1050" kern="0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j-cs"/>
            </a:endParaRPr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 bwMode="auto">
          <a:xfrm>
            <a:off x="5013325" y="2339975"/>
            <a:ext cx="1601788" cy="250825"/>
          </a:xfrm>
          <a:prstGeom prst="rect">
            <a:avLst/>
          </a:prstGeom>
          <a:solidFill>
            <a:schemeClr val="accent5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2014</a:t>
            </a:r>
            <a:r>
              <a:rPr lang="ja-JP" altLang="en-US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年</a:t>
            </a:r>
            <a:r>
              <a:rPr lang="en-US" altLang="ja-JP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10</a:t>
            </a:r>
            <a:r>
              <a:rPr lang="ja-JP" altLang="en-US" sz="105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j-cs"/>
              </a:rPr>
              <a:t>月発売予定</a:t>
            </a:r>
            <a:endParaRPr lang="en-US" altLang="ja-JP" sz="1050" kern="0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j-cs"/>
            </a:endParaRPr>
          </a:p>
        </p:txBody>
      </p:sp>
      <p:pic>
        <p:nvPicPr>
          <p:cNvPr id="2073" name="Picture 5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187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22"/>
          <p:cNvGrpSpPr>
            <a:grpSpLocks/>
          </p:cNvGrpSpPr>
          <p:nvPr/>
        </p:nvGrpSpPr>
        <p:grpSpPr bwMode="auto">
          <a:xfrm>
            <a:off x="5943600" y="1272128"/>
            <a:ext cx="914400" cy="831850"/>
            <a:chOff x="1752" y="3080"/>
            <a:chExt cx="952" cy="867"/>
          </a:xfrm>
        </p:grpSpPr>
        <p:pic>
          <p:nvPicPr>
            <p:cNvPr id="3173" name="Picture 110" descr="nbcomp_a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52" y="3080"/>
              <a:ext cx="952" cy="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4" name="Picture 103" descr="topImage"/>
            <p:cNvPicPr>
              <a:picLocks noChangeAspect="1" noChangeArrowheads="1"/>
            </p:cNvPicPr>
            <p:nvPr/>
          </p:nvPicPr>
          <p:blipFill>
            <a:blip r:embed="rId3" cstate="print"/>
            <a:srcRect l="51891" t="7953" r="2960" b="18553"/>
            <a:stretch>
              <a:fillRect/>
            </a:stretch>
          </p:blipFill>
          <p:spPr bwMode="auto">
            <a:xfrm>
              <a:off x="1888" y="3107"/>
              <a:ext cx="701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5" name="Picture 121" descr="LAN-GSW08ES8M3A"/>
          <p:cNvPicPr>
            <a:picLocks noChangeAspect="1" noChangeArrowheads="1"/>
          </p:cNvPicPr>
          <p:nvPr/>
        </p:nvPicPr>
        <p:blipFill>
          <a:blip r:embed="rId4" cstate="print"/>
          <a:srcRect t="30167" b="24417"/>
          <a:stretch>
            <a:fillRect/>
          </a:stretch>
        </p:blipFill>
        <p:spPr bwMode="auto">
          <a:xfrm>
            <a:off x="2924175" y="1916653"/>
            <a:ext cx="129540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AutoShape 143"/>
          <p:cNvSpPr>
            <a:spLocks noChangeArrowheads="1"/>
          </p:cNvSpPr>
          <p:nvPr/>
        </p:nvSpPr>
        <p:spPr bwMode="auto">
          <a:xfrm>
            <a:off x="188913" y="767303"/>
            <a:ext cx="1296987" cy="573087"/>
          </a:xfrm>
          <a:prstGeom prst="wedgeRectCallout">
            <a:avLst>
              <a:gd name="adj1" fmla="val -4394"/>
              <a:gd name="adj2" fmla="val 128903"/>
            </a:avLst>
          </a:prstGeom>
          <a:solidFill>
            <a:srgbClr val="99CCFF">
              <a:alpha val="9097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/>
              <a:t>①録画ユニット</a:t>
            </a:r>
            <a:endParaRPr lang="en-US" altLang="ja-JP" sz="1000" b="1"/>
          </a:p>
          <a:p>
            <a:r>
              <a:rPr lang="ja-JP" altLang="en-US" sz="1000"/>
              <a:t>ネットワークカメラの映像を保存します。</a:t>
            </a:r>
          </a:p>
        </p:txBody>
      </p:sp>
      <p:sp>
        <p:nvSpPr>
          <p:cNvPr id="3078" name="AutoShape 145"/>
          <p:cNvSpPr>
            <a:spLocks noChangeArrowheads="1"/>
          </p:cNvSpPr>
          <p:nvPr/>
        </p:nvSpPr>
        <p:spPr bwMode="auto">
          <a:xfrm>
            <a:off x="4437063" y="838740"/>
            <a:ext cx="1439862" cy="793750"/>
          </a:xfrm>
          <a:prstGeom prst="wedgeRectCallout">
            <a:avLst>
              <a:gd name="adj1" fmla="val 55769"/>
              <a:gd name="adj2" fmla="val 80866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 dirty="0"/>
              <a:t>④管理用</a:t>
            </a:r>
            <a:r>
              <a:rPr lang="en-US" altLang="ja-JP" sz="1000" b="1" dirty="0"/>
              <a:t>PC</a:t>
            </a:r>
          </a:p>
          <a:p>
            <a:r>
              <a:rPr lang="ja-JP" altLang="en-US" sz="1000" dirty="0"/>
              <a:t>ライブモニタと録画データの管理用に利用。既存の</a:t>
            </a:r>
            <a:r>
              <a:rPr lang="en-US" altLang="ja-JP" sz="1000" dirty="0"/>
              <a:t>PC</a:t>
            </a:r>
            <a:r>
              <a:rPr lang="ja-JP" altLang="en-US" sz="1000" dirty="0"/>
              <a:t>でも対応可能</a:t>
            </a:r>
            <a:r>
              <a:rPr lang="ja-JP" altLang="en-US" sz="1000" dirty="0" smtClean="0"/>
              <a:t>です。</a:t>
            </a:r>
            <a:endParaRPr lang="ja-JP" altLang="en-US" sz="1000" dirty="0"/>
          </a:p>
        </p:txBody>
      </p:sp>
      <p:sp>
        <p:nvSpPr>
          <p:cNvPr id="3079" name="AutoShape 146"/>
          <p:cNvSpPr>
            <a:spLocks noChangeArrowheads="1"/>
          </p:cNvSpPr>
          <p:nvPr/>
        </p:nvSpPr>
        <p:spPr bwMode="auto">
          <a:xfrm>
            <a:off x="2924175" y="838740"/>
            <a:ext cx="1439863" cy="865188"/>
          </a:xfrm>
          <a:prstGeom prst="wedgeRectCallout">
            <a:avLst>
              <a:gd name="adj1" fmla="val -21532"/>
              <a:gd name="adj2" fmla="val 102542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/>
              <a:t>③</a:t>
            </a:r>
            <a:r>
              <a:rPr lang="en-US" altLang="ja-JP" sz="1000" b="1"/>
              <a:t>PoE</a:t>
            </a:r>
            <a:r>
              <a:rPr lang="ja-JP" altLang="en-US" sz="1000" b="1"/>
              <a:t>　</a:t>
            </a:r>
            <a:r>
              <a:rPr lang="en-US" altLang="ja-JP" sz="1000" b="1"/>
              <a:t>HUB</a:t>
            </a:r>
          </a:p>
          <a:p>
            <a:r>
              <a:rPr lang="ja-JP" altLang="en-US" sz="1000"/>
              <a:t>ネットワークカメラのネットワーク接続を行うだけでなく、カメラに電源供給を行います。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340768" y="2493055"/>
            <a:ext cx="2088232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083" name="Picture 102" descr="logitec"/>
          <p:cNvPicPr>
            <a:picLocks noChangeAspect="1" noChangeArrowheads="1"/>
          </p:cNvPicPr>
          <p:nvPr/>
        </p:nvPicPr>
        <p:blipFill>
          <a:blip r:embed="rId5" cstate="print"/>
          <a:srcRect r="4410"/>
          <a:stretch>
            <a:fillRect/>
          </a:stretch>
        </p:blipFill>
        <p:spPr bwMode="auto">
          <a:xfrm>
            <a:off x="404813" y="1772190"/>
            <a:ext cx="1081087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正方形/長方形 59"/>
          <p:cNvSpPr/>
          <p:nvPr/>
        </p:nvSpPr>
        <p:spPr>
          <a:xfrm rot="5400000">
            <a:off x="3284984" y="2421047"/>
            <a:ext cx="216024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正方形/長方形 60"/>
          <p:cNvSpPr/>
          <p:nvPr/>
        </p:nvSpPr>
        <p:spPr>
          <a:xfrm rot="5400000">
            <a:off x="3861048" y="2421047"/>
            <a:ext cx="216024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3933056" y="2493055"/>
            <a:ext cx="2232248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正方形/長方形 62"/>
          <p:cNvSpPr/>
          <p:nvPr/>
        </p:nvSpPr>
        <p:spPr>
          <a:xfrm rot="5400000">
            <a:off x="5877272" y="2277031"/>
            <a:ext cx="50405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1484784" y="2277031"/>
            <a:ext cx="576064" cy="720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204864" y="2250028"/>
            <a:ext cx="792088" cy="9901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102" name="Picture 108" descr="smt500J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00213" y="1268953"/>
            <a:ext cx="100806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3" name="AutoShape 142"/>
          <p:cNvSpPr>
            <a:spLocks noChangeArrowheads="1"/>
          </p:cNvSpPr>
          <p:nvPr/>
        </p:nvSpPr>
        <p:spPr bwMode="auto">
          <a:xfrm>
            <a:off x="1557338" y="479965"/>
            <a:ext cx="1296987" cy="719138"/>
          </a:xfrm>
          <a:prstGeom prst="wedgeRectCallout">
            <a:avLst>
              <a:gd name="adj1" fmla="val 5958"/>
              <a:gd name="adj2" fmla="val 86417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/>
              <a:t>②</a:t>
            </a:r>
            <a:r>
              <a:rPr lang="en-US" altLang="ja-JP" sz="1000" b="1"/>
              <a:t>UPS</a:t>
            </a:r>
            <a:r>
              <a:rPr lang="ja-JP" altLang="en-US" sz="1000" b="1"/>
              <a:t>ユニット</a:t>
            </a:r>
          </a:p>
          <a:p>
            <a:r>
              <a:rPr lang="ja-JP" altLang="en-US" sz="1000"/>
              <a:t>停電等による電源障害から機材を保護します。</a:t>
            </a: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3645024" y="2493055"/>
            <a:ext cx="360040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3789040" y="2637071"/>
            <a:ext cx="2952328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正方形/長方形 69"/>
          <p:cNvSpPr/>
          <p:nvPr/>
        </p:nvSpPr>
        <p:spPr>
          <a:xfrm rot="5400000">
            <a:off x="6201308" y="3177131"/>
            <a:ext cx="1008112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正方形/長方形 70"/>
          <p:cNvSpPr/>
          <p:nvPr/>
        </p:nvSpPr>
        <p:spPr>
          <a:xfrm flipV="1">
            <a:off x="5877272" y="3717191"/>
            <a:ext cx="86409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正方形/長方形 71"/>
          <p:cNvSpPr/>
          <p:nvPr/>
        </p:nvSpPr>
        <p:spPr>
          <a:xfrm rot="5400000">
            <a:off x="3429000" y="2565063"/>
            <a:ext cx="50405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3717032" y="2781087"/>
            <a:ext cx="2880320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正方形/長方形 73"/>
          <p:cNvSpPr/>
          <p:nvPr/>
        </p:nvSpPr>
        <p:spPr>
          <a:xfrm rot="5400000">
            <a:off x="6129300" y="3177131"/>
            <a:ext cx="86409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4293096" y="3573175"/>
            <a:ext cx="230425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128" name="Picture 158" descr="MC900398493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330073" flipV="1">
            <a:off x="4162425" y="3907378"/>
            <a:ext cx="33972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正方形/長方形 76"/>
          <p:cNvSpPr/>
          <p:nvPr/>
        </p:nvSpPr>
        <p:spPr>
          <a:xfrm rot="5400000">
            <a:off x="3212976" y="2637071"/>
            <a:ext cx="648072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3501008" y="2925103"/>
            <a:ext cx="2952328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正方形/長方形 78"/>
          <p:cNvSpPr/>
          <p:nvPr/>
        </p:nvSpPr>
        <p:spPr>
          <a:xfrm rot="5400000">
            <a:off x="6165304" y="3213135"/>
            <a:ext cx="504056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980728" y="3429159"/>
            <a:ext cx="5400600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正方形/長方形 80"/>
          <p:cNvSpPr/>
          <p:nvPr/>
        </p:nvSpPr>
        <p:spPr>
          <a:xfrm rot="5400000">
            <a:off x="4147815" y="3718456"/>
            <a:ext cx="362570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正方形/長方形 81"/>
          <p:cNvSpPr/>
          <p:nvPr/>
        </p:nvSpPr>
        <p:spPr>
          <a:xfrm rot="5400000">
            <a:off x="872715" y="3537172"/>
            <a:ext cx="288032" cy="720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147" name="Picture 156" descr="MC900398493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308611">
            <a:off x="792163" y="3621628"/>
            <a:ext cx="3397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正方形/長方形 82"/>
          <p:cNvSpPr/>
          <p:nvPr/>
        </p:nvSpPr>
        <p:spPr>
          <a:xfrm flipV="1">
            <a:off x="0" y="3215664"/>
            <a:ext cx="6858000" cy="4571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51" name="Rectangle 12"/>
          <p:cNvSpPr>
            <a:spLocks noChangeArrowheads="1"/>
          </p:cNvSpPr>
          <p:nvPr/>
        </p:nvSpPr>
        <p:spPr bwMode="auto">
          <a:xfrm>
            <a:off x="0" y="8478"/>
            <a:ext cx="6858000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600" b="1">
                <a:latin typeface="HGP創英角ｺﾞｼｯｸUB" pitchFamily="50" charset="-128"/>
                <a:ea typeface="HGP創英角ｺﾞｼｯｸUB" pitchFamily="50" charset="-128"/>
              </a:rPr>
              <a:t>製造ラインにおける録画システムの一般的な構成例です。</a:t>
            </a:r>
            <a:endParaRPr lang="en-US" altLang="ja-JP" sz="1600" b="1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3152" name="Picture 5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698839">
            <a:off x="862013" y="4442365"/>
            <a:ext cx="30226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3" name="Picture 6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56355">
            <a:off x="3435350" y="4726528"/>
            <a:ext cx="297180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正方形/長方形 97"/>
          <p:cNvSpPr/>
          <p:nvPr/>
        </p:nvSpPr>
        <p:spPr>
          <a:xfrm>
            <a:off x="404813" y="4872578"/>
            <a:ext cx="720725" cy="1582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692150" y="7019925"/>
            <a:ext cx="5832475" cy="1944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156" name="Picture 158" descr="MC900398493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707464" flipV="1">
            <a:off x="5705475" y="4561428"/>
            <a:ext cx="33972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正方形/長方形 99"/>
          <p:cNvSpPr/>
          <p:nvPr/>
        </p:nvSpPr>
        <p:spPr>
          <a:xfrm rot="5400000">
            <a:off x="5517232" y="4151769"/>
            <a:ext cx="792088" cy="720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60" name="AutoShape 144"/>
          <p:cNvSpPr>
            <a:spLocks noChangeArrowheads="1"/>
          </p:cNvSpPr>
          <p:nvPr/>
        </p:nvSpPr>
        <p:spPr bwMode="auto">
          <a:xfrm>
            <a:off x="4652963" y="3935953"/>
            <a:ext cx="936625" cy="792162"/>
          </a:xfrm>
          <a:prstGeom prst="wedgeRectCallout">
            <a:avLst>
              <a:gd name="adj1" fmla="val -83171"/>
              <a:gd name="adj2" fmla="val -16852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en-US" sz="1000"/>
          </a:p>
        </p:txBody>
      </p:sp>
      <p:pic>
        <p:nvPicPr>
          <p:cNvPr id="3161" name="Picture 59"/>
          <p:cNvPicPr>
            <a:picLocks noChangeAspect="1" noChangeArrowheads="1"/>
          </p:cNvPicPr>
          <p:nvPr/>
        </p:nvPicPr>
        <p:blipFill>
          <a:blip r:embed="rId10" cstate="print"/>
          <a:srcRect r="41640" b="33333"/>
          <a:stretch>
            <a:fillRect/>
          </a:stretch>
        </p:blipFill>
        <p:spPr bwMode="auto">
          <a:xfrm>
            <a:off x="4724400" y="4007390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62" name="AutoShape 144"/>
          <p:cNvSpPr>
            <a:spLocks noChangeArrowheads="1"/>
          </p:cNvSpPr>
          <p:nvPr/>
        </p:nvSpPr>
        <p:spPr bwMode="auto">
          <a:xfrm>
            <a:off x="1268413" y="3647028"/>
            <a:ext cx="1296987" cy="579437"/>
          </a:xfrm>
          <a:prstGeom prst="wedgeRectCallout">
            <a:avLst>
              <a:gd name="adj1" fmla="val -69787"/>
              <a:gd name="adj2" fmla="val -15144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/>
              <a:t>⑤監視カメラ</a:t>
            </a:r>
            <a:endParaRPr lang="en-US" altLang="ja-JP" sz="1000" b="1"/>
          </a:p>
          <a:p>
            <a:pPr algn="ctr"/>
            <a:r>
              <a:rPr lang="ja-JP" altLang="en-US" sz="1000"/>
              <a:t>複数メーカーのカメラも混在可能です。</a:t>
            </a:r>
          </a:p>
        </p:txBody>
      </p:sp>
      <p:sp>
        <p:nvSpPr>
          <p:cNvPr id="3163" name="Rectangle 116"/>
          <p:cNvSpPr>
            <a:spLocks noChangeArrowheads="1"/>
          </p:cNvSpPr>
          <p:nvPr/>
        </p:nvSpPr>
        <p:spPr bwMode="auto">
          <a:xfrm>
            <a:off x="188913" y="6444208"/>
            <a:ext cx="129540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ja-JP" altLang="en-US" sz="1200" b="1"/>
              <a:t>機材構成リスト</a:t>
            </a:r>
            <a:endParaRPr lang="en-US" altLang="ja-JP" sz="1200" b="1"/>
          </a:p>
        </p:txBody>
      </p:sp>
      <p:sp>
        <p:nvSpPr>
          <p:cNvPr id="3164" name="AutoShape 144"/>
          <p:cNvSpPr>
            <a:spLocks noChangeArrowheads="1"/>
          </p:cNvSpPr>
          <p:nvPr/>
        </p:nvSpPr>
        <p:spPr bwMode="auto">
          <a:xfrm>
            <a:off x="2708275" y="3720053"/>
            <a:ext cx="1296988" cy="287337"/>
          </a:xfrm>
          <a:prstGeom prst="wedgeRectCallout">
            <a:avLst>
              <a:gd name="adj1" fmla="val -21597"/>
              <a:gd name="adj2" fmla="val -135329"/>
            </a:avLst>
          </a:prstGeom>
          <a:solidFill>
            <a:srgbClr val="99CCFF">
              <a:alpha val="6196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000" b="1"/>
              <a:t>⑥</a:t>
            </a:r>
            <a:r>
              <a:rPr lang="en-US" altLang="ja-JP" sz="1000" b="1"/>
              <a:t>LAN</a:t>
            </a:r>
            <a:r>
              <a:rPr lang="ja-JP" altLang="en-US" sz="1000" b="1"/>
              <a:t>ケーブル</a:t>
            </a:r>
            <a:endParaRPr lang="en-US" altLang="ja-JP" sz="1000" b="1"/>
          </a:p>
        </p:txBody>
      </p:sp>
      <p:sp>
        <p:nvSpPr>
          <p:cNvPr id="66" name="正方形/長方形 65"/>
          <p:cNvSpPr/>
          <p:nvPr/>
        </p:nvSpPr>
        <p:spPr>
          <a:xfrm rot="5400000">
            <a:off x="1880828" y="2169019"/>
            <a:ext cx="288032" cy="720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正方形/長方形 66"/>
          <p:cNvSpPr/>
          <p:nvPr/>
        </p:nvSpPr>
        <p:spPr>
          <a:xfrm rot="5400000">
            <a:off x="2096852" y="2169019"/>
            <a:ext cx="288032" cy="720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53" name="Group 13"/>
          <p:cNvGrpSpPr>
            <a:grpSpLocks/>
          </p:cNvGrpSpPr>
          <p:nvPr/>
        </p:nvGrpSpPr>
        <p:grpSpPr bwMode="auto">
          <a:xfrm>
            <a:off x="3248980" y="7958911"/>
            <a:ext cx="3479416" cy="1107441"/>
            <a:chOff x="2203" y="5283"/>
            <a:chExt cx="2016" cy="865"/>
          </a:xfrm>
        </p:grpSpPr>
        <p:sp>
          <p:nvSpPr>
            <p:cNvPr id="54" name="AutoShape 14"/>
            <p:cNvSpPr>
              <a:spLocks noChangeArrowheads="1"/>
            </p:cNvSpPr>
            <p:nvPr/>
          </p:nvSpPr>
          <p:spPr bwMode="auto">
            <a:xfrm>
              <a:off x="2203" y="5283"/>
              <a:ext cx="2016" cy="865"/>
            </a:xfrm>
            <a:prstGeom prst="flowChartAlternateProcess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4271" tIns="42135" rIns="84271" bIns="42135" anchor="ctr"/>
            <a:lstStyle/>
            <a:p>
              <a:pPr defTabSz="842963" eaLnBrk="0" hangingPunct="0">
                <a:defRPr/>
              </a:pPr>
              <a:endParaRPr kumimoji="0" lang="ja-JP" altLang="ja-JP" sz="900">
                <a:effectLst>
                  <a:outerShdw blurRad="38100" dist="38100" dir="2700000" algn="tl">
                    <a:srgbClr val="C0C0C0"/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5" name="Text Box 15"/>
            <p:cNvSpPr txBox="1">
              <a:spLocks noChangeArrowheads="1"/>
            </p:cNvSpPr>
            <p:nvPr/>
          </p:nvSpPr>
          <p:spPr bwMode="auto">
            <a:xfrm>
              <a:off x="2268" y="5286"/>
              <a:ext cx="489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84271" tIns="42135" rIns="84271" bIns="42135" anchor="ctr">
              <a:spAutoFit/>
            </a:bodyPr>
            <a:lstStyle/>
            <a:p>
              <a:pPr algn="ctr" defTabSz="842963"/>
              <a:r>
                <a:rPr lang="ja-JP" altLang="en-US" sz="7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お問い合わせ先</a:t>
              </a: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152400" y="7956376"/>
            <a:ext cx="3124200" cy="1114103"/>
            <a:chOff x="152400" y="8737289"/>
            <a:chExt cx="3124200" cy="1114103"/>
          </a:xfrm>
        </p:grpSpPr>
        <p:pic>
          <p:nvPicPr>
            <p:cNvPr id="57" name="Picture 1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22250" y="8737289"/>
              <a:ext cx="1116013" cy="284163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</p:pic>
        <p:sp>
          <p:nvSpPr>
            <p:cNvPr id="58" name="Text Box 18"/>
            <p:cNvSpPr txBox="1">
              <a:spLocks noChangeArrowheads="1"/>
            </p:cNvSpPr>
            <p:nvPr/>
          </p:nvSpPr>
          <p:spPr bwMode="auto">
            <a:xfrm>
              <a:off x="152400" y="9023805"/>
              <a:ext cx="1447800" cy="350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7782" tIns="43891" rIns="87782" bIns="43891" anchor="ctr">
              <a:spAutoFit/>
            </a:bodyPr>
            <a:lstStyle/>
            <a:p>
              <a:pPr defTabSz="877888"/>
              <a:r>
                <a:rPr lang="ja-JP" altLang="en-US" sz="9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エレコム株式会社</a:t>
              </a:r>
            </a:p>
            <a:p>
              <a:pPr defTabSz="877888"/>
              <a:r>
                <a:rPr lang="en-US" altLang="ja-JP" sz="8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http://www.elecom.co.jp</a:t>
              </a:r>
            </a:p>
          </p:txBody>
        </p:sp>
        <p:sp>
          <p:nvSpPr>
            <p:cNvPr id="59" name="Text Box 19"/>
            <p:cNvSpPr txBox="1">
              <a:spLocks noChangeArrowheads="1"/>
            </p:cNvSpPr>
            <p:nvPr/>
          </p:nvSpPr>
          <p:spPr bwMode="auto">
            <a:xfrm>
              <a:off x="152400" y="9381492"/>
              <a:ext cx="3124200" cy="469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7782" tIns="43891" rIns="87782" bIns="43891" anchor="ctr">
              <a:spAutoFit/>
            </a:bodyPr>
            <a:lstStyle/>
            <a:p>
              <a:pPr defTabSz="877888"/>
              <a:r>
                <a:rPr lang="ja-JP" altLang="en-US" sz="5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本ドキュメントの作成にあたっては細心の注意を払っていますが、本ドキュメントの記述の誤りや欠落があっても</a:t>
              </a:r>
            </a:p>
            <a:p>
              <a:pPr defTabSz="877888"/>
              <a:r>
                <a:rPr lang="ja-JP" altLang="en-US" sz="5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エレコム株式会社、ロジテック株式会社はいかなる責任も負わないものとする。本ドキュメントおよび記述内容は</a:t>
              </a:r>
            </a:p>
            <a:p>
              <a:pPr defTabSz="877888"/>
              <a:r>
                <a:rPr lang="ja-JP" altLang="en-US" sz="5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予告なしに変更されることがあります。</a:t>
              </a:r>
            </a:p>
            <a:p>
              <a:pPr defTabSz="877888"/>
              <a:r>
                <a:rPr lang="ja-JP" altLang="en-US" sz="5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本ドキュメントは、作成日現在の情報をもとに作成されたものです、今後、価格の変更、仕様の変更、バージョン</a:t>
              </a:r>
            </a:p>
            <a:p>
              <a:pPr defTabSz="877888"/>
              <a:r>
                <a:rPr lang="ja-JP" altLang="en-US" sz="5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アップ等により、内容の全部もしくは一部に変更が生じる可能性があります。</a:t>
              </a:r>
            </a:p>
          </p:txBody>
        </p:sp>
        <p:sp>
          <p:nvSpPr>
            <p:cNvPr id="76" name="Text Box 20"/>
            <p:cNvSpPr txBox="1">
              <a:spLocks noChangeArrowheads="1"/>
            </p:cNvSpPr>
            <p:nvPr/>
          </p:nvSpPr>
          <p:spPr bwMode="auto">
            <a:xfrm>
              <a:off x="1676400" y="9020630"/>
              <a:ext cx="1447800" cy="350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7782" tIns="43891" rIns="87782" bIns="43891" anchor="ctr">
              <a:spAutoFit/>
            </a:bodyPr>
            <a:lstStyle/>
            <a:p>
              <a:pPr defTabSz="877888"/>
              <a:r>
                <a:rPr lang="ja-JP" altLang="en-US" sz="9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ロジテック株式会社</a:t>
              </a:r>
            </a:p>
            <a:p>
              <a:pPr defTabSz="877888"/>
              <a:r>
                <a:rPr lang="en-US" altLang="ja-JP" sz="8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http://www.Logitec.co.jp</a:t>
              </a:r>
            </a:p>
          </p:txBody>
        </p:sp>
      </p:grpSp>
      <p:sp>
        <p:nvSpPr>
          <p:cNvPr id="85" name="Text Box 94"/>
          <p:cNvSpPr txBox="1">
            <a:spLocks noChangeArrowheads="1"/>
          </p:cNvSpPr>
          <p:nvPr/>
        </p:nvSpPr>
        <p:spPr bwMode="auto">
          <a:xfrm>
            <a:off x="3320988" y="8168531"/>
            <a:ext cx="218521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0" dirty="0"/>
              <a:t>株式</a:t>
            </a:r>
            <a:r>
              <a:rPr lang="ja-JP" altLang="en-US" sz="1100" b="0" dirty="0" smtClean="0"/>
              <a:t>会社○○○○</a:t>
            </a:r>
            <a:endParaRPr lang="ja-JP" altLang="en-US" sz="11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0" dirty="0" smtClean="0"/>
              <a:t>営業</a:t>
            </a:r>
            <a:r>
              <a:rPr lang="ja-JP" altLang="en-US" sz="1100" b="0" dirty="0"/>
              <a:t>担当：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0" dirty="0"/>
              <a:t>ＴＥＬ：０＊－＊＊＊＊－＊＊＊＊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0" dirty="0"/>
              <a:t>ＦＡＸ：０＊－＊＊＊＊－＊＊＊＊</a:t>
            </a:r>
          </a:p>
        </p:txBody>
      </p:sp>
      <p:grpSp>
        <p:nvGrpSpPr>
          <p:cNvPr id="3177" name="Group 105"/>
          <p:cNvGrpSpPr>
            <a:grpSpLocks noChangeAspect="1"/>
          </p:cNvGrpSpPr>
          <p:nvPr/>
        </p:nvGrpSpPr>
        <p:grpSpPr bwMode="auto">
          <a:xfrm>
            <a:off x="190500" y="6661150"/>
            <a:ext cx="6486526" cy="1206500"/>
            <a:chOff x="120" y="4196"/>
            <a:chExt cx="4086" cy="760"/>
          </a:xfrm>
        </p:grpSpPr>
        <p:sp>
          <p:nvSpPr>
            <p:cNvPr id="3176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120" y="4196"/>
              <a:ext cx="4081" cy="744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8" name="Rectangle 106"/>
            <p:cNvSpPr>
              <a:spLocks noChangeArrowheads="1"/>
            </p:cNvSpPr>
            <p:nvPr/>
          </p:nvSpPr>
          <p:spPr bwMode="auto">
            <a:xfrm>
              <a:off x="120" y="4196"/>
              <a:ext cx="4081" cy="110"/>
            </a:xfrm>
            <a:prstGeom prst="rect">
              <a:avLst/>
            </a:prstGeom>
            <a:solidFill>
              <a:srgbClr val="75923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9" name="Rectangle 107"/>
            <p:cNvSpPr>
              <a:spLocks noChangeArrowheads="1"/>
            </p:cNvSpPr>
            <p:nvPr/>
          </p:nvSpPr>
          <p:spPr bwMode="auto">
            <a:xfrm>
              <a:off x="1160" y="4215"/>
              <a:ext cx="21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メーカー名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0" name="Rectangle 108"/>
            <p:cNvSpPr>
              <a:spLocks noChangeArrowheads="1"/>
            </p:cNvSpPr>
            <p:nvPr/>
          </p:nvSpPr>
          <p:spPr bwMode="auto">
            <a:xfrm>
              <a:off x="1953" y="4215"/>
              <a:ext cx="121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型番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1" name="Rectangle 109"/>
            <p:cNvSpPr>
              <a:spLocks noChangeArrowheads="1"/>
            </p:cNvSpPr>
            <p:nvPr/>
          </p:nvSpPr>
          <p:spPr bwMode="auto">
            <a:xfrm>
              <a:off x="2522" y="4215"/>
              <a:ext cx="121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数量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2" name="Rectangle 110"/>
            <p:cNvSpPr>
              <a:spLocks noChangeArrowheads="1"/>
            </p:cNvSpPr>
            <p:nvPr/>
          </p:nvSpPr>
          <p:spPr bwMode="auto">
            <a:xfrm>
              <a:off x="3413" y="4215"/>
              <a:ext cx="121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備考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3" name="Rectangle 111"/>
            <p:cNvSpPr>
              <a:spLocks noChangeArrowheads="1"/>
            </p:cNvSpPr>
            <p:nvPr/>
          </p:nvSpPr>
          <p:spPr bwMode="auto">
            <a:xfrm>
              <a:off x="171" y="4321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①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4" name="Rectangle 112"/>
            <p:cNvSpPr>
              <a:spLocks noChangeArrowheads="1"/>
            </p:cNvSpPr>
            <p:nvPr/>
          </p:nvSpPr>
          <p:spPr bwMode="auto">
            <a:xfrm>
              <a:off x="321" y="4321"/>
              <a:ext cx="285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録画ユニット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5" name="Rectangle 113"/>
            <p:cNvSpPr>
              <a:spLocks noChangeArrowheads="1"/>
            </p:cNvSpPr>
            <p:nvPr/>
          </p:nvSpPr>
          <p:spPr bwMode="auto">
            <a:xfrm>
              <a:off x="1048" y="4321"/>
              <a:ext cx="22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ロジテック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6" name="Rectangle 114"/>
            <p:cNvSpPr>
              <a:spLocks noChangeArrowheads="1"/>
            </p:cNvSpPr>
            <p:nvPr/>
          </p:nvSpPr>
          <p:spPr bwMode="auto">
            <a:xfrm>
              <a:off x="1673" y="4321"/>
              <a:ext cx="71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LSV-5S8T/4CKWB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7" name="Rectangle 115"/>
            <p:cNvSpPr>
              <a:spLocks noChangeArrowheads="1"/>
            </p:cNvSpPr>
            <p:nvPr/>
          </p:nvSpPr>
          <p:spPr bwMode="auto">
            <a:xfrm>
              <a:off x="2583" y="4321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8" name="Rectangle 116"/>
            <p:cNvSpPr>
              <a:spLocks noChangeArrowheads="1"/>
            </p:cNvSpPr>
            <p:nvPr/>
          </p:nvSpPr>
          <p:spPr bwMode="auto">
            <a:xfrm>
              <a:off x="171" y="4426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89" name="Rectangle 117"/>
            <p:cNvSpPr>
              <a:spLocks noChangeArrowheads="1"/>
            </p:cNvSpPr>
            <p:nvPr/>
          </p:nvSpPr>
          <p:spPr bwMode="auto">
            <a:xfrm>
              <a:off x="321" y="4426"/>
              <a:ext cx="354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UPS</a:t>
              </a: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ユニット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0" name="Rectangle 118"/>
            <p:cNvSpPr>
              <a:spLocks noChangeArrowheads="1"/>
            </p:cNvSpPr>
            <p:nvPr/>
          </p:nvSpPr>
          <p:spPr bwMode="auto">
            <a:xfrm>
              <a:off x="1048" y="4426"/>
              <a:ext cx="201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APC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1" name="Rectangle 119"/>
            <p:cNvSpPr>
              <a:spLocks noChangeArrowheads="1"/>
            </p:cNvSpPr>
            <p:nvPr/>
          </p:nvSpPr>
          <p:spPr bwMode="auto">
            <a:xfrm>
              <a:off x="1673" y="4426"/>
              <a:ext cx="415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SMT-500J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2" name="Rectangle 120"/>
            <p:cNvSpPr>
              <a:spLocks noChangeArrowheads="1"/>
            </p:cNvSpPr>
            <p:nvPr/>
          </p:nvSpPr>
          <p:spPr bwMode="auto">
            <a:xfrm>
              <a:off x="2583" y="4426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3" name="Rectangle 121"/>
            <p:cNvSpPr>
              <a:spLocks noChangeArrowheads="1"/>
            </p:cNvSpPr>
            <p:nvPr/>
          </p:nvSpPr>
          <p:spPr bwMode="auto">
            <a:xfrm>
              <a:off x="171" y="4532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③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4" name="Rectangle 122"/>
            <p:cNvSpPr>
              <a:spLocks noChangeArrowheads="1"/>
            </p:cNvSpPr>
            <p:nvPr/>
          </p:nvSpPr>
          <p:spPr bwMode="auto">
            <a:xfrm>
              <a:off x="321" y="4532"/>
              <a:ext cx="368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PoE HUB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5" name="Rectangle 123"/>
            <p:cNvSpPr>
              <a:spLocks noChangeArrowheads="1"/>
            </p:cNvSpPr>
            <p:nvPr/>
          </p:nvSpPr>
          <p:spPr bwMode="auto">
            <a:xfrm>
              <a:off x="1048" y="4532"/>
              <a:ext cx="22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ロジテック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6" name="Rectangle 124"/>
            <p:cNvSpPr>
              <a:spLocks noChangeArrowheads="1"/>
            </p:cNvSpPr>
            <p:nvPr/>
          </p:nvSpPr>
          <p:spPr bwMode="auto">
            <a:xfrm>
              <a:off x="1673" y="4532"/>
              <a:ext cx="73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LAN-GSW08ES8</a:t>
              </a:r>
              <a:r>
                <a:rPr kumimoji="1" lang="en-US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M</a:t>
              </a: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3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7" name="Rectangle 125"/>
            <p:cNvSpPr>
              <a:spLocks noChangeArrowheads="1"/>
            </p:cNvSpPr>
            <p:nvPr/>
          </p:nvSpPr>
          <p:spPr bwMode="auto">
            <a:xfrm>
              <a:off x="2583" y="4532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8" name="Rectangle 126"/>
            <p:cNvSpPr>
              <a:spLocks noChangeArrowheads="1"/>
            </p:cNvSpPr>
            <p:nvPr/>
          </p:nvSpPr>
          <p:spPr bwMode="auto">
            <a:xfrm>
              <a:off x="171" y="4638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④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199" name="Rectangle 127"/>
            <p:cNvSpPr>
              <a:spLocks noChangeArrowheads="1"/>
            </p:cNvSpPr>
            <p:nvPr/>
          </p:nvSpPr>
          <p:spPr bwMode="auto">
            <a:xfrm>
              <a:off x="321" y="4638"/>
              <a:ext cx="247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管理用</a:t>
              </a: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PC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0" name="Rectangle 128"/>
            <p:cNvSpPr>
              <a:spLocks noChangeArrowheads="1"/>
            </p:cNvSpPr>
            <p:nvPr/>
          </p:nvSpPr>
          <p:spPr bwMode="auto">
            <a:xfrm>
              <a:off x="1048" y="4638"/>
              <a:ext cx="17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各社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1" name="Rectangle 129"/>
            <p:cNvSpPr>
              <a:spLocks noChangeArrowheads="1"/>
            </p:cNvSpPr>
            <p:nvPr/>
          </p:nvSpPr>
          <p:spPr bwMode="auto">
            <a:xfrm>
              <a:off x="1673" y="4638"/>
              <a:ext cx="163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***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2" name="Rectangle 130"/>
            <p:cNvSpPr>
              <a:spLocks noChangeArrowheads="1"/>
            </p:cNvSpPr>
            <p:nvPr/>
          </p:nvSpPr>
          <p:spPr bwMode="auto">
            <a:xfrm>
              <a:off x="2583" y="4638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3" name="Rectangle 131"/>
            <p:cNvSpPr>
              <a:spLocks noChangeArrowheads="1"/>
            </p:cNvSpPr>
            <p:nvPr/>
          </p:nvSpPr>
          <p:spPr bwMode="auto">
            <a:xfrm>
              <a:off x="2806" y="4638"/>
              <a:ext cx="443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既存の</a:t>
              </a: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PC</a:t>
              </a: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でも可能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4" name="Rectangle 132"/>
            <p:cNvSpPr>
              <a:spLocks noChangeArrowheads="1"/>
            </p:cNvSpPr>
            <p:nvPr/>
          </p:nvSpPr>
          <p:spPr bwMode="auto">
            <a:xfrm>
              <a:off x="171" y="4743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⑤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5" name="Rectangle 133"/>
            <p:cNvSpPr>
              <a:spLocks noChangeArrowheads="1"/>
            </p:cNvSpPr>
            <p:nvPr/>
          </p:nvSpPr>
          <p:spPr bwMode="auto">
            <a:xfrm>
              <a:off x="321" y="4743"/>
              <a:ext cx="247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監視カメラ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6" name="Rectangle 134"/>
            <p:cNvSpPr>
              <a:spLocks noChangeArrowheads="1"/>
            </p:cNvSpPr>
            <p:nvPr/>
          </p:nvSpPr>
          <p:spPr bwMode="auto">
            <a:xfrm>
              <a:off x="1048" y="4743"/>
              <a:ext cx="121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各社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7" name="Rectangle 135"/>
            <p:cNvSpPr>
              <a:spLocks noChangeArrowheads="1"/>
            </p:cNvSpPr>
            <p:nvPr/>
          </p:nvSpPr>
          <p:spPr bwMode="auto">
            <a:xfrm>
              <a:off x="1673" y="4743"/>
              <a:ext cx="163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***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8" name="Rectangle 136"/>
            <p:cNvSpPr>
              <a:spLocks noChangeArrowheads="1"/>
            </p:cNvSpPr>
            <p:nvPr/>
          </p:nvSpPr>
          <p:spPr bwMode="auto">
            <a:xfrm>
              <a:off x="2583" y="4743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3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09" name="Rectangle 137"/>
            <p:cNvSpPr>
              <a:spLocks noChangeArrowheads="1"/>
            </p:cNvSpPr>
            <p:nvPr/>
          </p:nvSpPr>
          <p:spPr bwMode="auto">
            <a:xfrm>
              <a:off x="2806" y="4743"/>
              <a:ext cx="354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ネットワークカメラ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0" name="Rectangle 138"/>
            <p:cNvSpPr>
              <a:spLocks noChangeArrowheads="1"/>
            </p:cNvSpPr>
            <p:nvPr/>
          </p:nvSpPr>
          <p:spPr bwMode="auto">
            <a:xfrm>
              <a:off x="171" y="4849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⑥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1" name="Rectangle 139"/>
            <p:cNvSpPr>
              <a:spLocks noChangeArrowheads="1"/>
            </p:cNvSpPr>
            <p:nvPr/>
          </p:nvSpPr>
          <p:spPr bwMode="auto">
            <a:xfrm>
              <a:off x="321" y="4849"/>
              <a:ext cx="354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LAN</a:t>
              </a:r>
              <a:r>
                <a:rPr kumimoji="1" 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ケーブル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2" name="Rectangle 140"/>
            <p:cNvSpPr>
              <a:spLocks noChangeArrowheads="1"/>
            </p:cNvSpPr>
            <p:nvPr/>
          </p:nvSpPr>
          <p:spPr bwMode="auto">
            <a:xfrm>
              <a:off x="1048" y="4849"/>
              <a:ext cx="354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ELECOM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3" name="Rectangle 141"/>
            <p:cNvSpPr>
              <a:spLocks noChangeArrowheads="1"/>
            </p:cNvSpPr>
            <p:nvPr/>
          </p:nvSpPr>
          <p:spPr bwMode="auto">
            <a:xfrm>
              <a:off x="1673" y="4849"/>
              <a:ext cx="635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100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rPr>
                <a:t>LD-</a:t>
              </a:r>
              <a:r>
                <a:rPr kumimoji="1" lang="en-US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GPT</a:t>
              </a:r>
              <a:r>
                <a:rPr kumimoji="1" lang="ja-JP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シリーズ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4" name="Rectangle 142"/>
            <p:cNvSpPr>
              <a:spLocks noChangeArrowheads="1"/>
            </p:cNvSpPr>
            <p:nvPr/>
          </p:nvSpPr>
          <p:spPr bwMode="auto">
            <a:xfrm>
              <a:off x="2583" y="4849"/>
              <a:ext cx="79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</a:rPr>
                <a:t>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5" name="Rectangle 143"/>
            <p:cNvSpPr>
              <a:spLocks noChangeArrowheads="1"/>
            </p:cNvSpPr>
            <p:nvPr/>
          </p:nvSpPr>
          <p:spPr bwMode="auto">
            <a:xfrm>
              <a:off x="139" y="4215"/>
              <a:ext cx="37" cy="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endParaRPr>
            </a:p>
          </p:txBody>
        </p:sp>
        <p:sp>
          <p:nvSpPr>
            <p:cNvPr id="3216" name="Rectangle 144"/>
            <p:cNvSpPr>
              <a:spLocks noChangeArrowheads="1"/>
            </p:cNvSpPr>
            <p:nvPr/>
          </p:nvSpPr>
          <p:spPr bwMode="auto">
            <a:xfrm>
              <a:off x="120" y="4196"/>
              <a:ext cx="5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7" name="Rectangle 145"/>
            <p:cNvSpPr>
              <a:spLocks noChangeArrowheads="1"/>
            </p:cNvSpPr>
            <p:nvPr/>
          </p:nvSpPr>
          <p:spPr bwMode="auto">
            <a:xfrm>
              <a:off x="1029" y="4196"/>
              <a:ext cx="5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8" name="Rectangle 146"/>
            <p:cNvSpPr>
              <a:spLocks noChangeArrowheads="1"/>
            </p:cNvSpPr>
            <p:nvPr/>
          </p:nvSpPr>
          <p:spPr bwMode="auto">
            <a:xfrm>
              <a:off x="1654" y="4196"/>
              <a:ext cx="5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9" name="Rectangle 147"/>
            <p:cNvSpPr>
              <a:spLocks noChangeArrowheads="1"/>
            </p:cNvSpPr>
            <p:nvPr/>
          </p:nvSpPr>
          <p:spPr bwMode="auto">
            <a:xfrm>
              <a:off x="2415" y="4196"/>
              <a:ext cx="4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0" name="Rectangle 148"/>
            <p:cNvSpPr>
              <a:spLocks noChangeArrowheads="1"/>
            </p:cNvSpPr>
            <p:nvPr/>
          </p:nvSpPr>
          <p:spPr bwMode="auto">
            <a:xfrm>
              <a:off x="2788" y="4196"/>
              <a:ext cx="4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1" name="Line 149"/>
            <p:cNvSpPr>
              <a:spLocks noChangeShapeType="1"/>
            </p:cNvSpPr>
            <p:nvPr/>
          </p:nvSpPr>
          <p:spPr bwMode="auto">
            <a:xfrm>
              <a:off x="125" y="4196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2" name="Rectangle 150"/>
            <p:cNvSpPr>
              <a:spLocks noChangeArrowheads="1"/>
            </p:cNvSpPr>
            <p:nvPr/>
          </p:nvSpPr>
          <p:spPr bwMode="auto">
            <a:xfrm>
              <a:off x="125" y="4196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3" name="Rectangle 151"/>
            <p:cNvSpPr>
              <a:spLocks noChangeArrowheads="1"/>
            </p:cNvSpPr>
            <p:nvPr/>
          </p:nvSpPr>
          <p:spPr bwMode="auto">
            <a:xfrm>
              <a:off x="4196" y="4196"/>
              <a:ext cx="5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4" name="Rectangle 152"/>
            <p:cNvSpPr>
              <a:spLocks noChangeArrowheads="1"/>
            </p:cNvSpPr>
            <p:nvPr/>
          </p:nvSpPr>
          <p:spPr bwMode="auto">
            <a:xfrm>
              <a:off x="302" y="4196"/>
              <a:ext cx="5" cy="1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5" name="Line 153"/>
            <p:cNvSpPr>
              <a:spLocks noChangeShapeType="1"/>
            </p:cNvSpPr>
            <p:nvPr/>
          </p:nvSpPr>
          <p:spPr bwMode="auto">
            <a:xfrm>
              <a:off x="125" y="4302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6" name="Rectangle 154"/>
            <p:cNvSpPr>
              <a:spLocks noChangeArrowheads="1"/>
            </p:cNvSpPr>
            <p:nvPr/>
          </p:nvSpPr>
          <p:spPr bwMode="auto">
            <a:xfrm>
              <a:off x="125" y="4302"/>
              <a:ext cx="407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7" name="Line 155"/>
            <p:cNvSpPr>
              <a:spLocks noChangeShapeType="1"/>
            </p:cNvSpPr>
            <p:nvPr/>
          </p:nvSpPr>
          <p:spPr bwMode="auto">
            <a:xfrm>
              <a:off x="125" y="4407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8" name="Rectangle 156"/>
            <p:cNvSpPr>
              <a:spLocks noChangeArrowheads="1"/>
            </p:cNvSpPr>
            <p:nvPr/>
          </p:nvSpPr>
          <p:spPr bwMode="auto">
            <a:xfrm>
              <a:off x="125" y="4407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9" name="Line 157"/>
            <p:cNvSpPr>
              <a:spLocks noChangeShapeType="1"/>
            </p:cNvSpPr>
            <p:nvPr/>
          </p:nvSpPr>
          <p:spPr bwMode="auto">
            <a:xfrm>
              <a:off x="125" y="4513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0" name="Rectangle 158"/>
            <p:cNvSpPr>
              <a:spLocks noChangeArrowheads="1"/>
            </p:cNvSpPr>
            <p:nvPr/>
          </p:nvSpPr>
          <p:spPr bwMode="auto">
            <a:xfrm>
              <a:off x="125" y="4513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1" name="Line 159"/>
            <p:cNvSpPr>
              <a:spLocks noChangeShapeType="1"/>
            </p:cNvSpPr>
            <p:nvPr/>
          </p:nvSpPr>
          <p:spPr bwMode="auto">
            <a:xfrm>
              <a:off x="125" y="4618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2" name="Rectangle 160"/>
            <p:cNvSpPr>
              <a:spLocks noChangeArrowheads="1"/>
            </p:cNvSpPr>
            <p:nvPr/>
          </p:nvSpPr>
          <p:spPr bwMode="auto">
            <a:xfrm>
              <a:off x="125" y="4618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3" name="Line 161"/>
            <p:cNvSpPr>
              <a:spLocks noChangeShapeType="1"/>
            </p:cNvSpPr>
            <p:nvPr/>
          </p:nvSpPr>
          <p:spPr bwMode="auto">
            <a:xfrm>
              <a:off x="125" y="4724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4" name="Rectangle 162"/>
            <p:cNvSpPr>
              <a:spLocks noChangeArrowheads="1"/>
            </p:cNvSpPr>
            <p:nvPr/>
          </p:nvSpPr>
          <p:spPr bwMode="auto">
            <a:xfrm>
              <a:off x="125" y="4724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5" name="Line 163"/>
            <p:cNvSpPr>
              <a:spLocks noChangeShapeType="1"/>
            </p:cNvSpPr>
            <p:nvPr/>
          </p:nvSpPr>
          <p:spPr bwMode="auto">
            <a:xfrm>
              <a:off x="125" y="4830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6" name="Rectangle 164"/>
            <p:cNvSpPr>
              <a:spLocks noChangeArrowheads="1"/>
            </p:cNvSpPr>
            <p:nvPr/>
          </p:nvSpPr>
          <p:spPr bwMode="auto">
            <a:xfrm>
              <a:off x="125" y="4830"/>
              <a:ext cx="407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7" name="Line 165"/>
            <p:cNvSpPr>
              <a:spLocks noChangeShapeType="1"/>
            </p:cNvSpPr>
            <p:nvPr/>
          </p:nvSpPr>
          <p:spPr bwMode="auto">
            <a:xfrm>
              <a:off x="120" y="4196"/>
              <a:ext cx="1" cy="7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8" name="Rectangle 166"/>
            <p:cNvSpPr>
              <a:spLocks noChangeArrowheads="1"/>
            </p:cNvSpPr>
            <p:nvPr/>
          </p:nvSpPr>
          <p:spPr bwMode="auto">
            <a:xfrm>
              <a:off x="120" y="4196"/>
              <a:ext cx="5" cy="74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9" name="Line 167"/>
            <p:cNvSpPr>
              <a:spLocks noChangeShapeType="1"/>
            </p:cNvSpPr>
            <p:nvPr/>
          </p:nvSpPr>
          <p:spPr bwMode="auto">
            <a:xfrm>
              <a:off x="302" y="4306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0" name="Rectangle 168"/>
            <p:cNvSpPr>
              <a:spLocks noChangeArrowheads="1"/>
            </p:cNvSpPr>
            <p:nvPr/>
          </p:nvSpPr>
          <p:spPr bwMode="auto">
            <a:xfrm>
              <a:off x="302" y="4306"/>
              <a:ext cx="5" cy="6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1" name="Line 169"/>
            <p:cNvSpPr>
              <a:spLocks noChangeShapeType="1"/>
            </p:cNvSpPr>
            <p:nvPr/>
          </p:nvSpPr>
          <p:spPr bwMode="auto">
            <a:xfrm>
              <a:off x="1029" y="4201"/>
              <a:ext cx="1" cy="7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2" name="Rectangle 170"/>
            <p:cNvSpPr>
              <a:spLocks noChangeArrowheads="1"/>
            </p:cNvSpPr>
            <p:nvPr/>
          </p:nvSpPr>
          <p:spPr bwMode="auto">
            <a:xfrm>
              <a:off x="1029" y="4201"/>
              <a:ext cx="5" cy="7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3" name="Line 171"/>
            <p:cNvSpPr>
              <a:spLocks noChangeShapeType="1"/>
            </p:cNvSpPr>
            <p:nvPr/>
          </p:nvSpPr>
          <p:spPr bwMode="auto">
            <a:xfrm>
              <a:off x="1654" y="4201"/>
              <a:ext cx="1" cy="7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4" name="Rectangle 172"/>
            <p:cNvSpPr>
              <a:spLocks noChangeArrowheads="1"/>
            </p:cNvSpPr>
            <p:nvPr/>
          </p:nvSpPr>
          <p:spPr bwMode="auto">
            <a:xfrm>
              <a:off x="1654" y="4201"/>
              <a:ext cx="5" cy="7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5" name="Line 173"/>
            <p:cNvSpPr>
              <a:spLocks noChangeShapeType="1"/>
            </p:cNvSpPr>
            <p:nvPr/>
          </p:nvSpPr>
          <p:spPr bwMode="auto">
            <a:xfrm>
              <a:off x="2415" y="4201"/>
              <a:ext cx="1" cy="7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6" name="Rectangle 174"/>
            <p:cNvSpPr>
              <a:spLocks noChangeArrowheads="1"/>
            </p:cNvSpPr>
            <p:nvPr/>
          </p:nvSpPr>
          <p:spPr bwMode="auto">
            <a:xfrm>
              <a:off x="2415" y="4201"/>
              <a:ext cx="4" cy="7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7" name="Line 175"/>
            <p:cNvSpPr>
              <a:spLocks noChangeShapeType="1"/>
            </p:cNvSpPr>
            <p:nvPr/>
          </p:nvSpPr>
          <p:spPr bwMode="auto">
            <a:xfrm>
              <a:off x="2788" y="4201"/>
              <a:ext cx="1" cy="7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8" name="Rectangle 176"/>
            <p:cNvSpPr>
              <a:spLocks noChangeArrowheads="1"/>
            </p:cNvSpPr>
            <p:nvPr/>
          </p:nvSpPr>
          <p:spPr bwMode="auto">
            <a:xfrm>
              <a:off x="2788" y="4201"/>
              <a:ext cx="4" cy="7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9" name="Line 177"/>
            <p:cNvSpPr>
              <a:spLocks noChangeShapeType="1"/>
            </p:cNvSpPr>
            <p:nvPr/>
          </p:nvSpPr>
          <p:spPr bwMode="auto">
            <a:xfrm>
              <a:off x="125" y="4935"/>
              <a:ext cx="40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0" name="Rectangle 178"/>
            <p:cNvSpPr>
              <a:spLocks noChangeArrowheads="1"/>
            </p:cNvSpPr>
            <p:nvPr/>
          </p:nvSpPr>
          <p:spPr bwMode="auto">
            <a:xfrm>
              <a:off x="125" y="4935"/>
              <a:ext cx="4076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1" name="Line 179"/>
            <p:cNvSpPr>
              <a:spLocks noChangeShapeType="1"/>
            </p:cNvSpPr>
            <p:nvPr/>
          </p:nvSpPr>
          <p:spPr bwMode="auto">
            <a:xfrm>
              <a:off x="4196" y="4201"/>
              <a:ext cx="1" cy="7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2" name="Rectangle 180"/>
            <p:cNvSpPr>
              <a:spLocks noChangeArrowheads="1"/>
            </p:cNvSpPr>
            <p:nvPr/>
          </p:nvSpPr>
          <p:spPr bwMode="auto">
            <a:xfrm>
              <a:off x="4196" y="4201"/>
              <a:ext cx="5" cy="7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3" name="Line 181"/>
            <p:cNvSpPr>
              <a:spLocks noChangeShapeType="1"/>
            </p:cNvSpPr>
            <p:nvPr/>
          </p:nvSpPr>
          <p:spPr bwMode="auto">
            <a:xfrm>
              <a:off x="120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4" name="Rectangle 182"/>
            <p:cNvSpPr>
              <a:spLocks noChangeArrowheads="1"/>
            </p:cNvSpPr>
            <p:nvPr/>
          </p:nvSpPr>
          <p:spPr bwMode="auto">
            <a:xfrm>
              <a:off x="120" y="4940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5" name="Line 183"/>
            <p:cNvSpPr>
              <a:spLocks noChangeShapeType="1"/>
            </p:cNvSpPr>
            <p:nvPr/>
          </p:nvSpPr>
          <p:spPr bwMode="auto">
            <a:xfrm>
              <a:off x="302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6" name="Rectangle 184"/>
            <p:cNvSpPr>
              <a:spLocks noChangeArrowheads="1"/>
            </p:cNvSpPr>
            <p:nvPr/>
          </p:nvSpPr>
          <p:spPr bwMode="auto">
            <a:xfrm>
              <a:off x="302" y="4940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7" name="Line 185"/>
            <p:cNvSpPr>
              <a:spLocks noChangeShapeType="1"/>
            </p:cNvSpPr>
            <p:nvPr/>
          </p:nvSpPr>
          <p:spPr bwMode="auto">
            <a:xfrm>
              <a:off x="1029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8" name="Rectangle 186"/>
            <p:cNvSpPr>
              <a:spLocks noChangeArrowheads="1"/>
            </p:cNvSpPr>
            <p:nvPr/>
          </p:nvSpPr>
          <p:spPr bwMode="auto">
            <a:xfrm>
              <a:off x="1029" y="4940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9" name="Line 187"/>
            <p:cNvSpPr>
              <a:spLocks noChangeShapeType="1"/>
            </p:cNvSpPr>
            <p:nvPr/>
          </p:nvSpPr>
          <p:spPr bwMode="auto">
            <a:xfrm>
              <a:off x="1654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0" name="Rectangle 188"/>
            <p:cNvSpPr>
              <a:spLocks noChangeArrowheads="1"/>
            </p:cNvSpPr>
            <p:nvPr/>
          </p:nvSpPr>
          <p:spPr bwMode="auto">
            <a:xfrm>
              <a:off x="1654" y="4940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1" name="Line 189"/>
            <p:cNvSpPr>
              <a:spLocks noChangeShapeType="1"/>
            </p:cNvSpPr>
            <p:nvPr/>
          </p:nvSpPr>
          <p:spPr bwMode="auto">
            <a:xfrm>
              <a:off x="2415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2" name="Rectangle 190"/>
            <p:cNvSpPr>
              <a:spLocks noChangeArrowheads="1"/>
            </p:cNvSpPr>
            <p:nvPr/>
          </p:nvSpPr>
          <p:spPr bwMode="auto">
            <a:xfrm>
              <a:off x="2415" y="4940"/>
              <a:ext cx="4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3" name="Line 191"/>
            <p:cNvSpPr>
              <a:spLocks noChangeShapeType="1"/>
            </p:cNvSpPr>
            <p:nvPr/>
          </p:nvSpPr>
          <p:spPr bwMode="auto">
            <a:xfrm>
              <a:off x="2788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4" name="Rectangle 192"/>
            <p:cNvSpPr>
              <a:spLocks noChangeArrowheads="1"/>
            </p:cNvSpPr>
            <p:nvPr/>
          </p:nvSpPr>
          <p:spPr bwMode="auto">
            <a:xfrm>
              <a:off x="2788" y="4940"/>
              <a:ext cx="4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5" name="Line 193"/>
            <p:cNvSpPr>
              <a:spLocks noChangeShapeType="1"/>
            </p:cNvSpPr>
            <p:nvPr/>
          </p:nvSpPr>
          <p:spPr bwMode="auto">
            <a:xfrm>
              <a:off x="4196" y="49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6" name="Rectangle 194"/>
            <p:cNvSpPr>
              <a:spLocks noChangeArrowheads="1"/>
            </p:cNvSpPr>
            <p:nvPr/>
          </p:nvSpPr>
          <p:spPr bwMode="auto">
            <a:xfrm>
              <a:off x="4196" y="4940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7" name="Line 195"/>
            <p:cNvSpPr>
              <a:spLocks noChangeShapeType="1"/>
            </p:cNvSpPr>
            <p:nvPr/>
          </p:nvSpPr>
          <p:spPr bwMode="auto">
            <a:xfrm>
              <a:off x="4201" y="4196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8" name="Rectangle 196"/>
            <p:cNvSpPr>
              <a:spLocks noChangeArrowheads="1"/>
            </p:cNvSpPr>
            <p:nvPr/>
          </p:nvSpPr>
          <p:spPr bwMode="auto">
            <a:xfrm>
              <a:off x="4201" y="4196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9" name="Line 197"/>
            <p:cNvSpPr>
              <a:spLocks noChangeShapeType="1"/>
            </p:cNvSpPr>
            <p:nvPr/>
          </p:nvSpPr>
          <p:spPr bwMode="auto">
            <a:xfrm>
              <a:off x="4201" y="430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0" name="Rectangle 198"/>
            <p:cNvSpPr>
              <a:spLocks noChangeArrowheads="1"/>
            </p:cNvSpPr>
            <p:nvPr/>
          </p:nvSpPr>
          <p:spPr bwMode="auto">
            <a:xfrm>
              <a:off x="4201" y="4302"/>
              <a:ext cx="5" cy="4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1" name="Line 199"/>
            <p:cNvSpPr>
              <a:spLocks noChangeShapeType="1"/>
            </p:cNvSpPr>
            <p:nvPr/>
          </p:nvSpPr>
          <p:spPr bwMode="auto">
            <a:xfrm>
              <a:off x="4201" y="440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2" name="Rectangle 200"/>
            <p:cNvSpPr>
              <a:spLocks noChangeArrowheads="1"/>
            </p:cNvSpPr>
            <p:nvPr/>
          </p:nvSpPr>
          <p:spPr bwMode="auto">
            <a:xfrm>
              <a:off x="4201" y="4407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3" name="Line 201"/>
            <p:cNvSpPr>
              <a:spLocks noChangeShapeType="1"/>
            </p:cNvSpPr>
            <p:nvPr/>
          </p:nvSpPr>
          <p:spPr bwMode="auto">
            <a:xfrm>
              <a:off x="4201" y="451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4" name="Rectangle 202"/>
            <p:cNvSpPr>
              <a:spLocks noChangeArrowheads="1"/>
            </p:cNvSpPr>
            <p:nvPr/>
          </p:nvSpPr>
          <p:spPr bwMode="auto">
            <a:xfrm>
              <a:off x="4201" y="4513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5" name="Line 203"/>
            <p:cNvSpPr>
              <a:spLocks noChangeShapeType="1"/>
            </p:cNvSpPr>
            <p:nvPr/>
          </p:nvSpPr>
          <p:spPr bwMode="auto">
            <a:xfrm>
              <a:off x="4201" y="461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6" name="Rectangle 204"/>
            <p:cNvSpPr>
              <a:spLocks noChangeArrowheads="1"/>
            </p:cNvSpPr>
            <p:nvPr/>
          </p:nvSpPr>
          <p:spPr bwMode="auto">
            <a:xfrm>
              <a:off x="4201" y="4618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7" name="Line 205"/>
            <p:cNvSpPr>
              <a:spLocks noChangeShapeType="1"/>
            </p:cNvSpPr>
            <p:nvPr/>
          </p:nvSpPr>
          <p:spPr bwMode="auto">
            <a:xfrm>
              <a:off x="4201" y="472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8" name="Rectangle 206"/>
            <p:cNvSpPr>
              <a:spLocks noChangeArrowheads="1"/>
            </p:cNvSpPr>
            <p:nvPr/>
          </p:nvSpPr>
          <p:spPr bwMode="auto">
            <a:xfrm>
              <a:off x="4201" y="4724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9" name="Line 207"/>
            <p:cNvSpPr>
              <a:spLocks noChangeShapeType="1"/>
            </p:cNvSpPr>
            <p:nvPr/>
          </p:nvSpPr>
          <p:spPr bwMode="auto">
            <a:xfrm>
              <a:off x="4201" y="483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80" name="Rectangle 208"/>
            <p:cNvSpPr>
              <a:spLocks noChangeArrowheads="1"/>
            </p:cNvSpPr>
            <p:nvPr/>
          </p:nvSpPr>
          <p:spPr bwMode="auto">
            <a:xfrm>
              <a:off x="4201" y="4830"/>
              <a:ext cx="5" cy="4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81" name="Line 209"/>
            <p:cNvSpPr>
              <a:spLocks noChangeShapeType="1"/>
            </p:cNvSpPr>
            <p:nvPr/>
          </p:nvSpPr>
          <p:spPr bwMode="auto">
            <a:xfrm>
              <a:off x="4201" y="4935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82" name="Rectangle 210"/>
            <p:cNvSpPr>
              <a:spLocks noChangeArrowheads="1"/>
            </p:cNvSpPr>
            <p:nvPr/>
          </p:nvSpPr>
          <p:spPr bwMode="auto">
            <a:xfrm>
              <a:off x="4201" y="4935"/>
              <a:ext cx="5" cy="5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70" name="Rectangle 137"/>
          <p:cNvSpPr>
            <a:spLocks noChangeArrowheads="1"/>
          </p:cNvSpPr>
          <p:nvPr/>
        </p:nvSpPr>
        <p:spPr bwMode="auto">
          <a:xfrm>
            <a:off x="4470251" y="7681913"/>
            <a:ext cx="62517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長さによる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3158</TotalTime>
  <Words>631</Words>
  <Application>Microsoft Office PowerPoint</Application>
  <PresentationFormat>画面に合わせる (4:3)</PresentationFormat>
  <Paragraphs>90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ＭＳ Ｐ明朝</vt:lpstr>
      <vt:lpstr>Arial Black</vt:lpstr>
      <vt:lpstr>HG創英角ｺﾞｼｯｸUB</vt:lpstr>
      <vt:lpstr>HGP創英角ｺﾞｼｯｸUB</vt:lpstr>
      <vt:lpstr>標準デザイン</vt:lpstr>
      <vt:lpstr>カメラ監視録画ユニット アロバビュー搭載録画ユニット(NVR)</vt:lpstr>
      <vt:lpstr>スライド 2</vt:lpstr>
    </vt:vector>
  </TitlesOfParts>
  <Company>LogitecINA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WindowsNASに</dc:title>
  <dc:creator>nishida</dc:creator>
  <cp:lastModifiedBy>小野寺 啓</cp:lastModifiedBy>
  <cp:revision>61</cp:revision>
  <dcterms:created xsi:type="dcterms:W3CDTF">2012-12-13T00:25:26Z</dcterms:created>
  <dcterms:modified xsi:type="dcterms:W3CDTF">2014-11-24T15:25:16Z</dcterms:modified>
</cp:coreProperties>
</file>