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5" r:id="rId2"/>
    <p:sldId id="263" r:id="rId3"/>
  </p:sldIdLst>
  <p:sldSz cx="6858000" cy="9906000" type="A4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35">
          <p15:clr>
            <a:srgbClr val="A4A3A4"/>
          </p15:clr>
        </p15:guide>
        <p15:guide id="2" pos="21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0000FF"/>
    <a:srgbClr val="FF6699"/>
    <a:srgbClr val="00CCFF"/>
    <a:srgbClr val="FFCC00"/>
    <a:srgbClr val="FF9900"/>
    <a:srgbClr val="CC0000"/>
    <a:srgbClr val="EEDE12"/>
    <a:srgbClr val="0099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160" autoAdjust="0"/>
  </p:normalViewPr>
  <p:slideViewPr>
    <p:cSldViewPr>
      <p:cViewPr>
        <p:scale>
          <a:sx n="100" d="100"/>
          <a:sy n="100" d="100"/>
        </p:scale>
        <p:origin x="-2892" y="-78"/>
      </p:cViewPr>
      <p:guideLst>
        <p:guide orient="horz" pos="4235"/>
        <p:guide pos="215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26" tIns="43712" rIns="87426" bIns="43712" numCol="1" anchor="t" anchorCtr="0" compatLnSpc="1">
            <a:prstTxWarp prst="textNoShape">
              <a:avLst/>
            </a:prstTxWarp>
          </a:bodyPr>
          <a:lstStyle>
            <a:lvl1pPr defTabSz="874900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6" y="2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26" tIns="43712" rIns="87426" bIns="43712" numCol="1" anchor="t" anchorCtr="0" compatLnSpc="1">
            <a:prstTxWarp prst="textNoShape">
              <a:avLst/>
            </a:prstTxWarp>
          </a:bodyPr>
          <a:lstStyle>
            <a:lvl1pPr algn="r" defTabSz="874900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26" tIns="43712" rIns="87426" bIns="43712" numCol="1" anchor="b" anchorCtr="0" compatLnSpc="1">
            <a:prstTxWarp prst="textNoShape">
              <a:avLst/>
            </a:prstTxWarp>
          </a:bodyPr>
          <a:lstStyle>
            <a:lvl1pPr defTabSz="874900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6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26" tIns="43712" rIns="87426" bIns="43712" numCol="1" anchor="b" anchorCtr="0" compatLnSpc="1">
            <a:prstTxWarp prst="textNoShape">
              <a:avLst/>
            </a:prstTxWarp>
          </a:bodyPr>
          <a:lstStyle>
            <a:lvl1pPr algn="r" defTabSz="874900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B763A58-387A-4BAD-BB97-64575945885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12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8" tIns="47350" rIns="94698" bIns="47350" numCol="1" anchor="t" anchorCtr="0" compatLnSpc="1">
            <a:prstTxWarp prst="textNoShape">
              <a:avLst/>
            </a:prstTxWarp>
          </a:bodyPr>
          <a:lstStyle>
            <a:lvl1pPr defTabSz="947808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6" y="2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8" tIns="47350" rIns="94698" bIns="47350" numCol="1" anchor="t" anchorCtr="0" compatLnSpc="1">
            <a:prstTxWarp prst="textNoShape">
              <a:avLst/>
            </a:prstTxWarp>
          </a:bodyPr>
          <a:lstStyle>
            <a:lvl1pPr algn="r" defTabSz="947808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2963" y="746125"/>
            <a:ext cx="25733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658" y="4715193"/>
            <a:ext cx="5440360" cy="4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8" tIns="47350" rIns="94698" bIns="47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8" tIns="47350" rIns="94698" bIns="47350" numCol="1" anchor="b" anchorCtr="0" compatLnSpc="1">
            <a:prstTxWarp prst="textNoShape">
              <a:avLst/>
            </a:prstTxWarp>
          </a:bodyPr>
          <a:lstStyle>
            <a:lvl1pPr defTabSz="947808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6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8" tIns="47350" rIns="94698" bIns="47350" numCol="1" anchor="b" anchorCtr="0" compatLnSpc="1">
            <a:prstTxWarp prst="textNoShape">
              <a:avLst/>
            </a:prstTxWarp>
          </a:bodyPr>
          <a:lstStyle>
            <a:lvl1pPr algn="r" defTabSz="947808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B7F98C3-82A6-4A8B-9930-63D1C9B3C2B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57705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F98C3-82A6-4A8B-9930-63D1C9B3C2B7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572C8-0C86-4796-AE93-7A9BA41A42E8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411589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47F7-0F12-413F-A3CA-6FFF995F0BE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81B4-5F22-4576-8E2B-7D2DAE9E310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8463"/>
            <a:ext cx="1543050" cy="84502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8463"/>
            <a:ext cx="4476750" cy="84502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F3B5-F30B-4ED1-A64C-9C66AA52096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34BAC-20B4-4FEF-A4C7-050AC4B1CEE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9BE1-9EB6-441C-BFCB-44F722B5142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593A-03E5-4D6B-B800-751EB8ECE0B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9EFC-D40B-4504-9D5E-71B8EE83D7B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1A58-C684-41D4-9EE2-6CCF4A31983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8FDBD-EE34-45C1-B68F-11C5D0C2434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C3BE-6EBD-4DB7-9FC0-F67427BDA2F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183E-9570-4C7D-AF8C-10421D114EE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8463"/>
            <a:ext cx="61722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13" tIns="46907" rIns="93813" bIns="469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7DBD581-A46F-48D6-9E1C-341AA35915D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52425" indent="-352425" algn="l" defTabSz="938213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71575" indent="-233363" algn="l" defTabSz="938213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</a:defRPr>
      </a:lvl3pPr>
      <a:lvl4pPr marL="1641475" indent="-234950" algn="l" defTabSz="938213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111375" indent="-234950" algn="l" defTabSz="938213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685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30257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829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9401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413" y="69011"/>
            <a:ext cx="1150938" cy="303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43" name="図 80" descr="hagisol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6388" y="402386"/>
            <a:ext cx="12969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8620" y="122866"/>
            <a:ext cx="5472608" cy="3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スマホで外出先から監視カメラの映像をチェック！</a:t>
            </a:r>
            <a:endParaRPr lang="en-US" altLang="ja-JP" b="1" dirty="0" smtClean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0652"/>
            <a:ext cx="6858000" cy="22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672" y="4131705"/>
            <a:ext cx="3636404" cy="15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72"/>
          <p:cNvSpPr txBox="1">
            <a:spLocks noChangeArrowheads="1"/>
          </p:cNvSpPr>
          <p:nvPr/>
        </p:nvSpPr>
        <p:spPr bwMode="auto">
          <a:xfrm>
            <a:off x="4337720" y="4194220"/>
            <a:ext cx="2295636" cy="144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11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設定</a:t>
            </a:r>
            <a:r>
              <a:rPr lang="ja-JP" altLang="en-US" sz="11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がとても簡単！</a:t>
            </a:r>
          </a:p>
          <a:p>
            <a:pPr defTabSz="877888"/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P2P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接続なので設定が簡単。</a:t>
            </a:r>
            <a:endParaRPr lang="en-US" altLang="ja-JP" sz="11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ルーターに特別な設定をせずにご利用いただけます。</a:t>
            </a:r>
          </a:p>
          <a:p>
            <a:pPr defTabSz="877888"/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また、外出先のネットワーク回線が細い場合でもリレーサーバを経由することにより、滑らかな映像をお楽しみいただけます。 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5351" y="8528590"/>
            <a:ext cx="1003649" cy="98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4991" y="8528591"/>
            <a:ext cx="984123" cy="98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2744" y="8528590"/>
            <a:ext cx="1050512" cy="99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7719" y="8528592"/>
            <a:ext cx="1003649" cy="9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AutoShape 138"/>
          <p:cNvSpPr>
            <a:spLocks noChangeArrowheads="1"/>
          </p:cNvSpPr>
          <p:nvPr/>
        </p:nvSpPr>
        <p:spPr bwMode="auto">
          <a:xfrm>
            <a:off x="80628" y="7791288"/>
            <a:ext cx="2148219" cy="195024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Ctr="1"/>
          <a:lstStyle/>
          <a:p>
            <a:pPr algn="ctr"/>
            <a:r>
              <a:rPr lang="ja-JP" altLang="en-US" sz="140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工場</a:t>
            </a:r>
            <a:r>
              <a:rPr lang="ja-JP" altLang="en-US" sz="125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140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</a:t>
            </a:r>
            <a:endParaRPr lang="en-US" altLang="ja-JP" sz="1400" b="1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食品工場、製造ライン</a:t>
            </a:r>
            <a:endParaRPr lang="ja-JP" altLang="en-US" sz="11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1" name="AutoShape 139"/>
          <p:cNvSpPr>
            <a:spLocks noChangeArrowheads="1"/>
          </p:cNvSpPr>
          <p:nvPr/>
        </p:nvSpPr>
        <p:spPr bwMode="auto">
          <a:xfrm>
            <a:off x="2360901" y="7791288"/>
            <a:ext cx="2148219" cy="195024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Ctr="1"/>
          <a:lstStyle/>
          <a:p>
            <a:pPr algn="ctr"/>
            <a:r>
              <a:rPr lang="ja-JP" altLang="en-US" sz="140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店舗</a:t>
            </a:r>
            <a:r>
              <a:rPr lang="ja-JP" altLang="en-US" sz="125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140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</a:t>
            </a:r>
            <a:r>
              <a:rPr lang="ja-JP" altLang="en-US" sz="125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</a:t>
            </a:r>
            <a:r>
              <a:rPr lang="ja-JP" altLang="en-US" sz="140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防犯対策</a:t>
            </a:r>
            <a:endParaRPr lang="en-US" altLang="ja-JP" sz="1400" b="1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レジ周り、陳列棚</a:t>
            </a:r>
            <a:endParaRPr lang="en-US" altLang="ja-JP" sz="11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出入口、待合室</a:t>
            </a:r>
            <a:endParaRPr lang="ja-JP" altLang="en-US" sz="11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5" name="AutoShape 140"/>
          <p:cNvSpPr>
            <a:spLocks noChangeArrowheads="1"/>
          </p:cNvSpPr>
          <p:nvPr/>
        </p:nvSpPr>
        <p:spPr bwMode="auto">
          <a:xfrm>
            <a:off x="4634244" y="7791288"/>
            <a:ext cx="2148219" cy="195024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Ctr="1"/>
          <a:lstStyle/>
          <a:p>
            <a:pPr algn="ctr"/>
            <a:r>
              <a:rPr lang="ja-JP" altLang="en-US" sz="140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マンション</a:t>
            </a:r>
            <a:r>
              <a:rPr lang="ja-JP" altLang="en-US" sz="125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140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防犯</a:t>
            </a:r>
            <a:endParaRPr lang="en-US" altLang="ja-JP" sz="1400" b="1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エントランス、エレベーターホール</a:t>
            </a:r>
            <a:endParaRPr lang="en-US" altLang="ja-JP" sz="11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駐車場、駐輪場</a:t>
            </a:r>
            <a:endParaRPr lang="ja-JP" altLang="en-US" sz="11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7" name="Picture 3" descr="C:\Users\YamadaS\AppData\Local\Microsoft\Windows\Temporary Internet Files\Content.IE5\S7N34F2K\MC90028314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6321" y="8384574"/>
            <a:ext cx="918423" cy="1159368"/>
          </a:xfrm>
          <a:prstGeom prst="rect">
            <a:avLst/>
          </a:prstGeom>
          <a:noFill/>
        </p:spPr>
      </p:pic>
      <p:pic>
        <p:nvPicPr>
          <p:cNvPr id="49" name="Picture 10" descr="C:\Users\YamadaS\AppData\Local\Microsoft\Windows\Temporary Internet Files\Content.IE5\QW6PC68Q\MC90021686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9236" y="8384574"/>
            <a:ext cx="999485" cy="1148688"/>
          </a:xfrm>
          <a:prstGeom prst="rect">
            <a:avLst/>
          </a:prstGeom>
          <a:noFill/>
        </p:spPr>
      </p:pic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476672" y="6213140"/>
            <a:ext cx="5868653" cy="144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1100" b="1" dirty="0" smtClean="0">
                <a:solidFill>
                  <a:srgbClr val="FF006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働きぶりをチェック！</a:t>
            </a:r>
          </a:p>
          <a:p>
            <a:pPr defTabSz="877888"/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スタッフの服装や挨拶、言葉使いなどが、店舗の印象を決定づけることもあります。</a:t>
            </a:r>
            <a:endParaRPr lang="en-US" altLang="ja-JP" sz="11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店長やオーナーが不在の時にも気を緩めないように、外出時にも各店舗をリアルタイムにチェック出来るので、店舗巡回の手間が軽減。またカメラの存在がスタッフの緊張感維持に繋がります。 </a:t>
            </a:r>
          </a:p>
          <a:p>
            <a:pPr defTabSz="877888"/>
            <a:endParaRPr lang="ja-JP" altLang="en-US" sz="11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1100" b="1" dirty="0" smtClean="0">
                <a:solidFill>
                  <a:srgbClr val="FF006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マンションの不審者をチェック！</a:t>
            </a:r>
          </a:p>
          <a:p>
            <a:pPr defTabSz="877888"/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入居者が多いほど、不審者や望まれないセールスなどの数が増え、エントランスや集合ポストに注意が必要です。ネットワークカメラではパンチルト機能により、広いエントランスやエレベーター内でもチェックできます。 </a:t>
            </a:r>
          </a:p>
        </p:txBody>
      </p:sp>
      <p:sp>
        <p:nvSpPr>
          <p:cNvPr id="53" name="角丸四角形 52"/>
          <p:cNvSpPr/>
          <p:nvPr/>
        </p:nvSpPr>
        <p:spPr bwMode="auto">
          <a:xfrm>
            <a:off x="44624" y="5745088"/>
            <a:ext cx="6777372" cy="396044"/>
          </a:xfrm>
          <a:prstGeom prst="round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さまざまなシーンに合わせてご利用いただけます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0" y="632519"/>
            <a:ext cx="6858000" cy="108012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152636" y="740532"/>
            <a:ext cx="4061678" cy="82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外出先からスマホで簡単にアクセス</a:t>
            </a:r>
            <a:endParaRPr lang="en-US" altLang="ja-JP" sz="15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3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監視カメラ録画システム</a:t>
            </a:r>
            <a:endParaRPr lang="en-US" altLang="ja-JP" sz="30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4185084" y="704528"/>
            <a:ext cx="2592288" cy="936104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/>
            <a:r>
              <a:rPr lang="ja-JP" altLang="en-US" sz="13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スマホでカメラの撮影方向を変更！</a:t>
            </a:r>
            <a:endParaRPr lang="en-US" altLang="ja-JP" sz="13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endParaRPr lang="en-US" altLang="ja-JP" sz="5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3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暗くても撮影できるモードを搭載！</a:t>
            </a:r>
            <a:endParaRPr lang="en-US" altLang="ja-JP" sz="13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endParaRPr lang="en-US" altLang="ja-JP" sz="5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3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動体検知機能で異常をお知らせ！</a:t>
            </a:r>
            <a:endParaRPr lang="ja-JP" altLang="en-US" sz="13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図 97" descr="WRC-733GHBK-I_01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8920" y="2067609"/>
            <a:ext cx="905171" cy="905171"/>
          </a:xfrm>
          <a:prstGeom prst="rect">
            <a:avLst/>
          </a:prstGeom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054" y="524508"/>
            <a:ext cx="2589314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65004" y="8739824"/>
            <a:ext cx="3263392" cy="1107441"/>
            <a:chOff x="2203" y="5283"/>
            <a:chExt cx="2016" cy="865"/>
          </a:xfrm>
        </p:grpSpPr>
        <p:sp>
          <p:nvSpPr>
            <p:cNvPr id="56334" name="AutoShape 14"/>
            <p:cNvSpPr>
              <a:spLocks noChangeArrowheads="1"/>
            </p:cNvSpPr>
            <p:nvPr/>
          </p:nvSpPr>
          <p:spPr bwMode="auto">
            <a:xfrm>
              <a:off x="2203" y="5283"/>
              <a:ext cx="2016" cy="865"/>
            </a:xfrm>
            <a:prstGeom prst="flowChartAlternateProcess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4271" tIns="42135" rIns="84271" bIns="42135" anchor="ctr"/>
            <a:lstStyle/>
            <a:p>
              <a:pPr defTabSz="842963" eaLnBrk="0" hangingPunct="0">
                <a:defRPr/>
              </a:pPr>
              <a:endParaRPr kumimoji="0" lang="ja-JP" altLang="ja-JP" sz="900">
                <a:effectLst>
                  <a:outerShdw blurRad="38100" dist="38100" dir="2700000" algn="tl">
                    <a:srgbClr val="C0C0C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233" name="Text Box 15"/>
            <p:cNvSpPr txBox="1">
              <a:spLocks noChangeArrowheads="1"/>
            </p:cNvSpPr>
            <p:nvPr/>
          </p:nvSpPr>
          <p:spPr bwMode="auto">
            <a:xfrm>
              <a:off x="2203" y="5286"/>
              <a:ext cx="48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271" tIns="42135" rIns="84271" bIns="42135" anchor="ctr">
              <a:spAutoFit/>
            </a:bodyPr>
            <a:lstStyle/>
            <a:p>
              <a:pPr algn="ctr" defTabSz="842963"/>
              <a:r>
                <a:rPr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お問い合わせ先</a:t>
              </a:r>
            </a:p>
          </p:txBody>
        </p:sp>
      </p:grpSp>
      <p:sp>
        <p:nvSpPr>
          <p:cNvPr id="76" name="Line 28"/>
          <p:cNvSpPr>
            <a:spLocks noChangeShapeType="1"/>
          </p:cNvSpPr>
          <p:nvPr/>
        </p:nvSpPr>
        <p:spPr bwMode="auto">
          <a:xfrm>
            <a:off x="228600" y="8661412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9" name="Rectangle 341"/>
          <p:cNvSpPr>
            <a:spLocks noChangeArrowheads="1"/>
          </p:cNvSpPr>
          <p:nvPr/>
        </p:nvSpPr>
        <p:spPr bwMode="auto">
          <a:xfrm>
            <a:off x="116632" y="51918"/>
            <a:ext cx="6624736" cy="32403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877888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監視カメラシステムの機器構成</a:t>
            </a:r>
            <a:endParaRPr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>
            <a:off x="3465004" y="8739821"/>
            <a:ext cx="3263392" cy="1107441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4271" tIns="42135" rIns="84271" bIns="42135" anchor="ctr"/>
          <a:lstStyle/>
          <a:p>
            <a:pPr defTabSz="842963" eaLnBrk="0" hangingPunct="0">
              <a:defRPr/>
            </a:pPr>
            <a:endParaRPr kumimoji="0" lang="ja-JP" altLang="ja-JP" sz="900">
              <a:effectLst>
                <a:outerShdw blurRad="38100" dist="38100" dir="2700000" algn="tl">
                  <a:srgbClr val="C0C0C0"/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3" name="グループ化 48"/>
          <p:cNvGrpSpPr/>
          <p:nvPr/>
        </p:nvGrpSpPr>
        <p:grpSpPr>
          <a:xfrm>
            <a:off x="152400" y="8737289"/>
            <a:ext cx="3124200" cy="1114103"/>
            <a:chOff x="152400" y="8737289"/>
            <a:chExt cx="3124200" cy="1114103"/>
          </a:xfrm>
        </p:grpSpPr>
        <p:pic>
          <p:nvPicPr>
            <p:cNvPr id="78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2250" y="8737289"/>
              <a:ext cx="1116013" cy="28416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79" name="Text Box 18"/>
            <p:cNvSpPr txBox="1">
              <a:spLocks noChangeArrowheads="1"/>
            </p:cNvSpPr>
            <p:nvPr/>
          </p:nvSpPr>
          <p:spPr bwMode="auto">
            <a:xfrm>
              <a:off x="152400" y="9023805"/>
              <a:ext cx="1447800" cy="35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エレコム株式会社</a:t>
              </a:r>
            </a:p>
            <a:p>
              <a:pPr defTabSz="877888"/>
              <a:r>
                <a:rPr lang="en-US" altLang="ja-JP" sz="8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http://www.elecom.co.jp</a:t>
              </a:r>
            </a:p>
          </p:txBody>
        </p:sp>
        <p:sp>
          <p:nvSpPr>
            <p:cNvPr id="80" name="Text Box 19"/>
            <p:cNvSpPr txBox="1">
              <a:spLocks noChangeArrowheads="1"/>
            </p:cNvSpPr>
            <p:nvPr/>
          </p:nvSpPr>
          <p:spPr bwMode="auto">
            <a:xfrm>
              <a:off x="152400" y="9381492"/>
              <a:ext cx="31242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本ドキュメントの作成にあたっては細心の注意を払っていますが、本ドキュメントの記述の誤りや欠落があっても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エレコム株式会社、ロジテック株式会社はいかなる責任も負わないものとする。本ドキュメントおよび記述内容は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予告なしに変更されることがあります。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本ドキュメントは、作成日現在の情報をもとに作成されたものです、今後、価格の変更、仕様の変更、バージョン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アップ等により、内容の全部もしくは一部に変更が生じる可能性があります。</a:t>
              </a: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1676400" y="9020630"/>
              <a:ext cx="1447800" cy="35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ロジテック株式会社</a:t>
              </a:r>
            </a:p>
            <a:p>
              <a:pPr defTabSz="877888"/>
              <a:r>
                <a:rPr lang="en-US" altLang="ja-JP" sz="8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http://</a:t>
              </a:r>
              <a:r>
                <a:rPr lang="en-US" altLang="ja-JP" sz="800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www.logitec.co.jp</a:t>
              </a:r>
              <a:endParaRPr lang="en-US" altLang="ja-JP" sz="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graphicFrame>
        <p:nvGraphicFramePr>
          <p:cNvPr id="213" name="表 212"/>
          <p:cNvGraphicFramePr>
            <a:graphicFrameLocks noGrp="1"/>
          </p:cNvGraphicFramePr>
          <p:nvPr/>
        </p:nvGraphicFramePr>
        <p:xfrm>
          <a:off x="188640" y="3246120"/>
          <a:ext cx="5301252" cy="8534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75239"/>
                <a:gridCol w="2135505"/>
                <a:gridCol w="557530"/>
                <a:gridCol w="1141730"/>
                <a:gridCol w="671830"/>
                <a:gridCol w="419418"/>
              </a:tblGrid>
              <a:tr h="205737">
                <a:tc>
                  <a:txBody>
                    <a:bodyPr/>
                    <a:lstStyle/>
                    <a:p>
                      <a:pPr algn="ctr"/>
                      <a:endParaRPr kumimoji="1" lang="ja-JP" altLang="en-US" sz="8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製品</a:t>
                      </a:r>
                      <a:endParaRPr kumimoji="1" lang="ja-JP" altLang="en-US" sz="8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メーカー</a:t>
                      </a:r>
                      <a:endParaRPr kumimoji="1" lang="ja-JP" altLang="en-US" sz="8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  <a:endParaRPr kumimoji="1" lang="ja-JP" altLang="en-US" sz="8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価格</a:t>
                      </a:r>
                      <a:endParaRPr kumimoji="1" lang="ja-JP" altLang="en-US" sz="8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数量</a:t>
                      </a:r>
                      <a:endParaRPr kumimoji="1" lang="ja-JP" altLang="en-US" sz="8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①</a:t>
                      </a:r>
                      <a:endParaRPr kumimoji="1" lang="ja-JP" altLang="en-US" sz="8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録画用</a:t>
                      </a:r>
                      <a:r>
                        <a:rPr kumimoji="1" lang="en-US" altLang="ja-JP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NAS</a:t>
                      </a:r>
                      <a:r>
                        <a:rPr kumimoji="1" lang="ja-JP" altLang="en-US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2TB</a:t>
                      </a:r>
                      <a:r>
                        <a:rPr kumimoji="1" lang="ja-JP" altLang="en-US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モデル</a:t>
                      </a:r>
                      <a:r>
                        <a:rPr kumimoji="1" lang="en-US" altLang="ja-JP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/</a:t>
                      </a:r>
                      <a:r>
                        <a:rPr kumimoji="1" lang="ja-JP" altLang="en-US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録画容量</a:t>
                      </a:r>
                      <a:r>
                        <a:rPr kumimoji="1" lang="en-US" altLang="ja-JP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1TB</a:t>
                      </a:r>
                      <a:r>
                        <a:rPr kumimoji="1" lang="ja-JP" altLang="en-US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）</a:t>
                      </a:r>
                      <a:endParaRPr kumimoji="1" lang="ja-JP" altLang="en-US" sz="65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エレコム</a:t>
                      </a:r>
                      <a:endParaRPr kumimoji="1" lang="ja-JP" altLang="en-US" sz="8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NSR-MS2T2BLB</a:t>
                      </a:r>
                      <a:endParaRPr kumimoji="1" lang="ja-JP" altLang="en-US" sz="8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￥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63,600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②</a:t>
                      </a:r>
                      <a:endParaRPr kumimoji="1" lang="ja-JP" altLang="en-US" sz="8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ネットワークカメラ</a:t>
                      </a:r>
                      <a:r>
                        <a:rPr kumimoji="1" lang="ja-JP" altLang="en-US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（無線</a:t>
                      </a:r>
                      <a:r>
                        <a:rPr kumimoji="1" lang="en-US" altLang="ja-JP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/</a:t>
                      </a:r>
                      <a:r>
                        <a:rPr kumimoji="1" lang="ja-JP" altLang="en-US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パンチルト方式ナイトビジョン）</a:t>
                      </a:r>
                      <a:endParaRPr kumimoji="1" lang="ja-JP" altLang="en-US" sz="65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エレコム</a:t>
                      </a:r>
                      <a:endParaRPr kumimoji="1" lang="en-US" altLang="ja-JP" sz="8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NCC-EWNP100WH</a:t>
                      </a:r>
                      <a:endParaRPr kumimoji="1" lang="ja-JP" altLang="en-US" sz="8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￥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29,310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③</a:t>
                      </a:r>
                      <a:endParaRPr kumimoji="1" lang="ja-JP" altLang="en-US" sz="8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無線ルータ</a:t>
                      </a:r>
                      <a:r>
                        <a:rPr kumimoji="1" lang="ja-JP" altLang="en-US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11ac</a:t>
                      </a:r>
                      <a:r>
                        <a:rPr kumimoji="1" lang="ja-JP" altLang="en-US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対応</a:t>
                      </a:r>
                      <a:r>
                        <a:rPr kumimoji="1" lang="en-US" altLang="ja-JP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/</a:t>
                      </a:r>
                      <a:r>
                        <a:rPr kumimoji="1" lang="ja-JP" altLang="en-US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有線</a:t>
                      </a:r>
                      <a:r>
                        <a:rPr kumimoji="1" lang="en-US" altLang="ja-JP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LAN×4</a:t>
                      </a:r>
                      <a:r>
                        <a:rPr kumimoji="1" lang="ja-JP" altLang="en-US" sz="65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）</a:t>
                      </a:r>
                      <a:endParaRPr kumimoji="1" lang="ja-JP" altLang="en-US" sz="65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エレコム</a:t>
                      </a:r>
                      <a:endParaRPr kumimoji="1" lang="en-US" altLang="ja-JP" sz="8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WRC-733GHBK-I</a:t>
                      </a:r>
                      <a:endParaRPr kumimoji="1" lang="ja-JP" altLang="en-US" sz="8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\9,610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1262472"/>
            <a:ext cx="1730969" cy="189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図 59" descr="NSR-MS4T2BLB_01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7112" y="2288704"/>
            <a:ext cx="900100" cy="9001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0828" y="2216696"/>
            <a:ext cx="342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5673" y="2210594"/>
            <a:ext cx="295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84884" y="920552"/>
            <a:ext cx="468052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341"/>
          <p:cNvSpPr>
            <a:spLocks noChangeArrowheads="1"/>
          </p:cNvSpPr>
          <p:nvPr/>
        </p:nvSpPr>
        <p:spPr bwMode="auto">
          <a:xfrm>
            <a:off x="116632" y="4196916"/>
            <a:ext cx="6624736" cy="32403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877888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監視カメラ録画システム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の特長</a:t>
            </a:r>
            <a:endParaRPr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9" name="Text Box 72"/>
          <p:cNvSpPr txBox="1">
            <a:spLocks noChangeArrowheads="1"/>
          </p:cNvSpPr>
          <p:nvPr/>
        </p:nvSpPr>
        <p:spPr bwMode="auto">
          <a:xfrm>
            <a:off x="152636" y="416496"/>
            <a:ext cx="3024336" cy="88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11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専用アプリで外出先から簡単ウォッチ</a:t>
            </a:r>
          </a:p>
          <a:p>
            <a:pPr defTabSz="877888"/>
            <a:r>
              <a:rPr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専用アプリ「</a:t>
            </a:r>
            <a:r>
              <a:rPr lang="en-US" altLang="ja-JP" sz="9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SkyLink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View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sz="7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iOS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/Android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対応）</a:t>
            </a:r>
            <a:r>
              <a:rPr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」を</a:t>
            </a:r>
            <a:endParaRPr lang="en-US" altLang="ja-JP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インストールすると、外出先から簡単にカメラの</a:t>
            </a:r>
            <a:endParaRPr lang="en-US" altLang="ja-JP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映像を確認することができます。</a:t>
            </a:r>
            <a:endParaRPr lang="en-US" altLang="ja-JP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最大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台までのカメラを登録可能です。</a:t>
            </a:r>
            <a:endParaRPr lang="en-US" altLang="ja-JP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endParaRPr lang="ja-JP" altLang="en-US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1" name="Text Box 72"/>
          <p:cNvSpPr txBox="1">
            <a:spLocks noChangeArrowheads="1"/>
          </p:cNvSpPr>
          <p:nvPr/>
        </p:nvSpPr>
        <p:spPr bwMode="auto">
          <a:xfrm>
            <a:off x="118444" y="6522472"/>
            <a:ext cx="3320988" cy="87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11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動体検知機能で不審者や異常をメールでお知らせ</a:t>
            </a:r>
            <a:endParaRPr lang="en-US" altLang="ja-JP" sz="1100" b="1" dirty="0" smtClean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動体検知設定をすることにより、不審者や異常のあったことを検知して写真付きのメールでお知らせします。</a:t>
            </a: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また、カメラ本体にマイクを内蔵し、映像と共に音声も聞くことができます。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スピーカーもカメラ本体に内蔵されているため、離れた場所から声で威嚇することもできます。 </a:t>
            </a: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12" y="7406394"/>
            <a:ext cx="1011560" cy="111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70672" y="7535726"/>
            <a:ext cx="1040189" cy="87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曲折矢印 94"/>
          <p:cNvSpPr/>
          <p:nvPr/>
        </p:nvSpPr>
        <p:spPr bwMode="auto">
          <a:xfrm rot="10800000">
            <a:off x="1844824" y="1424608"/>
            <a:ext cx="1440160" cy="756084"/>
          </a:xfrm>
          <a:prstGeom prst="bentArrow">
            <a:avLst>
              <a:gd name="adj1" fmla="val 10603"/>
              <a:gd name="adj2" fmla="val 11165"/>
              <a:gd name="adj3" fmla="val 13432"/>
              <a:gd name="adj4" fmla="val 43750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87782" tIns="43891" rIns="87782" bIns="43891" rtlCol="0" anchor="ctr"/>
          <a:lstStyle/>
          <a:p>
            <a:pPr algn="ctr" defTabSz="938213"/>
            <a:endParaRPr kumimoji="1" lang="ja-JP" altLang="en-US" sz="2500">
              <a:solidFill>
                <a:schemeClr val="bg1"/>
              </a:solidFill>
              <a:ea typeface="HGP創英角ｺﾞｼｯｸUB" pitchFamily="50" charset="-128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60948" y="416497"/>
            <a:ext cx="718514" cy="97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四角形吹き出し 96"/>
          <p:cNvSpPr/>
          <p:nvPr/>
        </p:nvSpPr>
        <p:spPr bwMode="auto">
          <a:xfrm>
            <a:off x="4077072" y="452500"/>
            <a:ext cx="2664296" cy="1764196"/>
          </a:xfrm>
          <a:prstGeom prst="wedgeRectCallout">
            <a:avLst>
              <a:gd name="adj1" fmla="val -60227"/>
              <a:gd name="adj2" fmla="val -32148"/>
            </a:avLst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lIns="87782" tIns="43891" rIns="87782" bIns="43891" rtlCol="0" anchor="ctr"/>
          <a:lstStyle/>
          <a:p>
            <a:pPr algn="ctr" defTabSz="938213"/>
            <a:endParaRPr kumimoji="1" lang="ja-JP" altLang="en-US" sz="2500">
              <a:solidFill>
                <a:schemeClr val="bg1"/>
              </a:solidFill>
              <a:ea typeface="HGP創英角ｺﾞｼｯｸUB" pitchFamily="50" charset="-128"/>
            </a:endParaRPr>
          </a:p>
        </p:txBody>
      </p:sp>
      <p:sp>
        <p:nvSpPr>
          <p:cNvPr id="101" name="AutoShape 144"/>
          <p:cNvSpPr>
            <a:spLocks noChangeArrowheads="1"/>
          </p:cNvSpPr>
          <p:nvPr/>
        </p:nvSpPr>
        <p:spPr bwMode="auto">
          <a:xfrm>
            <a:off x="3537012" y="2396716"/>
            <a:ext cx="900100" cy="232365"/>
          </a:xfrm>
          <a:prstGeom prst="wedgeRectCallout">
            <a:avLst>
              <a:gd name="adj1" fmla="val -66644"/>
              <a:gd name="adj2" fmla="val -25211"/>
            </a:avLst>
          </a:prstGeom>
          <a:solidFill>
            <a:srgbClr val="99CCFF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③無線ルータ</a:t>
            </a:r>
            <a:endParaRPr lang="ja-JP" altLang="en-US" sz="9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2" name="AutoShape 144"/>
          <p:cNvSpPr>
            <a:spLocks noChangeArrowheads="1"/>
          </p:cNvSpPr>
          <p:nvPr/>
        </p:nvSpPr>
        <p:spPr bwMode="auto">
          <a:xfrm>
            <a:off x="5481228" y="2288704"/>
            <a:ext cx="1260140" cy="756084"/>
          </a:xfrm>
          <a:prstGeom prst="wedgeRectCallout">
            <a:avLst>
              <a:gd name="adj1" fmla="val -67275"/>
              <a:gd name="adj2" fmla="val 20949"/>
            </a:avLst>
          </a:prstGeom>
          <a:solidFill>
            <a:srgbClr val="99CCFF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①録画用</a:t>
            </a:r>
            <a:r>
              <a:rPr lang="en-US" altLang="ja-JP" sz="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</a:t>
            </a:r>
          </a:p>
          <a:p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録画した映像を確認するには別途パソコンが必要となります。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パソコンで外出先から録画データを閲覧するには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DDNS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の登録が必要です。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3" name="AutoShape 144"/>
          <p:cNvSpPr>
            <a:spLocks noChangeArrowheads="1"/>
          </p:cNvSpPr>
          <p:nvPr/>
        </p:nvSpPr>
        <p:spPr bwMode="auto">
          <a:xfrm>
            <a:off x="1916832" y="2936776"/>
            <a:ext cx="1152128" cy="232365"/>
          </a:xfrm>
          <a:prstGeom prst="wedgeRectCallout">
            <a:avLst>
              <a:gd name="adj1" fmla="val -67334"/>
              <a:gd name="adj2" fmla="val -52586"/>
            </a:avLst>
          </a:prstGeom>
          <a:solidFill>
            <a:srgbClr val="99CCFF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②ネットワークカメラ</a:t>
            </a:r>
            <a:endParaRPr lang="ja-JP" altLang="en-US" sz="9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4" name="雲 103"/>
          <p:cNvSpPr/>
          <p:nvPr/>
        </p:nvSpPr>
        <p:spPr bwMode="auto">
          <a:xfrm>
            <a:off x="2492896" y="1532620"/>
            <a:ext cx="1548172" cy="432048"/>
          </a:xfrm>
          <a:prstGeom prst="cloud">
            <a:avLst/>
          </a:prstGeom>
          <a:solidFill>
            <a:srgbClr val="99CCFF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kumimoji="1" lang="ja-JP" altLang="en-US" sz="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インターネット</a:t>
            </a:r>
          </a:p>
        </p:txBody>
      </p:sp>
      <p:sp>
        <p:nvSpPr>
          <p:cNvPr id="105" name="Text Box 72"/>
          <p:cNvSpPr txBox="1">
            <a:spLocks noChangeArrowheads="1"/>
          </p:cNvSpPr>
          <p:nvPr/>
        </p:nvSpPr>
        <p:spPr bwMode="auto">
          <a:xfrm>
            <a:off x="3753036" y="2792760"/>
            <a:ext cx="720080" cy="2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録画保存</a:t>
            </a:r>
          </a:p>
        </p:txBody>
      </p:sp>
      <p:sp>
        <p:nvSpPr>
          <p:cNvPr id="106" name="Text Box 72"/>
          <p:cNvSpPr txBox="1">
            <a:spLocks noChangeArrowheads="1"/>
          </p:cNvSpPr>
          <p:nvPr/>
        </p:nvSpPr>
        <p:spPr bwMode="auto">
          <a:xfrm>
            <a:off x="1988840" y="1820652"/>
            <a:ext cx="720080" cy="2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映像確認</a:t>
            </a:r>
          </a:p>
        </p:txBody>
      </p:sp>
      <p:sp>
        <p:nvSpPr>
          <p:cNvPr id="109" name="Text Box 72"/>
          <p:cNvSpPr txBox="1">
            <a:spLocks noChangeArrowheads="1"/>
          </p:cNvSpPr>
          <p:nvPr/>
        </p:nvSpPr>
        <p:spPr bwMode="auto">
          <a:xfrm>
            <a:off x="5517232" y="3558925"/>
            <a:ext cx="1260140" cy="4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algn="ctr" defTabSz="877888"/>
            <a:r>
              <a:rPr lang="en-US" altLang="ja-JP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\102,520</a:t>
            </a:r>
          </a:p>
          <a:p>
            <a:pPr algn="ctr" defTabSz="877888"/>
            <a:r>
              <a:rPr lang="ja-JP" altLang="en-US" sz="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（設置設定費含まず）</a:t>
            </a:r>
            <a:endParaRPr lang="en-US" altLang="ja-JP" sz="8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3526580" y="6501172"/>
            <a:ext cx="3322800" cy="87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11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高信頼性</a:t>
            </a:r>
            <a:r>
              <a:rPr lang="en-US" altLang="ja-JP" sz="11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</a:t>
            </a:r>
            <a:r>
              <a:rPr lang="ja-JP" altLang="en-US" sz="11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で大容量の録画保存が可能</a:t>
            </a: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ネットワークカメラの映像は静止画や動画として、</a:t>
            </a:r>
            <a:r>
              <a:rPr lang="en-US" altLang="ja-JP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に保存可能です。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en-US" altLang="ja-JP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RAID1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構成ですので、ハードディスク</a:t>
            </a:r>
            <a:r>
              <a:rPr lang="en-US" altLang="ja-JP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本までの故障に対応。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ハードディスクも</a:t>
            </a:r>
            <a:r>
              <a:rPr lang="en-US" altLang="ja-JP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専用の「</a:t>
            </a:r>
            <a:r>
              <a:rPr lang="en-US" altLang="ja-JP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WD RED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」を採用し本体の</a:t>
            </a:r>
            <a:r>
              <a:rPr lang="en-US" altLang="ja-JP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年保証を実現。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保存日数を越えた場合は、古い日付のデータから上書きされます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また残容量が少なくなった場合には警告メールの通知が可能です。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8780" y="5277036"/>
            <a:ext cx="1620180" cy="109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628" y="5287489"/>
            <a:ext cx="1332148" cy="104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116632" y="4556956"/>
            <a:ext cx="3322800" cy="62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11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スマホでカメラの撮影方向をコントロール</a:t>
            </a: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遠隔操作でカメラの撮影方向をスマホからコントロールすることができます。</a:t>
            </a: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人の動きや、万が一の時即座に部屋の隅々までチェックする事ができ、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防犯にも役立ちます。</a:t>
            </a:r>
          </a:p>
        </p:txBody>
      </p:sp>
      <p:sp>
        <p:nvSpPr>
          <p:cNvPr id="46" name="右矢印 45"/>
          <p:cNvSpPr/>
          <p:nvPr/>
        </p:nvSpPr>
        <p:spPr bwMode="auto">
          <a:xfrm>
            <a:off x="1306576" y="7658422"/>
            <a:ext cx="1044116" cy="180020"/>
          </a:xfrm>
          <a:prstGeom prst="rightArrow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kumimoji="1" lang="ja-JP" altLang="en-US" sz="9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7" name="Text Box 72"/>
          <p:cNvSpPr txBox="1">
            <a:spLocks noChangeArrowheads="1"/>
          </p:cNvSpPr>
          <p:nvPr/>
        </p:nvSpPr>
        <p:spPr bwMode="auto">
          <a:xfrm>
            <a:off x="1270572" y="7478402"/>
            <a:ext cx="1080120" cy="19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写真つきメールでお知らせ</a:t>
            </a:r>
          </a:p>
        </p:txBody>
      </p:sp>
      <p:sp>
        <p:nvSpPr>
          <p:cNvPr id="48" name="右矢印 47"/>
          <p:cNvSpPr/>
          <p:nvPr/>
        </p:nvSpPr>
        <p:spPr bwMode="auto">
          <a:xfrm rot="10800000">
            <a:off x="1306576" y="7910450"/>
            <a:ext cx="1044116" cy="180020"/>
          </a:xfrm>
          <a:prstGeom prst="rightArrow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kumimoji="1" lang="ja-JP" altLang="en-US" sz="9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9" name="Text Box 72"/>
          <p:cNvSpPr txBox="1">
            <a:spLocks noChangeArrowheads="1"/>
          </p:cNvSpPr>
          <p:nvPr/>
        </p:nvSpPr>
        <p:spPr bwMode="auto">
          <a:xfrm>
            <a:off x="1558604" y="8054466"/>
            <a:ext cx="684076" cy="19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声で威嚇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90752" y="7514406"/>
            <a:ext cx="432048" cy="26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表 50"/>
          <p:cNvGraphicFramePr>
            <a:graphicFrameLocks noGrp="1"/>
          </p:cNvGraphicFramePr>
          <p:nvPr/>
        </p:nvGraphicFramePr>
        <p:xfrm>
          <a:off x="3807544" y="7599000"/>
          <a:ext cx="2717800" cy="594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78180"/>
                <a:gridCol w="509905"/>
                <a:gridCol w="509905"/>
                <a:gridCol w="509905"/>
                <a:gridCol w="509905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ja-JP" altLang="en-US" sz="700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カメラ台数</a:t>
                      </a:r>
                      <a:endParaRPr lang="ja-JP" altLang="en-US" sz="7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ja-JP" altLang="en-US" sz="700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録画容量</a:t>
                      </a:r>
                      <a:endParaRPr lang="en-US" sz="7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30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1TB</a:t>
                      </a:r>
                      <a:endParaRPr lang="ja-JP" altLang="en-US" sz="7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2TB</a:t>
                      </a:r>
                      <a:endParaRPr lang="ja-JP" altLang="en-US" sz="7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3TB</a:t>
                      </a:r>
                      <a:endParaRPr lang="ja-JP" altLang="en-US" sz="7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4TB</a:t>
                      </a:r>
                      <a:endParaRPr lang="ja-JP" altLang="en-US" sz="700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13301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  <a:r>
                        <a:rPr lang="ja-JP" altLang="en-US" sz="7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台</a:t>
                      </a:r>
                      <a:endParaRPr lang="ja-JP" altLang="en-US" sz="7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182</a:t>
                      </a:r>
                      <a:r>
                        <a:rPr lang="ja-JP" altLang="en-US" sz="7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日</a:t>
                      </a:r>
                      <a:endParaRPr lang="ja-JP" altLang="en-US" sz="7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365</a:t>
                      </a:r>
                      <a:r>
                        <a:rPr lang="ja-JP" altLang="en-US" sz="7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日</a:t>
                      </a:r>
                      <a:endParaRPr lang="ja-JP" altLang="en-US" sz="7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547</a:t>
                      </a:r>
                      <a:r>
                        <a:rPr lang="ja-JP" altLang="en-US" sz="7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日</a:t>
                      </a:r>
                      <a:endParaRPr lang="ja-JP" altLang="en-US" sz="7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730</a:t>
                      </a:r>
                      <a:r>
                        <a:rPr lang="ja-JP" altLang="en-US" sz="7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日</a:t>
                      </a:r>
                      <a:endParaRPr lang="ja-JP" altLang="en-US" sz="7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" name="正方形/長方形 56"/>
          <p:cNvSpPr>
            <a:spLocks noChangeArrowheads="1"/>
          </p:cNvSpPr>
          <p:nvPr/>
        </p:nvSpPr>
        <p:spPr bwMode="auto">
          <a:xfrm>
            <a:off x="3717032" y="7401272"/>
            <a:ext cx="89932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【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録画保存目安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】</a:t>
            </a:r>
          </a:p>
        </p:txBody>
      </p:sp>
      <p:sp>
        <p:nvSpPr>
          <p:cNvPr id="54" name="正方形/長方形 56"/>
          <p:cNvSpPr>
            <a:spLocks noChangeArrowheads="1"/>
          </p:cNvSpPr>
          <p:nvPr/>
        </p:nvSpPr>
        <p:spPr bwMode="auto">
          <a:xfrm>
            <a:off x="3636404" y="8229364"/>
            <a:ext cx="321297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※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上記保存日数は、下記基準に試算した目安となります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メイリオ" pitchFamily="50" charset="-128"/>
            </a:endParaRPr>
          </a:p>
          <a:p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フォーマット：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H.264</a:t>
            </a:r>
            <a:r>
              <a:rPr lang="ja-JP" altLang="en-US" sz="700" dirty="0" err="1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、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解像度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：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VGA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（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640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×480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）、最大ビットレート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500Kbps</a:t>
            </a:r>
            <a:r>
              <a:rPr lang="ja-JP" altLang="en-US" sz="700" dirty="0" err="1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、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連続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録画：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有効、最大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連続録画時間：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20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分、録画ファイルの最大サイズ：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メイリオ" pitchFamily="50" charset="-128"/>
              </a:rPr>
              <a:t>100MB</a:t>
            </a:r>
          </a:p>
        </p:txBody>
      </p:sp>
      <p:sp>
        <p:nvSpPr>
          <p:cNvPr id="55" name="Text Box 72"/>
          <p:cNvSpPr txBox="1">
            <a:spLocks noChangeArrowheads="1"/>
          </p:cNvSpPr>
          <p:nvPr/>
        </p:nvSpPr>
        <p:spPr bwMode="auto">
          <a:xfrm>
            <a:off x="3490576" y="4556956"/>
            <a:ext cx="3322800" cy="62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11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暗くても撮影できるナイトビジョンモード搭載</a:t>
            </a: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カメラのレンズ周囲に赤外線</a:t>
            </a:r>
            <a:r>
              <a:rPr lang="en-US" altLang="ja-JP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LED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を配置。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暗くなると自動的に赤外線を利用したナイトビジョンモードに切り替わります。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/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夜間や暗い場所でも被写体をクリアに撮影することができます。</a:t>
            </a:r>
          </a:p>
        </p:txBody>
      </p:sp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2584" y="5404874"/>
            <a:ext cx="972108" cy="84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94732" y="5404874"/>
            <a:ext cx="1478103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右矢印 51"/>
          <p:cNvSpPr/>
          <p:nvPr/>
        </p:nvSpPr>
        <p:spPr bwMode="auto">
          <a:xfrm>
            <a:off x="1916832" y="2684748"/>
            <a:ext cx="963724" cy="135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lIns="87782" tIns="43891" rIns="87782" bIns="43891" rtlCol="0" anchor="ctr"/>
          <a:lstStyle/>
          <a:p>
            <a:pPr algn="ctr" defTabSz="938213"/>
            <a:endParaRPr kumimoji="1" lang="ja-JP" altLang="en-US" sz="2500" dirty="0">
              <a:solidFill>
                <a:schemeClr val="bg1"/>
              </a:solidFill>
              <a:ea typeface="HGP創英角ｺﾞｼｯｸUB" pitchFamily="50" charset="-128"/>
            </a:endParaRPr>
          </a:p>
        </p:txBody>
      </p:sp>
      <p:sp>
        <p:nvSpPr>
          <p:cNvPr id="58" name="右矢印 57"/>
          <p:cNvSpPr/>
          <p:nvPr/>
        </p:nvSpPr>
        <p:spPr bwMode="auto">
          <a:xfrm>
            <a:off x="3501008" y="2684748"/>
            <a:ext cx="963724" cy="135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lIns="87782" tIns="43891" rIns="87782" bIns="43891" rtlCol="0" anchor="ctr"/>
          <a:lstStyle/>
          <a:p>
            <a:pPr algn="ctr" defTabSz="938213"/>
            <a:endParaRPr kumimoji="1" lang="ja-JP" altLang="en-US" sz="2500">
              <a:solidFill>
                <a:schemeClr val="bg1"/>
              </a:solidFill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>
          <a:noFill/>
          <a:miter lim="800000"/>
          <a:headEnd/>
          <a:tailEnd/>
        </a:ln>
      </a:spPr>
      <a:bodyPr rtlCol="0" anchor="ctr"/>
      <a:lstStyle>
        <a:defPPr algn="ctr">
          <a:defRPr kumimoji="1" sz="900" b="1" dirty="0" smtClean="0"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8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13804</TotalTime>
  <Words>870</Words>
  <Application>Microsoft Office PowerPoint</Application>
  <PresentationFormat>A4 210 x 297 mm</PresentationFormat>
  <Paragraphs>113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標準デザイン</vt:lpstr>
      <vt:lpstr>スライド 1</vt:lpstr>
      <vt:lpstr>スライド 2</vt:lpstr>
    </vt:vector>
  </TitlesOfParts>
  <Company>Elecom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営業チラシ　LHD-LANQGシリーズ</dc:title>
  <dc:creator>Sales</dc:creator>
  <cp:lastModifiedBy>Shinya Yamada</cp:lastModifiedBy>
  <cp:revision>742</cp:revision>
  <dcterms:created xsi:type="dcterms:W3CDTF">2006-08-09T08:42:29Z</dcterms:created>
  <dcterms:modified xsi:type="dcterms:W3CDTF">2015-03-02T04:40:21Z</dcterms:modified>
</cp:coreProperties>
</file>