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6858000" cy="9906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0000CC"/>
    <a:srgbClr val="0000FF"/>
    <a:srgbClr val="FFCCFF"/>
    <a:srgbClr val="FF6600"/>
    <a:srgbClr val="FF99FF"/>
    <a:srgbClr val="008000"/>
    <a:srgbClr val="00CC00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" autoAdjust="0"/>
    <p:restoredTop sz="94651" autoAdjust="0"/>
  </p:normalViewPr>
  <p:slideViewPr>
    <p:cSldViewPr>
      <p:cViewPr>
        <p:scale>
          <a:sx n="100" d="100"/>
          <a:sy n="100" d="100"/>
        </p:scale>
        <p:origin x="-1728" y="-72"/>
      </p:cViewPr>
      <p:guideLst>
        <p:guide orient="horz" pos="4235"/>
        <p:guide pos="21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t" anchorCtr="0" compatLnSpc="1">
            <a:prstTxWarp prst="textNoShape">
              <a:avLst/>
            </a:prstTxWarp>
          </a:bodyPr>
          <a:lstStyle>
            <a:lvl1pPr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t" anchorCtr="0" compatLnSpc="1">
            <a:prstTxWarp prst="textNoShape">
              <a:avLst/>
            </a:prstTxWarp>
          </a:bodyPr>
          <a:lstStyle>
            <a:lvl1pPr algn="r"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b" anchorCtr="0" compatLnSpc="1">
            <a:prstTxWarp prst="textNoShape">
              <a:avLst/>
            </a:prstTxWarp>
          </a:bodyPr>
          <a:lstStyle>
            <a:lvl1pPr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b" anchorCtr="0" compatLnSpc="1">
            <a:prstTxWarp prst="textNoShape">
              <a:avLst/>
            </a:prstTxWarp>
          </a:bodyPr>
          <a:lstStyle>
            <a:lvl1pPr algn="r"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B763A58-387A-4BAD-BB97-64575945885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>
            <a:lvl1pPr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>
            <a:lvl1pPr algn="r"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46125"/>
            <a:ext cx="25765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5193"/>
            <a:ext cx="5440360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b" anchorCtr="0" compatLnSpc="1">
            <a:prstTxWarp prst="textNoShape">
              <a:avLst/>
            </a:prstTxWarp>
          </a:bodyPr>
          <a:lstStyle>
            <a:lvl1pPr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b" anchorCtr="0" compatLnSpc="1">
            <a:prstTxWarp prst="textNoShape">
              <a:avLst/>
            </a:prstTxWarp>
          </a:bodyPr>
          <a:lstStyle>
            <a:lvl1pPr algn="r"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B7F98C3-82A6-4A8B-9930-63D1C9B3C2B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641"/>
            <a:fld id="{40940E24-3395-4CEE-96FF-6F0EF3EC1A29}" type="slidenum">
              <a:rPr lang="en-US" altLang="ja-JP" smtClean="0"/>
              <a:pPr defTabSz="947641"/>
              <a:t>1</a:t>
            </a:fld>
            <a:endParaRPr lang="en-US" altLang="ja-JP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72C8-0C86-4796-AE93-7A9BA41A42E8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z="1200" b="1" dirty="0" smtClean="0"/>
              <a:t>＜接続可能＞</a:t>
            </a:r>
            <a:endParaRPr lang="ja-JP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47F7-0F12-413F-A3CA-6FFF995F0BE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81B4-5F22-4576-8E2B-7D2DAE9E3106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8463"/>
            <a:ext cx="1543050" cy="8450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8463"/>
            <a:ext cx="4476750" cy="8450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F3B5-F30B-4ED1-A64C-9C66AA520961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4BAC-20B4-4FEF-A4C7-050AC4B1CEE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9BE1-9EB6-441C-BFCB-44F722B5142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593A-03E5-4D6B-B800-751EB8ECE0B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9EFC-D40B-4504-9D5E-71B8EE83D7B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1A58-C684-41D4-9EE2-6CCF4A31983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FDBD-EE34-45C1-B68F-11C5D0C2434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C3BE-6EBD-4DB7-9FC0-F67427BDA2F8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183E-9570-4C7D-AF8C-10421D114EE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8463"/>
            <a:ext cx="6172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DBD581-A46F-48D6-9E1C-341AA35915DD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1575" indent="-233363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1475" indent="-23495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11375" indent="-234950" algn="l" defTabSz="9382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685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257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829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401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124" y="6537176"/>
            <a:ext cx="720080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6891" y="6537176"/>
            <a:ext cx="6912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124" y="5997116"/>
            <a:ext cx="720080" cy="4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6892" y="8749826"/>
            <a:ext cx="70104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124" y="8173762"/>
            <a:ext cx="70104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1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205" y="97113"/>
            <a:ext cx="1270159" cy="1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2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63" y="0"/>
            <a:ext cx="131064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Text Box 17"/>
          <p:cNvSpPr txBox="1">
            <a:spLocks noChangeArrowheads="1"/>
          </p:cNvSpPr>
          <p:nvPr/>
        </p:nvSpPr>
        <p:spPr bwMode="auto">
          <a:xfrm>
            <a:off x="1556792" y="21012"/>
            <a:ext cx="4428492" cy="114692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>
              <a:defRPr/>
            </a:pPr>
            <a:r>
              <a:rPr lang="en-US" altLang="ja-JP" sz="1100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for</a:t>
            </a:r>
            <a:endParaRPr lang="en-US" altLang="ja-JP" sz="1100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 2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 3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&amp; </a:t>
            </a: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6/6 Plus</a:t>
            </a:r>
          </a:p>
          <a:p>
            <a:pPr defTabSz="842963">
              <a:defRPr/>
            </a:pPr>
            <a:r>
              <a:rPr lang="ja-JP" altLang="en-US" sz="1100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液晶</a:t>
            </a:r>
            <a:r>
              <a:rPr lang="ja-JP" altLang="en-US" sz="1100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保護フィルム、ケースなど</a:t>
            </a:r>
            <a:endParaRPr lang="en-US" altLang="ja-JP" sz="1100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>
              <a:defRPr/>
            </a:pPr>
            <a:r>
              <a:rPr lang="ja-JP" altLang="en-US" sz="1100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対応アクセサリが続々登場！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672" y="3620852"/>
            <a:ext cx="1309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Group 706"/>
          <p:cNvGraphicFramePr>
            <a:graphicFrameLocks noGrp="1"/>
          </p:cNvGraphicFramePr>
          <p:nvPr/>
        </p:nvGraphicFramePr>
        <p:xfrm>
          <a:off x="3356992" y="4703488"/>
          <a:ext cx="2664533" cy="681008"/>
        </p:xfrm>
        <a:graphic>
          <a:graphicData uri="http://schemas.openxmlformats.org/drawingml/2006/table">
            <a:tbl>
              <a:tblPr/>
              <a:tblGrid>
                <a:gridCol w="882369"/>
                <a:gridCol w="887095"/>
                <a:gridCol w="895069"/>
              </a:tblGrid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 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TB-A13WPSBK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 3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TB-A13SWPSBK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5s/c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P-01IPWPSBK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テキスト ボックス 52"/>
          <p:cNvSpPr txBox="1">
            <a:spLocks noChangeArrowheads="1"/>
          </p:cNvSpPr>
          <p:nvPr/>
        </p:nvSpPr>
        <p:spPr bwMode="auto">
          <a:xfrm>
            <a:off x="209485" y="3368824"/>
            <a:ext cx="6423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JIS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保護等級 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IP47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相当の防水・防塵ケース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52"/>
          <p:cNvSpPr txBox="1">
            <a:spLocks noChangeArrowheads="1"/>
          </p:cNvSpPr>
          <p:nvPr/>
        </p:nvSpPr>
        <p:spPr bwMode="auto">
          <a:xfrm>
            <a:off x="713541" y="4484948"/>
            <a:ext cx="843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 2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2" name="テキスト ボックス 52"/>
          <p:cNvSpPr txBox="1">
            <a:spLocks noChangeArrowheads="1"/>
          </p:cNvSpPr>
          <p:nvPr/>
        </p:nvSpPr>
        <p:spPr bwMode="auto">
          <a:xfrm>
            <a:off x="2456893" y="3620852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防水防塵設計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JIS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保護等級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IP47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相当の安心設計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011" y="4664968"/>
            <a:ext cx="826741" cy="5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1583" y="4700972"/>
            <a:ext cx="647177" cy="5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52"/>
          <p:cNvSpPr txBox="1">
            <a:spLocks noChangeArrowheads="1"/>
          </p:cNvSpPr>
          <p:nvPr/>
        </p:nvSpPr>
        <p:spPr bwMode="auto">
          <a:xfrm>
            <a:off x="260648" y="5220997"/>
            <a:ext cx="115212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 3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7" name="テキスト ボックス 52"/>
          <p:cNvSpPr txBox="1">
            <a:spLocks noChangeArrowheads="1"/>
          </p:cNvSpPr>
          <p:nvPr/>
        </p:nvSpPr>
        <p:spPr bwMode="auto">
          <a:xfrm>
            <a:off x="1340768" y="5205028"/>
            <a:ext cx="10441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5s/c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96853" y="3628382"/>
            <a:ext cx="421005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96852" y="4165764"/>
            <a:ext cx="427196" cy="4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60023" y="3632157"/>
            <a:ext cx="421005" cy="4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48980" y="4164687"/>
            <a:ext cx="43957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01108" y="3624626"/>
            <a:ext cx="427196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07299" y="4163347"/>
            <a:ext cx="42100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58088" y="3624626"/>
            <a:ext cx="427196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2"/>
          <p:cNvSpPr txBox="1">
            <a:spLocks noChangeArrowheads="1"/>
          </p:cNvSpPr>
          <p:nvPr/>
        </p:nvSpPr>
        <p:spPr bwMode="auto">
          <a:xfrm>
            <a:off x="2456893" y="4160912"/>
            <a:ext cx="864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ネックストラップ付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取り付け、取り外しも簡単で便利に持ち運びできる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テキスト ボックス 52"/>
          <p:cNvSpPr txBox="1">
            <a:spLocks noChangeArrowheads="1"/>
          </p:cNvSpPr>
          <p:nvPr/>
        </p:nvSpPr>
        <p:spPr bwMode="auto">
          <a:xfrm>
            <a:off x="3609020" y="3620852"/>
            <a:ext cx="864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水に浮く安心設計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背面にエアバックがあるため、うっかり水に落としても沈まない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テキスト ボックス 52"/>
          <p:cNvSpPr txBox="1">
            <a:spLocks noChangeArrowheads="1"/>
          </p:cNvSpPr>
          <p:nvPr/>
        </p:nvSpPr>
        <p:spPr bwMode="auto">
          <a:xfrm>
            <a:off x="3609020" y="4160912"/>
            <a:ext cx="8640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1.0m</a:t>
            </a:r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防水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簡易的な水中撮影が可能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9" name="テキスト ボックス 52"/>
          <p:cNvSpPr txBox="1">
            <a:spLocks noChangeArrowheads="1"/>
          </p:cNvSpPr>
          <p:nvPr/>
        </p:nvSpPr>
        <p:spPr bwMode="auto">
          <a:xfrm>
            <a:off x="4761148" y="3624626"/>
            <a:ext cx="8640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カメラ撮影ができる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カメラ部分に透明素材をしようしているため、装着したままクリアな撮影が可能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テキスト ボックス 52"/>
          <p:cNvSpPr txBox="1">
            <a:spLocks noChangeArrowheads="1"/>
          </p:cNvSpPr>
          <p:nvPr/>
        </p:nvSpPr>
        <p:spPr bwMode="auto">
          <a:xfrm>
            <a:off x="4761148" y="4164686"/>
            <a:ext cx="8640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タッチ操作ができる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ケースを装着したままタッチ操作が可能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テキスト ボックス 52"/>
          <p:cNvSpPr txBox="1">
            <a:spLocks noChangeArrowheads="1"/>
          </p:cNvSpPr>
          <p:nvPr/>
        </p:nvSpPr>
        <p:spPr bwMode="auto">
          <a:xfrm>
            <a:off x="5913276" y="3624626"/>
            <a:ext cx="86409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65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ハンドベルト付</a:t>
            </a:r>
            <a:endParaRPr lang="en-US" altLang="ja-JP" sz="65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取り付け、取り外しも簡単で片手で持てるため、操作がしやすい</a:t>
            </a:r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6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用のみ</a:t>
            </a:r>
            <a:endParaRPr lang="ja-JP" altLang="en-US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152636" y="1162892"/>
            <a:ext cx="6553200" cy="8697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5" name="正方形/長方形 68"/>
          <p:cNvSpPr>
            <a:spLocks noChangeArrowheads="1"/>
          </p:cNvSpPr>
          <p:nvPr/>
        </p:nvSpPr>
        <p:spPr bwMode="auto">
          <a:xfrm>
            <a:off x="152636" y="1162507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故障率を下げたい</a:t>
            </a:r>
            <a:endParaRPr lang="ja-JP" altLang="en-US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6" name="テキスト ボックス 52"/>
          <p:cNvSpPr txBox="1">
            <a:spLocks noChangeArrowheads="1"/>
          </p:cNvSpPr>
          <p:nvPr/>
        </p:nvSpPr>
        <p:spPr bwMode="auto">
          <a:xfrm>
            <a:off x="209485" y="1450539"/>
            <a:ext cx="6423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衝撃吸収フィルム　「耐衝撃＋指紋防止＋エアーレス＋反射防止」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67" name="Group 706"/>
          <p:cNvGraphicFramePr>
            <a:graphicFrameLocks noGrp="1"/>
          </p:cNvGraphicFramePr>
          <p:nvPr/>
        </p:nvGraphicFramePr>
        <p:xfrm>
          <a:off x="3356992" y="2314635"/>
          <a:ext cx="2664533" cy="851260"/>
        </p:xfrm>
        <a:graphic>
          <a:graphicData uri="http://schemas.openxmlformats.org/drawingml/2006/table">
            <a:tbl>
              <a:tblPr/>
              <a:tblGrid>
                <a:gridCol w="882369"/>
                <a:gridCol w="887095"/>
                <a:gridCol w="895069"/>
              </a:tblGrid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 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TB-A13FL</a:t>
                      </a: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</a:t>
                      </a:r>
                      <a:r>
                        <a:rPr kumimoji="1" lang="en-US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PA</a:t>
                      </a: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 3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TB-A12SFLPA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PM-A14FLFPAN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Plus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PM-A14LFLFPAN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656" y="1738571"/>
            <a:ext cx="90010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テキスト ボックス 52"/>
          <p:cNvSpPr txBox="1">
            <a:spLocks noChangeArrowheads="1"/>
          </p:cNvSpPr>
          <p:nvPr/>
        </p:nvSpPr>
        <p:spPr bwMode="auto">
          <a:xfrm>
            <a:off x="209485" y="5565068"/>
            <a:ext cx="6459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超衝撃吸収！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ZEROSHOCK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本体も液晶も保護するフルプロテクトタイプ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8" name="テキスト ボックス 52"/>
          <p:cNvSpPr txBox="1">
            <a:spLocks noChangeArrowheads="1"/>
          </p:cNvSpPr>
          <p:nvPr/>
        </p:nvSpPr>
        <p:spPr bwMode="auto">
          <a:xfrm>
            <a:off x="3176972" y="8692666"/>
            <a:ext cx="140415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ケース内側にハニカム構造を採用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本体背面が接するケース内側にも、衝撃吸収効率の高いハニカム構造を採用しています。</a:t>
            </a:r>
          </a:p>
        </p:txBody>
      </p:sp>
      <p:sp>
        <p:nvSpPr>
          <p:cNvPr id="69" name="テキスト ボックス 52"/>
          <p:cNvSpPr txBox="1">
            <a:spLocks noChangeArrowheads="1"/>
          </p:cNvSpPr>
          <p:nvPr/>
        </p:nvSpPr>
        <p:spPr bwMode="auto">
          <a:xfrm>
            <a:off x="5229200" y="8692666"/>
            <a:ext cx="14401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ストラップホール付き</a:t>
            </a:r>
            <a:r>
              <a:rPr lang="zh-TW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落下防止のストラップを取り付けられるストラップホール付きです。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56892" y="1774575"/>
            <a:ext cx="1247775" cy="4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テキスト ボックス 52"/>
          <p:cNvSpPr txBox="1">
            <a:spLocks noChangeArrowheads="1"/>
          </p:cNvSpPr>
          <p:nvPr/>
        </p:nvSpPr>
        <p:spPr bwMode="auto">
          <a:xfrm>
            <a:off x="5790105" y="1486543"/>
            <a:ext cx="9152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右記試験結果は、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 2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u="sng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mini</a:t>
            </a:r>
            <a:r>
              <a:rPr lang="ja-JP" altLang="en-US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6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高さ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130cm</a:t>
            </a:r>
            <a:r>
              <a:rPr lang="ja-JP" altLang="en-US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110g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の鉄球</a:t>
            </a:r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5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600" u="sng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iPhone</a:t>
            </a:r>
            <a:r>
              <a:rPr lang="ja-JP" altLang="en-US" sz="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の場合</a:t>
            </a:r>
            <a:endParaRPr lang="en-US" altLang="ja-JP" sz="6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高さ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100cm</a:t>
            </a:r>
            <a:r>
              <a:rPr lang="ja-JP" altLang="en-US" sz="5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150g</a:t>
            </a:r>
            <a:r>
              <a:rPr lang="ja-JP" altLang="en-US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の鉄球</a:t>
            </a:r>
            <a:endParaRPr lang="ja-JP" altLang="en-US" sz="5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75048" y="1810579"/>
            <a:ext cx="54864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368660" y="2698465"/>
            <a:ext cx="1908212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●特厚シリコン層が衝撃を吸収し、フィルムがない状態に比べ割れにくくする液晶保護フィルム、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衝撃吸収“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ZEROSHOCK FILM"</a:t>
            </a:r>
            <a:r>
              <a:rPr lang="ja-JP" altLang="en-US" sz="7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です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8680" y="8901048"/>
            <a:ext cx="1332148" cy="8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8680" y="8432996"/>
            <a:ext cx="13267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45124" y="8749826"/>
            <a:ext cx="6912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" name="Group 706"/>
          <p:cNvGraphicFramePr>
            <a:graphicFrameLocks noGrp="1"/>
          </p:cNvGraphicFramePr>
          <p:nvPr/>
        </p:nvGraphicFramePr>
        <p:xfrm>
          <a:off x="3010066" y="9290392"/>
          <a:ext cx="3011222" cy="510756"/>
        </p:xfrm>
        <a:graphic>
          <a:graphicData uri="http://schemas.openxmlformats.org/drawingml/2006/table">
            <a:tbl>
              <a:tblPr/>
              <a:tblGrid>
                <a:gridCol w="711050"/>
                <a:gridCol w="714858"/>
                <a:gridCol w="796608"/>
                <a:gridCol w="788706"/>
              </a:tblGrid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PM-A14ZEROBK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Plus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PM-A14LZEROBK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テキスト ボックス 52"/>
          <p:cNvSpPr txBox="1">
            <a:spLocks noChangeArrowheads="1"/>
          </p:cNvSpPr>
          <p:nvPr/>
        </p:nvSpPr>
        <p:spPr bwMode="auto">
          <a:xfrm>
            <a:off x="3176972" y="8121352"/>
            <a:ext cx="140415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四つ角にダンパーを設置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最も大きな衝撃が予想される四つ角にダンパーを設置し、効率的に衝撃を吸収します。</a:t>
            </a:r>
          </a:p>
        </p:txBody>
      </p:sp>
      <p:sp>
        <p:nvSpPr>
          <p:cNvPr id="78" name="テキスト ボックス 52"/>
          <p:cNvSpPr txBox="1">
            <a:spLocks noChangeArrowheads="1"/>
          </p:cNvSpPr>
          <p:nvPr/>
        </p:nvSpPr>
        <p:spPr bwMode="auto">
          <a:xfrm>
            <a:off x="5229200" y="8121352"/>
            <a:ext cx="144016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装着したまま操作・ケーブル接続</a:t>
            </a:r>
            <a:endParaRPr lang="zh-TW" altLang="en-US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ケースを装着したままで液晶画面の確認、本体の操作、充電・通信ケーブルの接続が可能です。</a:t>
            </a:r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456892" y="8178512"/>
            <a:ext cx="70104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93096" y="1460612"/>
            <a:ext cx="1476164" cy="8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テキスト ボックス 52"/>
          <p:cNvSpPr txBox="1">
            <a:spLocks noChangeArrowheads="1"/>
          </p:cNvSpPr>
          <p:nvPr/>
        </p:nvSpPr>
        <p:spPr bwMode="auto">
          <a:xfrm>
            <a:off x="3176972" y="6496422"/>
            <a:ext cx="140415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片手持ちができる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ケース背面にハンドホールドベルトを装備し、右手左手のどちらでも片手持ちが可能です。</a:t>
            </a:r>
          </a:p>
        </p:txBody>
      </p:sp>
      <p:sp>
        <p:nvSpPr>
          <p:cNvPr id="97" name="テキスト ボックス 52"/>
          <p:cNvSpPr txBox="1">
            <a:spLocks noChangeArrowheads="1"/>
          </p:cNvSpPr>
          <p:nvPr/>
        </p:nvSpPr>
        <p:spPr bwMode="auto">
          <a:xfrm>
            <a:off x="5229200" y="6496422"/>
            <a:ext cx="14401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ショルダーベルト付属</a:t>
            </a:r>
            <a:r>
              <a:rPr lang="zh-TW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長時間の使用でも肩や首が疲れにくいショルダーパットが付いています。</a:t>
            </a:r>
          </a:p>
        </p:txBody>
      </p:sp>
      <p:graphicFrame>
        <p:nvGraphicFramePr>
          <p:cNvPr id="99" name="Group 706"/>
          <p:cNvGraphicFramePr>
            <a:graphicFrameLocks noGrp="1"/>
          </p:cNvGraphicFramePr>
          <p:nvPr/>
        </p:nvGraphicFramePr>
        <p:xfrm>
          <a:off x="3010066" y="7094148"/>
          <a:ext cx="3011222" cy="510756"/>
        </p:xfrm>
        <a:graphic>
          <a:graphicData uri="http://schemas.openxmlformats.org/drawingml/2006/table">
            <a:tbl>
              <a:tblPr/>
              <a:tblGrid>
                <a:gridCol w="711050"/>
                <a:gridCol w="714858"/>
                <a:gridCol w="796608"/>
                <a:gridCol w="788706"/>
              </a:tblGrid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 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TB-A14HVBK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シルバー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144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1" lang="en-US" altLang="ja-JP" sz="600" b="0" i="0" u="none" strike="noStrike" kern="1200" baseline="0" dirty="0" smtClean="0">
                          <a:solidFill>
                            <a:srgbClr val="0000CC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TB-A14HVSV</a:t>
                      </a:r>
                      <a:endParaRPr lang="en-US" altLang="ja-JP" sz="600" b="0" i="0" u="none" strike="noStrike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35" marR="76835" marT="38481" marB="3848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テキスト ボックス 52"/>
          <p:cNvSpPr txBox="1">
            <a:spLocks noChangeArrowheads="1"/>
          </p:cNvSpPr>
          <p:nvPr/>
        </p:nvSpPr>
        <p:spPr bwMode="auto">
          <a:xfrm>
            <a:off x="3176972" y="5925108"/>
            <a:ext cx="14041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液晶画面のキズなどを防ぐ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フロントパネルが液晶画面の傷やダメージを防ぎます。</a:t>
            </a:r>
          </a:p>
        </p:txBody>
      </p:sp>
      <p:sp>
        <p:nvSpPr>
          <p:cNvPr id="103" name="テキスト ボックス 52"/>
          <p:cNvSpPr txBox="1">
            <a:spLocks noChangeArrowheads="1"/>
          </p:cNvSpPr>
          <p:nvPr/>
        </p:nvSpPr>
        <p:spPr bwMode="auto">
          <a:xfrm>
            <a:off x="5265204" y="5925108"/>
            <a:ext cx="140415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効率的に衝撃を吸収する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6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最も大きな衝撃が予想される四つ角にダンパーを設置し、効率的に衝撃を吸収します。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56892" y="5997116"/>
            <a:ext cx="720080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テキスト ボックス 52"/>
          <p:cNvSpPr txBox="1">
            <a:spLocks noChangeArrowheads="1"/>
          </p:cNvSpPr>
          <p:nvPr/>
        </p:nvSpPr>
        <p:spPr bwMode="auto">
          <a:xfrm>
            <a:off x="209485" y="7833320"/>
            <a:ext cx="6459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全方向の衝撃から守る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ZEROSHOCK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層構造の衝撃吸収フィルム付属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12676" y="6141132"/>
            <a:ext cx="167624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8" y="1820652"/>
            <a:ext cx="795362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44" y="3818359"/>
            <a:ext cx="936104" cy="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図 66" descr="LHC-UAL10WH_01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810" y="6972792"/>
            <a:ext cx="849086" cy="8490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2805894"/>
            <a:ext cx="67437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226" y="600386"/>
            <a:ext cx="651510" cy="55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48980" y="8739824"/>
            <a:ext cx="3479416" cy="1107441"/>
            <a:chOff x="2203" y="5283"/>
            <a:chExt cx="2016" cy="865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2203" y="5283"/>
              <a:ext cx="2016" cy="865"/>
            </a:xfrm>
            <a:prstGeom prst="flowChartAlternateProcess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271" tIns="42135" rIns="84271" bIns="42135" anchor="ctr"/>
            <a:lstStyle/>
            <a:p>
              <a:pPr defTabSz="842963" eaLnBrk="0" hangingPunct="0">
                <a:defRPr/>
              </a:pPr>
              <a:endParaRPr kumimoji="0" lang="ja-JP" altLang="ja-JP" sz="900"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33" name="Text Box 15"/>
            <p:cNvSpPr txBox="1">
              <a:spLocks noChangeArrowheads="1"/>
            </p:cNvSpPr>
            <p:nvPr/>
          </p:nvSpPr>
          <p:spPr bwMode="auto">
            <a:xfrm>
              <a:off x="2268" y="5286"/>
              <a:ext cx="48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71" tIns="42135" rIns="84271" bIns="42135" anchor="ctr">
              <a:spAutoFit/>
            </a:bodyPr>
            <a:lstStyle/>
            <a:p>
              <a:pPr algn="ctr" defTabSz="842963"/>
              <a:r>
                <a:rPr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お問い合わせ先</a:t>
              </a:r>
            </a:p>
          </p:txBody>
        </p:sp>
      </p:grpSp>
      <p:grpSp>
        <p:nvGrpSpPr>
          <p:cNvPr id="3" name="グループ化 48"/>
          <p:cNvGrpSpPr/>
          <p:nvPr/>
        </p:nvGrpSpPr>
        <p:grpSpPr>
          <a:xfrm>
            <a:off x="152400" y="8737289"/>
            <a:ext cx="3124200" cy="1114103"/>
            <a:chOff x="152400" y="8737289"/>
            <a:chExt cx="3124200" cy="1114103"/>
          </a:xfrm>
        </p:grpSpPr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2250" y="8737289"/>
              <a:ext cx="1116013" cy="2841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52400" y="9023805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http://www.elecom.co.jp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52400" y="9381492"/>
              <a:ext cx="3124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本ドキュメントの作成にあたっては細心の注意を払っていますが、本ドキュメントの記述の誤りや欠落があっても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エレコム株式会社、ロジテック株式会社はいかなる責任も負わないものとする。本ドキュメントおよび記述内容は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予告なしに変更されることがあります。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本ドキュメントは、作成日現在の情報をもとに作成されたものです、今後、価格の変更、仕様の変更、バージョン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アップ等により、内容の全部もしくは一部に変更が生じる可能性があります。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76400" y="9020630"/>
              <a:ext cx="1447800" cy="35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ロジテック株式会社</a:t>
              </a:r>
            </a:p>
            <a:p>
              <a:pPr defTabSz="877888"/>
              <a:r>
                <a:rPr lang="en-US" altLang="ja-JP" sz="8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http://www.Logitec.co.jp</a:t>
              </a:r>
            </a:p>
          </p:txBody>
        </p:sp>
      </p:grpSp>
      <p:sp>
        <p:nvSpPr>
          <p:cNvPr id="164" name="Rectangle 75"/>
          <p:cNvSpPr>
            <a:spLocks noChangeArrowheads="1"/>
          </p:cNvSpPr>
          <p:nvPr/>
        </p:nvSpPr>
        <p:spPr bwMode="auto">
          <a:xfrm>
            <a:off x="152400" y="2327337"/>
            <a:ext cx="6553200" cy="24096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8" name="Text Box 17"/>
          <p:cNvSpPr txBox="1">
            <a:spLocks noChangeArrowheads="1"/>
          </p:cNvSpPr>
          <p:nvPr/>
        </p:nvSpPr>
        <p:spPr bwMode="auto">
          <a:xfrm>
            <a:off x="168274" y="2612740"/>
            <a:ext cx="2252613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プライバシータイプ（反射防止タイプ）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1196752" y="3404828"/>
            <a:ext cx="1476164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●上下左右からののぞき見を防止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3" name="正方形/長方形 93"/>
          <p:cNvSpPr>
            <a:spLocks noChangeArrowheads="1"/>
          </p:cNvSpPr>
          <p:nvPr/>
        </p:nvSpPr>
        <p:spPr bwMode="auto">
          <a:xfrm>
            <a:off x="152400" y="2324162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液晶保護フィルム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～プライバシー対策／画面</a:t>
            </a:r>
            <a:r>
              <a:rPr lang="ja-JP" altLang="en-US" sz="12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を保護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5" name="Rectangle 75"/>
          <p:cNvSpPr>
            <a:spLocks noChangeArrowheads="1"/>
          </p:cNvSpPr>
          <p:nvPr/>
        </p:nvSpPr>
        <p:spPr bwMode="auto">
          <a:xfrm>
            <a:off x="152400" y="4772980"/>
            <a:ext cx="6553200" cy="18362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6" name="正方形/長方形 93"/>
          <p:cNvSpPr>
            <a:spLocks noChangeArrowheads="1"/>
          </p:cNvSpPr>
          <p:nvPr/>
        </p:nvSpPr>
        <p:spPr bwMode="auto">
          <a:xfrm>
            <a:off x="152400" y="4772980"/>
            <a:ext cx="6553200" cy="25241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カバー型</a:t>
            </a:r>
            <a:r>
              <a:rPr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Bluetooth</a:t>
            </a:r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キーボード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～文字を入力する～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198" name="Group 706"/>
          <p:cNvGraphicFramePr>
            <a:graphicFrameLocks noGrp="1"/>
          </p:cNvGraphicFramePr>
          <p:nvPr/>
        </p:nvGraphicFramePr>
        <p:xfrm>
          <a:off x="3527464" y="380492"/>
          <a:ext cx="2518237" cy="849302"/>
        </p:xfrm>
        <a:graphic>
          <a:graphicData uri="http://schemas.openxmlformats.org/drawingml/2006/table">
            <a:tbl>
              <a:tblPr/>
              <a:tblGrid>
                <a:gridCol w="591856"/>
                <a:gridCol w="407706"/>
                <a:gridCol w="783944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TB-A14360BK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TB-A14360WH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 3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TB-A12S360BK 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TB-A12S360WH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" name="Rectangle 75"/>
          <p:cNvSpPr>
            <a:spLocks noChangeArrowheads="1"/>
          </p:cNvSpPr>
          <p:nvPr/>
        </p:nvSpPr>
        <p:spPr bwMode="auto">
          <a:xfrm>
            <a:off x="152400" y="55562"/>
            <a:ext cx="6553200" cy="223314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0" name="正方形/長方形 93"/>
          <p:cNvSpPr>
            <a:spLocks noChangeArrowheads="1"/>
          </p:cNvSpPr>
          <p:nvPr/>
        </p:nvSpPr>
        <p:spPr bwMode="auto">
          <a:xfrm>
            <a:off x="152400" y="57150"/>
            <a:ext cx="6553200" cy="2524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カバー・ケース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～本体</a:t>
            </a:r>
            <a:r>
              <a:rPr lang="ja-JP" altLang="en-US" sz="12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を保護する／画面を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見せる～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0" name="Text Box 17"/>
          <p:cNvSpPr txBox="1">
            <a:spLocks noChangeArrowheads="1"/>
          </p:cNvSpPr>
          <p:nvPr/>
        </p:nvSpPr>
        <p:spPr bwMode="auto">
          <a:xfrm>
            <a:off x="1304764" y="621466"/>
            <a:ext cx="1692188" cy="731424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●回転させて縦横自由に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使える</a:t>
            </a:r>
            <a:endParaRPr lang="en-US" altLang="ja-JP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●高級感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のあるソフトレザー素材を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採用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●液晶保護フィルムが付属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●カバーを装着したままで液晶画面の確認、本体の操作、各種ボタン操作、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コネクタへの接続、ヘッドホンの接続が可能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640" y="117645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700" y="1140446"/>
            <a:ext cx="5238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710" y="344488"/>
            <a:ext cx="1962150" cy="2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Group 706"/>
          <p:cNvGraphicFramePr>
            <a:graphicFrameLocks noGrp="1"/>
          </p:cNvGraphicFramePr>
          <p:nvPr/>
        </p:nvGraphicFramePr>
        <p:xfrm>
          <a:off x="3684824" y="2648744"/>
          <a:ext cx="2372468" cy="849302"/>
        </p:xfrm>
        <a:graphic>
          <a:graphicData uri="http://schemas.openxmlformats.org/drawingml/2006/table">
            <a:tbl>
              <a:tblPr/>
              <a:tblGrid>
                <a:gridCol w="853793"/>
                <a:gridCol w="783944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 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TB-A14PF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 3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TB-A12SPF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PM-A14FLPF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iPhone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6 Plus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PM-A14LFLPF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Group 706"/>
          <p:cNvGraphicFramePr>
            <a:graphicFrameLocks noGrp="1"/>
          </p:cNvGraphicFramePr>
          <p:nvPr/>
        </p:nvGraphicFramePr>
        <p:xfrm>
          <a:off x="3386933" y="3707654"/>
          <a:ext cx="2657937" cy="849302"/>
        </p:xfrm>
        <a:graphic>
          <a:graphicData uri="http://schemas.openxmlformats.org/drawingml/2006/table">
            <a:tbl>
              <a:tblPr/>
              <a:tblGrid>
                <a:gridCol w="614081"/>
                <a:gridCol w="483906"/>
                <a:gridCol w="825219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仕様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 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反射防止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TB-A14FLSVA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光沢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TB-A14FLSVAG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反射防止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TB-A13SFLSVA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  <a:endParaRPr kumimoji="1" lang="en-US" altLang="ja-JP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光沢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TB-A13SFLSVAG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196752" y="4340932"/>
            <a:ext cx="1548172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●工業規格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JIS Z 2801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（抗菌加工製品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‐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抗菌試験方法・抗菌効果）の基準を満たしています。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175022" y="3613284"/>
            <a:ext cx="2677914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抗菌フィルム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9" name="Group 706"/>
          <p:cNvGraphicFramePr>
            <a:graphicFrameLocks noGrp="1"/>
          </p:cNvGraphicFramePr>
          <p:nvPr/>
        </p:nvGraphicFramePr>
        <p:xfrm>
          <a:off x="3539055" y="1388604"/>
          <a:ext cx="2518237" cy="849302"/>
        </p:xfrm>
        <a:graphic>
          <a:graphicData uri="http://schemas.openxmlformats.org/drawingml/2006/table">
            <a:tbl>
              <a:tblPr/>
              <a:tblGrid>
                <a:gridCol w="591856"/>
                <a:gridCol w="407706"/>
                <a:gridCol w="783944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TB-A14UCBK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TB-A14UCCR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mini 3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TB-A13SUC2BK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TB-A13SUC2WH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1304764" y="1592994"/>
            <a:ext cx="1692188" cy="62370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Apple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純正の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Smart Cover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対応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●シリコン素材より強く耐久性に優れ、プラスチック素材よりしなやかな弾力性を持つ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TPU(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熱可塑性ポリウレタン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素材を使用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●液晶保護フィルム付属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152636" y="6645188"/>
            <a:ext cx="6553200" cy="20162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6" name="正方形/長方形 93"/>
          <p:cNvSpPr>
            <a:spLocks noChangeArrowheads="1"/>
          </p:cNvSpPr>
          <p:nvPr/>
        </p:nvSpPr>
        <p:spPr bwMode="auto">
          <a:xfrm>
            <a:off x="152636" y="6644804"/>
            <a:ext cx="6553200" cy="25241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algn="ctr" defTabSz="938213"/>
            <a:r>
              <a:rPr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ケーブル・シガーチャージャー</a:t>
            </a:r>
            <a:r>
              <a:rPr lang="ja-JP" altLang="en-US" sz="12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～充電する～</a:t>
            </a:r>
            <a:endParaRPr lang="ja-JP" altLang="en-US" sz="12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89" name="Group 706"/>
          <p:cNvGraphicFramePr>
            <a:graphicFrameLocks noGrp="1"/>
          </p:cNvGraphicFramePr>
          <p:nvPr/>
        </p:nvGraphicFramePr>
        <p:xfrm>
          <a:off x="3645024" y="6198630"/>
          <a:ext cx="2372468" cy="338546"/>
        </p:xfrm>
        <a:graphic>
          <a:graphicData uri="http://schemas.openxmlformats.org/drawingml/2006/table">
            <a:tbl>
              <a:tblPr/>
              <a:tblGrid>
                <a:gridCol w="853793"/>
                <a:gridCol w="783944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対応機種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iPad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Air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2/Air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TK-FBP068ISV2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￥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11,880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83560" y="5097016"/>
            <a:ext cx="685800" cy="1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3016" y="5061012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5164" y="5061012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17"/>
          <p:cNvSpPr txBox="1">
            <a:spLocks noChangeArrowheads="1"/>
          </p:cNvSpPr>
          <p:nvPr/>
        </p:nvSpPr>
        <p:spPr bwMode="auto">
          <a:xfrm>
            <a:off x="3573016" y="5660866"/>
            <a:ext cx="1404938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磁石でカンタン装着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本体に磁石で固定し、スリムスタイルでかんたんに持ち運ぶことができます。 </a:t>
            </a: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>
            <a:off x="4963852" y="5660866"/>
            <a:ext cx="1404938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オートスリープ対応</a:t>
            </a:r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本体への固定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取り外しで、画面が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ON/OFF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になるオートスリープに対応。 </a:t>
            </a:r>
          </a:p>
        </p:txBody>
      </p:sp>
      <p:graphicFrame>
        <p:nvGraphicFramePr>
          <p:cNvPr id="57" name="Group 706"/>
          <p:cNvGraphicFramePr>
            <a:graphicFrameLocks noGrp="1"/>
          </p:cNvGraphicFramePr>
          <p:nvPr/>
        </p:nvGraphicFramePr>
        <p:xfrm>
          <a:off x="3506735" y="8080606"/>
          <a:ext cx="2478549" cy="508798"/>
        </p:xfrm>
        <a:graphic>
          <a:graphicData uri="http://schemas.openxmlformats.org/drawingml/2006/table">
            <a:tbl>
              <a:tblPr/>
              <a:tblGrid>
                <a:gridCol w="518831"/>
                <a:gridCol w="407706"/>
                <a:gridCol w="817281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仕様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2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USB</a:t>
                      </a: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タイプ</a:t>
                      </a:r>
                      <a:endParaRPr kumimoji="1" lang="en-US" altLang="ja-JP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A×2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ブラック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MPA-CCDU24BK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￥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3,628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MPA-CCDU24WH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￥</a:t>
                      </a: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3,628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4643" y="7653300"/>
            <a:ext cx="1079044" cy="9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175022" y="6921778"/>
            <a:ext cx="2677914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Lightning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コネクタ対応</a:t>
            </a:r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ケーブル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1340768" y="7681736"/>
            <a:ext cx="1512168" cy="22359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</a:t>
            </a:r>
            <a:r>
              <a:rPr lang="ja-JP" altLang="en-US" sz="900" dirty="0" smtClean="0">
                <a:solidFill>
                  <a:srgbClr val="0000C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シガーチャージャー</a:t>
            </a:r>
            <a:endParaRPr lang="ja-JP" altLang="en-US" sz="900" dirty="0">
              <a:solidFill>
                <a:srgbClr val="0000C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304764" y="7941332"/>
            <a:ext cx="1476164" cy="515980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12/24V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車対応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2.4A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の急速充電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●難燃材を採用し、発熱の低い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安全設計</a:t>
            </a:r>
            <a:endParaRPr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65" name="Group 706"/>
          <p:cNvGraphicFramePr>
            <a:graphicFrameLocks noGrp="1"/>
          </p:cNvGraphicFramePr>
          <p:nvPr/>
        </p:nvGraphicFramePr>
        <p:xfrm>
          <a:off x="3506735" y="6957782"/>
          <a:ext cx="2478549" cy="1019554"/>
        </p:xfrm>
        <a:graphic>
          <a:graphicData uri="http://schemas.openxmlformats.org/drawingml/2006/table">
            <a:tbl>
              <a:tblPr/>
              <a:tblGrid>
                <a:gridCol w="518831"/>
                <a:gridCol w="407706"/>
                <a:gridCol w="817281"/>
                <a:gridCol w="734731"/>
              </a:tblGrid>
              <a:tr h="105271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カラー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長さ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型番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本体価格</a:t>
                      </a:r>
                      <a:r>
                        <a:rPr kumimoji="1" lang="ja-JP" alt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（税込）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rowSpan="5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ホワイト</a:t>
                      </a: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0.1m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LHC-UAL01WH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0.5m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LHC-UAL05WH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1.0m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LHC-UAL10WH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1.5m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LHC-UAL15WH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252">
                <a:tc vMerge="1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2.0m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6853" marR="76853" marT="38427" marB="384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LHC-UAL20WH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OPEN</a:t>
                      </a:r>
                    </a:p>
                  </a:txBody>
                  <a:tcPr marL="76853" marR="76853" marT="38427" marB="384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24644" y="7173806"/>
            <a:ext cx="1476164" cy="300537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</a:t>
            </a:r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Apple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の正規ライセンス取得製品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●信号劣化を抑える金メッキピン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40768" y="3644723"/>
            <a:ext cx="914214" cy="69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2247" y="2972780"/>
            <a:ext cx="416513" cy="5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60848" y="2648744"/>
            <a:ext cx="828092" cy="74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0788" y="2972780"/>
            <a:ext cx="512824" cy="4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8640" y="1568624"/>
            <a:ext cx="101346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96852" y="5097016"/>
            <a:ext cx="1044116" cy="5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92796" y="6069124"/>
            <a:ext cx="832092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0648" y="5135299"/>
            <a:ext cx="1332148" cy="136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2060066" y="5660866"/>
            <a:ext cx="1404938" cy="408258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収納可能なスタンドを装備</a:t>
            </a:r>
            <a:endParaRPr lang="en-US" altLang="ja-JP" sz="700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endParaRPr lang="en-US" altLang="ja-JP" sz="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defTabSz="842963"/>
            <a:r>
              <a:rPr lang="en-US" altLang="ja-JP" sz="6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iPad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Air 2/Air</a:t>
            </a: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を立て掛けられる収納タイプのスタンドを装備しています。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>
          <a:noFill/>
          <a:miter lim="800000"/>
          <a:headEnd/>
          <a:tailEnd/>
        </a:ln>
      </a:spPr>
      <a:bodyPr lIns="87782" tIns="43891" rIns="87782" bIns="43891" anchor="ctr"/>
      <a:lstStyle>
        <a:defPPr algn="ctr" defTabSz="938213">
          <a:defRPr sz="2500">
            <a:solidFill>
              <a:schemeClr val="bg1"/>
            </a:solidFill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8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13988</TotalTime>
  <Words>1035</Words>
  <Application>Microsoft Office PowerPoint</Application>
  <PresentationFormat>A4 210 x 297 mm</PresentationFormat>
  <Paragraphs>272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スライド 1</vt:lpstr>
      <vt:lpstr>スライド 2</vt:lpstr>
    </vt:vector>
  </TitlesOfParts>
  <Company>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営業チラシ　LHD-LANQGシリーズ</dc:title>
  <dc:creator>Sales</dc:creator>
  <cp:lastModifiedBy>Shinya Yamada</cp:lastModifiedBy>
  <cp:revision>684</cp:revision>
  <dcterms:created xsi:type="dcterms:W3CDTF">2006-08-09T08:42:29Z</dcterms:created>
  <dcterms:modified xsi:type="dcterms:W3CDTF">2015-04-02T05:29:14Z</dcterms:modified>
</cp:coreProperties>
</file>