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"/>
  </p:notesMasterIdLst>
  <p:sldIdLst>
    <p:sldId id="256" r:id="rId2"/>
    <p:sldId id="257" r:id="rId3"/>
  </p:sldIdLst>
  <p:sldSz cx="12801600" cy="9601200" type="A3"/>
  <p:notesSz cx="10018713" cy="14447838"/>
  <p:defaultTextStyle>
    <a:defPPr>
      <a:defRPr lang="ja-JP"/>
    </a:defPPr>
    <a:lvl1pPr marL="0" algn="l" defTabSz="1279544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39772" algn="l" defTabSz="1279544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79544" algn="l" defTabSz="1279544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19316" algn="l" defTabSz="1279544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59089" algn="l" defTabSz="1279544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198861" algn="l" defTabSz="1279544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38638" algn="l" defTabSz="1279544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78410" algn="l" defTabSz="1279544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18182" algn="l" defTabSz="1279544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008000"/>
    <a:srgbClr val="FF0066"/>
    <a:srgbClr val="CC0099"/>
    <a:srgbClr val="800080"/>
    <a:srgbClr val="0000FF"/>
    <a:srgbClr val="006600"/>
    <a:srgbClr val="0066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2" autoAdjust="0"/>
    <p:restoredTop sz="96048" autoAdjust="0"/>
  </p:normalViewPr>
  <p:slideViewPr>
    <p:cSldViewPr>
      <p:cViewPr>
        <p:scale>
          <a:sx n="91" d="100"/>
          <a:sy n="91" d="100"/>
        </p:scale>
        <p:origin x="-72" y="1548"/>
      </p:cViewPr>
      <p:guideLst>
        <p:guide orient="horz" pos="3024"/>
        <p:guide orient="horz" pos="121"/>
        <p:guide orient="horz" pos="5927"/>
        <p:guide pos="4032"/>
        <p:guide pos="7933"/>
        <p:guide pos="131"/>
        <p:guide pos="41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41386" cy="721990"/>
          </a:xfrm>
          <a:prstGeom prst="rect">
            <a:avLst/>
          </a:prstGeom>
        </p:spPr>
        <p:txBody>
          <a:bodyPr vert="horz" lIns="92519" tIns="46261" rIns="92519" bIns="462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715" y="2"/>
            <a:ext cx="4341386" cy="721990"/>
          </a:xfrm>
          <a:prstGeom prst="rect">
            <a:avLst/>
          </a:prstGeom>
        </p:spPr>
        <p:txBody>
          <a:bodyPr vert="horz" lIns="92519" tIns="46261" rIns="92519" bIns="46261" rtlCol="0"/>
          <a:lstStyle>
            <a:lvl1pPr algn="r">
              <a:defRPr sz="1200"/>
            </a:lvl1pPr>
          </a:lstStyle>
          <a:p>
            <a:fld id="{19D1F5BC-FC37-414A-BE55-DFA07067F076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082675"/>
            <a:ext cx="7221537" cy="541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61" rIns="92519" bIns="4626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359" y="6862127"/>
            <a:ext cx="8014003" cy="6502730"/>
          </a:xfrm>
          <a:prstGeom prst="rect">
            <a:avLst/>
          </a:prstGeom>
        </p:spPr>
        <p:txBody>
          <a:bodyPr vert="horz" lIns="92519" tIns="46261" rIns="92519" bIns="4626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13722640"/>
            <a:ext cx="4341386" cy="721990"/>
          </a:xfrm>
          <a:prstGeom prst="rect">
            <a:avLst/>
          </a:prstGeom>
        </p:spPr>
        <p:txBody>
          <a:bodyPr vert="horz" lIns="92519" tIns="46261" rIns="92519" bIns="462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715" y="13722640"/>
            <a:ext cx="4341386" cy="721990"/>
          </a:xfrm>
          <a:prstGeom prst="rect">
            <a:avLst/>
          </a:prstGeom>
        </p:spPr>
        <p:txBody>
          <a:bodyPr vert="horz" lIns="92519" tIns="46261" rIns="92519" bIns="46261" rtlCol="0" anchor="b"/>
          <a:lstStyle>
            <a:lvl1pPr algn="r">
              <a:defRPr sz="1200"/>
            </a:lvl1pPr>
          </a:lstStyle>
          <a:p>
            <a:fld id="{828F7B7D-38D7-46EC-856F-30082F37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27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371272" algn="l" defTabSz="9141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828362" algn="l" defTabSz="9141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742541" algn="l" defTabSz="9141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199631" algn="l" defTabSz="9141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F7B7D-38D7-46EC-856F-30082F37C96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19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601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8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8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37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08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500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500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35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17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6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77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5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3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88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86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84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8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20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81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772" indent="0">
              <a:buNone/>
              <a:defRPr sz="2800" b="1"/>
            </a:lvl2pPr>
            <a:lvl3pPr marL="1279544" indent="0">
              <a:buNone/>
              <a:defRPr sz="2500" b="1"/>
            </a:lvl3pPr>
            <a:lvl4pPr marL="1919316" indent="0">
              <a:buNone/>
              <a:defRPr sz="2200" b="1"/>
            </a:lvl4pPr>
            <a:lvl5pPr marL="2559089" indent="0">
              <a:buNone/>
              <a:defRPr sz="2200" b="1"/>
            </a:lvl5pPr>
            <a:lvl6pPr marL="3198861" indent="0">
              <a:buNone/>
              <a:defRPr sz="2200" b="1"/>
            </a:lvl6pPr>
            <a:lvl7pPr marL="3838638" indent="0">
              <a:buNone/>
              <a:defRPr sz="2200" b="1"/>
            </a:lvl7pPr>
            <a:lvl8pPr marL="4478410" indent="0">
              <a:buNone/>
              <a:defRPr sz="2200" b="1"/>
            </a:lvl8pPr>
            <a:lvl9pPr marL="5118182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41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772" indent="0">
              <a:buNone/>
              <a:defRPr sz="2800" b="1"/>
            </a:lvl2pPr>
            <a:lvl3pPr marL="1279544" indent="0">
              <a:buNone/>
              <a:defRPr sz="2500" b="1"/>
            </a:lvl3pPr>
            <a:lvl4pPr marL="1919316" indent="0">
              <a:buNone/>
              <a:defRPr sz="2200" b="1"/>
            </a:lvl4pPr>
            <a:lvl5pPr marL="2559089" indent="0">
              <a:buNone/>
              <a:defRPr sz="2200" b="1"/>
            </a:lvl5pPr>
            <a:lvl6pPr marL="3198861" indent="0">
              <a:buNone/>
              <a:defRPr sz="2200" b="1"/>
            </a:lvl6pPr>
            <a:lvl7pPr marL="3838638" indent="0">
              <a:buNone/>
              <a:defRPr sz="2200" b="1"/>
            </a:lvl7pPr>
            <a:lvl8pPr marL="4478410" indent="0">
              <a:buNone/>
              <a:defRPr sz="2200" b="1"/>
            </a:lvl8pPr>
            <a:lvl9pPr marL="5118182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41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26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99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772" indent="0">
              <a:buNone/>
              <a:defRPr sz="1700"/>
            </a:lvl2pPr>
            <a:lvl3pPr marL="1279544" indent="0">
              <a:buNone/>
              <a:defRPr sz="1400"/>
            </a:lvl3pPr>
            <a:lvl4pPr marL="1919316" indent="0">
              <a:buNone/>
              <a:defRPr sz="1300"/>
            </a:lvl4pPr>
            <a:lvl5pPr marL="2559089" indent="0">
              <a:buNone/>
              <a:defRPr sz="1300"/>
            </a:lvl5pPr>
            <a:lvl6pPr marL="3198861" indent="0">
              <a:buNone/>
              <a:defRPr sz="1300"/>
            </a:lvl6pPr>
            <a:lvl7pPr marL="3838638" indent="0">
              <a:buNone/>
              <a:defRPr sz="1300"/>
            </a:lvl7pPr>
            <a:lvl8pPr marL="4478410" indent="0">
              <a:buNone/>
              <a:defRPr sz="1300"/>
            </a:lvl8pPr>
            <a:lvl9pPr marL="5118182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85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772" indent="0">
              <a:buNone/>
              <a:defRPr sz="3900"/>
            </a:lvl2pPr>
            <a:lvl3pPr marL="1279544" indent="0">
              <a:buNone/>
              <a:defRPr sz="3400"/>
            </a:lvl3pPr>
            <a:lvl4pPr marL="1919316" indent="0">
              <a:buNone/>
              <a:defRPr sz="2800"/>
            </a:lvl4pPr>
            <a:lvl5pPr marL="2559089" indent="0">
              <a:buNone/>
              <a:defRPr sz="2800"/>
            </a:lvl5pPr>
            <a:lvl6pPr marL="3198861" indent="0">
              <a:buNone/>
              <a:defRPr sz="2800"/>
            </a:lvl6pPr>
            <a:lvl7pPr marL="3838638" indent="0">
              <a:buNone/>
              <a:defRPr sz="2800"/>
            </a:lvl7pPr>
            <a:lvl8pPr marL="4478410" indent="0">
              <a:buNone/>
              <a:defRPr sz="2800"/>
            </a:lvl8pPr>
            <a:lvl9pPr marL="5118182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772" indent="0">
              <a:buNone/>
              <a:defRPr sz="1700"/>
            </a:lvl2pPr>
            <a:lvl3pPr marL="1279544" indent="0">
              <a:buNone/>
              <a:defRPr sz="1400"/>
            </a:lvl3pPr>
            <a:lvl4pPr marL="1919316" indent="0">
              <a:buNone/>
              <a:defRPr sz="1300"/>
            </a:lvl4pPr>
            <a:lvl5pPr marL="2559089" indent="0">
              <a:buNone/>
              <a:defRPr sz="1300"/>
            </a:lvl5pPr>
            <a:lvl6pPr marL="3198861" indent="0">
              <a:buNone/>
              <a:defRPr sz="1300"/>
            </a:lvl6pPr>
            <a:lvl7pPr marL="3838638" indent="0">
              <a:buNone/>
              <a:defRPr sz="1300"/>
            </a:lvl7pPr>
            <a:lvl8pPr marL="4478410" indent="0">
              <a:buNone/>
              <a:defRPr sz="1300"/>
            </a:lvl8pPr>
            <a:lvl9pPr marL="5118182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92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54" tIns="63980" rIns="127954" bIns="6398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7954" tIns="63980" rIns="127954" bIns="6398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 vert="horz" lIns="127954" tIns="63980" rIns="127954" bIns="6398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D199E-08D9-4F09-886F-EED6FA9DF282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 vert="horz" lIns="127954" tIns="63980" rIns="127954" bIns="6398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 vert="horz" lIns="127954" tIns="63980" rIns="127954" bIns="6398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C741F-8C7B-46B0-AAB0-80643D71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45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79544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830" indent="-479830" algn="l" defTabSz="127954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632" indent="-399855" algn="l" defTabSz="127954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433" indent="-319886" algn="l" defTabSz="127954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205" indent="-319886" algn="l" defTabSz="127954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977" indent="-319886" algn="l" defTabSz="1279544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8750" indent="-319886" algn="l" defTabSz="127954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8522" indent="-319886" algn="l" defTabSz="127954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296" indent="-319886" algn="l" defTabSz="127954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8070" indent="-319886" algn="l" defTabSz="127954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79544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72" algn="l" defTabSz="1279544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44" algn="l" defTabSz="1279544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316" algn="l" defTabSz="1279544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089" algn="l" defTabSz="1279544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861" algn="l" defTabSz="1279544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8638" algn="l" defTabSz="1279544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410" algn="l" defTabSz="1279544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182" algn="l" defTabSz="1279544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emf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52249" y="349827"/>
            <a:ext cx="8164775" cy="3128770"/>
            <a:chOff x="35029" y="48073"/>
            <a:chExt cx="8381997" cy="3452649"/>
          </a:xfrm>
        </p:grpSpPr>
        <p:sp>
          <p:nvSpPr>
            <p:cNvPr id="2" name="角丸四角形 1"/>
            <p:cNvSpPr/>
            <p:nvPr/>
          </p:nvSpPr>
          <p:spPr>
            <a:xfrm>
              <a:off x="64098" y="216190"/>
              <a:ext cx="8352928" cy="3284532"/>
            </a:xfrm>
            <a:custGeom>
              <a:avLst/>
              <a:gdLst>
                <a:gd name="connsiteX0" fmla="*/ 0 w 9622217"/>
                <a:gd name="connsiteY0" fmla="*/ 536054 h 3216260"/>
                <a:gd name="connsiteX1" fmla="*/ 536054 w 9622217"/>
                <a:gd name="connsiteY1" fmla="*/ 0 h 3216260"/>
                <a:gd name="connsiteX2" fmla="*/ 9086163 w 9622217"/>
                <a:gd name="connsiteY2" fmla="*/ 0 h 3216260"/>
                <a:gd name="connsiteX3" fmla="*/ 9622217 w 9622217"/>
                <a:gd name="connsiteY3" fmla="*/ 536054 h 3216260"/>
                <a:gd name="connsiteX4" fmla="*/ 9622217 w 9622217"/>
                <a:gd name="connsiteY4" fmla="*/ 2680206 h 3216260"/>
                <a:gd name="connsiteX5" fmla="*/ 9086163 w 9622217"/>
                <a:gd name="connsiteY5" fmla="*/ 3216260 h 3216260"/>
                <a:gd name="connsiteX6" fmla="*/ 536054 w 9622217"/>
                <a:gd name="connsiteY6" fmla="*/ 3216260 h 3216260"/>
                <a:gd name="connsiteX7" fmla="*/ 0 w 9622217"/>
                <a:gd name="connsiteY7" fmla="*/ 2680206 h 3216260"/>
                <a:gd name="connsiteX8" fmla="*/ 0 w 9622217"/>
                <a:gd name="connsiteY8" fmla="*/ 536054 h 3216260"/>
                <a:gd name="connsiteX0" fmla="*/ 0 w 9631742"/>
                <a:gd name="connsiteY0" fmla="*/ 326504 h 3216260"/>
                <a:gd name="connsiteX1" fmla="*/ 54557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1742"/>
                <a:gd name="connsiteY0" fmla="*/ 326504 h 3216260"/>
                <a:gd name="connsiteX1" fmla="*/ 29792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53605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29792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0956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3242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32365" h="3216278">
                  <a:moveTo>
                    <a:pt x="0" y="326504"/>
                  </a:moveTo>
                  <a:cubicBezTo>
                    <a:pt x="0" y="30450"/>
                    <a:pt x="1875" y="0"/>
                    <a:pt x="297929" y="0"/>
                  </a:cubicBezTo>
                  <a:lnTo>
                    <a:pt x="9362388" y="0"/>
                  </a:lnTo>
                  <a:cubicBezTo>
                    <a:pt x="9658442" y="0"/>
                    <a:pt x="9631742" y="30450"/>
                    <a:pt x="9631742" y="326504"/>
                  </a:cubicBezTo>
                  <a:lnTo>
                    <a:pt x="9631742" y="2927856"/>
                  </a:lnTo>
                  <a:cubicBezTo>
                    <a:pt x="9631742" y="3223910"/>
                    <a:pt x="9620342" y="3216260"/>
                    <a:pt x="9324288" y="3216260"/>
                  </a:cubicBezTo>
                  <a:lnTo>
                    <a:pt x="297929" y="3216260"/>
                  </a:lnTo>
                  <a:cubicBezTo>
                    <a:pt x="1875" y="3216260"/>
                    <a:pt x="9525" y="3185810"/>
                    <a:pt x="9525" y="2889756"/>
                  </a:cubicBezTo>
                  <a:cubicBezTo>
                    <a:pt x="9525" y="2175039"/>
                    <a:pt x="0" y="1041221"/>
                    <a:pt x="0" y="326504"/>
                  </a:cubicBezTo>
                  <a:close/>
                </a:path>
              </a:pathLst>
            </a:cu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テキスト ボックス 74"/>
            <p:cNvSpPr txBox="1">
              <a:spLocks noChangeArrowheads="1"/>
            </p:cNvSpPr>
            <p:nvPr/>
          </p:nvSpPr>
          <p:spPr bwMode="auto">
            <a:xfrm>
              <a:off x="35029" y="3000400"/>
              <a:ext cx="6192211" cy="450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17" tIns="45709" rIns="91417" bIns="45709">
              <a:spAutoFit/>
            </a:bodyPr>
            <a:lstStyle>
              <a:lvl1pPr algn="l" eaLnBrk="0" hangingPunct="0">
                <a:lnSpc>
                  <a:spcPct val="105000"/>
                </a:lnSpc>
                <a:spcBef>
                  <a:spcPct val="0"/>
                </a:spcBef>
                <a:buClr>
                  <a:schemeClr val="accent1"/>
                </a:buClr>
                <a:buSzPct val="50000"/>
                <a:buFont typeface="Monotype Corsiva" pitchFamily="66" charset="0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algn="l" eaLnBrk="0" hangingPunct="0">
                <a:spcAft>
                  <a:spcPct val="1000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algn="l" eaLnBrk="0" hangingPunct="0">
                <a:spcAft>
                  <a:spcPct val="10000"/>
                </a:spcAft>
                <a:buClr>
                  <a:schemeClr val="accent1"/>
                </a:buClr>
                <a:buSzPct val="75000"/>
                <a:buChar char="—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fontAlgn="ctr" hangingPunct="1"/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※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１</a:t>
              </a:r>
              <a:r>
                <a:rPr lang="ja-JP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：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上記の本体価格は</a:t>
              </a:r>
              <a:r>
                <a:rPr lang="ja-JP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エプソンダイレクトショップ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での販売価格</a:t>
              </a:r>
              <a:r>
                <a:rPr lang="ja-JP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2014</a:t>
              </a:r>
              <a:r>
                <a:rPr lang="ja-JP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</a:t>
              </a:r>
              <a:r>
                <a:rPr lang="ja-JP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25</a:t>
              </a:r>
              <a:r>
                <a:rPr lang="ja-JP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日現在）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で算出しています。</a:t>
              </a:r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eaLnBrk="1" fontAlgn="ctr" hangingPunct="1"/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各販売店での販売価格を拘束するものではありません。各販売店における販売価格は、各販売店にお問い合わせください。</a:t>
              </a:r>
              <a:endParaRPr lang="ja-JP" altLang="ja-JP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eaLnBrk="1" fontAlgn="ctr" hangingPunct="1"/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※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２</a:t>
              </a:r>
              <a:r>
                <a:rPr lang="ja-JP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：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印刷スピード、ランニングコストの測定データおよび測定条件はカタログ・ホームページをご覧ください。</a:t>
              </a:r>
              <a:endParaRPr lang="ja-JP" altLang="ja-JP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3899248" y="48074"/>
              <a:ext cx="3473660" cy="281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カラー印刷でもコストカットに貢献します！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6" y="361350"/>
              <a:ext cx="3981774" cy="263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731" y="377542"/>
              <a:ext cx="4314293" cy="2622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1" y="48073"/>
              <a:ext cx="3775940" cy="37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8510802" y="440770"/>
            <a:ext cx="4091556" cy="2977573"/>
            <a:chOff x="8562728" y="70353"/>
            <a:chExt cx="4322339" cy="3362114"/>
          </a:xfrm>
        </p:grpSpPr>
        <p:sp>
          <p:nvSpPr>
            <p:cNvPr id="44" name="角丸四角形 1"/>
            <p:cNvSpPr/>
            <p:nvPr/>
          </p:nvSpPr>
          <p:spPr>
            <a:xfrm>
              <a:off x="8562728" y="216190"/>
              <a:ext cx="4183362" cy="3216277"/>
            </a:xfrm>
            <a:custGeom>
              <a:avLst/>
              <a:gdLst>
                <a:gd name="connsiteX0" fmla="*/ 0 w 9622217"/>
                <a:gd name="connsiteY0" fmla="*/ 536054 h 3216260"/>
                <a:gd name="connsiteX1" fmla="*/ 536054 w 9622217"/>
                <a:gd name="connsiteY1" fmla="*/ 0 h 3216260"/>
                <a:gd name="connsiteX2" fmla="*/ 9086163 w 9622217"/>
                <a:gd name="connsiteY2" fmla="*/ 0 h 3216260"/>
                <a:gd name="connsiteX3" fmla="*/ 9622217 w 9622217"/>
                <a:gd name="connsiteY3" fmla="*/ 536054 h 3216260"/>
                <a:gd name="connsiteX4" fmla="*/ 9622217 w 9622217"/>
                <a:gd name="connsiteY4" fmla="*/ 2680206 h 3216260"/>
                <a:gd name="connsiteX5" fmla="*/ 9086163 w 9622217"/>
                <a:gd name="connsiteY5" fmla="*/ 3216260 h 3216260"/>
                <a:gd name="connsiteX6" fmla="*/ 536054 w 9622217"/>
                <a:gd name="connsiteY6" fmla="*/ 3216260 h 3216260"/>
                <a:gd name="connsiteX7" fmla="*/ 0 w 9622217"/>
                <a:gd name="connsiteY7" fmla="*/ 2680206 h 3216260"/>
                <a:gd name="connsiteX8" fmla="*/ 0 w 9622217"/>
                <a:gd name="connsiteY8" fmla="*/ 536054 h 3216260"/>
                <a:gd name="connsiteX0" fmla="*/ 0 w 9631742"/>
                <a:gd name="connsiteY0" fmla="*/ 326504 h 3216260"/>
                <a:gd name="connsiteX1" fmla="*/ 54557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1742"/>
                <a:gd name="connsiteY0" fmla="*/ 326504 h 3216260"/>
                <a:gd name="connsiteX1" fmla="*/ 29792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53605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29792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0956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3242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32365" h="3216278">
                  <a:moveTo>
                    <a:pt x="0" y="326504"/>
                  </a:moveTo>
                  <a:cubicBezTo>
                    <a:pt x="0" y="30450"/>
                    <a:pt x="1875" y="0"/>
                    <a:pt x="297929" y="0"/>
                  </a:cubicBezTo>
                  <a:lnTo>
                    <a:pt x="9362388" y="0"/>
                  </a:lnTo>
                  <a:cubicBezTo>
                    <a:pt x="9658442" y="0"/>
                    <a:pt x="9631742" y="30450"/>
                    <a:pt x="9631742" y="326504"/>
                  </a:cubicBezTo>
                  <a:lnTo>
                    <a:pt x="9631742" y="2927856"/>
                  </a:lnTo>
                  <a:cubicBezTo>
                    <a:pt x="9631742" y="3223910"/>
                    <a:pt x="9620342" y="3216260"/>
                    <a:pt x="9324288" y="3216260"/>
                  </a:cubicBezTo>
                  <a:lnTo>
                    <a:pt x="297929" y="3216260"/>
                  </a:lnTo>
                  <a:cubicBezTo>
                    <a:pt x="1875" y="3216260"/>
                    <a:pt x="9525" y="3185810"/>
                    <a:pt x="9525" y="2889756"/>
                  </a:cubicBezTo>
                  <a:cubicBezTo>
                    <a:pt x="9525" y="2175039"/>
                    <a:pt x="0" y="1041221"/>
                    <a:pt x="0" y="326504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r>
                <a:rPr kumimoji="1" lang="ja-JP" altLang="en-US" dirty="0" smtClean="0"/>
                <a:t>さい</a:t>
              </a:r>
              <a:endParaRPr kumimoji="1" lang="ja-JP" altLang="en-US" dirty="0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8675974" y="2496346"/>
              <a:ext cx="4003341" cy="8771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691869" y="2496345"/>
              <a:ext cx="4193198" cy="868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7" tIns="45709" rIns="91417" bIns="45709" rtlCol="0">
              <a:spAutoFit/>
            </a:bodyPr>
            <a:lstStyle/>
            <a:p>
              <a:r>
                <a:rPr lang="en-US" altLang="ja-JP" sz="1000" b="1" dirty="0">
                  <a:solidFill>
                    <a:srgbClr val="FF0000"/>
                  </a:solidFill>
                </a:rPr>
                <a:t>PX-M7050F/S7050</a:t>
              </a:r>
            </a:p>
            <a:p>
              <a:r>
                <a:rPr lang="ja-JP" altLang="en-US" sz="900" b="1" dirty="0">
                  <a:solidFill>
                    <a:srgbClr val="FF0000"/>
                  </a:solidFill>
                </a:rPr>
                <a:t>印刷スピードが速い！　最速約</a:t>
              </a:r>
              <a:r>
                <a:rPr lang="en-US" altLang="ja-JP" sz="900" b="1" dirty="0">
                  <a:solidFill>
                    <a:srgbClr val="FF0000"/>
                  </a:solidFill>
                </a:rPr>
                <a:t>34</a:t>
              </a:r>
              <a:r>
                <a:rPr lang="ja-JP" altLang="en-US" sz="900" b="1" dirty="0">
                  <a:solidFill>
                    <a:srgbClr val="FF0000"/>
                  </a:solidFill>
                </a:rPr>
                <a:t>枚</a:t>
              </a:r>
              <a:r>
                <a:rPr lang="en-US" altLang="ja-JP" sz="900" b="1" dirty="0">
                  <a:solidFill>
                    <a:srgbClr val="FF0000"/>
                  </a:solidFill>
                </a:rPr>
                <a:t>/</a:t>
              </a:r>
              <a:r>
                <a:rPr lang="ja-JP" altLang="en-US" sz="900" b="1" dirty="0">
                  <a:solidFill>
                    <a:srgbClr val="FF0000"/>
                  </a:solidFill>
                </a:rPr>
                <a:t>分</a:t>
              </a:r>
              <a:r>
                <a:rPr lang="en-US" altLang="ja-JP" sz="900" b="1" dirty="0">
                  <a:solidFill>
                    <a:srgbClr val="FF0000"/>
                  </a:solidFill>
                </a:rPr>
                <a:t>(</a:t>
              </a:r>
              <a:r>
                <a:rPr lang="ja-JP" altLang="en-US" sz="900" b="1" dirty="0">
                  <a:solidFill>
                    <a:srgbClr val="FF0000"/>
                  </a:solidFill>
                </a:rPr>
                <a:t>カラー</a:t>
              </a:r>
              <a:r>
                <a:rPr lang="en-US" altLang="ja-JP" sz="900" b="1" dirty="0">
                  <a:solidFill>
                    <a:srgbClr val="FF0000"/>
                  </a:solidFill>
                </a:rPr>
                <a:t>/</a:t>
              </a:r>
              <a:r>
                <a:rPr lang="ja-JP" altLang="en-US" sz="900" b="1" dirty="0">
                  <a:solidFill>
                    <a:srgbClr val="FF0000"/>
                  </a:solidFill>
                </a:rPr>
                <a:t>モノクロ</a:t>
              </a:r>
              <a:r>
                <a:rPr lang="en-US" altLang="ja-JP" sz="900" b="1" dirty="0">
                  <a:solidFill>
                    <a:srgbClr val="FF0000"/>
                  </a:solidFill>
                </a:rPr>
                <a:t>)</a:t>
              </a:r>
            </a:p>
            <a:p>
              <a:r>
                <a:rPr lang="ja-JP" altLang="en-US" sz="900" b="1" dirty="0">
                  <a:solidFill>
                    <a:srgbClr val="FF0000"/>
                  </a:solidFill>
                </a:rPr>
                <a:t>ファーストプリントが速い！　最初の</a:t>
              </a:r>
              <a:r>
                <a:rPr lang="en-US" altLang="ja-JP" sz="900" b="1" dirty="0">
                  <a:solidFill>
                    <a:srgbClr val="FF0000"/>
                  </a:solidFill>
                </a:rPr>
                <a:t>1</a:t>
              </a:r>
              <a:r>
                <a:rPr lang="ja-JP" altLang="en-US" sz="900" b="1" dirty="0">
                  <a:solidFill>
                    <a:srgbClr val="FF0000"/>
                  </a:solidFill>
                </a:rPr>
                <a:t>枚目から約</a:t>
              </a:r>
              <a:r>
                <a:rPr lang="en-US" altLang="ja-JP" sz="900" b="1" dirty="0">
                  <a:solidFill>
                    <a:srgbClr val="FF0000"/>
                  </a:solidFill>
                </a:rPr>
                <a:t>7</a:t>
              </a:r>
              <a:r>
                <a:rPr lang="ja-JP" altLang="en-US" sz="900" b="1" dirty="0">
                  <a:solidFill>
                    <a:srgbClr val="FF0000"/>
                  </a:solidFill>
                </a:rPr>
                <a:t>秒</a:t>
              </a:r>
              <a:r>
                <a:rPr lang="en-US" altLang="ja-JP" sz="900" b="1" dirty="0">
                  <a:solidFill>
                    <a:srgbClr val="FF0000"/>
                  </a:solidFill>
                </a:rPr>
                <a:t>(</a:t>
              </a:r>
              <a:r>
                <a:rPr lang="ja-JP" altLang="en-US" sz="900" b="1" dirty="0">
                  <a:solidFill>
                    <a:srgbClr val="FF0000"/>
                  </a:solidFill>
                </a:rPr>
                <a:t>カラー</a:t>
              </a:r>
              <a:r>
                <a:rPr lang="en-US" altLang="ja-JP" sz="900" b="1" dirty="0">
                  <a:solidFill>
                    <a:srgbClr val="FF0000"/>
                  </a:solidFill>
                </a:rPr>
                <a:t>/</a:t>
              </a:r>
              <a:r>
                <a:rPr lang="ja-JP" altLang="en-US" sz="900" b="1" dirty="0">
                  <a:solidFill>
                    <a:srgbClr val="FF0000"/>
                  </a:solidFill>
                </a:rPr>
                <a:t>モノクロ</a:t>
              </a:r>
              <a:r>
                <a:rPr lang="en-US" altLang="ja-JP" sz="900" b="1" dirty="0" smtClean="0">
                  <a:solidFill>
                    <a:srgbClr val="FF0000"/>
                  </a:solidFill>
                </a:rPr>
                <a:t>)</a:t>
              </a:r>
              <a:endParaRPr lang="en-US" altLang="ja-JP" sz="400" b="1" dirty="0">
                <a:solidFill>
                  <a:srgbClr val="FF0000"/>
                </a:solidFill>
              </a:endParaRPr>
            </a:p>
            <a:p>
              <a:r>
                <a:rPr lang="ja-JP" altLang="en-US" sz="800" dirty="0">
                  <a:solidFill>
                    <a:srgbClr val="FF0000"/>
                  </a:solidFill>
                </a:rPr>
                <a:t>参考</a:t>
              </a:r>
              <a:r>
                <a:rPr lang="en-US" altLang="ja-JP" sz="800" dirty="0">
                  <a:solidFill>
                    <a:srgbClr val="FF0000"/>
                  </a:solidFill>
                </a:rPr>
                <a:t>(</a:t>
              </a:r>
              <a:r>
                <a:rPr lang="ja-JP" altLang="en-US" sz="800" dirty="0">
                  <a:solidFill>
                    <a:srgbClr val="FF0000"/>
                  </a:solidFill>
                </a:rPr>
                <a:t>当社製品との比較</a:t>
              </a:r>
              <a:r>
                <a:rPr lang="en-US" altLang="ja-JP" sz="800" dirty="0">
                  <a:solidFill>
                    <a:srgbClr val="FF0000"/>
                  </a:solidFill>
                </a:rPr>
                <a:t>)</a:t>
              </a:r>
              <a:r>
                <a:rPr lang="ja-JP" altLang="en-US" sz="800" dirty="0">
                  <a:solidFill>
                    <a:srgbClr val="FF0000"/>
                  </a:solidFill>
                </a:rPr>
                <a:t>　</a:t>
              </a:r>
              <a:r>
                <a:rPr lang="en-US" altLang="ja-JP" sz="800" dirty="0">
                  <a:solidFill>
                    <a:srgbClr val="FF0000"/>
                  </a:solidFill>
                </a:rPr>
                <a:t>LP-S8100</a:t>
              </a:r>
            </a:p>
            <a:p>
              <a:r>
                <a:rPr lang="ja-JP" altLang="en-US" sz="800" dirty="0">
                  <a:solidFill>
                    <a:srgbClr val="FF0000"/>
                  </a:solidFill>
                </a:rPr>
                <a:t>印刷スピード：</a:t>
              </a:r>
              <a:r>
                <a:rPr lang="en-US" altLang="ja-JP" sz="800" dirty="0">
                  <a:solidFill>
                    <a:srgbClr val="FF0000"/>
                  </a:solidFill>
                </a:rPr>
                <a:t>30</a:t>
              </a:r>
              <a:r>
                <a:rPr lang="ja-JP" altLang="en-US" sz="800" dirty="0">
                  <a:solidFill>
                    <a:srgbClr val="FF0000"/>
                  </a:solidFill>
                </a:rPr>
                <a:t>枚</a:t>
              </a:r>
              <a:r>
                <a:rPr lang="en-US" altLang="ja-JP" sz="800" dirty="0">
                  <a:solidFill>
                    <a:srgbClr val="FF0000"/>
                  </a:solidFill>
                </a:rPr>
                <a:t>/</a:t>
              </a:r>
              <a:r>
                <a:rPr lang="ja-JP" altLang="en-US" sz="800" dirty="0">
                  <a:solidFill>
                    <a:srgbClr val="FF0000"/>
                  </a:solidFill>
                </a:rPr>
                <a:t>分</a:t>
              </a:r>
              <a:r>
                <a:rPr lang="en-US" altLang="ja-JP" sz="800" dirty="0">
                  <a:solidFill>
                    <a:srgbClr val="FF0000"/>
                  </a:solidFill>
                </a:rPr>
                <a:t>(</a:t>
              </a:r>
              <a:r>
                <a:rPr lang="ja-JP" altLang="en-US" sz="800" dirty="0">
                  <a:solidFill>
                    <a:srgbClr val="FF0000"/>
                  </a:solidFill>
                </a:rPr>
                <a:t>カラー</a:t>
              </a:r>
              <a:r>
                <a:rPr lang="en-US" altLang="ja-JP" sz="800" dirty="0">
                  <a:solidFill>
                    <a:srgbClr val="FF0000"/>
                  </a:solidFill>
                </a:rPr>
                <a:t>/</a:t>
              </a:r>
              <a:r>
                <a:rPr lang="ja-JP" altLang="en-US" sz="800" dirty="0">
                  <a:solidFill>
                    <a:srgbClr val="FF0000"/>
                  </a:solidFill>
                </a:rPr>
                <a:t>モノクロ</a:t>
              </a:r>
              <a:r>
                <a:rPr lang="en-US" altLang="ja-JP" sz="800" dirty="0" smtClean="0">
                  <a:solidFill>
                    <a:srgbClr val="FF0000"/>
                  </a:solidFill>
                </a:rPr>
                <a:t>)</a:t>
              </a:r>
              <a:r>
                <a:rPr lang="ja-JP" altLang="en-US" sz="800" dirty="0">
                  <a:solidFill>
                    <a:srgbClr val="FF0000"/>
                  </a:solidFill>
                </a:rPr>
                <a:t> </a:t>
              </a:r>
              <a:r>
                <a:rPr lang="ja-JP" altLang="en-US" sz="800" dirty="0" smtClean="0">
                  <a:solidFill>
                    <a:srgbClr val="FF0000"/>
                  </a:solidFill>
                </a:rPr>
                <a:t>ファーストプリント</a:t>
              </a:r>
              <a:r>
                <a:rPr lang="ja-JP" altLang="en-US" sz="800" dirty="0">
                  <a:solidFill>
                    <a:srgbClr val="FF0000"/>
                  </a:solidFill>
                </a:rPr>
                <a:t>：</a:t>
              </a:r>
              <a:r>
                <a:rPr lang="en-US" altLang="ja-JP" sz="800" dirty="0">
                  <a:solidFill>
                    <a:srgbClr val="FF0000"/>
                  </a:solidFill>
                </a:rPr>
                <a:t>9.9</a:t>
              </a:r>
              <a:r>
                <a:rPr lang="ja-JP" altLang="en-US" sz="800" dirty="0">
                  <a:solidFill>
                    <a:srgbClr val="FF0000"/>
                  </a:solidFill>
                </a:rPr>
                <a:t>秒</a:t>
              </a:r>
              <a:r>
                <a:rPr lang="en-US" altLang="ja-JP" sz="800" dirty="0">
                  <a:solidFill>
                    <a:srgbClr val="FF0000"/>
                  </a:solidFill>
                </a:rPr>
                <a:t>(</a:t>
              </a:r>
              <a:r>
                <a:rPr lang="ja-JP" altLang="en-US" sz="800" dirty="0">
                  <a:solidFill>
                    <a:srgbClr val="FF0000"/>
                  </a:solidFill>
                </a:rPr>
                <a:t>カラー</a:t>
              </a:r>
              <a:r>
                <a:rPr lang="en-US" altLang="ja-JP" sz="800" dirty="0">
                  <a:solidFill>
                    <a:srgbClr val="FF0000"/>
                  </a:solidFill>
                </a:rPr>
                <a:t>)</a:t>
              </a:r>
              <a:r>
                <a:rPr lang="ja-JP" altLang="en-US" sz="800" dirty="0" err="1">
                  <a:solidFill>
                    <a:srgbClr val="FF0000"/>
                  </a:solidFill>
                </a:rPr>
                <a:t>、</a:t>
              </a:r>
              <a:r>
                <a:rPr lang="en-US" altLang="ja-JP" sz="800" dirty="0">
                  <a:solidFill>
                    <a:srgbClr val="FF0000"/>
                  </a:solidFill>
                </a:rPr>
                <a:t>8.3</a:t>
              </a:r>
              <a:r>
                <a:rPr lang="ja-JP" altLang="en-US" sz="800" dirty="0">
                  <a:solidFill>
                    <a:srgbClr val="FF0000"/>
                  </a:solidFill>
                </a:rPr>
                <a:t>秒</a:t>
              </a:r>
              <a:r>
                <a:rPr lang="en-US" altLang="ja-JP" sz="800" dirty="0">
                  <a:solidFill>
                    <a:srgbClr val="FF0000"/>
                  </a:solidFill>
                </a:rPr>
                <a:t>(</a:t>
              </a:r>
              <a:r>
                <a:rPr lang="ja-JP" altLang="en-US" sz="800" dirty="0">
                  <a:solidFill>
                    <a:srgbClr val="FF0000"/>
                  </a:solidFill>
                </a:rPr>
                <a:t>モノクロ</a:t>
              </a:r>
              <a:r>
                <a:rPr lang="en-US" altLang="ja-JP" sz="800" dirty="0">
                  <a:solidFill>
                    <a:srgbClr val="FF0000"/>
                  </a:solidFill>
                </a:rPr>
                <a:t>)</a:t>
              </a:r>
              <a:endParaRPr lang="ja-JP" altLang="en-US" sz="800" dirty="0">
                <a:solidFill>
                  <a:srgbClr val="FF0000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5324" y="432821"/>
              <a:ext cx="4020174" cy="2135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6328" y="70353"/>
              <a:ext cx="4079170" cy="327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8511751" y="3488537"/>
            <a:ext cx="3960000" cy="2666987"/>
            <a:chOff x="8561043" y="3509050"/>
            <a:chExt cx="4185049" cy="2966678"/>
          </a:xfrm>
        </p:grpSpPr>
        <p:sp>
          <p:nvSpPr>
            <p:cNvPr id="47" name="角丸四角形 1"/>
            <p:cNvSpPr/>
            <p:nvPr/>
          </p:nvSpPr>
          <p:spPr>
            <a:xfrm>
              <a:off x="8561043" y="3672554"/>
              <a:ext cx="4185049" cy="2803174"/>
            </a:xfrm>
            <a:custGeom>
              <a:avLst/>
              <a:gdLst>
                <a:gd name="connsiteX0" fmla="*/ 0 w 9622217"/>
                <a:gd name="connsiteY0" fmla="*/ 536054 h 3216260"/>
                <a:gd name="connsiteX1" fmla="*/ 536054 w 9622217"/>
                <a:gd name="connsiteY1" fmla="*/ 0 h 3216260"/>
                <a:gd name="connsiteX2" fmla="*/ 9086163 w 9622217"/>
                <a:gd name="connsiteY2" fmla="*/ 0 h 3216260"/>
                <a:gd name="connsiteX3" fmla="*/ 9622217 w 9622217"/>
                <a:gd name="connsiteY3" fmla="*/ 536054 h 3216260"/>
                <a:gd name="connsiteX4" fmla="*/ 9622217 w 9622217"/>
                <a:gd name="connsiteY4" fmla="*/ 2680206 h 3216260"/>
                <a:gd name="connsiteX5" fmla="*/ 9086163 w 9622217"/>
                <a:gd name="connsiteY5" fmla="*/ 3216260 h 3216260"/>
                <a:gd name="connsiteX6" fmla="*/ 536054 w 9622217"/>
                <a:gd name="connsiteY6" fmla="*/ 3216260 h 3216260"/>
                <a:gd name="connsiteX7" fmla="*/ 0 w 9622217"/>
                <a:gd name="connsiteY7" fmla="*/ 2680206 h 3216260"/>
                <a:gd name="connsiteX8" fmla="*/ 0 w 9622217"/>
                <a:gd name="connsiteY8" fmla="*/ 536054 h 3216260"/>
                <a:gd name="connsiteX0" fmla="*/ 0 w 9631742"/>
                <a:gd name="connsiteY0" fmla="*/ 326504 h 3216260"/>
                <a:gd name="connsiteX1" fmla="*/ 54557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1742"/>
                <a:gd name="connsiteY0" fmla="*/ 326504 h 3216260"/>
                <a:gd name="connsiteX1" fmla="*/ 29792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53605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29792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0956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3242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32365" h="3216278">
                  <a:moveTo>
                    <a:pt x="0" y="326504"/>
                  </a:moveTo>
                  <a:cubicBezTo>
                    <a:pt x="0" y="30450"/>
                    <a:pt x="1875" y="0"/>
                    <a:pt x="297929" y="0"/>
                  </a:cubicBezTo>
                  <a:lnTo>
                    <a:pt x="9362388" y="0"/>
                  </a:lnTo>
                  <a:cubicBezTo>
                    <a:pt x="9658442" y="0"/>
                    <a:pt x="9631742" y="30450"/>
                    <a:pt x="9631742" y="326504"/>
                  </a:cubicBezTo>
                  <a:lnTo>
                    <a:pt x="9631742" y="2927856"/>
                  </a:lnTo>
                  <a:cubicBezTo>
                    <a:pt x="9631742" y="3223910"/>
                    <a:pt x="9620342" y="3216260"/>
                    <a:pt x="9324288" y="3216260"/>
                  </a:cubicBezTo>
                  <a:lnTo>
                    <a:pt x="297929" y="3216260"/>
                  </a:lnTo>
                  <a:cubicBezTo>
                    <a:pt x="1875" y="3216260"/>
                    <a:pt x="9525" y="3185810"/>
                    <a:pt x="9525" y="2889756"/>
                  </a:cubicBezTo>
                  <a:cubicBezTo>
                    <a:pt x="9525" y="2175039"/>
                    <a:pt x="0" y="1041221"/>
                    <a:pt x="0" y="326504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8777067" y="6222501"/>
              <a:ext cx="893179" cy="18465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lIns="91417" tIns="45709" rIns="91417" bIns="45709">
              <a:spAutoFit/>
            </a:bodyPr>
            <a:lstStyle/>
            <a:p>
              <a:pPr defTabSz="1088219">
                <a:spcBef>
                  <a:spcPct val="50000"/>
                </a:spcBef>
                <a:defRPr/>
              </a:pPr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写真は</a:t>
              </a:r>
              <a:r>
                <a:rPr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PX-M7050F</a:t>
              </a:r>
              <a:endPara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10793291" y="6222501"/>
              <a:ext cx="893179" cy="18465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lIns="91417" tIns="45709" rIns="91417" bIns="45709">
              <a:spAutoFit/>
            </a:bodyPr>
            <a:lstStyle/>
            <a:p>
              <a:pPr defTabSz="1088219">
                <a:spcBef>
                  <a:spcPct val="50000"/>
                </a:spcBef>
                <a:defRPr/>
              </a:pPr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写真は</a:t>
              </a:r>
              <a:r>
                <a:rPr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PX-M840F</a:t>
              </a:r>
              <a:endPara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7064" y="3954340"/>
              <a:ext cx="4052250" cy="2241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6328" y="3509050"/>
              <a:ext cx="4079170" cy="327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グループ化 15"/>
          <p:cNvGrpSpPr>
            <a:grpSpLocks noChangeAspect="1"/>
          </p:cNvGrpSpPr>
          <p:nvPr/>
        </p:nvGrpSpPr>
        <p:grpSpPr>
          <a:xfrm>
            <a:off x="8523584" y="6236160"/>
            <a:ext cx="3960000" cy="2878979"/>
            <a:chOff x="8561041" y="6586828"/>
            <a:chExt cx="4200994" cy="3075597"/>
          </a:xfrm>
        </p:grpSpPr>
        <p:sp>
          <p:nvSpPr>
            <p:cNvPr id="50" name="角丸四角形 1"/>
            <p:cNvSpPr/>
            <p:nvPr/>
          </p:nvSpPr>
          <p:spPr>
            <a:xfrm>
              <a:off x="8561043" y="6744817"/>
              <a:ext cx="4185049" cy="2917608"/>
            </a:xfrm>
            <a:custGeom>
              <a:avLst/>
              <a:gdLst>
                <a:gd name="connsiteX0" fmla="*/ 0 w 9622217"/>
                <a:gd name="connsiteY0" fmla="*/ 536054 h 3216260"/>
                <a:gd name="connsiteX1" fmla="*/ 536054 w 9622217"/>
                <a:gd name="connsiteY1" fmla="*/ 0 h 3216260"/>
                <a:gd name="connsiteX2" fmla="*/ 9086163 w 9622217"/>
                <a:gd name="connsiteY2" fmla="*/ 0 h 3216260"/>
                <a:gd name="connsiteX3" fmla="*/ 9622217 w 9622217"/>
                <a:gd name="connsiteY3" fmla="*/ 536054 h 3216260"/>
                <a:gd name="connsiteX4" fmla="*/ 9622217 w 9622217"/>
                <a:gd name="connsiteY4" fmla="*/ 2680206 h 3216260"/>
                <a:gd name="connsiteX5" fmla="*/ 9086163 w 9622217"/>
                <a:gd name="connsiteY5" fmla="*/ 3216260 h 3216260"/>
                <a:gd name="connsiteX6" fmla="*/ 536054 w 9622217"/>
                <a:gd name="connsiteY6" fmla="*/ 3216260 h 3216260"/>
                <a:gd name="connsiteX7" fmla="*/ 0 w 9622217"/>
                <a:gd name="connsiteY7" fmla="*/ 2680206 h 3216260"/>
                <a:gd name="connsiteX8" fmla="*/ 0 w 9622217"/>
                <a:gd name="connsiteY8" fmla="*/ 536054 h 3216260"/>
                <a:gd name="connsiteX0" fmla="*/ 0 w 9631742"/>
                <a:gd name="connsiteY0" fmla="*/ 326504 h 3216260"/>
                <a:gd name="connsiteX1" fmla="*/ 54557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1742"/>
                <a:gd name="connsiteY0" fmla="*/ 326504 h 3216260"/>
                <a:gd name="connsiteX1" fmla="*/ 29792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53605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29792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0956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3242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32365" h="3216278">
                  <a:moveTo>
                    <a:pt x="0" y="326504"/>
                  </a:moveTo>
                  <a:cubicBezTo>
                    <a:pt x="0" y="30450"/>
                    <a:pt x="1875" y="0"/>
                    <a:pt x="297929" y="0"/>
                  </a:cubicBezTo>
                  <a:lnTo>
                    <a:pt x="9362388" y="0"/>
                  </a:lnTo>
                  <a:cubicBezTo>
                    <a:pt x="9658442" y="0"/>
                    <a:pt x="9631742" y="30450"/>
                    <a:pt x="9631742" y="326504"/>
                  </a:cubicBezTo>
                  <a:lnTo>
                    <a:pt x="9631742" y="2927856"/>
                  </a:lnTo>
                  <a:cubicBezTo>
                    <a:pt x="9631742" y="3223910"/>
                    <a:pt x="9620342" y="3216260"/>
                    <a:pt x="9324288" y="3216260"/>
                  </a:cubicBezTo>
                  <a:lnTo>
                    <a:pt x="297929" y="3216260"/>
                  </a:lnTo>
                  <a:cubicBezTo>
                    <a:pt x="1875" y="3216260"/>
                    <a:pt x="9525" y="3185810"/>
                    <a:pt x="9525" y="2889756"/>
                  </a:cubicBezTo>
                  <a:cubicBezTo>
                    <a:pt x="9525" y="2175039"/>
                    <a:pt x="0" y="1041221"/>
                    <a:pt x="0" y="326504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8630425" y="9179005"/>
              <a:ext cx="4025662" cy="42740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lIns="91417" tIns="45709" rIns="91417" bIns="45709">
              <a:spAutoFit/>
            </a:bodyPr>
            <a:lstStyle/>
            <a:p>
              <a:pPr defTabSz="1088219">
                <a:spcBef>
                  <a:spcPct val="50000"/>
                </a:spcBef>
                <a:defRPr/>
              </a:pP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注意：</a:t>
              </a:r>
              <a:b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フチなし印刷した場合、メンテナンスボックスとは別の場所に廃液がストックされます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。　　　　　　　　　　　　フチ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なし印刷による廃液が許容量をオーバーした場合には、サービス対応が必要となります。</a:t>
              </a:r>
            </a:p>
          </p:txBody>
        </p:sp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1041" y="6946757"/>
              <a:ext cx="4200994" cy="223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1042" y="6586828"/>
              <a:ext cx="4097649" cy="327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グループ化 13"/>
          <p:cNvGrpSpPr/>
          <p:nvPr/>
        </p:nvGrpSpPr>
        <p:grpSpPr>
          <a:xfrm>
            <a:off x="238148" y="6452754"/>
            <a:ext cx="8254348" cy="2966297"/>
            <a:chOff x="32790" y="6600800"/>
            <a:chExt cx="8461603" cy="2952328"/>
          </a:xfrm>
        </p:grpSpPr>
        <p:sp>
          <p:nvSpPr>
            <p:cNvPr id="37" name="角丸四角形 1"/>
            <p:cNvSpPr/>
            <p:nvPr/>
          </p:nvSpPr>
          <p:spPr>
            <a:xfrm>
              <a:off x="85930" y="6696890"/>
              <a:ext cx="8331096" cy="2856238"/>
            </a:xfrm>
            <a:custGeom>
              <a:avLst/>
              <a:gdLst>
                <a:gd name="connsiteX0" fmla="*/ 0 w 9622217"/>
                <a:gd name="connsiteY0" fmla="*/ 536054 h 3216260"/>
                <a:gd name="connsiteX1" fmla="*/ 536054 w 9622217"/>
                <a:gd name="connsiteY1" fmla="*/ 0 h 3216260"/>
                <a:gd name="connsiteX2" fmla="*/ 9086163 w 9622217"/>
                <a:gd name="connsiteY2" fmla="*/ 0 h 3216260"/>
                <a:gd name="connsiteX3" fmla="*/ 9622217 w 9622217"/>
                <a:gd name="connsiteY3" fmla="*/ 536054 h 3216260"/>
                <a:gd name="connsiteX4" fmla="*/ 9622217 w 9622217"/>
                <a:gd name="connsiteY4" fmla="*/ 2680206 h 3216260"/>
                <a:gd name="connsiteX5" fmla="*/ 9086163 w 9622217"/>
                <a:gd name="connsiteY5" fmla="*/ 3216260 h 3216260"/>
                <a:gd name="connsiteX6" fmla="*/ 536054 w 9622217"/>
                <a:gd name="connsiteY6" fmla="*/ 3216260 h 3216260"/>
                <a:gd name="connsiteX7" fmla="*/ 0 w 9622217"/>
                <a:gd name="connsiteY7" fmla="*/ 2680206 h 3216260"/>
                <a:gd name="connsiteX8" fmla="*/ 0 w 9622217"/>
                <a:gd name="connsiteY8" fmla="*/ 536054 h 3216260"/>
                <a:gd name="connsiteX0" fmla="*/ 0 w 9631742"/>
                <a:gd name="connsiteY0" fmla="*/ 326504 h 3216260"/>
                <a:gd name="connsiteX1" fmla="*/ 54557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1742"/>
                <a:gd name="connsiteY0" fmla="*/ 326504 h 3216260"/>
                <a:gd name="connsiteX1" fmla="*/ 29792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53605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29792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0956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3242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32365" h="3216278">
                  <a:moveTo>
                    <a:pt x="0" y="326504"/>
                  </a:moveTo>
                  <a:cubicBezTo>
                    <a:pt x="0" y="30450"/>
                    <a:pt x="1875" y="0"/>
                    <a:pt x="297929" y="0"/>
                  </a:cubicBezTo>
                  <a:lnTo>
                    <a:pt x="9362388" y="0"/>
                  </a:lnTo>
                  <a:cubicBezTo>
                    <a:pt x="9658442" y="0"/>
                    <a:pt x="9631742" y="30450"/>
                    <a:pt x="9631742" y="326504"/>
                  </a:cubicBezTo>
                  <a:lnTo>
                    <a:pt x="9631742" y="2927856"/>
                  </a:lnTo>
                  <a:cubicBezTo>
                    <a:pt x="9631742" y="3223910"/>
                    <a:pt x="9620342" y="3216260"/>
                    <a:pt x="9324288" y="3216260"/>
                  </a:cubicBezTo>
                  <a:lnTo>
                    <a:pt x="297929" y="3216260"/>
                  </a:lnTo>
                  <a:cubicBezTo>
                    <a:pt x="1875" y="3216260"/>
                    <a:pt x="9525" y="3185810"/>
                    <a:pt x="9525" y="2889756"/>
                  </a:cubicBezTo>
                  <a:cubicBezTo>
                    <a:pt x="9525" y="2175039"/>
                    <a:pt x="0" y="1041221"/>
                    <a:pt x="0" y="326504"/>
                  </a:cubicBezTo>
                  <a:close/>
                </a:path>
              </a:pathLst>
            </a:custGeom>
            <a:solidFill>
              <a:srgbClr val="CCFFCC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角丸四角形 51"/>
            <p:cNvSpPr/>
            <p:nvPr/>
          </p:nvSpPr>
          <p:spPr>
            <a:xfrm>
              <a:off x="4600602" y="6600800"/>
              <a:ext cx="3816424" cy="2990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最初の</a:t>
              </a:r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枚目から高速印刷！患者様を待たせません！</a:t>
              </a: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80697" y="6899866"/>
              <a:ext cx="1883825" cy="292376"/>
            </a:xfrm>
            <a:prstGeom prst="rect">
              <a:avLst/>
            </a:prstGeom>
            <a:noFill/>
          </p:spPr>
          <p:txBody>
            <a:bodyPr wrap="none" lIns="91417" tIns="45709" rIns="91417" bIns="45709" rtlCol="0">
              <a:spAutoFit/>
            </a:bodyPr>
            <a:lstStyle/>
            <a:p>
              <a:r>
                <a:rPr lang="ja-JP" altLang="en-US" sz="1300" b="1" dirty="0"/>
                <a:t>ファーストプリントが速い</a:t>
              </a: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08113" y="7106599"/>
              <a:ext cx="8208913" cy="584753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 枚目の印刷スピードが速いのが、ビジネスインクジェットプリンターの特長。</a:t>
              </a:r>
              <a:endPara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ビジネスインクジェットプリンターならウォームアップタイムが短いから、最初の1枚から高速印刷。一度の印刷が少量の部門におすすめです。</a:t>
              </a:r>
            </a:p>
            <a:p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印刷スピードの比較（5 枚印刷時</a:t>
              </a:r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lang="ja-JP" altLang="en-US" sz="800" baseline="30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※</a:t>
              </a:r>
              <a:r>
                <a:rPr lang="en-US" altLang="ja-JP" sz="800" baseline="30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8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エプソン自社機器との比較：</a:t>
              </a:r>
              <a:r>
                <a:rPr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PX-S7050</a:t>
              </a:r>
              <a:r>
                <a:rPr lang="ja-JP" altLang="en-US" sz="8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、</a:t>
              </a:r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LP-M8040F、LP-M5300FZ</a:t>
              </a:r>
            </a:p>
          </p:txBody>
        </p:sp>
        <p:pic>
          <p:nvPicPr>
            <p:cNvPr id="55" name="Picture 9" descr="C:\Users\0087116\Desktop\1st_print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06" y="7680921"/>
              <a:ext cx="6192689" cy="1806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0" y="6600803"/>
              <a:ext cx="4495805" cy="38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289692" y="8381012"/>
              <a:ext cx="2204701" cy="1056807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※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：印刷ボタンを押してから最終ページ（5枚目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）が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排出されるまでの時間を測定。</a:t>
              </a:r>
            </a:p>
            <a:p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・測定環境（パソコン接続時）：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Windows</a:t>
              </a:r>
              <a:r>
                <a:rPr lang="en-US" altLang="ja-JP" sz="700" baseline="30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®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7 Professional、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Intel</a:t>
              </a:r>
              <a:r>
                <a:rPr lang="en-US" altLang="ja-JP" sz="700" baseline="30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®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Core™</a:t>
              </a:r>
              <a:r>
                <a:rPr lang="ja-JP" altLang="en-US" sz="700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、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7-4770K CPU 3.5GHz</a:t>
              </a:r>
              <a:endPara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・使用アプリケーション：Microsoft</a:t>
              </a:r>
              <a:r>
                <a:rPr lang="en-US" altLang="ja-JP" sz="700" baseline="30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®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Word2010、Microsoft Excel</a:t>
              </a:r>
              <a:r>
                <a:rPr lang="en-US" altLang="ja-JP" sz="700" baseline="30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®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2010、Adobe</a:t>
              </a:r>
              <a:r>
                <a:rPr lang="en-US" altLang="ja-JP" sz="700" baseline="30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®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Reader</a:t>
              </a:r>
              <a:r>
                <a:rPr lang="en-US" altLang="ja-JP" sz="700" baseline="30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®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XI　</a:t>
              </a:r>
              <a:endPara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・使用データ：JEITA 標準パターン J9　</a:t>
              </a:r>
              <a:endPara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・使用用紙：A4 普通紙</a:t>
              </a:r>
              <a:endPara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68778" y="7825516"/>
              <a:ext cx="1035478" cy="215444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r>
                <a:rPr kumimoji="1" lang="en-US" altLang="ja-JP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LP-S7050</a:t>
              </a:r>
              <a:endParaRPr kumimoji="1" lang="ja-JP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38149" y="3555798"/>
            <a:ext cx="8180490" cy="2808313"/>
            <a:chOff x="20638" y="3473974"/>
            <a:chExt cx="8398001" cy="2939556"/>
          </a:xfrm>
        </p:grpSpPr>
        <p:sp>
          <p:nvSpPr>
            <p:cNvPr id="42" name="角丸四角形 1"/>
            <p:cNvSpPr/>
            <p:nvPr/>
          </p:nvSpPr>
          <p:spPr>
            <a:xfrm>
              <a:off x="64098" y="3576465"/>
              <a:ext cx="8354541" cy="2837065"/>
            </a:xfrm>
            <a:custGeom>
              <a:avLst/>
              <a:gdLst>
                <a:gd name="connsiteX0" fmla="*/ 0 w 9622217"/>
                <a:gd name="connsiteY0" fmla="*/ 536054 h 3216260"/>
                <a:gd name="connsiteX1" fmla="*/ 536054 w 9622217"/>
                <a:gd name="connsiteY1" fmla="*/ 0 h 3216260"/>
                <a:gd name="connsiteX2" fmla="*/ 9086163 w 9622217"/>
                <a:gd name="connsiteY2" fmla="*/ 0 h 3216260"/>
                <a:gd name="connsiteX3" fmla="*/ 9622217 w 9622217"/>
                <a:gd name="connsiteY3" fmla="*/ 536054 h 3216260"/>
                <a:gd name="connsiteX4" fmla="*/ 9622217 w 9622217"/>
                <a:gd name="connsiteY4" fmla="*/ 2680206 h 3216260"/>
                <a:gd name="connsiteX5" fmla="*/ 9086163 w 9622217"/>
                <a:gd name="connsiteY5" fmla="*/ 3216260 h 3216260"/>
                <a:gd name="connsiteX6" fmla="*/ 536054 w 9622217"/>
                <a:gd name="connsiteY6" fmla="*/ 3216260 h 3216260"/>
                <a:gd name="connsiteX7" fmla="*/ 0 w 9622217"/>
                <a:gd name="connsiteY7" fmla="*/ 2680206 h 3216260"/>
                <a:gd name="connsiteX8" fmla="*/ 0 w 9622217"/>
                <a:gd name="connsiteY8" fmla="*/ 536054 h 3216260"/>
                <a:gd name="connsiteX0" fmla="*/ 0 w 9631742"/>
                <a:gd name="connsiteY0" fmla="*/ 326504 h 3216260"/>
                <a:gd name="connsiteX1" fmla="*/ 54557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1742"/>
                <a:gd name="connsiteY0" fmla="*/ 326504 h 3216260"/>
                <a:gd name="connsiteX1" fmla="*/ 297929 w 9631742"/>
                <a:gd name="connsiteY1" fmla="*/ 0 h 3216260"/>
                <a:gd name="connsiteX2" fmla="*/ 9095688 w 9631742"/>
                <a:gd name="connsiteY2" fmla="*/ 0 h 3216260"/>
                <a:gd name="connsiteX3" fmla="*/ 9631742 w 9631742"/>
                <a:gd name="connsiteY3" fmla="*/ 536054 h 3216260"/>
                <a:gd name="connsiteX4" fmla="*/ 9631742 w 9631742"/>
                <a:gd name="connsiteY4" fmla="*/ 2680206 h 3216260"/>
                <a:gd name="connsiteX5" fmla="*/ 9095688 w 9631742"/>
                <a:gd name="connsiteY5" fmla="*/ 3216260 h 3216260"/>
                <a:gd name="connsiteX6" fmla="*/ 545579 w 9631742"/>
                <a:gd name="connsiteY6" fmla="*/ 3216260 h 3216260"/>
                <a:gd name="connsiteX7" fmla="*/ 9525 w 9631742"/>
                <a:gd name="connsiteY7" fmla="*/ 2680206 h 3216260"/>
                <a:gd name="connsiteX8" fmla="*/ 0 w 9631742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53605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68020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54557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60"/>
                <a:gd name="connsiteX1" fmla="*/ 297929 w 9632365"/>
                <a:gd name="connsiteY1" fmla="*/ 0 h 3216260"/>
                <a:gd name="connsiteX2" fmla="*/ 9362388 w 9632365"/>
                <a:gd name="connsiteY2" fmla="*/ 0 h 3216260"/>
                <a:gd name="connsiteX3" fmla="*/ 9631742 w 9632365"/>
                <a:gd name="connsiteY3" fmla="*/ 326504 h 3216260"/>
                <a:gd name="connsiteX4" fmla="*/ 9631742 w 9632365"/>
                <a:gd name="connsiteY4" fmla="*/ 2680206 h 3216260"/>
                <a:gd name="connsiteX5" fmla="*/ 9095688 w 9632365"/>
                <a:gd name="connsiteY5" fmla="*/ 3216260 h 3216260"/>
                <a:gd name="connsiteX6" fmla="*/ 297929 w 9632365"/>
                <a:gd name="connsiteY6" fmla="*/ 3216260 h 3216260"/>
                <a:gd name="connsiteX7" fmla="*/ 9525 w 9632365"/>
                <a:gd name="connsiteY7" fmla="*/ 2889756 h 3216260"/>
                <a:gd name="connsiteX8" fmla="*/ 0 w 9632365"/>
                <a:gd name="connsiteY8" fmla="*/ 326504 h 3216260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0956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  <a:gd name="connsiteX0" fmla="*/ 0 w 9632365"/>
                <a:gd name="connsiteY0" fmla="*/ 326504 h 3216278"/>
                <a:gd name="connsiteX1" fmla="*/ 297929 w 9632365"/>
                <a:gd name="connsiteY1" fmla="*/ 0 h 3216278"/>
                <a:gd name="connsiteX2" fmla="*/ 9362388 w 9632365"/>
                <a:gd name="connsiteY2" fmla="*/ 0 h 3216278"/>
                <a:gd name="connsiteX3" fmla="*/ 9631742 w 9632365"/>
                <a:gd name="connsiteY3" fmla="*/ 326504 h 3216278"/>
                <a:gd name="connsiteX4" fmla="*/ 9631742 w 9632365"/>
                <a:gd name="connsiteY4" fmla="*/ 2927856 h 3216278"/>
                <a:gd name="connsiteX5" fmla="*/ 9324288 w 9632365"/>
                <a:gd name="connsiteY5" fmla="*/ 3216260 h 3216278"/>
                <a:gd name="connsiteX6" fmla="*/ 297929 w 9632365"/>
                <a:gd name="connsiteY6" fmla="*/ 3216260 h 3216278"/>
                <a:gd name="connsiteX7" fmla="*/ 9525 w 9632365"/>
                <a:gd name="connsiteY7" fmla="*/ 2889756 h 3216278"/>
                <a:gd name="connsiteX8" fmla="*/ 0 w 9632365"/>
                <a:gd name="connsiteY8" fmla="*/ 326504 h 32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32365" h="3216278">
                  <a:moveTo>
                    <a:pt x="0" y="326504"/>
                  </a:moveTo>
                  <a:cubicBezTo>
                    <a:pt x="0" y="30450"/>
                    <a:pt x="1875" y="0"/>
                    <a:pt x="297929" y="0"/>
                  </a:cubicBezTo>
                  <a:lnTo>
                    <a:pt x="9362388" y="0"/>
                  </a:lnTo>
                  <a:cubicBezTo>
                    <a:pt x="9658442" y="0"/>
                    <a:pt x="9631742" y="30450"/>
                    <a:pt x="9631742" y="326504"/>
                  </a:cubicBezTo>
                  <a:lnTo>
                    <a:pt x="9631742" y="2927856"/>
                  </a:lnTo>
                  <a:cubicBezTo>
                    <a:pt x="9631742" y="3223910"/>
                    <a:pt x="9620342" y="3216260"/>
                    <a:pt x="9324288" y="3216260"/>
                  </a:cubicBezTo>
                  <a:lnTo>
                    <a:pt x="297929" y="3216260"/>
                  </a:lnTo>
                  <a:cubicBezTo>
                    <a:pt x="1875" y="3216260"/>
                    <a:pt x="9525" y="3185810"/>
                    <a:pt x="9525" y="2889756"/>
                  </a:cubicBezTo>
                  <a:cubicBezTo>
                    <a:pt x="9525" y="2175039"/>
                    <a:pt x="0" y="1041221"/>
                    <a:pt x="0" y="326504"/>
                  </a:cubicBezTo>
                  <a:close/>
                </a:path>
              </a:pathLst>
            </a:cu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endParaRPr lang="ja-JP" altLang="en-US" sz="1000" dirty="0"/>
            </a:p>
          </p:txBody>
        </p:sp>
        <p:sp>
          <p:nvSpPr>
            <p:cNvPr id="43" name="角丸四角形 42"/>
            <p:cNvSpPr/>
            <p:nvPr/>
          </p:nvSpPr>
          <p:spPr>
            <a:xfrm>
              <a:off x="3817591" y="3473974"/>
              <a:ext cx="2442286" cy="2779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災害時にも節電に貢献します！</a:t>
              </a:r>
            </a:p>
          </p:txBody>
        </p:sp>
        <p:sp>
          <p:nvSpPr>
            <p:cNvPr id="46" name="テキスト ボックス 74"/>
            <p:cNvSpPr txBox="1">
              <a:spLocks noChangeArrowheads="1"/>
            </p:cNvSpPr>
            <p:nvPr/>
          </p:nvSpPr>
          <p:spPr bwMode="auto">
            <a:xfrm>
              <a:off x="63725" y="5640367"/>
              <a:ext cx="3036460" cy="773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17" tIns="45709" rIns="91417" bIns="45709">
              <a:spAutoFit/>
            </a:bodyPr>
            <a:lstStyle>
              <a:lvl1pPr algn="l" eaLnBrk="0" hangingPunct="0">
                <a:lnSpc>
                  <a:spcPct val="105000"/>
                </a:lnSpc>
                <a:spcBef>
                  <a:spcPct val="0"/>
                </a:spcBef>
                <a:buClr>
                  <a:schemeClr val="accent1"/>
                </a:buClr>
                <a:buSzPct val="50000"/>
                <a:buFont typeface="Monotype Corsiva" pitchFamily="66" charset="0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algn="l" eaLnBrk="0" hangingPunct="0">
                <a:spcAft>
                  <a:spcPct val="1000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algn="l" eaLnBrk="0" hangingPunct="0">
                <a:spcAft>
                  <a:spcPct val="10000"/>
                </a:spcAft>
                <a:buClr>
                  <a:schemeClr val="accent1"/>
                </a:buClr>
                <a:buSzPct val="75000"/>
                <a:buChar char="—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dist" eaLnBrk="1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※1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：扇風機</a:t>
              </a: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(35W)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の電力値は、一般家庭で使用されている動作時</a:t>
              </a:r>
              <a:r>
                <a:rPr kumimoji="0" lang="ja-JP" altLang="en-US" sz="7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電力値</a:t>
              </a:r>
              <a:endParaRPr kumimoji="0"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※2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：</a:t>
              </a: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TEC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値：オフィスでの使用を想定した</a:t>
              </a: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週間の平均消費電力量。</a:t>
              </a:r>
              <a:endParaRPr kumimoji="0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       国際エネルギースタープログラムで定められた</a:t>
              </a: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Ver2.0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測定法による値</a:t>
              </a:r>
              <a:r>
                <a:rPr kumimoji="0" lang="ja-JP" altLang="en-US" sz="700" dirty="0">
                  <a:solidFill>
                    <a:srgbClr val="00206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　</a:t>
              </a:r>
            </a:p>
            <a:p>
              <a:pPr eaLnBrk="1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※3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：ノート</a:t>
              </a: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PC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（</a:t>
              </a: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NJ3900E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）</a:t>
              </a: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:15.6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型ビジネスノート</a:t>
              </a: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PC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国際</a:t>
              </a:r>
              <a:r>
                <a:rPr kumimoji="0" lang="ja-JP" altLang="en-US" sz="7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エネルギー</a:t>
              </a:r>
              <a:endParaRPr kumimoji="0"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ja-JP" altLang="en-US" sz="7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       スタープログラム</a:t>
              </a: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Ver6.0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対応</a:t>
              </a:r>
              <a:r>
                <a:rPr kumimoji="0" lang="ja-JP" altLang="en-US" sz="7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モデル動作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時消費電力は起動</a:t>
              </a: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15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分の</a:t>
              </a:r>
              <a:r>
                <a:rPr kumimoji="0" lang="en-US" altLang="ja-JP" sz="7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OS</a:t>
              </a:r>
            </a:p>
            <a:p>
              <a:pPr eaLnBrk="1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en-US" altLang="ja-JP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kumimoji="0" lang="en-US" altLang="ja-JP" sz="7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      </a:t>
              </a:r>
              <a:r>
                <a:rPr kumimoji="0" lang="ja-JP" altLang="en-US" sz="7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待機</a:t>
              </a:r>
              <a:r>
                <a:rPr kumimoji="0"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状態時の</a:t>
              </a:r>
              <a:r>
                <a:rPr kumimoji="0" lang="ja-JP" altLang="en-US" sz="7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値</a:t>
              </a:r>
              <a:endPara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410" y="3855355"/>
              <a:ext cx="5472608" cy="97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412" y="4802321"/>
              <a:ext cx="5472607" cy="1565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8" y="3473974"/>
              <a:ext cx="3735586" cy="367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角丸四角形 2"/>
            <p:cNvSpPr/>
            <p:nvPr/>
          </p:nvSpPr>
          <p:spPr>
            <a:xfrm>
              <a:off x="159956" y="3944454"/>
              <a:ext cx="2638906" cy="1489224"/>
            </a:xfrm>
            <a:prstGeom prst="roundRect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kumimoji="1" lang="ja-JP" altLang="en-US" sz="9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ビジネスインクジェットプリンターは、</a:t>
              </a:r>
              <a:endParaRPr kumimoji="1" lang="en-US" altLang="ja-JP" sz="9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9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動作消費電力が</a:t>
              </a:r>
              <a:endParaRPr kumimoji="1" lang="en-US" altLang="ja-JP" sz="9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扇風機（</a:t>
              </a:r>
              <a:r>
                <a:rPr kumimoji="1" lang="en-US" altLang="ja-JP" sz="16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35w</a:t>
              </a:r>
              <a:r>
                <a:rPr kumimoji="1" lang="ja-JP" altLang="en-US" sz="16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en-US" altLang="ja-JP" sz="1600" baseline="300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※1</a:t>
              </a:r>
              <a:r>
                <a:rPr kumimoji="1" lang="ja-JP" altLang="en-US" sz="16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以下！</a:t>
              </a:r>
              <a:endParaRPr kumimoji="1" lang="en-US" altLang="ja-JP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レーザー方式では困難な、</a:t>
              </a:r>
              <a:endParaRPr lang="en-US" altLang="ja-JP" sz="9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BCP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（災害・計画停電時）の</a:t>
              </a:r>
              <a:r>
                <a:rPr lang="ja-JP" altLang="en-US" sz="12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対策に効果的です。</a:t>
              </a:r>
              <a:endPara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1575438" y="1262268"/>
            <a:ext cx="72962" cy="575195"/>
          </a:xfrm>
          <a:prstGeom prst="rect">
            <a:avLst/>
          </a:prstGeom>
          <a:solidFill>
            <a:srgbClr val="FF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8486596" y="9097120"/>
            <a:ext cx="418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dirty="0" smtClean="0"/>
              <a:t>＊</a:t>
            </a:r>
            <a:r>
              <a:rPr lang="en-US" altLang="ja-JP" sz="600" dirty="0" smtClean="0"/>
              <a:t>Intel</a:t>
            </a:r>
            <a:r>
              <a:rPr lang="ja-JP" altLang="ja-JP" sz="600" dirty="0" err="1"/>
              <a:t>、</a:t>
            </a:r>
            <a:r>
              <a:rPr lang="en-US" altLang="ja-JP" sz="600" dirty="0"/>
              <a:t>Core</a:t>
            </a:r>
            <a:r>
              <a:rPr lang="ja-JP" altLang="ja-JP" sz="600" dirty="0"/>
              <a:t>は、米国およびその他の国における</a:t>
            </a:r>
            <a:r>
              <a:rPr lang="en-US" altLang="ja-JP" sz="600" dirty="0"/>
              <a:t>Intel Corporation</a:t>
            </a:r>
            <a:r>
              <a:rPr lang="ja-JP" altLang="ja-JP" sz="600" dirty="0"/>
              <a:t>の商標です</a:t>
            </a:r>
            <a:r>
              <a:rPr lang="ja-JP" altLang="ja-JP" sz="600" dirty="0" smtClean="0"/>
              <a:t>。</a:t>
            </a:r>
            <a:endParaRPr lang="en-US" altLang="ja-JP" sz="600" dirty="0" smtClean="0"/>
          </a:p>
          <a:p>
            <a:r>
              <a:rPr lang="ja-JP" altLang="en-US" sz="600" dirty="0" smtClean="0"/>
              <a:t>＊</a:t>
            </a:r>
            <a:r>
              <a:rPr lang="en-US" altLang="ja-JP" sz="600" dirty="0" smtClean="0"/>
              <a:t>Excel</a:t>
            </a:r>
            <a:r>
              <a:rPr lang="ja-JP" altLang="ja-JP" sz="600" dirty="0" err="1"/>
              <a:t>、</a:t>
            </a:r>
            <a:r>
              <a:rPr lang="en-US" altLang="ja-JP" sz="600" dirty="0"/>
              <a:t>Microsoft</a:t>
            </a:r>
            <a:r>
              <a:rPr lang="ja-JP" altLang="ja-JP" sz="600" dirty="0" err="1"/>
              <a:t>、</a:t>
            </a:r>
            <a:r>
              <a:rPr lang="en-US" altLang="ja-JP" sz="600" dirty="0"/>
              <a:t>Windows</a:t>
            </a:r>
            <a:r>
              <a:rPr lang="ja-JP" altLang="ja-JP" sz="600" dirty="0"/>
              <a:t>は</a:t>
            </a:r>
            <a:r>
              <a:rPr lang="en-US" altLang="ja-JP" sz="600" dirty="0"/>
              <a:t>Microsoft Corporation</a:t>
            </a:r>
            <a:r>
              <a:rPr lang="ja-JP" altLang="ja-JP" sz="600" dirty="0"/>
              <a:t>の米国およびその他の国における登録商標または商標です。</a:t>
            </a:r>
          </a:p>
          <a:p>
            <a:r>
              <a:rPr lang="ja-JP" altLang="en-US" sz="600" dirty="0" smtClean="0"/>
              <a:t>＊</a:t>
            </a:r>
            <a:r>
              <a:rPr lang="en-US" altLang="ja-JP" sz="600" dirty="0" smtClean="0"/>
              <a:t>Adobe</a:t>
            </a:r>
            <a:r>
              <a:rPr lang="ja-JP" altLang="ja-JP" sz="600" dirty="0" err="1"/>
              <a:t>、</a:t>
            </a:r>
            <a:r>
              <a:rPr lang="en-US" altLang="ja-JP" sz="600" dirty="0"/>
              <a:t>Reader</a:t>
            </a:r>
            <a:r>
              <a:rPr lang="ja-JP" altLang="ja-JP" sz="600" dirty="0"/>
              <a:t>は、</a:t>
            </a:r>
            <a:r>
              <a:rPr lang="en-US" altLang="ja-JP" sz="600" dirty="0"/>
              <a:t>Adobe Systems Incorporated</a:t>
            </a:r>
            <a:r>
              <a:rPr lang="ja-JP" altLang="ja-JP" sz="600" dirty="0"/>
              <a:t>の登録商標または商標です。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3857" y="657965"/>
            <a:ext cx="3740892" cy="303536"/>
          </a:xfrm>
          <a:prstGeom prst="rect">
            <a:avLst/>
          </a:prstGeom>
          <a:solidFill>
            <a:srgbClr val="CCFFCC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sz="800" b="1" dirty="0" smtClean="0"/>
              <a:t>「ページプリンター」「ビジネスインクジェットプリンター」を以下条件でコスト比較！</a:t>
            </a:r>
            <a:endParaRPr lang="en-US" altLang="ja-JP" sz="800" b="1" dirty="0" smtClean="0"/>
          </a:p>
          <a:p>
            <a:r>
              <a:rPr kumimoji="1" lang="ja-JP" altLang="en-US" sz="700" dirty="0" smtClean="0"/>
              <a:t>算出条件：　①プリンター：</a:t>
            </a:r>
            <a:r>
              <a:rPr kumimoji="1" lang="en-US" altLang="ja-JP" sz="700" dirty="0" smtClean="0"/>
              <a:t>120</a:t>
            </a:r>
            <a:r>
              <a:rPr kumimoji="1" lang="ja-JP" altLang="en-US" sz="700" dirty="0" smtClean="0"/>
              <a:t>台（病床数：約</a:t>
            </a:r>
            <a:r>
              <a:rPr kumimoji="1" lang="en-US" altLang="ja-JP" sz="700" dirty="0" smtClean="0"/>
              <a:t>200</a:t>
            </a:r>
            <a:r>
              <a:rPr lang="ja-JP" altLang="en-US" sz="700" dirty="0" smtClean="0"/>
              <a:t>床規模）　②期間：５年間　③印刷枚数：下記ご参照</a:t>
            </a:r>
            <a:endParaRPr kumimoji="1" lang="en-US" altLang="ja-JP" sz="700" dirty="0" smtClean="0"/>
          </a:p>
        </p:txBody>
      </p:sp>
    </p:spTree>
    <p:extLst>
      <p:ext uri="{BB962C8B-B14F-4D97-AF65-F5344CB8AC3E}">
        <p14:creationId xmlns:p14="http://schemas.microsoft.com/office/powerpoint/2010/main" val="30509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818615" y="3216424"/>
            <a:ext cx="86538" cy="720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横巻き 3"/>
          <p:cNvSpPr/>
          <p:nvPr/>
        </p:nvSpPr>
        <p:spPr>
          <a:xfrm>
            <a:off x="6568378" y="4441875"/>
            <a:ext cx="6025110" cy="790773"/>
          </a:xfrm>
          <a:prstGeom prst="horizontalScroll">
            <a:avLst/>
          </a:prstGeom>
          <a:gradFill flip="none" rotWithShape="1">
            <a:gsLst>
              <a:gs pos="0">
                <a:srgbClr val="008000"/>
              </a:gs>
              <a:gs pos="50000">
                <a:srgbClr val="0000FF"/>
              </a:gs>
              <a:gs pos="100000">
                <a:srgbClr val="FF0066"/>
              </a:gs>
            </a:gsLst>
            <a:lin ang="0" scaled="1"/>
            <a:tileRect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68" descr="Taglin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54" y="62842"/>
            <a:ext cx="1836000" cy="79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6568378" y="5304658"/>
            <a:ext cx="6025110" cy="3600398"/>
          </a:xfrm>
          <a:custGeom>
            <a:avLst/>
            <a:gdLst>
              <a:gd name="connsiteX0" fmla="*/ 0 w 6343692"/>
              <a:gd name="connsiteY0" fmla="*/ 632809 h 3796777"/>
              <a:gd name="connsiteX1" fmla="*/ 632809 w 6343692"/>
              <a:gd name="connsiteY1" fmla="*/ 0 h 3796777"/>
              <a:gd name="connsiteX2" fmla="*/ 5710883 w 6343692"/>
              <a:gd name="connsiteY2" fmla="*/ 0 h 3796777"/>
              <a:gd name="connsiteX3" fmla="*/ 6343692 w 6343692"/>
              <a:gd name="connsiteY3" fmla="*/ 632809 h 3796777"/>
              <a:gd name="connsiteX4" fmla="*/ 6343692 w 6343692"/>
              <a:gd name="connsiteY4" fmla="*/ 3163968 h 3796777"/>
              <a:gd name="connsiteX5" fmla="*/ 5710883 w 6343692"/>
              <a:gd name="connsiteY5" fmla="*/ 3796777 h 3796777"/>
              <a:gd name="connsiteX6" fmla="*/ 632809 w 6343692"/>
              <a:gd name="connsiteY6" fmla="*/ 3796777 h 3796777"/>
              <a:gd name="connsiteX7" fmla="*/ 0 w 6343692"/>
              <a:gd name="connsiteY7" fmla="*/ 3163968 h 3796777"/>
              <a:gd name="connsiteX8" fmla="*/ 0 w 6343692"/>
              <a:gd name="connsiteY8" fmla="*/ 632809 h 3796777"/>
              <a:gd name="connsiteX0" fmla="*/ 19050 w 6343692"/>
              <a:gd name="connsiteY0" fmla="*/ 385159 h 3796777"/>
              <a:gd name="connsiteX1" fmla="*/ 632809 w 6343692"/>
              <a:gd name="connsiteY1" fmla="*/ 0 h 3796777"/>
              <a:gd name="connsiteX2" fmla="*/ 5710883 w 6343692"/>
              <a:gd name="connsiteY2" fmla="*/ 0 h 3796777"/>
              <a:gd name="connsiteX3" fmla="*/ 6343692 w 6343692"/>
              <a:gd name="connsiteY3" fmla="*/ 632809 h 3796777"/>
              <a:gd name="connsiteX4" fmla="*/ 6343692 w 6343692"/>
              <a:gd name="connsiteY4" fmla="*/ 3163968 h 3796777"/>
              <a:gd name="connsiteX5" fmla="*/ 5710883 w 6343692"/>
              <a:gd name="connsiteY5" fmla="*/ 3796777 h 3796777"/>
              <a:gd name="connsiteX6" fmla="*/ 632809 w 6343692"/>
              <a:gd name="connsiteY6" fmla="*/ 3796777 h 3796777"/>
              <a:gd name="connsiteX7" fmla="*/ 0 w 6343692"/>
              <a:gd name="connsiteY7" fmla="*/ 3163968 h 3796777"/>
              <a:gd name="connsiteX8" fmla="*/ 19050 w 6343692"/>
              <a:gd name="connsiteY8" fmla="*/ 385159 h 3796777"/>
              <a:gd name="connsiteX0" fmla="*/ 19050 w 6343692"/>
              <a:gd name="connsiteY0" fmla="*/ 404209 h 3815827"/>
              <a:gd name="connsiteX1" fmla="*/ 385159 w 6343692"/>
              <a:gd name="connsiteY1" fmla="*/ 0 h 3815827"/>
              <a:gd name="connsiteX2" fmla="*/ 5710883 w 6343692"/>
              <a:gd name="connsiteY2" fmla="*/ 19050 h 3815827"/>
              <a:gd name="connsiteX3" fmla="*/ 6343692 w 6343692"/>
              <a:gd name="connsiteY3" fmla="*/ 651859 h 3815827"/>
              <a:gd name="connsiteX4" fmla="*/ 6343692 w 6343692"/>
              <a:gd name="connsiteY4" fmla="*/ 3183018 h 3815827"/>
              <a:gd name="connsiteX5" fmla="*/ 5710883 w 6343692"/>
              <a:gd name="connsiteY5" fmla="*/ 3815827 h 3815827"/>
              <a:gd name="connsiteX6" fmla="*/ 632809 w 6343692"/>
              <a:gd name="connsiteY6" fmla="*/ 3815827 h 3815827"/>
              <a:gd name="connsiteX7" fmla="*/ 0 w 6343692"/>
              <a:gd name="connsiteY7" fmla="*/ 3183018 h 3815827"/>
              <a:gd name="connsiteX8" fmla="*/ 19050 w 6343692"/>
              <a:gd name="connsiteY8" fmla="*/ 404209 h 3815827"/>
              <a:gd name="connsiteX0" fmla="*/ 19050 w 6343692"/>
              <a:gd name="connsiteY0" fmla="*/ 404209 h 3815827"/>
              <a:gd name="connsiteX1" fmla="*/ 366109 w 6343692"/>
              <a:gd name="connsiteY1" fmla="*/ 0 h 3815827"/>
              <a:gd name="connsiteX2" fmla="*/ 5710883 w 6343692"/>
              <a:gd name="connsiteY2" fmla="*/ 19050 h 3815827"/>
              <a:gd name="connsiteX3" fmla="*/ 6343692 w 6343692"/>
              <a:gd name="connsiteY3" fmla="*/ 651859 h 3815827"/>
              <a:gd name="connsiteX4" fmla="*/ 6343692 w 6343692"/>
              <a:gd name="connsiteY4" fmla="*/ 3183018 h 3815827"/>
              <a:gd name="connsiteX5" fmla="*/ 5710883 w 6343692"/>
              <a:gd name="connsiteY5" fmla="*/ 3815827 h 3815827"/>
              <a:gd name="connsiteX6" fmla="*/ 632809 w 6343692"/>
              <a:gd name="connsiteY6" fmla="*/ 3815827 h 3815827"/>
              <a:gd name="connsiteX7" fmla="*/ 0 w 6343692"/>
              <a:gd name="connsiteY7" fmla="*/ 3183018 h 3815827"/>
              <a:gd name="connsiteX8" fmla="*/ 19050 w 6343692"/>
              <a:gd name="connsiteY8" fmla="*/ 404209 h 3815827"/>
              <a:gd name="connsiteX0" fmla="*/ 19050 w 6343692"/>
              <a:gd name="connsiteY0" fmla="*/ 347059 h 3815827"/>
              <a:gd name="connsiteX1" fmla="*/ 366109 w 6343692"/>
              <a:gd name="connsiteY1" fmla="*/ 0 h 3815827"/>
              <a:gd name="connsiteX2" fmla="*/ 5710883 w 6343692"/>
              <a:gd name="connsiteY2" fmla="*/ 19050 h 3815827"/>
              <a:gd name="connsiteX3" fmla="*/ 6343692 w 6343692"/>
              <a:gd name="connsiteY3" fmla="*/ 651859 h 3815827"/>
              <a:gd name="connsiteX4" fmla="*/ 6343692 w 6343692"/>
              <a:gd name="connsiteY4" fmla="*/ 3183018 h 3815827"/>
              <a:gd name="connsiteX5" fmla="*/ 5710883 w 6343692"/>
              <a:gd name="connsiteY5" fmla="*/ 3815827 h 3815827"/>
              <a:gd name="connsiteX6" fmla="*/ 632809 w 6343692"/>
              <a:gd name="connsiteY6" fmla="*/ 3815827 h 3815827"/>
              <a:gd name="connsiteX7" fmla="*/ 0 w 6343692"/>
              <a:gd name="connsiteY7" fmla="*/ 3183018 h 3815827"/>
              <a:gd name="connsiteX8" fmla="*/ 19050 w 6343692"/>
              <a:gd name="connsiteY8" fmla="*/ 347059 h 3815827"/>
              <a:gd name="connsiteX0" fmla="*/ 19050 w 6343692"/>
              <a:gd name="connsiteY0" fmla="*/ 366109 h 3834877"/>
              <a:gd name="connsiteX1" fmla="*/ 366109 w 6343692"/>
              <a:gd name="connsiteY1" fmla="*/ 19050 h 3834877"/>
              <a:gd name="connsiteX2" fmla="*/ 5958533 w 6343692"/>
              <a:gd name="connsiteY2" fmla="*/ 0 h 3834877"/>
              <a:gd name="connsiteX3" fmla="*/ 6343692 w 6343692"/>
              <a:gd name="connsiteY3" fmla="*/ 670909 h 3834877"/>
              <a:gd name="connsiteX4" fmla="*/ 6343692 w 6343692"/>
              <a:gd name="connsiteY4" fmla="*/ 3202068 h 3834877"/>
              <a:gd name="connsiteX5" fmla="*/ 5710883 w 6343692"/>
              <a:gd name="connsiteY5" fmla="*/ 3834877 h 3834877"/>
              <a:gd name="connsiteX6" fmla="*/ 632809 w 6343692"/>
              <a:gd name="connsiteY6" fmla="*/ 3834877 h 3834877"/>
              <a:gd name="connsiteX7" fmla="*/ 0 w 6343692"/>
              <a:gd name="connsiteY7" fmla="*/ 3202068 h 3834877"/>
              <a:gd name="connsiteX8" fmla="*/ 19050 w 6343692"/>
              <a:gd name="connsiteY8" fmla="*/ 366109 h 3834877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651860 h 3815828"/>
              <a:gd name="connsiteX4" fmla="*/ 6343692 w 6343692"/>
              <a:gd name="connsiteY4" fmla="*/ 3183019 h 3815828"/>
              <a:gd name="connsiteX5" fmla="*/ 5710883 w 6343692"/>
              <a:gd name="connsiteY5" fmla="*/ 3815828 h 3815828"/>
              <a:gd name="connsiteX6" fmla="*/ 632809 w 6343692"/>
              <a:gd name="connsiteY6" fmla="*/ 3815828 h 3815828"/>
              <a:gd name="connsiteX7" fmla="*/ 0 w 6343692"/>
              <a:gd name="connsiteY7" fmla="*/ 3183019 h 3815828"/>
              <a:gd name="connsiteX8" fmla="*/ 19050 w 6343692"/>
              <a:gd name="connsiteY8" fmla="*/ 347060 h 381582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43692 w 6343692"/>
              <a:gd name="connsiteY4" fmla="*/ 3183019 h 3815828"/>
              <a:gd name="connsiteX5" fmla="*/ 5710883 w 6343692"/>
              <a:gd name="connsiteY5" fmla="*/ 3815828 h 3815828"/>
              <a:gd name="connsiteX6" fmla="*/ 632809 w 6343692"/>
              <a:gd name="connsiteY6" fmla="*/ 3815828 h 3815828"/>
              <a:gd name="connsiteX7" fmla="*/ 0 w 6343692"/>
              <a:gd name="connsiteY7" fmla="*/ 3183019 h 3815828"/>
              <a:gd name="connsiteX8" fmla="*/ 19050 w 6343692"/>
              <a:gd name="connsiteY8" fmla="*/ 347060 h 381582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43692 w 6343692"/>
              <a:gd name="connsiteY4" fmla="*/ 3183019 h 3815828"/>
              <a:gd name="connsiteX5" fmla="*/ 5710883 w 6343692"/>
              <a:gd name="connsiteY5" fmla="*/ 3815828 h 3815828"/>
              <a:gd name="connsiteX6" fmla="*/ 632809 w 6343692"/>
              <a:gd name="connsiteY6" fmla="*/ 3815828 h 3815828"/>
              <a:gd name="connsiteX7" fmla="*/ 0 w 6343692"/>
              <a:gd name="connsiteY7" fmla="*/ 3430669 h 3815828"/>
              <a:gd name="connsiteX8" fmla="*/ 19050 w 6343692"/>
              <a:gd name="connsiteY8" fmla="*/ 347060 h 381582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43692 w 6343692"/>
              <a:gd name="connsiteY4" fmla="*/ 3183019 h 3815828"/>
              <a:gd name="connsiteX5" fmla="*/ 5710883 w 6343692"/>
              <a:gd name="connsiteY5" fmla="*/ 3815828 h 3815828"/>
              <a:gd name="connsiteX6" fmla="*/ 366109 w 6343692"/>
              <a:gd name="connsiteY6" fmla="*/ 3815828 h 3815828"/>
              <a:gd name="connsiteX7" fmla="*/ 0 w 6343692"/>
              <a:gd name="connsiteY7" fmla="*/ 3430669 h 3815828"/>
              <a:gd name="connsiteX8" fmla="*/ 19050 w 6343692"/>
              <a:gd name="connsiteY8" fmla="*/ 347060 h 3815828"/>
              <a:gd name="connsiteX0" fmla="*/ 19050 w 6343692"/>
              <a:gd name="connsiteY0" fmla="*/ 347060 h 3834878"/>
              <a:gd name="connsiteX1" fmla="*/ 366109 w 6343692"/>
              <a:gd name="connsiteY1" fmla="*/ 1 h 3834878"/>
              <a:gd name="connsiteX2" fmla="*/ 5996633 w 6343692"/>
              <a:gd name="connsiteY2" fmla="*/ 1 h 3834878"/>
              <a:gd name="connsiteX3" fmla="*/ 6343692 w 6343692"/>
              <a:gd name="connsiteY3" fmla="*/ 366110 h 3834878"/>
              <a:gd name="connsiteX4" fmla="*/ 6343692 w 6343692"/>
              <a:gd name="connsiteY4" fmla="*/ 3183019 h 3834878"/>
              <a:gd name="connsiteX5" fmla="*/ 5958533 w 6343692"/>
              <a:gd name="connsiteY5" fmla="*/ 3834878 h 3834878"/>
              <a:gd name="connsiteX6" fmla="*/ 366109 w 6343692"/>
              <a:gd name="connsiteY6" fmla="*/ 3815828 h 3834878"/>
              <a:gd name="connsiteX7" fmla="*/ 0 w 6343692"/>
              <a:gd name="connsiteY7" fmla="*/ 3430669 h 3834878"/>
              <a:gd name="connsiteX8" fmla="*/ 19050 w 6343692"/>
              <a:gd name="connsiteY8" fmla="*/ 347060 h 383487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43692 w 6343692"/>
              <a:gd name="connsiteY4" fmla="*/ 3183019 h 3815828"/>
              <a:gd name="connsiteX5" fmla="*/ 5958533 w 6343692"/>
              <a:gd name="connsiteY5" fmla="*/ 3796778 h 3815828"/>
              <a:gd name="connsiteX6" fmla="*/ 366109 w 6343692"/>
              <a:gd name="connsiteY6" fmla="*/ 3815828 h 3815828"/>
              <a:gd name="connsiteX7" fmla="*/ 0 w 6343692"/>
              <a:gd name="connsiteY7" fmla="*/ 3430669 h 3815828"/>
              <a:gd name="connsiteX8" fmla="*/ 19050 w 6343692"/>
              <a:gd name="connsiteY8" fmla="*/ 347060 h 381582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24642 w 6343692"/>
              <a:gd name="connsiteY4" fmla="*/ 3468769 h 3815828"/>
              <a:gd name="connsiteX5" fmla="*/ 5958533 w 6343692"/>
              <a:gd name="connsiteY5" fmla="*/ 3796778 h 3815828"/>
              <a:gd name="connsiteX6" fmla="*/ 366109 w 6343692"/>
              <a:gd name="connsiteY6" fmla="*/ 3815828 h 3815828"/>
              <a:gd name="connsiteX7" fmla="*/ 0 w 6343692"/>
              <a:gd name="connsiteY7" fmla="*/ 3430669 h 3815828"/>
              <a:gd name="connsiteX8" fmla="*/ 19050 w 6343692"/>
              <a:gd name="connsiteY8" fmla="*/ 347060 h 381582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43692 w 6343692"/>
              <a:gd name="connsiteY4" fmla="*/ 3487819 h 3815828"/>
              <a:gd name="connsiteX5" fmla="*/ 5958533 w 6343692"/>
              <a:gd name="connsiteY5" fmla="*/ 3796778 h 3815828"/>
              <a:gd name="connsiteX6" fmla="*/ 366109 w 6343692"/>
              <a:gd name="connsiteY6" fmla="*/ 3815828 h 3815828"/>
              <a:gd name="connsiteX7" fmla="*/ 0 w 6343692"/>
              <a:gd name="connsiteY7" fmla="*/ 3430669 h 3815828"/>
              <a:gd name="connsiteX8" fmla="*/ 19050 w 6343692"/>
              <a:gd name="connsiteY8" fmla="*/ 347060 h 3815828"/>
              <a:gd name="connsiteX0" fmla="*/ 19050 w 6362742"/>
              <a:gd name="connsiteY0" fmla="*/ 347060 h 3815828"/>
              <a:gd name="connsiteX1" fmla="*/ 366109 w 6362742"/>
              <a:gd name="connsiteY1" fmla="*/ 1 h 3815828"/>
              <a:gd name="connsiteX2" fmla="*/ 5996633 w 6362742"/>
              <a:gd name="connsiteY2" fmla="*/ 1 h 3815828"/>
              <a:gd name="connsiteX3" fmla="*/ 6343692 w 6362742"/>
              <a:gd name="connsiteY3" fmla="*/ 366110 h 3815828"/>
              <a:gd name="connsiteX4" fmla="*/ 6362742 w 6362742"/>
              <a:gd name="connsiteY4" fmla="*/ 3468769 h 3815828"/>
              <a:gd name="connsiteX5" fmla="*/ 5958533 w 6362742"/>
              <a:gd name="connsiteY5" fmla="*/ 3796778 h 3815828"/>
              <a:gd name="connsiteX6" fmla="*/ 366109 w 6362742"/>
              <a:gd name="connsiteY6" fmla="*/ 3815828 h 3815828"/>
              <a:gd name="connsiteX7" fmla="*/ 0 w 6362742"/>
              <a:gd name="connsiteY7" fmla="*/ 3430669 h 3815828"/>
              <a:gd name="connsiteX8" fmla="*/ 19050 w 6362742"/>
              <a:gd name="connsiteY8" fmla="*/ 347060 h 381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2742" h="3815828">
                <a:moveTo>
                  <a:pt x="19050" y="347060"/>
                </a:moveTo>
                <a:cubicBezTo>
                  <a:pt x="19050" y="-2431"/>
                  <a:pt x="16618" y="1"/>
                  <a:pt x="366109" y="1"/>
                </a:cubicBezTo>
                <a:lnTo>
                  <a:pt x="5996633" y="1"/>
                </a:lnTo>
                <a:cubicBezTo>
                  <a:pt x="6346124" y="1"/>
                  <a:pt x="6343692" y="16619"/>
                  <a:pt x="6343692" y="366110"/>
                </a:cubicBezTo>
                <a:lnTo>
                  <a:pt x="6362742" y="3468769"/>
                </a:lnTo>
                <a:cubicBezTo>
                  <a:pt x="6362742" y="3818260"/>
                  <a:pt x="6308024" y="3796778"/>
                  <a:pt x="5958533" y="3796778"/>
                </a:cubicBezTo>
                <a:lnTo>
                  <a:pt x="366109" y="3815828"/>
                </a:lnTo>
                <a:cubicBezTo>
                  <a:pt x="16618" y="3815828"/>
                  <a:pt x="0" y="3780160"/>
                  <a:pt x="0" y="3430669"/>
                </a:cubicBezTo>
                <a:cubicBezTo>
                  <a:pt x="0" y="2586949"/>
                  <a:pt x="19050" y="1190780"/>
                  <a:pt x="19050" y="34706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065096" y="8833048"/>
            <a:ext cx="3738500" cy="646318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ja-JP" altLang="en-US" sz="13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病院内のプリント環境の最適化</a:t>
            </a:r>
            <a:endParaRPr lang="en-US" altLang="ja-JP" sz="1300" dirty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13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PAS</a:t>
            </a:r>
            <a:r>
              <a:rPr lang="ja-JP" altLang="en-US" sz="13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で病院内の印刷出力環境調査も行っています。</a:t>
            </a:r>
          </a:p>
          <a:p>
            <a:r>
              <a:rPr lang="en-US" altLang="ja-JP" sz="1000" dirty="0">
                <a:solidFill>
                  <a:srgbClr val="10218B"/>
                </a:solidFill>
                <a:latin typeface="HGP創英角ｺﾞｼｯｸUB" pitchFamily="50" charset="-128"/>
                <a:ea typeface="HGP創英角ｺﾞｼｯｸUB" pitchFamily="50" charset="-128"/>
              </a:rPr>
              <a:t>PAS</a:t>
            </a:r>
            <a:r>
              <a:rPr lang="ja-JP" altLang="en-US" sz="1000" dirty="0">
                <a:solidFill>
                  <a:srgbClr val="10218B"/>
                </a:solidFill>
                <a:latin typeface="HGP創英角ｺﾞｼｯｸUB" pitchFamily="50" charset="-128"/>
                <a:ea typeface="HGP創英角ｺﾞｼｯｸUB" pitchFamily="50" charset="-128"/>
              </a:rPr>
              <a:t>＝</a:t>
            </a:r>
            <a:r>
              <a:rPr lang="en-US" altLang="ja-JP" sz="1000" dirty="0">
                <a:solidFill>
                  <a:srgbClr val="CC0000"/>
                </a:solidFill>
                <a:latin typeface="HGP創英角ｺﾞｼｯｸUB" pitchFamily="50" charset="-128"/>
                <a:ea typeface="HGP創英角ｺﾞｼｯｸUB" pitchFamily="50" charset="-128"/>
              </a:rPr>
              <a:t>P</a:t>
            </a:r>
            <a:r>
              <a:rPr lang="en-US" altLang="ja-JP" sz="1000" dirty="0">
                <a:solidFill>
                  <a:srgbClr val="10218B"/>
                </a:solidFill>
                <a:latin typeface="HGP創英角ｺﾞｼｯｸUB" pitchFamily="50" charset="-128"/>
                <a:ea typeface="HGP創英角ｺﾞｼｯｸUB" pitchFamily="50" charset="-128"/>
              </a:rPr>
              <a:t>rinter </a:t>
            </a:r>
            <a:r>
              <a:rPr lang="en-US" altLang="ja-JP" sz="1000" dirty="0">
                <a:solidFill>
                  <a:srgbClr val="CC0000"/>
                </a:solidFill>
                <a:latin typeface="HGP創英角ｺﾞｼｯｸUB" pitchFamily="50" charset="-128"/>
                <a:ea typeface="HGP創英角ｺﾞｼｯｸUB" pitchFamily="50" charset="-128"/>
              </a:rPr>
              <a:t>A</a:t>
            </a:r>
            <a:r>
              <a:rPr lang="en-US" altLang="ja-JP" sz="1000" dirty="0">
                <a:solidFill>
                  <a:srgbClr val="10218B"/>
                </a:solidFill>
                <a:latin typeface="HGP創英角ｺﾞｼｯｸUB" pitchFamily="50" charset="-128"/>
                <a:ea typeface="HGP創英角ｺﾞｼｯｸUB" pitchFamily="50" charset="-128"/>
              </a:rPr>
              <a:t>ssessment </a:t>
            </a:r>
            <a:r>
              <a:rPr lang="en-US" altLang="ja-JP" sz="1000" dirty="0">
                <a:solidFill>
                  <a:srgbClr val="CC0000"/>
                </a:solidFill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lang="en-US" altLang="ja-JP" sz="1000" dirty="0">
                <a:solidFill>
                  <a:srgbClr val="10218B"/>
                </a:solidFill>
                <a:latin typeface="HGP創英角ｺﾞｼｯｸUB" pitchFamily="50" charset="-128"/>
                <a:ea typeface="HGP創英角ｺﾞｼｯｸUB" pitchFamily="50" charset="-128"/>
              </a:rPr>
              <a:t>ystem</a:t>
            </a:r>
            <a:endParaRPr lang="ja-JP" altLang="en-US" sz="1000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6576951" y="1925938"/>
            <a:ext cx="1656185" cy="2112783"/>
            <a:chOff x="424136" y="624136"/>
            <a:chExt cx="2232248" cy="3168352"/>
          </a:xfrm>
        </p:grpSpPr>
        <p:sp>
          <p:nvSpPr>
            <p:cNvPr id="33" name="正方形/長方形 32"/>
            <p:cNvSpPr/>
            <p:nvPr/>
          </p:nvSpPr>
          <p:spPr>
            <a:xfrm>
              <a:off x="424136" y="624136"/>
              <a:ext cx="2232248" cy="316835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44" y="693974"/>
              <a:ext cx="2088232" cy="3026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グループ化 35"/>
          <p:cNvGrpSpPr/>
          <p:nvPr/>
        </p:nvGrpSpPr>
        <p:grpSpPr>
          <a:xfrm>
            <a:off x="7873095" y="2141962"/>
            <a:ext cx="1656185" cy="2112783"/>
            <a:chOff x="3520480" y="624136"/>
            <a:chExt cx="2232248" cy="3168352"/>
          </a:xfrm>
        </p:grpSpPr>
        <p:sp>
          <p:nvSpPr>
            <p:cNvPr id="37" name="正方形/長方形 36"/>
            <p:cNvSpPr/>
            <p:nvPr/>
          </p:nvSpPr>
          <p:spPr>
            <a:xfrm>
              <a:off x="3520480" y="624136"/>
              <a:ext cx="2232248" cy="3168352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Picture 2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488" y="693738"/>
              <a:ext cx="2088394" cy="30267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角丸四角形 38"/>
            <p:cNvSpPr/>
            <p:nvPr/>
          </p:nvSpPr>
          <p:spPr>
            <a:xfrm>
              <a:off x="3707000" y="1560239"/>
              <a:ext cx="1253638" cy="66016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7192890" y="4638737"/>
            <a:ext cx="4896543" cy="523221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患者様中心の医療サービスを目指されている医療施設様を、</a:t>
            </a:r>
            <a:endParaRPr lang="en-US" altLang="ja-JP" sz="1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エプソンのカラー技術がサポートします。</a:t>
            </a:r>
            <a:endParaRPr lang="en-US" altLang="ja-JP" sz="1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89" y="2053669"/>
            <a:ext cx="648073" cy="70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0153128" y="1776264"/>
            <a:ext cx="2656384" cy="692475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患者様に医療行為や臨床</a:t>
            </a:r>
            <a:r>
              <a:rPr lang="ja-JP" altLang="en-US" sz="13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試験</a:t>
            </a:r>
            <a:endParaRPr lang="en-US" altLang="ja-JP" sz="13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3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などをわかりやすく</a:t>
            </a:r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説明したいけど</a:t>
            </a:r>
            <a:r>
              <a:rPr lang="ja-JP" altLang="en-US" sz="13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、いい</a:t>
            </a:r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方法ないかな･･･？</a:t>
            </a:r>
            <a:endParaRPr lang="en-US" altLang="ja-JP" sz="13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8953794" y="2931380"/>
            <a:ext cx="3531079" cy="1323365"/>
          </a:xfrm>
          <a:custGeom>
            <a:avLst/>
            <a:gdLst>
              <a:gd name="connsiteX0" fmla="*/ 0 w 2618356"/>
              <a:gd name="connsiteY0" fmla="*/ 204027 h 1224136"/>
              <a:gd name="connsiteX1" fmla="*/ 204027 w 2618356"/>
              <a:gd name="connsiteY1" fmla="*/ 0 h 1224136"/>
              <a:gd name="connsiteX2" fmla="*/ 436393 w 2618356"/>
              <a:gd name="connsiteY2" fmla="*/ 0 h 1224136"/>
              <a:gd name="connsiteX3" fmla="*/ 436393 w 2618356"/>
              <a:gd name="connsiteY3" fmla="*/ 0 h 1224136"/>
              <a:gd name="connsiteX4" fmla="*/ 1090982 w 2618356"/>
              <a:gd name="connsiteY4" fmla="*/ 0 h 1224136"/>
              <a:gd name="connsiteX5" fmla="*/ 2414329 w 2618356"/>
              <a:gd name="connsiteY5" fmla="*/ 0 h 1224136"/>
              <a:gd name="connsiteX6" fmla="*/ 2618356 w 2618356"/>
              <a:gd name="connsiteY6" fmla="*/ 204027 h 1224136"/>
              <a:gd name="connsiteX7" fmla="*/ 2618356 w 2618356"/>
              <a:gd name="connsiteY7" fmla="*/ 204023 h 1224136"/>
              <a:gd name="connsiteX8" fmla="*/ 2618356 w 2618356"/>
              <a:gd name="connsiteY8" fmla="*/ 204023 h 1224136"/>
              <a:gd name="connsiteX9" fmla="*/ 2618356 w 2618356"/>
              <a:gd name="connsiteY9" fmla="*/ 510057 h 1224136"/>
              <a:gd name="connsiteX10" fmla="*/ 2618356 w 2618356"/>
              <a:gd name="connsiteY10" fmla="*/ 1020109 h 1224136"/>
              <a:gd name="connsiteX11" fmla="*/ 2414329 w 2618356"/>
              <a:gd name="connsiteY11" fmla="*/ 1224136 h 1224136"/>
              <a:gd name="connsiteX12" fmla="*/ 1090982 w 2618356"/>
              <a:gd name="connsiteY12" fmla="*/ 1224136 h 1224136"/>
              <a:gd name="connsiteX13" fmla="*/ 436393 w 2618356"/>
              <a:gd name="connsiteY13" fmla="*/ 1224136 h 1224136"/>
              <a:gd name="connsiteX14" fmla="*/ 436393 w 2618356"/>
              <a:gd name="connsiteY14" fmla="*/ 1224136 h 1224136"/>
              <a:gd name="connsiteX15" fmla="*/ 204027 w 2618356"/>
              <a:gd name="connsiteY15" fmla="*/ 1224136 h 1224136"/>
              <a:gd name="connsiteX16" fmla="*/ 0 w 2618356"/>
              <a:gd name="connsiteY16" fmla="*/ 1020109 h 1224136"/>
              <a:gd name="connsiteX17" fmla="*/ 0 w 2618356"/>
              <a:gd name="connsiteY17" fmla="*/ 510057 h 1224136"/>
              <a:gd name="connsiteX18" fmla="*/ -912707 w 2618356"/>
              <a:gd name="connsiteY18" fmla="*/ -89705 h 1224136"/>
              <a:gd name="connsiteX19" fmla="*/ 0 w 2618356"/>
              <a:gd name="connsiteY19" fmla="*/ 204023 h 1224136"/>
              <a:gd name="connsiteX20" fmla="*/ 0 w 2618356"/>
              <a:gd name="connsiteY20" fmla="*/ 204027 h 1224136"/>
              <a:gd name="connsiteX0" fmla="*/ 912707 w 3531063"/>
              <a:gd name="connsiteY0" fmla="*/ 293732 h 1313841"/>
              <a:gd name="connsiteX1" fmla="*/ 1116734 w 3531063"/>
              <a:gd name="connsiteY1" fmla="*/ 89705 h 1313841"/>
              <a:gd name="connsiteX2" fmla="*/ 1349100 w 3531063"/>
              <a:gd name="connsiteY2" fmla="*/ 89705 h 1313841"/>
              <a:gd name="connsiteX3" fmla="*/ 1349100 w 3531063"/>
              <a:gd name="connsiteY3" fmla="*/ 89705 h 1313841"/>
              <a:gd name="connsiteX4" fmla="*/ 2003689 w 3531063"/>
              <a:gd name="connsiteY4" fmla="*/ 89705 h 1313841"/>
              <a:gd name="connsiteX5" fmla="*/ 3327036 w 3531063"/>
              <a:gd name="connsiteY5" fmla="*/ 89705 h 1313841"/>
              <a:gd name="connsiteX6" fmla="*/ 3531063 w 3531063"/>
              <a:gd name="connsiteY6" fmla="*/ 293732 h 1313841"/>
              <a:gd name="connsiteX7" fmla="*/ 3531063 w 3531063"/>
              <a:gd name="connsiteY7" fmla="*/ 293728 h 1313841"/>
              <a:gd name="connsiteX8" fmla="*/ 3531063 w 3531063"/>
              <a:gd name="connsiteY8" fmla="*/ 293728 h 1313841"/>
              <a:gd name="connsiteX9" fmla="*/ 3531063 w 3531063"/>
              <a:gd name="connsiteY9" fmla="*/ 599762 h 1313841"/>
              <a:gd name="connsiteX10" fmla="*/ 3531063 w 3531063"/>
              <a:gd name="connsiteY10" fmla="*/ 1109814 h 1313841"/>
              <a:gd name="connsiteX11" fmla="*/ 3327036 w 3531063"/>
              <a:gd name="connsiteY11" fmla="*/ 1313841 h 1313841"/>
              <a:gd name="connsiteX12" fmla="*/ 2003689 w 3531063"/>
              <a:gd name="connsiteY12" fmla="*/ 1313841 h 1313841"/>
              <a:gd name="connsiteX13" fmla="*/ 1349100 w 3531063"/>
              <a:gd name="connsiteY13" fmla="*/ 1313841 h 1313841"/>
              <a:gd name="connsiteX14" fmla="*/ 1349100 w 3531063"/>
              <a:gd name="connsiteY14" fmla="*/ 1313841 h 1313841"/>
              <a:gd name="connsiteX15" fmla="*/ 1116734 w 3531063"/>
              <a:gd name="connsiteY15" fmla="*/ 1313841 h 1313841"/>
              <a:gd name="connsiteX16" fmla="*/ 912707 w 3531063"/>
              <a:gd name="connsiteY16" fmla="*/ 1186014 h 1313841"/>
              <a:gd name="connsiteX17" fmla="*/ 912707 w 3531063"/>
              <a:gd name="connsiteY17" fmla="*/ 599762 h 1313841"/>
              <a:gd name="connsiteX18" fmla="*/ 0 w 3531063"/>
              <a:gd name="connsiteY18" fmla="*/ 0 h 1313841"/>
              <a:gd name="connsiteX19" fmla="*/ 912707 w 3531063"/>
              <a:gd name="connsiteY19" fmla="*/ 293728 h 1313841"/>
              <a:gd name="connsiteX20" fmla="*/ 912707 w 3531063"/>
              <a:gd name="connsiteY20" fmla="*/ 293732 h 1313841"/>
              <a:gd name="connsiteX0" fmla="*/ 912707 w 3531063"/>
              <a:gd name="connsiteY0" fmla="*/ 293732 h 1323366"/>
              <a:gd name="connsiteX1" fmla="*/ 1116734 w 3531063"/>
              <a:gd name="connsiteY1" fmla="*/ 89705 h 1323366"/>
              <a:gd name="connsiteX2" fmla="*/ 1349100 w 3531063"/>
              <a:gd name="connsiteY2" fmla="*/ 89705 h 1323366"/>
              <a:gd name="connsiteX3" fmla="*/ 1349100 w 3531063"/>
              <a:gd name="connsiteY3" fmla="*/ 89705 h 1323366"/>
              <a:gd name="connsiteX4" fmla="*/ 2003689 w 3531063"/>
              <a:gd name="connsiteY4" fmla="*/ 89705 h 1323366"/>
              <a:gd name="connsiteX5" fmla="*/ 3327036 w 3531063"/>
              <a:gd name="connsiteY5" fmla="*/ 89705 h 1323366"/>
              <a:gd name="connsiteX6" fmla="*/ 3531063 w 3531063"/>
              <a:gd name="connsiteY6" fmla="*/ 293732 h 1323366"/>
              <a:gd name="connsiteX7" fmla="*/ 3531063 w 3531063"/>
              <a:gd name="connsiteY7" fmla="*/ 293728 h 1323366"/>
              <a:gd name="connsiteX8" fmla="*/ 3531063 w 3531063"/>
              <a:gd name="connsiteY8" fmla="*/ 293728 h 1323366"/>
              <a:gd name="connsiteX9" fmla="*/ 3531063 w 3531063"/>
              <a:gd name="connsiteY9" fmla="*/ 599762 h 1323366"/>
              <a:gd name="connsiteX10" fmla="*/ 3531063 w 3531063"/>
              <a:gd name="connsiteY10" fmla="*/ 1109814 h 1323366"/>
              <a:gd name="connsiteX11" fmla="*/ 3327036 w 3531063"/>
              <a:gd name="connsiteY11" fmla="*/ 1313841 h 1323366"/>
              <a:gd name="connsiteX12" fmla="*/ 2003689 w 3531063"/>
              <a:gd name="connsiteY12" fmla="*/ 1313841 h 1323366"/>
              <a:gd name="connsiteX13" fmla="*/ 1349100 w 3531063"/>
              <a:gd name="connsiteY13" fmla="*/ 1313841 h 1323366"/>
              <a:gd name="connsiteX14" fmla="*/ 1349100 w 3531063"/>
              <a:gd name="connsiteY14" fmla="*/ 1313841 h 1323366"/>
              <a:gd name="connsiteX15" fmla="*/ 1031009 w 3531063"/>
              <a:gd name="connsiteY15" fmla="*/ 1323366 h 1323366"/>
              <a:gd name="connsiteX16" fmla="*/ 912707 w 3531063"/>
              <a:gd name="connsiteY16" fmla="*/ 1186014 h 1323366"/>
              <a:gd name="connsiteX17" fmla="*/ 912707 w 3531063"/>
              <a:gd name="connsiteY17" fmla="*/ 599762 h 1323366"/>
              <a:gd name="connsiteX18" fmla="*/ 0 w 3531063"/>
              <a:gd name="connsiteY18" fmla="*/ 0 h 1323366"/>
              <a:gd name="connsiteX19" fmla="*/ 912707 w 3531063"/>
              <a:gd name="connsiteY19" fmla="*/ 293728 h 1323366"/>
              <a:gd name="connsiteX20" fmla="*/ 912707 w 3531063"/>
              <a:gd name="connsiteY20" fmla="*/ 293732 h 1323366"/>
              <a:gd name="connsiteX0" fmla="*/ 912707 w 3531079"/>
              <a:gd name="connsiteY0" fmla="*/ 293732 h 1323366"/>
              <a:gd name="connsiteX1" fmla="*/ 1116734 w 3531079"/>
              <a:gd name="connsiteY1" fmla="*/ 89705 h 1323366"/>
              <a:gd name="connsiteX2" fmla="*/ 1349100 w 3531079"/>
              <a:gd name="connsiteY2" fmla="*/ 89705 h 1323366"/>
              <a:gd name="connsiteX3" fmla="*/ 1349100 w 3531079"/>
              <a:gd name="connsiteY3" fmla="*/ 89705 h 1323366"/>
              <a:gd name="connsiteX4" fmla="*/ 2003689 w 3531079"/>
              <a:gd name="connsiteY4" fmla="*/ 89705 h 1323366"/>
              <a:gd name="connsiteX5" fmla="*/ 3422286 w 3531079"/>
              <a:gd name="connsiteY5" fmla="*/ 89705 h 1323366"/>
              <a:gd name="connsiteX6" fmla="*/ 3531063 w 3531079"/>
              <a:gd name="connsiteY6" fmla="*/ 293732 h 1323366"/>
              <a:gd name="connsiteX7" fmla="*/ 3531063 w 3531079"/>
              <a:gd name="connsiteY7" fmla="*/ 293728 h 1323366"/>
              <a:gd name="connsiteX8" fmla="*/ 3531063 w 3531079"/>
              <a:gd name="connsiteY8" fmla="*/ 293728 h 1323366"/>
              <a:gd name="connsiteX9" fmla="*/ 3531063 w 3531079"/>
              <a:gd name="connsiteY9" fmla="*/ 599762 h 1323366"/>
              <a:gd name="connsiteX10" fmla="*/ 3531063 w 3531079"/>
              <a:gd name="connsiteY10" fmla="*/ 1109814 h 1323366"/>
              <a:gd name="connsiteX11" fmla="*/ 3327036 w 3531079"/>
              <a:gd name="connsiteY11" fmla="*/ 1313841 h 1323366"/>
              <a:gd name="connsiteX12" fmla="*/ 2003689 w 3531079"/>
              <a:gd name="connsiteY12" fmla="*/ 1313841 h 1323366"/>
              <a:gd name="connsiteX13" fmla="*/ 1349100 w 3531079"/>
              <a:gd name="connsiteY13" fmla="*/ 1313841 h 1323366"/>
              <a:gd name="connsiteX14" fmla="*/ 1349100 w 3531079"/>
              <a:gd name="connsiteY14" fmla="*/ 1313841 h 1323366"/>
              <a:gd name="connsiteX15" fmla="*/ 1031009 w 3531079"/>
              <a:gd name="connsiteY15" fmla="*/ 1323366 h 1323366"/>
              <a:gd name="connsiteX16" fmla="*/ 912707 w 3531079"/>
              <a:gd name="connsiteY16" fmla="*/ 1186014 h 1323366"/>
              <a:gd name="connsiteX17" fmla="*/ 912707 w 3531079"/>
              <a:gd name="connsiteY17" fmla="*/ 599762 h 1323366"/>
              <a:gd name="connsiteX18" fmla="*/ 0 w 3531079"/>
              <a:gd name="connsiteY18" fmla="*/ 0 h 1323366"/>
              <a:gd name="connsiteX19" fmla="*/ 912707 w 3531079"/>
              <a:gd name="connsiteY19" fmla="*/ 293728 h 1323366"/>
              <a:gd name="connsiteX20" fmla="*/ 912707 w 3531079"/>
              <a:gd name="connsiteY20" fmla="*/ 293732 h 1323366"/>
              <a:gd name="connsiteX0" fmla="*/ 912707 w 3531079"/>
              <a:gd name="connsiteY0" fmla="*/ 293732 h 1323366"/>
              <a:gd name="connsiteX1" fmla="*/ 1116734 w 3531079"/>
              <a:gd name="connsiteY1" fmla="*/ 89705 h 1323366"/>
              <a:gd name="connsiteX2" fmla="*/ 1349100 w 3531079"/>
              <a:gd name="connsiteY2" fmla="*/ 89705 h 1323366"/>
              <a:gd name="connsiteX3" fmla="*/ 1349100 w 3531079"/>
              <a:gd name="connsiteY3" fmla="*/ 89705 h 1323366"/>
              <a:gd name="connsiteX4" fmla="*/ 2003689 w 3531079"/>
              <a:gd name="connsiteY4" fmla="*/ 89705 h 1323366"/>
              <a:gd name="connsiteX5" fmla="*/ 3422286 w 3531079"/>
              <a:gd name="connsiteY5" fmla="*/ 89705 h 1323366"/>
              <a:gd name="connsiteX6" fmla="*/ 3531063 w 3531079"/>
              <a:gd name="connsiteY6" fmla="*/ 293732 h 1323366"/>
              <a:gd name="connsiteX7" fmla="*/ 3531063 w 3531079"/>
              <a:gd name="connsiteY7" fmla="*/ 293728 h 1323366"/>
              <a:gd name="connsiteX8" fmla="*/ 3531063 w 3531079"/>
              <a:gd name="connsiteY8" fmla="*/ 293728 h 1323366"/>
              <a:gd name="connsiteX9" fmla="*/ 3531063 w 3531079"/>
              <a:gd name="connsiteY9" fmla="*/ 599762 h 1323366"/>
              <a:gd name="connsiteX10" fmla="*/ 3531063 w 3531079"/>
              <a:gd name="connsiteY10" fmla="*/ 1109814 h 1323366"/>
              <a:gd name="connsiteX11" fmla="*/ 3412761 w 3531079"/>
              <a:gd name="connsiteY11" fmla="*/ 1313841 h 1323366"/>
              <a:gd name="connsiteX12" fmla="*/ 2003689 w 3531079"/>
              <a:gd name="connsiteY12" fmla="*/ 1313841 h 1323366"/>
              <a:gd name="connsiteX13" fmla="*/ 1349100 w 3531079"/>
              <a:gd name="connsiteY13" fmla="*/ 1313841 h 1323366"/>
              <a:gd name="connsiteX14" fmla="*/ 1349100 w 3531079"/>
              <a:gd name="connsiteY14" fmla="*/ 1313841 h 1323366"/>
              <a:gd name="connsiteX15" fmla="*/ 1031009 w 3531079"/>
              <a:gd name="connsiteY15" fmla="*/ 1323366 h 1323366"/>
              <a:gd name="connsiteX16" fmla="*/ 912707 w 3531079"/>
              <a:gd name="connsiteY16" fmla="*/ 1186014 h 1323366"/>
              <a:gd name="connsiteX17" fmla="*/ 912707 w 3531079"/>
              <a:gd name="connsiteY17" fmla="*/ 599762 h 1323366"/>
              <a:gd name="connsiteX18" fmla="*/ 0 w 3531079"/>
              <a:gd name="connsiteY18" fmla="*/ 0 h 1323366"/>
              <a:gd name="connsiteX19" fmla="*/ 912707 w 3531079"/>
              <a:gd name="connsiteY19" fmla="*/ 293728 h 1323366"/>
              <a:gd name="connsiteX20" fmla="*/ 912707 w 3531079"/>
              <a:gd name="connsiteY20" fmla="*/ 293732 h 1323366"/>
              <a:gd name="connsiteX0" fmla="*/ 912707 w 3531079"/>
              <a:gd name="connsiteY0" fmla="*/ 293732 h 1323366"/>
              <a:gd name="connsiteX1" fmla="*/ 1116734 w 3531079"/>
              <a:gd name="connsiteY1" fmla="*/ 89705 h 1323366"/>
              <a:gd name="connsiteX2" fmla="*/ 1349100 w 3531079"/>
              <a:gd name="connsiteY2" fmla="*/ 89705 h 1323366"/>
              <a:gd name="connsiteX3" fmla="*/ 1349100 w 3531079"/>
              <a:gd name="connsiteY3" fmla="*/ 89705 h 1323366"/>
              <a:gd name="connsiteX4" fmla="*/ 2003689 w 3531079"/>
              <a:gd name="connsiteY4" fmla="*/ 89705 h 1323366"/>
              <a:gd name="connsiteX5" fmla="*/ 3422286 w 3531079"/>
              <a:gd name="connsiteY5" fmla="*/ 89705 h 1323366"/>
              <a:gd name="connsiteX6" fmla="*/ 3531063 w 3531079"/>
              <a:gd name="connsiteY6" fmla="*/ 293732 h 1323366"/>
              <a:gd name="connsiteX7" fmla="*/ 3531063 w 3531079"/>
              <a:gd name="connsiteY7" fmla="*/ 293728 h 1323366"/>
              <a:gd name="connsiteX8" fmla="*/ 3531063 w 3531079"/>
              <a:gd name="connsiteY8" fmla="*/ 293728 h 1323366"/>
              <a:gd name="connsiteX9" fmla="*/ 3531063 w 3531079"/>
              <a:gd name="connsiteY9" fmla="*/ 599762 h 1323366"/>
              <a:gd name="connsiteX10" fmla="*/ 3531063 w 3531079"/>
              <a:gd name="connsiteY10" fmla="*/ 1205064 h 1323366"/>
              <a:gd name="connsiteX11" fmla="*/ 3412761 w 3531079"/>
              <a:gd name="connsiteY11" fmla="*/ 1313841 h 1323366"/>
              <a:gd name="connsiteX12" fmla="*/ 2003689 w 3531079"/>
              <a:gd name="connsiteY12" fmla="*/ 1313841 h 1323366"/>
              <a:gd name="connsiteX13" fmla="*/ 1349100 w 3531079"/>
              <a:gd name="connsiteY13" fmla="*/ 1313841 h 1323366"/>
              <a:gd name="connsiteX14" fmla="*/ 1349100 w 3531079"/>
              <a:gd name="connsiteY14" fmla="*/ 1313841 h 1323366"/>
              <a:gd name="connsiteX15" fmla="*/ 1031009 w 3531079"/>
              <a:gd name="connsiteY15" fmla="*/ 1323366 h 1323366"/>
              <a:gd name="connsiteX16" fmla="*/ 912707 w 3531079"/>
              <a:gd name="connsiteY16" fmla="*/ 1186014 h 1323366"/>
              <a:gd name="connsiteX17" fmla="*/ 912707 w 3531079"/>
              <a:gd name="connsiteY17" fmla="*/ 599762 h 1323366"/>
              <a:gd name="connsiteX18" fmla="*/ 0 w 3531079"/>
              <a:gd name="connsiteY18" fmla="*/ 0 h 1323366"/>
              <a:gd name="connsiteX19" fmla="*/ 912707 w 3531079"/>
              <a:gd name="connsiteY19" fmla="*/ 293728 h 1323366"/>
              <a:gd name="connsiteX20" fmla="*/ 912707 w 3531079"/>
              <a:gd name="connsiteY20" fmla="*/ 293732 h 1323366"/>
              <a:gd name="connsiteX0" fmla="*/ 912707 w 3531079"/>
              <a:gd name="connsiteY0" fmla="*/ 293732 h 1323366"/>
              <a:gd name="connsiteX1" fmla="*/ 1031009 w 3531079"/>
              <a:gd name="connsiteY1" fmla="*/ 89705 h 1323366"/>
              <a:gd name="connsiteX2" fmla="*/ 1349100 w 3531079"/>
              <a:gd name="connsiteY2" fmla="*/ 89705 h 1323366"/>
              <a:gd name="connsiteX3" fmla="*/ 1349100 w 3531079"/>
              <a:gd name="connsiteY3" fmla="*/ 89705 h 1323366"/>
              <a:gd name="connsiteX4" fmla="*/ 2003689 w 3531079"/>
              <a:gd name="connsiteY4" fmla="*/ 89705 h 1323366"/>
              <a:gd name="connsiteX5" fmla="*/ 3422286 w 3531079"/>
              <a:gd name="connsiteY5" fmla="*/ 89705 h 1323366"/>
              <a:gd name="connsiteX6" fmla="*/ 3531063 w 3531079"/>
              <a:gd name="connsiteY6" fmla="*/ 293732 h 1323366"/>
              <a:gd name="connsiteX7" fmla="*/ 3531063 w 3531079"/>
              <a:gd name="connsiteY7" fmla="*/ 293728 h 1323366"/>
              <a:gd name="connsiteX8" fmla="*/ 3531063 w 3531079"/>
              <a:gd name="connsiteY8" fmla="*/ 293728 h 1323366"/>
              <a:gd name="connsiteX9" fmla="*/ 3531063 w 3531079"/>
              <a:gd name="connsiteY9" fmla="*/ 599762 h 1323366"/>
              <a:gd name="connsiteX10" fmla="*/ 3531063 w 3531079"/>
              <a:gd name="connsiteY10" fmla="*/ 1205064 h 1323366"/>
              <a:gd name="connsiteX11" fmla="*/ 3412761 w 3531079"/>
              <a:gd name="connsiteY11" fmla="*/ 1313841 h 1323366"/>
              <a:gd name="connsiteX12" fmla="*/ 2003689 w 3531079"/>
              <a:gd name="connsiteY12" fmla="*/ 1313841 h 1323366"/>
              <a:gd name="connsiteX13" fmla="*/ 1349100 w 3531079"/>
              <a:gd name="connsiteY13" fmla="*/ 1313841 h 1323366"/>
              <a:gd name="connsiteX14" fmla="*/ 1349100 w 3531079"/>
              <a:gd name="connsiteY14" fmla="*/ 1313841 h 1323366"/>
              <a:gd name="connsiteX15" fmla="*/ 1031009 w 3531079"/>
              <a:gd name="connsiteY15" fmla="*/ 1323366 h 1323366"/>
              <a:gd name="connsiteX16" fmla="*/ 912707 w 3531079"/>
              <a:gd name="connsiteY16" fmla="*/ 1186014 h 1323366"/>
              <a:gd name="connsiteX17" fmla="*/ 912707 w 3531079"/>
              <a:gd name="connsiteY17" fmla="*/ 599762 h 1323366"/>
              <a:gd name="connsiteX18" fmla="*/ 0 w 3531079"/>
              <a:gd name="connsiteY18" fmla="*/ 0 h 1323366"/>
              <a:gd name="connsiteX19" fmla="*/ 912707 w 3531079"/>
              <a:gd name="connsiteY19" fmla="*/ 293728 h 1323366"/>
              <a:gd name="connsiteX20" fmla="*/ 912707 w 3531079"/>
              <a:gd name="connsiteY20" fmla="*/ 293732 h 1323366"/>
              <a:gd name="connsiteX0" fmla="*/ 917470 w 3531079"/>
              <a:gd name="connsiteY0" fmla="*/ 203244 h 1323366"/>
              <a:gd name="connsiteX1" fmla="*/ 1031009 w 3531079"/>
              <a:gd name="connsiteY1" fmla="*/ 89705 h 1323366"/>
              <a:gd name="connsiteX2" fmla="*/ 1349100 w 3531079"/>
              <a:gd name="connsiteY2" fmla="*/ 89705 h 1323366"/>
              <a:gd name="connsiteX3" fmla="*/ 1349100 w 3531079"/>
              <a:gd name="connsiteY3" fmla="*/ 89705 h 1323366"/>
              <a:gd name="connsiteX4" fmla="*/ 2003689 w 3531079"/>
              <a:gd name="connsiteY4" fmla="*/ 89705 h 1323366"/>
              <a:gd name="connsiteX5" fmla="*/ 3422286 w 3531079"/>
              <a:gd name="connsiteY5" fmla="*/ 89705 h 1323366"/>
              <a:gd name="connsiteX6" fmla="*/ 3531063 w 3531079"/>
              <a:gd name="connsiteY6" fmla="*/ 293732 h 1323366"/>
              <a:gd name="connsiteX7" fmla="*/ 3531063 w 3531079"/>
              <a:gd name="connsiteY7" fmla="*/ 293728 h 1323366"/>
              <a:gd name="connsiteX8" fmla="*/ 3531063 w 3531079"/>
              <a:gd name="connsiteY8" fmla="*/ 293728 h 1323366"/>
              <a:gd name="connsiteX9" fmla="*/ 3531063 w 3531079"/>
              <a:gd name="connsiteY9" fmla="*/ 599762 h 1323366"/>
              <a:gd name="connsiteX10" fmla="*/ 3531063 w 3531079"/>
              <a:gd name="connsiteY10" fmla="*/ 1205064 h 1323366"/>
              <a:gd name="connsiteX11" fmla="*/ 3412761 w 3531079"/>
              <a:gd name="connsiteY11" fmla="*/ 1313841 h 1323366"/>
              <a:gd name="connsiteX12" fmla="*/ 2003689 w 3531079"/>
              <a:gd name="connsiteY12" fmla="*/ 1313841 h 1323366"/>
              <a:gd name="connsiteX13" fmla="*/ 1349100 w 3531079"/>
              <a:gd name="connsiteY13" fmla="*/ 1313841 h 1323366"/>
              <a:gd name="connsiteX14" fmla="*/ 1349100 w 3531079"/>
              <a:gd name="connsiteY14" fmla="*/ 1313841 h 1323366"/>
              <a:gd name="connsiteX15" fmla="*/ 1031009 w 3531079"/>
              <a:gd name="connsiteY15" fmla="*/ 1323366 h 1323366"/>
              <a:gd name="connsiteX16" fmla="*/ 912707 w 3531079"/>
              <a:gd name="connsiteY16" fmla="*/ 1186014 h 1323366"/>
              <a:gd name="connsiteX17" fmla="*/ 912707 w 3531079"/>
              <a:gd name="connsiteY17" fmla="*/ 599762 h 1323366"/>
              <a:gd name="connsiteX18" fmla="*/ 0 w 3531079"/>
              <a:gd name="connsiteY18" fmla="*/ 0 h 1323366"/>
              <a:gd name="connsiteX19" fmla="*/ 912707 w 3531079"/>
              <a:gd name="connsiteY19" fmla="*/ 293728 h 1323366"/>
              <a:gd name="connsiteX20" fmla="*/ 917470 w 3531079"/>
              <a:gd name="connsiteY20" fmla="*/ 203244 h 1323366"/>
              <a:gd name="connsiteX0" fmla="*/ 917470 w 3531079"/>
              <a:gd name="connsiteY0" fmla="*/ 203244 h 1323366"/>
              <a:gd name="connsiteX1" fmla="*/ 1031009 w 3531079"/>
              <a:gd name="connsiteY1" fmla="*/ 89705 h 1323366"/>
              <a:gd name="connsiteX2" fmla="*/ 1349100 w 3531079"/>
              <a:gd name="connsiteY2" fmla="*/ 89705 h 1323366"/>
              <a:gd name="connsiteX3" fmla="*/ 1349100 w 3531079"/>
              <a:gd name="connsiteY3" fmla="*/ 89705 h 1323366"/>
              <a:gd name="connsiteX4" fmla="*/ 2003689 w 3531079"/>
              <a:gd name="connsiteY4" fmla="*/ 89705 h 1323366"/>
              <a:gd name="connsiteX5" fmla="*/ 3422286 w 3531079"/>
              <a:gd name="connsiteY5" fmla="*/ 89705 h 1323366"/>
              <a:gd name="connsiteX6" fmla="*/ 3531063 w 3531079"/>
              <a:gd name="connsiteY6" fmla="*/ 293732 h 1323366"/>
              <a:gd name="connsiteX7" fmla="*/ 3531063 w 3531079"/>
              <a:gd name="connsiteY7" fmla="*/ 293728 h 1323366"/>
              <a:gd name="connsiteX8" fmla="*/ 3531063 w 3531079"/>
              <a:gd name="connsiteY8" fmla="*/ 293728 h 1323366"/>
              <a:gd name="connsiteX9" fmla="*/ 3531063 w 3531079"/>
              <a:gd name="connsiteY9" fmla="*/ 599762 h 1323366"/>
              <a:gd name="connsiteX10" fmla="*/ 3531063 w 3531079"/>
              <a:gd name="connsiteY10" fmla="*/ 1205064 h 1323366"/>
              <a:gd name="connsiteX11" fmla="*/ 3412761 w 3531079"/>
              <a:gd name="connsiteY11" fmla="*/ 1313841 h 1323366"/>
              <a:gd name="connsiteX12" fmla="*/ 2003689 w 3531079"/>
              <a:gd name="connsiteY12" fmla="*/ 1313841 h 1323366"/>
              <a:gd name="connsiteX13" fmla="*/ 1349100 w 3531079"/>
              <a:gd name="connsiteY13" fmla="*/ 1313841 h 1323366"/>
              <a:gd name="connsiteX14" fmla="*/ 1349100 w 3531079"/>
              <a:gd name="connsiteY14" fmla="*/ 1313841 h 1323366"/>
              <a:gd name="connsiteX15" fmla="*/ 1031009 w 3531079"/>
              <a:gd name="connsiteY15" fmla="*/ 1323366 h 1323366"/>
              <a:gd name="connsiteX16" fmla="*/ 912707 w 3531079"/>
              <a:gd name="connsiteY16" fmla="*/ 1186014 h 1323366"/>
              <a:gd name="connsiteX17" fmla="*/ 912707 w 3531079"/>
              <a:gd name="connsiteY17" fmla="*/ 599762 h 1323366"/>
              <a:gd name="connsiteX18" fmla="*/ 0 w 3531079"/>
              <a:gd name="connsiteY18" fmla="*/ 0 h 1323366"/>
              <a:gd name="connsiteX19" fmla="*/ 912707 w 3531079"/>
              <a:gd name="connsiteY19" fmla="*/ 293728 h 1323366"/>
              <a:gd name="connsiteX20" fmla="*/ 917470 w 3531079"/>
              <a:gd name="connsiteY20" fmla="*/ 203244 h 1323366"/>
              <a:gd name="connsiteX0" fmla="*/ 917470 w 3531079"/>
              <a:gd name="connsiteY0" fmla="*/ 203244 h 1323366"/>
              <a:gd name="connsiteX1" fmla="*/ 1031009 w 3531079"/>
              <a:gd name="connsiteY1" fmla="*/ 89705 h 1323366"/>
              <a:gd name="connsiteX2" fmla="*/ 1349100 w 3531079"/>
              <a:gd name="connsiteY2" fmla="*/ 89705 h 1323366"/>
              <a:gd name="connsiteX3" fmla="*/ 1349100 w 3531079"/>
              <a:gd name="connsiteY3" fmla="*/ 89705 h 1323366"/>
              <a:gd name="connsiteX4" fmla="*/ 2003689 w 3531079"/>
              <a:gd name="connsiteY4" fmla="*/ 89705 h 1323366"/>
              <a:gd name="connsiteX5" fmla="*/ 3422286 w 3531079"/>
              <a:gd name="connsiteY5" fmla="*/ 89705 h 1323366"/>
              <a:gd name="connsiteX6" fmla="*/ 3531063 w 3531079"/>
              <a:gd name="connsiteY6" fmla="*/ 293732 h 1323366"/>
              <a:gd name="connsiteX7" fmla="*/ 3531063 w 3531079"/>
              <a:gd name="connsiteY7" fmla="*/ 293728 h 1323366"/>
              <a:gd name="connsiteX8" fmla="*/ 3531063 w 3531079"/>
              <a:gd name="connsiteY8" fmla="*/ 231815 h 1323366"/>
              <a:gd name="connsiteX9" fmla="*/ 3531063 w 3531079"/>
              <a:gd name="connsiteY9" fmla="*/ 599762 h 1323366"/>
              <a:gd name="connsiteX10" fmla="*/ 3531063 w 3531079"/>
              <a:gd name="connsiteY10" fmla="*/ 1205064 h 1323366"/>
              <a:gd name="connsiteX11" fmla="*/ 3412761 w 3531079"/>
              <a:gd name="connsiteY11" fmla="*/ 1313841 h 1323366"/>
              <a:gd name="connsiteX12" fmla="*/ 2003689 w 3531079"/>
              <a:gd name="connsiteY12" fmla="*/ 1313841 h 1323366"/>
              <a:gd name="connsiteX13" fmla="*/ 1349100 w 3531079"/>
              <a:gd name="connsiteY13" fmla="*/ 1313841 h 1323366"/>
              <a:gd name="connsiteX14" fmla="*/ 1349100 w 3531079"/>
              <a:gd name="connsiteY14" fmla="*/ 1313841 h 1323366"/>
              <a:gd name="connsiteX15" fmla="*/ 1031009 w 3531079"/>
              <a:gd name="connsiteY15" fmla="*/ 1323366 h 1323366"/>
              <a:gd name="connsiteX16" fmla="*/ 912707 w 3531079"/>
              <a:gd name="connsiteY16" fmla="*/ 1186014 h 1323366"/>
              <a:gd name="connsiteX17" fmla="*/ 912707 w 3531079"/>
              <a:gd name="connsiteY17" fmla="*/ 599762 h 1323366"/>
              <a:gd name="connsiteX18" fmla="*/ 0 w 3531079"/>
              <a:gd name="connsiteY18" fmla="*/ 0 h 1323366"/>
              <a:gd name="connsiteX19" fmla="*/ 912707 w 3531079"/>
              <a:gd name="connsiteY19" fmla="*/ 293728 h 1323366"/>
              <a:gd name="connsiteX20" fmla="*/ 917470 w 3531079"/>
              <a:gd name="connsiteY20" fmla="*/ 203244 h 1323366"/>
              <a:gd name="connsiteX0" fmla="*/ 917470 w 3531079"/>
              <a:gd name="connsiteY0" fmla="*/ 203244 h 1323366"/>
              <a:gd name="connsiteX1" fmla="*/ 1031009 w 3531079"/>
              <a:gd name="connsiteY1" fmla="*/ 89705 h 1323366"/>
              <a:gd name="connsiteX2" fmla="*/ 1349100 w 3531079"/>
              <a:gd name="connsiteY2" fmla="*/ 89705 h 1323366"/>
              <a:gd name="connsiteX3" fmla="*/ 1349100 w 3531079"/>
              <a:gd name="connsiteY3" fmla="*/ 89705 h 1323366"/>
              <a:gd name="connsiteX4" fmla="*/ 2003689 w 3531079"/>
              <a:gd name="connsiteY4" fmla="*/ 89705 h 1323366"/>
              <a:gd name="connsiteX5" fmla="*/ 3422286 w 3531079"/>
              <a:gd name="connsiteY5" fmla="*/ 89705 h 1323366"/>
              <a:gd name="connsiteX6" fmla="*/ 3531063 w 3531079"/>
              <a:gd name="connsiteY6" fmla="*/ 293732 h 1323366"/>
              <a:gd name="connsiteX7" fmla="*/ 3531063 w 3531079"/>
              <a:gd name="connsiteY7" fmla="*/ 293728 h 1323366"/>
              <a:gd name="connsiteX8" fmla="*/ 3531063 w 3531079"/>
              <a:gd name="connsiteY8" fmla="*/ 231815 h 1323366"/>
              <a:gd name="connsiteX9" fmla="*/ 3531063 w 3531079"/>
              <a:gd name="connsiteY9" fmla="*/ 599762 h 1323366"/>
              <a:gd name="connsiteX10" fmla="*/ 3531063 w 3531079"/>
              <a:gd name="connsiteY10" fmla="*/ 1205064 h 1323366"/>
              <a:gd name="connsiteX11" fmla="*/ 3412761 w 3531079"/>
              <a:gd name="connsiteY11" fmla="*/ 1313841 h 1323366"/>
              <a:gd name="connsiteX12" fmla="*/ 2003689 w 3531079"/>
              <a:gd name="connsiteY12" fmla="*/ 1313841 h 1323366"/>
              <a:gd name="connsiteX13" fmla="*/ 1349100 w 3531079"/>
              <a:gd name="connsiteY13" fmla="*/ 1313841 h 1323366"/>
              <a:gd name="connsiteX14" fmla="*/ 1349100 w 3531079"/>
              <a:gd name="connsiteY14" fmla="*/ 1313841 h 1323366"/>
              <a:gd name="connsiteX15" fmla="*/ 1031009 w 3531079"/>
              <a:gd name="connsiteY15" fmla="*/ 1323366 h 1323366"/>
              <a:gd name="connsiteX16" fmla="*/ 912707 w 3531079"/>
              <a:gd name="connsiteY16" fmla="*/ 1186014 h 1323366"/>
              <a:gd name="connsiteX17" fmla="*/ 912707 w 3531079"/>
              <a:gd name="connsiteY17" fmla="*/ 599762 h 1323366"/>
              <a:gd name="connsiteX18" fmla="*/ 0 w 3531079"/>
              <a:gd name="connsiteY18" fmla="*/ 0 h 1323366"/>
              <a:gd name="connsiteX19" fmla="*/ 912707 w 3531079"/>
              <a:gd name="connsiteY19" fmla="*/ 293728 h 1323366"/>
              <a:gd name="connsiteX20" fmla="*/ 917470 w 3531079"/>
              <a:gd name="connsiteY20" fmla="*/ 203244 h 13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31079" h="1323366">
                <a:moveTo>
                  <a:pt x="917470" y="203244"/>
                </a:moveTo>
                <a:cubicBezTo>
                  <a:pt x="917470" y="90563"/>
                  <a:pt x="918328" y="89705"/>
                  <a:pt x="1031009" y="89705"/>
                </a:cubicBezTo>
                <a:lnTo>
                  <a:pt x="1349100" y="89705"/>
                </a:lnTo>
                <a:lnTo>
                  <a:pt x="1349100" y="89705"/>
                </a:lnTo>
                <a:lnTo>
                  <a:pt x="2003689" y="89705"/>
                </a:lnTo>
                <a:lnTo>
                  <a:pt x="3422286" y="89705"/>
                </a:lnTo>
                <a:cubicBezTo>
                  <a:pt x="3534967" y="89705"/>
                  <a:pt x="3531063" y="181051"/>
                  <a:pt x="3531063" y="293732"/>
                </a:cubicBezTo>
                <a:lnTo>
                  <a:pt x="3531063" y="293728"/>
                </a:lnTo>
                <a:lnTo>
                  <a:pt x="3531063" y="231815"/>
                </a:lnTo>
                <a:lnTo>
                  <a:pt x="3531063" y="599762"/>
                </a:lnTo>
                <a:lnTo>
                  <a:pt x="3531063" y="1205064"/>
                </a:lnTo>
                <a:cubicBezTo>
                  <a:pt x="3531063" y="1317745"/>
                  <a:pt x="3525442" y="1313841"/>
                  <a:pt x="3412761" y="1313841"/>
                </a:cubicBezTo>
                <a:lnTo>
                  <a:pt x="2003689" y="1313841"/>
                </a:lnTo>
                <a:lnTo>
                  <a:pt x="1349100" y="1313841"/>
                </a:lnTo>
                <a:lnTo>
                  <a:pt x="1349100" y="1313841"/>
                </a:lnTo>
                <a:lnTo>
                  <a:pt x="1031009" y="1323366"/>
                </a:lnTo>
                <a:cubicBezTo>
                  <a:pt x="918328" y="1323366"/>
                  <a:pt x="912707" y="1298695"/>
                  <a:pt x="912707" y="1186014"/>
                </a:cubicBezTo>
                <a:lnTo>
                  <a:pt x="912707" y="599762"/>
                </a:lnTo>
                <a:lnTo>
                  <a:pt x="0" y="0"/>
                </a:lnTo>
                <a:lnTo>
                  <a:pt x="912707" y="293728"/>
                </a:lnTo>
                <a:lnTo>
                  <a:pt x="917470" y="20324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7" tIns="45709" rIns="91417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41" name="Picture 9" descr="C:\Users\0087116\Desktop\拡大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050" y="3102616"/>
            <a:ext cx="2448272" cy="109573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8011482" y="4268080"/>
            <a:ext cx="1414938" cy="29237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ja-JP" altLang="en-US" sz="13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カラー印刷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53387" y="4052058"/>
            <a:ext cx="1414938" cy="29237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モノクロ印刷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012317" y="1655604"/>
            <a:ext cx="2463656" cy="26467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化学療法治療計画説明・同意書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6580188" y="889394"/>
            <a:ext cx="5944539" cy="58477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616824" y="944826"/>
            <a:ext cx="5976664" cy="584753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病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院内でのプリント</a:t>
            </a:r>
            <a:r>
              <a:rPr lang="ja-JP" altLang="en-US"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</a:t>
            </a:r>
            <a:r>
              <a:rPr lang="ja-JP" altLang="en-US" sz="1400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に適した機器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のご提案！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5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</a:t>
            </a:r>
            <a:r>
              <a:rPr lang="ja-JP" altLang="en-US" sz="1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カラー　ビジネスインクジェットプリンター</a:t>
            </a:r>
            <a:endParaRPr lang="ja-JP" altLang="en-US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66" y="5304656"/>
            <a:ext cx="5820022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 descr="C:\Users\0087116\AppData\Local\Microsoft\Windows\Temporary Internet Files\Content.IE5\9DEP2APF\gi01a20140422160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40" y="955792"/>
            <a:ext cx="681668" cy="4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89"/>
          <a:stretch>
            <a:fillRect/>
          </a:stretch>
        </p:blipFill>
        <p:spPr bwMode="auto">
          <a:xfrm>
            <a:off x="-353267" y="8564646"/>
            <a:ext cx="7635342" cy="12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図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0" y="8366262"/>
            <a:ext cx="1728192" cy="18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直線コネクタ 55"/>
          <p:cNvCxnSpPr/>
          <p:nvPr/>
        </p:nvCxnSpPr>
        <p:spPr>
          <a:xfrm>
            <a:off x="177075" y="8582286"/>
            <a:ext cx="6151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http://ehbepxx.apo.epson.net/home/imgdb/picture/store/PRD-IMG/IMG001905901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0" y="1405759"/>
            <a:ext cx="1587487" cy="11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ehbepxx.apo.epson.net/home/imgdb/picture/store/PRD-IMG/IMG001906501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57" y="1389190"/>
            <a:ext cx="1555134" cy="11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テキスト ボックス 60"/>
          <p:cNvSpPr txBox="1"/>
          <p:nvPr/>
        </p:nvSpPr>
        <p:spPr>
          <a:xfrm>
            <a:off x="571998" y="624136"/>
            <a:ext cx="5468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低トータルコスト、高速、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高生産性を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実現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A3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ノビにも対応。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97991" y="984176"/>
            <a:ext cx="16587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A3ノビインクジェット複合機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586223" y="984176"/>
            <a:ext cx="181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A3</a:t>
            </a:r>
            <a:r>
              <a:rPr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ノビインクジェット</a:t>
            </a:r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プリンター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837365" y="3282196"/>
            <a:ext cx="25634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多機能でありながら、コンパクト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高い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設置性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。省スペース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を徹底的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追求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したA4複合機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448472" y="4081464"/>
            <a:ext cx="1674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A4</a:t>
            </a:r>
            <a:r>
              <a:rPr kumimoji="1"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インクジェット複合機</a:t>
            </a:r>
            <a:endParaRPr kumimoji="1"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ファクス搭載モデル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471436" y="4729777"/>
            <a:ext cx="16743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A4</a:t>
            </a:r>
            <a:r>
              <a:rPr kumimoji="1"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インクジェット複合機</a:t>
            </a:r>
            <a:endParaRPr kumimoji="1"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>
            <a:off x="4934173" y="4080520"/>
            <a:ext cx="1250603" cy="961957"/>
            <a:chOff x="3330476" y="4284687"/>
            <a:chExt cx="1818354" cy="1383905"/>
          </a:xfrm>
        </p:grpSpPr>
        <p:pic>
          <p:nvPicPr>
            <p:cNvPr id="91" name="Picture 20" descr="PX-M65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476" y="4284687"/>
              <a:ext cx="1818354" cy="125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正方形/長方形 91"/>
            <p:cNvSpPr/>
            <p:nvPr/>
          </p:nvSpPr>
          <p:spPr>
            <a:xfrm>
              <a:off x="3368959" y="5483926"/>
              <a:ext cx="121700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※</a:t>
              </a:r>
              <a:r>
                <a:rPr lang="ja-JP" altLang="en-US" sz="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画像</a:t>
              </a:r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は、PX-M650Fです。</a:t>
              </a:r>
            </a:p>
          </p:txBody>
        </p:sp>
      </p:grpSp>
      <p:pic>
        <p:nvPicPr>
          <p:cNvPr id="97" name="図 9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25" y="6934274"/>
            <a:ext cx="1295564" cy="498294"/>
          </a:xfrm>
          <a:prstGeom prst="rect">
            <a:avLst/>
          </a:prstGeom>
        </p:spPr>
      </p:pic>
      <p:sp>
        <p:nvSpPr>
          <p:cNvPr id="104" name="正方形/長方形 103"/>
          <p:cNvSpPr/>
          <p:nvPr/>
        </p:nvSpPr>
        <p:spPr>
          <a:xfrm>
            <a:off x="1831710" y="6363642"/>
            <a:ext cx="37049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いつでもどこでも使える、コンパクトサイズ。</a:t>
            </a: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バッテリー内蔵・Wi-Fi</a:t>
            </a:r>
            <a:r>
              <a:rPr lang="ja-JP" altLang="en-US" sz="1100" b="1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®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対応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のモバイルプリンター。</a:t>
            </a:r>
            <a:endParaRPr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84509" y="8040960"/>
            <a:ext cx="39736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ランニングコスト、印刷速度等に関する詳細はエプソンのカタログもしくはホームページを</a:t>
            </a:r>
            <a:r>
              <a:rPr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ご覧</a:t>
            </a:r>
            <a:r>
              <a:rPr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ください。</a:t>
            </a:r>
            <a:endParaRPr kumimoji="1" lang="ja-JP" altLang="en-US" sz="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67726" y="8145626"/>
            <a:ext cx="30102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/>
              <a:t>※</a:t>
            </a:r>
            <a:r>
              <a:rPr lang="en-US" altLang="ja-JP" sz="600" dirty="0" smtClean="0"/>
              <a:t>Wi-Fi </a:t>
            </a:r>
            <a:r>
              <a:rPr lang="ja-JP" altLang="ja-JP" sz="600" dirty="0" err="1"/>
              <a:t>、</a:t>
            </a:r>
            <a:r>
              <a:rPr lang="en-US" altLang="ja-JP" sz="600" dirty="0"/>
              <a:t>Wi-Fi Direct</a:t>
            </a:r>
            <a:r>
              <a:rPr lang="ja-JP" altLang="ja-JP" sz="600" dirty="0"/>
              <a:t>は、</a:t>
            </a:r>
            <a:r>
              <a:rPr lang="en-US" altLang="ja-JP" sz="600" dirty="0"/>
              <a:t>Wi-Fi Alliance</a:t>
            </a:r>
            <a:r>
              <a:rPr lang="ja-JP" altLang="ja-JP" sz="600" dirty="0"/>
              <a:t>の登録商標です</a:t>
            </a:r>
            <a:r>
              <a:rPr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ja-JP" altLang="en-US" sz="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6" name="図 9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99" y="6934274"/>
            <a:ext cx="1332680" cy="517928"/>
          </a:xfrm>
          <a:prstGeom prst="rect">
            <a:avLst/>
          </a:prstGeom>
        </p:spPr>
      </p:pic>
      <p:pic>
        <p:nvPicPr>
          <p:cNvPr id="111" name="図 1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63" y="4225572"/>
            <a:ext cx="1050569" cy="996540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1" y="4149390"/>
            <a:ext cx="1035562" cy="1101217"/>
          </a:xfrm>
          <a:prstGeom prst="rect">
            <a:avLst/>
          </a:prstGeom>
        </p:spPr>
      </p:pic>
      <p:sp>
        <p:nvSpPr>
          <p:cNvPr id="115" name="テキスト ボックス 114"/>
          <p:cNvSpPr txBox="1"/>
          <p:nvPr/>
        </p:nvSpPr>
        <p:spPr>
          <a:xfrm>
            <a:off x="1867445" y="3764036"/>
            <a:ext cx="15943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A4</a:t>
            </a:r>
            <a:r>
              <a:rPr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インクジェット</a:t>
            </a:r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プリンター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98736" y="3751472"/>
            <a:ext cx="1426902" cy="21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A4</a:t>
            </a:r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インクジェット</a:t>
            </a:r>
            <a:r>
              <a:rPr kumimoji="1"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複合機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621528" y="3282196"/>
            <a:ext cx="2802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高耐久と多段カセットに対応し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低ランニングコスト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と高生産性を両立。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ストライプ矢印 34"/>
          <p:cNvSpPr/>
          <p:nvPr/>
        </p:nvSpPr>
        <p:spPr>
          <a:xfrm>
            <a:off x="7581811" y="2715472"/>
            <a:ext cx="422757" cy="445141"/>
          </a:xfrm>
          <a:prstGeom prst="striped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05576" y="192004"/>
            <a:ext cx="6087751" cy="288032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09191" y="214007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おすすめのビジネスインクジェットプリンターラインアップ</a:t>
            </a:r>
            <a:endParaRPr kumimoji="1" lang="ja-JP" altLang="en-US" sz="1200" b="1" dirty="0"/>
          </a:p>
        </p:txBody>
      </p:sp>
      <p:pic>
        <p:nvPicPr>
          <p:cNvPr id="116" name="図 1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9" y="1175317"/>
            <a:ext cx="1417094" cy="270000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7" y="1153484"/>
            <a:ext cx="1277673" cy="288000"/>
          </a:xfrm>
          <a:prstGeom prst="rect">
            <a:avLst/>
          </a:prstGeom>
        </p:spPr>
      </p:pic>
      <p:pic>
        <p:nvPicPr>
          <p:cNvPr id="57" name="Picture 28" descr="http://ehbepxx.apo.epson.net/home/imgdb/picture/store/PRD-IMG/IMG003014002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99" y="1261865"/>
            <a:ext cx="1591869" cy="11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テキスト ボックス 58"/>
          <p:cNvSpPr txBox="1"/>
          <p:nvPr/>
        </p:nvSpPr>
        <p:spPr>
          <a:xfrm>
            <a:off x="4806396" y="2392646"/>
            <a:ext cx="10637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オプション装着例</a:t>
            </a:r>
            <a:endParaRPr kumimoji="1" lang="ja-JP" altLang="en-US" sz="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668762" y="1199619"/>
            <a:ext cx="1296144" cy="1396755"/>
          </a:xfrm>
          <a:prstGeom prst="ellipse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07963" y="552128"/>
            <a:ext cx="415458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9497" y="522944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</a:rPr>
              <a:t>A3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206193" y="3287131"/>
            <a:ext cx="415458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187122" y="3257947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</a:rPr>
              <a:t>A4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25" name="図 1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74" y="3874407"/>
            <a:ext cx="1185032" cy="288000"/>
          </a:xfrm>
          <a:prstGeom prst="rect">
            <a:avLst/>
          </a:prstGeom>
        </p:spPr>
      </p:pic>
      <p:pic>
        <p:nvPicPr>
          <p:cNvPr id="126" name="図 1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0" y="3856407"/>
            <a:ext cx="1426235" cy="324000"/>
          </a:xfrm>
          <a:prstGeom prst="rect">
            <a:avLst/>
          </a:prstGeom>
        </p:spPr>
      </p:pic>
      <p:sp>
        <p:nvSpPr>
          <p:cNvPr id="133" name="正方形/長方形 132"/>
          <p:cNvSpPr/>
          <p:nvPr/>
        </p:nvSpPr>
        <p:spPr>
          <a:xfrm>
            <a:off x="3411467" y="3287131"/>
            <a:ext cx="415458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3392396" y="3257947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</a:rPr>
              <a:t>A4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35" name="図 1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36" y="4347437"/>
            <a:ext cx="1352348" cy="288000"/>
          </a:xfrm>
          <a:prstGeom prst="rect">
            <a:avLst/>
          </a:prstGeom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29" y="4872640"/>
            <a:ext cx="1395479" cy="288000"/>
          </a:xfrm>
          <a:prstGeom prst="rect">
            <a:avLst/>
          </a:prstGeom>
        </p:spPr>
      </p:pic>
      <p:sp>
        <p:nvSpPr>
          <p:cNvPr id="138" name="正方形/長方形 137"/>
          <p:cNvSpPr/>
          <p:nvPr/>
        </p:nvSpPr>
        <p:spPr>
          <a:xfrm>
            <a:off x="216148" y="6383267"/>
            <a:ext cx="1576140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197077" y="6354083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</a:rPr>
              <a:t>A4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　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（モバイル）</a:t>
            </a:r>
            <a:endParaRPr kumimoji="1" lang="ja-JP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68152" y="7193238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ホワイトモデル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3330821" y="7206898"/>
            <a:ext cx="11257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ブラック</a:t>
            </a:r>
            <a:r>
              <a:rPr kumimoji="1"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モデル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273834" y="6774270"/>
            <a:ext cx="1407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モバイルプリンター</a:t>
            </a:r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0" name="図 1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7" y="6935589"/>
            <a:ext cx="1207854" cy="288000"/>
          </a:xfrm>
          <a:prstGeom prst="rect">
            <a:avLst/>
          </a:prstGeom>
        </p:spPr>
      </p:pic>
      <p:pic>
        <p:nvPicPr>
          <p:cNvPr id="141" name="図 1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40" y="6935589"/>
            <a:ext cx="1141528" cy="288000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97077" y="3160613"/>
            <a:ext cx="6131715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197077" y="6206058"/>
            <a:ext cx="6131715" cy="3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/>
          <p:cNvSpPr/>
          <p:nvPr/>
        </p:nvSpPr>
        <p:spPr>
          <a:xfrm>
            <a:off x="197077" y="8021153"/>
            <a:ext cx="6131715" cy="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1" y="2546039"/>
            <a:ext cx="5982536" cy="579782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" y="5200396"/>
            <a:ext cx="3153140" cy="1088450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83" y="5206458"/>
            <a:ext cx="3137321" cy="1086432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8" y="7452202"/>
            <a:ext cx="5019431" cy="612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133980" y="8369470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+mn-ea"/>
              </a:rPr>
              <a:t>（</a:t>
            </a:r>
            <a:r>
              <a:rPr kumimoji="1" lang="en-US" altLang="ja-JP" sz="1000" dirty="0" smtClean="0">
                <a:latin typeface="+mn-ea"/>
              </a:rPr>
              <a:t>2015</a:t>
            </a:r>
            <a:r>
              <a:rPr kumimoji="1" lang="ja-JP" altLang="en-US" sz="1000" dirty="0" smtClean="0">
                <a:latin typeface="+mn-ea"/>
              </a:rPr>
              <a:t>年</a:t>
            </a:r>
            <a:r>
              <a:rPr kumimoji="1" lang="en-US" altLang="ja-JP" sz="1000" dirty="0" smtClean="0">
                <a:latin typeface="+mn-ea"/>
              </a:rPr>
              <a:t>6</a:t>
            </a:r>
            <a:r>
              <a:rPr kumimoji="1" lang="ja-JP" altLang="en-US" sz="1000" dirty="0" smtClean="0">
                <a:latin typeface="+mn-ea"/>
              </a:rPr>
              <a:t>月</a:t>
            </a:r>
            <a:r>
              <a:rPr kumimoji="1" lang="en-US" altLang="ja-JP" sz="1000" dirty="0" smtClean="0">
                <a:latin typeface="+mn-ea"/>
              </a:rPr>
              <a:t>9</a:t>
            </a:r>
            <a:r>
              <a:rPr kumimoji="1" lang="ja-JP" altLang="en-US" sz="1000" dirty="0" smtClean="0">
                <a:latin typeface="+mn-ea"/>
              </a:rPr>
              <a:t>日現在）</a:t>
            </a:r>
            <a:endParaRPr kumimoji="1" lang="ja-JP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66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75000"/>
          </a:schemeClr>
        </a:solidFill>
        <a:ln w="12700"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1638</TotalTime>
  <Words>600</Words>
  <Application>Microsoft Office PowerPoint</Application>
  <PresentationFormat>A3 297x420 mm</PresentationFormat>
  <Paragraphs>84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SEIKO EPSON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EPSON</dc:creator>
  <cp:lastModifiedBy>Sugita Norio</cp:lastModifiedBy>
  <cp:revision>157</cp:revision>
  <cp:lastPrinted>2015-06-02T07:48:49Z</cp:lastPrinted>
  <dcterms:created xsi:type="dcterms:W3CDTF">2014-08-29T10:31:07Z</dcterms:created>
  <dcterms:modified xsi:type="dcterms:W3CDTF">2016-07-11T02:03:53Z</dcterms:modified>
</cp:coreProperties>
</file>