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xlsx" ContentType="application/vnd.openxmlformats-officedocument.spreadsheetml.sheet"/>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64" r:id="rId3"/>
  </p:sldIdLst>
  <p:sldSz cx="6858000" cy="9906000" type="A4"/>
  <p:notesSz cx="6735763" cy="9866313"/>
  <p:defaultTextStyle>
    <a:defPPr>
      <a:defRPr lang="ja-JP"/>
    </a:defPPr>
    <a:lvl1pPr algn="l" rtl="0" fontAlgn="base">
      <a:spcBef>
        <a:spcPct val="0"/>
      </a:spcBef>
      <a:spcAft>
        <a:spcPct val="0"/>
      </a:spcAft>
      <a:defRPr kumimoji="1" sz="1900" kern="1200">
        <a:solidFill>
          <a:schemeClr val="tx1"/>
        </a:solidFill>
        <a:latin typeface="Arial" charset="0"/>
        <a:ea typeface="ＭＳ Ｐゴシック" pitchFamily="50" charset="-128"/>
        <a:cs typeface="+mn-cs"/>
      </a:defRPr>
    </a:lvl1pPr>
    <a:lvl2pPr marL="148407" algn="l" rtl="0" fontAlgn="base">
      <a:spcBef>
        <a:spcPct val="0"/>
      </a:spcBef>
      <a:spcAft>
        <a:spcPct val="0"/>
      </a:spcAft>
      <a:defRPr kumimoji="1" sz="1900" kern="1200">
        <a:solidFill>
          <a:schemeClr val="tx1"/>
        </a:solidFill>
        <a:latin typeface="Arial" charset="0"/>
        <a:ea typeface="ＭＳ Ｐゴシック" pitchFamily="50" charset="-128"/>
        <a:cs typeface="+mn-cs"/>
      </a:defRPr>
    </a:lvl2pPr>
    <a:lvl3pPr marL="296814" algn="l" rtl="0" fontAlgn="base">
      <a:spcBef>
        <a:spcPct val="0"/>
      </a:spcBef>
      <a:spcAft>
        <a:spcPct val="0"/>
      </a:spcAft>
      <a:defRPr kumimoji="1" sz="1900" kern="1200">
        <a:solidFill>
          <a:schemeClr val="tx1"/>
        </a:solidFill>
        <a:latin typeface="Arial" charset="0"/>
        <a:ea typeface="ＭＳ Ｐゴシック" pitchFamily="50" charset="-128"/>
        <a:cs typeface="+mn-cs"/>
      </a:defRPr>
    </a:lvl3pPr>
    <a:lvl4pPr marL="445221" algn="l" rtl="0" fontAlgn="base">
      <a:spcBef>
        <a:spcPct val="0"/>
      </a:spcBef>
      <a:spcAft>
        <a:spcPct val="0"/>
      </a:spcAft>
      <a:defRPr kumimoji="1" sz="1900" kern="1200">
        <a:solidFill>
          <a:schemeClr val="tx1"/>
        </a:solidFill>
        <a:latin typeface="Arial" charset="0"/>
        <a:ea typeface="ＭＳ Ｐゴシック" pitchFamily="50" charset="-128"/>
        <a:cs typeface="+mn-cs"/>
      </a:defRPr>
    </a:lvl4pPr>
    <a:lvl5pPr marL="593628" algn="l" rtl="0" fontAlgn="base">
      <a:spcBef>
        <a:spcPct val="0"/>
      </a:spcBef>
      <a:spcAft>
        <a:spcPct val="0"/>
      </a:spcAft>
      <a:defRPr kumimoji="1" sz="1900" kern="1200">
        <a:solidFill>
          <a:schemeClr val="tx1"/>
        </a:solidFill>
        <a:latin typeface="Arial" charset="0"/>
        <a:ea typeface="ＭＳ Ｐゴシック" pitchFamily="50" charset="-128"/>
        <a:cs typeface="+mn-cs"/>
      </a:defRPr>
    </a:lvl5pPr>
    <a:lvl6pPr marL="742036" algn="l" defTabSz="296814" rtl="0" eaLnBrk="1" latinLnBrk="0" hangingPunct="1">
      <a:defRPr kumimoji="1" sz="1900" kern="1200">
        <a:solidFill>
          <a:schemeClr val="tx1"/>
        </a:solidFill>
        <a:latin typeface="Arial" charset="0"/>
        <a:ea typeface="ＭＳ Ｐゴシック" pitchFamily="50" charset="-128"/>
        <a:cs typeface="+mn-cs"/>
      </a:defRPr>
    </a:lvl6pPr>
    <a:lvl7pPr marL="890443" algn="l" defTabSz="296814" rtl="0" eaLnBrk="1" latinLnBrk="0" hangingPunct="1">
      <a:defRPr kumimoji="1" sz="1900" kern="1200">
        <a:solidFill>
          <a:schemeClr val="tx1"/>
        </a:solidFill>
        <a:latin typeface="Arial" charset="0"/>
        <a:ea typeface="ＭＳ Ｐゴシック" pitchFamily="50" charset="-128"/>
        <a:cs typeface="+mn-cs"/>
      </a:defRPr>
    </a:lvl7pPr>
    <a:lvl8pPr marL="1038850" algn="l" defTabSz="296814" rtl="0" eaLnBrk="1" latinLnBrk="0" hangingPunct="1">
      <a:defRPr kumimoji="1" sz="1900" kern="1200">
        <a:solidFill>
          <a:schemeClr val="tx1"/>
        </a:solidFill>
        <a:latin typeface="Arial" charset="0"/>
        <a:ea typeface="ＭＳ Ｐゴシック" pitchFamily="50" charset="-128"/>
        <a:cs typeface="+mn-cs"/>
      </a:defRPr>
    </a:lvl8pPr>
    <a:lvl9pPr marL="1187257" algn="l" defTabSz="296814" rtl="0" eaLnBrk="1" latinLnBrk="0" hangingPunct="1">
      <a:defRPr kumimoji="1" sz="19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FF99"/>
    <a:srgbClr val="165396"/>
    <a:srgbClr val="FF7C80"/>
    <a:srgbClr val="3366FF"/>
    <a:srgbClr val="041FA8"/>
    <a:srgbClr val="0D309F"/>
    <a:srgbClr val="AC00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89278" autoAdjust="0"/>
  </p:normalViewPr>
  <p:slideViewPr>
    <p:cSldViewPr>
      <p:cViewPr>
        <p:scale>
          <a:sx n="100" d="100"/>
          <a:sy n="100" d="100"/>
        </p:scale>
        <p:origin x="-1520" y="-80"/>
      </p:cViewPr>
      <p:guideLst>
        <p:guide orient="horz" pos="3483"/>
        <p:guide pos="2160"/>
        <p:guide pos="164"/>
        <p:guide pos="4156"/>
      </p:guideLst>
    </p:cSldViewPr>
  </p:slideViewPr>
  <p:outlineViewPr>
    <p:cViewPr>
      <p:scale>
        <a:sx n="33" d="100"/>
        <a:sy n="33" d="100"/>
      </p:scale>
      <p:origin x="6" y="0"/>
    </p:cViewPr>
  </p:outlin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売上高</c:v>
                </c:pt>
              </c:strCache>
            </c:strRef>
          </c:tx>
          <c:cat>
            <c:strRef>
              <c:f>Sheet1!$A$2:$A$5</c:f>
              <c:strCache>
                <c:ptCount val="2"/>
                <c:pt idx="0">
                  <c:v>紙媒体</c:v>
                </c:pt>
                <c:pt idx="1">
                  <c:v>その他</c:v>
                </c:pt>
              </c:strCache>
            </c:strRef>
          </c:cat>
          <c:val>
            <c:numRef>
              <c:f>Sheet1!$B$2:$B$5</c:f>
              <c:numCache>
                <c:formatCode>General</c:formatCode>
                <c:ptCount val="4"/>
                <c:pt idx="0">
                  <c:v>8.200000000000001</c:v>
                </c:pt>
                <c:pt idx="1">
                  <c:v>3.2</c:v>
                </c:pt>
              </c:numCache>
            </c:numRef>
          </c:val>
        </c:ser>
        <c:dLbls>
          <c:showLegendKey val="0"/>
          <c:showVal val="0"/>
          <c:showCatName val="0"/>
          <c:showSerName val="0"/>
          <c:showPercent val="0"/>
          <c:showBubbleSize val="0"/>
          <c:showLeaderLines val="0"/>
        </c:dLbls>
      </c:pie3DChart>
    </c:plotArea>
    <c:plotVisOnly val="1"/>
    <c:dispBlanksAs val="zero"/>
    <c:showDLblsOverMax val="0"/>
  </c:chart>
  <c:spPr>
    <a:noFill/>
    <a:ln>
      <a:noFill/>
    </a:ln>
  </c:spPr>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2"/>
            <a:ext cx="2919413" cy="493713"/>
          </a:xfrm>
          <a:prstGeom prst="rect">
            <a:avLst/>
          </a:prstGeom>
        </p:spPr>
        <p:txBody>
          <a:bodyPr vert="horz" lIns="91406" tIns="45704" rIns="91406" bIns="45704"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2"/>
            <a:ext cx="2919412" cy="493713"/>
          </a:xfrm>
          <a:prstGeom prst="rect">
            <a:avLst/>
          </a:prstGeom>
        </p:spPr>
        <p:txBody>
          <a:bodyPr vert="horz" lIns="91406" tIns="45704" rIns="91406" bIns="45704" rtlCol="0"/>
          <a:lstStyle>
            <a:lvl1pPr algn="r">
              <a:defRPr sz="1200"/>
            </a:lvl1pPr>
          </a:lstStyle>
          <a:p>
            <a:fld id="{DF3240CD-87C3-4868-BB65-E2C52C8A7B7C}" type="datetimeFigureOut">
              <a:rPr kumimoji="1" lang="ja-JP" altLang="en-US" smtClean="0"/>
              <a:pPr/>
              <a:t>2015/04/07</a:t>
            </a:fld>
            <a:endParaRPr kumimoji="1" lang="ja-JP" altLang="en-US"/>
          </a:p>
        </p:txBody>
      </p:sp>
      <p:sp>
        <p:nvSpPr>
          <p:cNvPr id="4" name="スライド イメージ プレースホルダ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06" tIns="45704" rIns="91406" bIns="45704" rtlCol="0" anchor="ctr"/>
          <a:lstStyle/>
          <a:p>
            <a:endParaRPr lang="ja-JP" altLang="en-US"/>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91406" tIns="45704" rIns="91406" bIns="4570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9371013"/>
            <a:ext cx="2919413" cy="493712"/>
          </a:xfrm>
          <a:prstGeom prst="rect">
            <a:avLst/>
          </a:prstGeom>
        </p:spPr>
        <p:txBody>
          <a:bodyPr vert="horz" lIns="91406" tIns="45704" rIns="91406" bIns="4570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06" tIns="45704" rIns="91406" bIns="45704" rtlCol="0" anchor="b"/>
          <a:lstStyle>
            <a:lvl1pPr algn="r">
              <a:defRPr sz="1200"/>
            </a:lvl1pPr>
          </a:lstStyle>
          <a:p>
            <a:fld id="{7EF2F1BB-366E-4588-9A00-768591FB029B}" type="slidenum">
              <a:rPr kumimoji="1" lang="ja-JP" altLang="en-US" smtClean="0"/>
              <a:pPr/>
              <a:t>‹#›</a:t>
            </a:fld>
            <a:endParaRPr kumimoji="1" lang="ja-JP" altLang="en-US"/>
          </a:p>
        </p:txBody>
      </p:sp>
    </p:spTree>
    <p:extLst>
      <p:ext uri="{BB962C8B-B14F-4D97-AF65-F5344CB8AC3E}">
        <p14:creationId xmlns:p14="http://schemas.microsoft.com/office/powerpoint/2010/main" val="2824524475"/>
      </p:ext>
    </p:extLst>
  </p:cSld>
  <p:clrMap bg1="lt1" tx1="dk1" bg2="lt2" tx2="dk2" accent1="accent1" accent2="accent2" accent3="accent3" accent4="accent4" accent5="accent5" accent6="accent6" hlink="hlink" folHlink="folHlink"/>
  <p:notesStyle>
    <a:lvl1pPr marL="0" algn="l" defTabSz="296814" rtl="0" eaLnBrk="1" latinLnBrk="0" hangingPunct="1">
      <a:defRPr kumimoji="1" sz="400" kern="1200">
        <a:solidFill>
          <a:schemeClr val="tx1"/>
        </a:solidFill>
        <a:latin typeface="+mn-lt"/>
        <a:ea typeface="+mn-ea"/>
        <a:cs typeface="+mn-cs"/>
      </a:defRPr>
    </a:lvl1pPr>
    <a:lvl2pPr marL="148407" algn="l" defTabSz="296814" rtl="0" eaLnBrk="1" latinLnBrk="0" hangingPunct="1">
      <a:defRPr kumimoji="1" sz="400" kern="1200">
        <a:solidFill>
          <a:schemeClr val="tx1"/>
        </a:solidFill>
        <a:latin typeface="+mn-lt"/>
        <a:ea typeface="+mn-ea"/>
        <a:cs typeface="+mn-cs"/>
      </a:defRPr>
    </a:lvl2pPr>
    <a:lvl3pPr marL="296814" algn="l" defTabSz="296814" rtl="0" eaLnBrk="1" latinLnBrk="0" hangingPunct="1">
      <a:defRPr kumimoji="1" sz="400" kern="1200">
        <a:solidFill>
          <a:schemeClr val="tx1"/>
        </a:solidFill>
        <a:latin typeface="+mn-lt"/>
        <a:ea typeface="+mn-ea"/>
        <a:cs typeface="+mn-cs"/>
      </a:defRPr>
    </a:lvl3pPr>
    <a:lvl4pPr marL="445221" algn="l" defTabSz="296814" rtl="0" eaLnBrk="1" latinLnBrk="0" hangingPunct="1">
      <a:defRPr kumimoji="1" sz="400" kern="1200">
        <a:solidFill>
          <a:schemeClr val="tx1"/>
        </a:solidFill>
        <a:latin typeface="+mn-lt"/>
        <a:ea typeface="+mn-ea"/>
        <a:cs typeface="+mn-cs"/>
      </a:defRPr>
    </a:lvl4pPr>
    <a:lvl5pPr marL="593628" algn="l" defTabSz="296814" rtl="0" eaLnBrk="1" latinLnBrk="0" hangingPunct="1">
      <a:defRPr kumimoji="1" sz="400" kern="1200">
        <a:solidFill>
          <a:schemeClr val="tx1"/>
        </a:solidFill>
        <a:latin typeface="+mn-lt"/>
        <a:ea typeface="+mn-ea"/>
        <a:cs typeface="+mn-cs"/>
      </a:defRPr>
    </a:lvl5pPr>
    <a:lvl6pPr marL="742036" algn="l" defTabSz="296814" rtl="0" eaLnBrk="1" latinLnBrk="0" hangingPunct="1">
      <a:defRPr kumimoji="1" sz="400" kern="1200">
        <a:solidFill>
          <a:schemeClr val="tx1"/>
        </a:solidFill>
        <a:latin typeface="+mn-lt"/>
        <a:ea typeface="+mn-ea"/>
        <a:cs typeface="+mn-cs"/>
      </a:defRPr>
    </a:lvl6pPr>
    <a:lvl7pPr marL="890443" algn="l" defTabSz="296814" rtl="0" eaLnBrk="1" latinLnBrk="0" hangingPunct="1">
      <a:defRPr kumimoji="1" sz="400" kern="1200">
        <a:solidFill>
          <a:schemeClr val="tx1"/>
        </a:solidFill>
        <a:latin typeface="+mn-lt"/>
        <a:ea typeface="+mn-ea"/>
        <a:cs typeface="+mn-cs"/>
      </a:defRPr>
    </a:lvl7pPr>
    <a:lvl8pPr marL="1038850" algn="l" defTabSz="296814" rtl="0" eaLnBrk="1" latinLnBrk="0" hangingPunct="1">
      <a:defRPr kumimoji="1" sz="400" kern="1200">
        <a:solidFill>
          <a:schemeClr val="tx1"/>
        </a:solidFill>
        <a:latin typeface="+mn-lt"/>
        <a:ea typeface="+mn-ea"/>
        <a:cs typeface="+mn-cs"/>
      </a:defRPr>
    </a:lvl8pPr>
    <a:lvl9pPr marL="1187257" algn="l" defTabSz="296814" rtl="0" eaLnBrk="1" latinLnBrk="0" hangingPunct="1">
      <a:defRPr kumimoji="1" sz="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2" descr="C:\Users\AKIO\Dropbox\Photos\★ロゴ\I-Oロゴ\new\IOロゴ（資料用）\iodata_logo.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09788" y="77614"/>
            <a:ext cx="1735036" cy="194866"/>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8" r:id="rId1"/>
    <p:sldLayoutId id="2147483653" r:id="rId2"/>
  </p:sldLayoutIdLst>
  <p:txStyles>
    <p:titleStyle>
      <a:lvl1pPr algn="ctr" defTabSz="957432" rtl="0" eaLnBrk="0" fontAlgn="base" hangingPunct="0">
        <a:spcBef>
          <a:spcPct val="0"/>
        </a:spcBef>
        <a:spcAft>
          <a:spcPct val="0"/>
        </a:spcAft>
        <a:defRPr kumimoji="1" sz="380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defRPr>
      </a:lvl1pPr>
      <a:lvl2pPr algn="ctr" defTabSz="957432" rtl="0" eaLnBrk="0" fontAlgn="base" hangingPunct="0">
        <a:spcBef>
          <a:spcPct val="0"/>
        </a:spcBef>
        <a:spcAft>
          <a:spcPct val="0"/>
        </a:spcAft>
        <a:defRPr kumimoji="1" sz="4600">
          <a:solidFill>
            <a:schemeClr val="tx2"/>
          </a:solidFill>
          <a:latin typeface="Arial" charset="0"/>
          <a:ea typeface="ＭＳ Ｐゴシック" pitchFamily="50" charset="-128"/>
        </a:defRPr>
      </a:lvl2pPr>
      <a:lvl3pPr algn="ctr" defTabSz="957432" rtl="0" eaLnBrk="0" fontAlgn="base" hangingPunct="0">
        <a:spcBef>
          <a:spcPct val="0"/>
        </a:spcBef>
        <a:spcAft>
          <a:spcPct val="0"/>
        </a:spcAft>
        <a:defRPr kumimoji="1" sz="4600">
          <a:solidFill>
            <a:schemeClr val="tx2"/>
          </a:solidFill>
          <a:latin typeface="Arial" charset="0"/>
          <a:ea typeface="ＭＳ Ｐゴシック" pitchFamily="50" charset="-128"/>
        </a:defRPr>
      </a:lvl3pPr>
      <a:lvl4pPr algn="ctr" defTabSz="957432" rtl="0" eaLnBrk="0" fontAlgn="base" hangingPunct="0">
        <a:spcBef>
          <a:spcPct val="0"/>
        </a:spcBef>
        <a:spcAft>
          <a:spcPct val="0"/>
        </a:spcAft>
        <a:defRPr kumimoji="1" sz="4600">
          <a:solidFill>
            <a:schemeClr val="tx2"/>
          </a:solidFill>
          <a:latin typeface="Arial" charset="0"/>
          <a:ea typeface="ＭＳ Ｐゴシック" pitchFamily="50" charset="-128"/>
        </a:defRPr>
      </a:lvl4pPr>
      <a:lvl5pPr algn="ctr" defTabSz="957432" rtl="0" eaLnBrk="0" fontAlgn="base" hangingPunct="0">
        <a:spcBef>
          <a:spcPct val="0"/>
        </a:spcBef>
        <a:spcAft>
          <a:spcPct val="0"/>
        </a:spcAft>
        <a:defRPr kumimoji="1" sz="4600">
          <a:solidFill>
            <a:schemeClr val="tx2"/>
          </a:solidFill>
          <a:latin typeface="Arial" charset="0"/>
          <a:ea typeface="ＭＳ Ｐゴシック" pitchFamily="50" charset="-128"/>
        </a:defRPr>
      </a:lvl5pPr>
      <a:lvl6pPr marL="148407" algn="ctr" defTabSz="957432" rtl="0" fontAlgn="base">
        <a:spcBef>
          <a:spcPct val="0"/>
        </a:spcBef>
        <a:spcAft>
          <a:spcPct val="0"/>
        </a:spcAft>
        <a:defRPr kumimoji="1" sz="4600">
          <a:solidFill>
            <a:schemeClr val="tx2"/>
          </a:solidFill>
          <a:latin typeface="Arial" charset="0"/>
          <a:ea typeface="ＭＳ Ｐゴシック" pitchFamily="50" charset="-128"/>
        </a:defRPr>
      </a:lvl6pPr>
      <a:lvl7pPr marL="296814" algn="ctr" defTabSz="957432" rtl="0" fontAlgn="base">
        <a:spcBef>
          <a:spcPct val="0"/>
        </a:spcBef>
        <a:spcAft>
          <a:spcPct val="0"/>
        </a:spcAft>
        <a:defRPr kumimoji="1" sz="4600">
          <a:solidFill>
            <a:schemeClr val="tx2"/>
          </a:solidFill>
          <a:latin typeface="Arial" charset="0"/>
          <a:ea typeface="ＭＳ Ｐゴシック" pitchFamily="50" charset="-128"/>
        </a:defRPr>
      </a:lvl7pPr>
      <a:lvl8pPr marL="445221" algn="ctr" defTabSz="957432" rtl="0" fontAlgn="base">
        <a:spcBef>
          <a:spcPct val="0"/>
        </a:spcBef>
        <a:spcAft>
          <a:spcPct val="0"/>
        </a:spcAft>
        <a:defRPr kumimoji="1" sz="4600">
          <a:solidFill>
            <a:schemeClr val="tx2"/>
          </a:solidFill>
          <a:latin typeface="Arial" charset="0"/>
          <a:ea typeface="ＭＳ Ｐゴシック" pitchFamily="50" charset="-128"/>
        </a:defRPr>
      </a:lvl8pPr>
      <a:lvl9pPr marL="593628" algn="ctr" defTabSz="957432" rtl="0" fontAlgn="base">
        <a:spcBef>
          <a:spcPct val="0"/>
        </a:spcBef>
        <a:spcAft>
          <a:spcPct val="0"/>
        </a:spcAft>
        <a:defRPr kumimoji="1" sz="4600">
          <a:solidFill>
            <a:schemeClr val="tx2"/>
          </a:solidFill>
          <a:latin typeface="Arial" charset="0"/>
          <a:ea typeface="ＭＳ Ｐゴシック" pitchFamily="50" charset="-128"/>
        </a:defRPr>
      </a:lvl9pPr>
    </p:titleStyle>
    <p:bodyStyle>
      <a:lvl1pPr marL="180975" indent="-180975" algn="l" defTabSz="957432" rtl="0" eaLnBrk="0" fontAlgn="base" hangingPunct="0">
        <a:spcBef>
          <a:spcPct val="20000"/>
        </a:spcBef>
        <a:spcAft>
          <a:spcPct val="0"/>
        </a:spcAft>
        <a:buFont typeface="Wingdings" pitchFamily="2" charset="2"/>
        <a:buChar char="l"/>
        <a:defRPr kumimoji="1" sz="2400" b="1">
          <a:solidFill>
            <a:srgbClr val="333399"/>
          </a:solidFill>
          <a:latin typeface="Meiryo UI" pitchFamily="50" charset="-128"/>
          <a:ea typeface="Meiryo UI" pitchFamily="50" charset="-128"/>
          <a:cs typeface="Meiryo UI" pitchFamily="50" charset="-128"/>
        </a:defRPr>
      </a:lvl1pPr>
      <a:lvl2pPr marL="778107" indent="-299391" algn="l" defTabSz="957432" rtl="0" eaLnBrk="0" fontAlgn="base" hangingPunct="0">
        <a:spcBef>
          <a:spcPct val="20000"/>
        </a:spcBef>
        <a:spcAft>
          <a:spcPct val="0"/>
        </a:spcAft>
        <a:buChar char="–"/>
        <a:defRPr kumimoji="1" sz="1600">
          <a:solidFill>
            <a:schemeClr val="tx1"/>
          </a:solidFill>
          <a:latin typeface="Meiryo UI" pitchFamily="50" charset="-128"/>
          <a:ea typeface="Meiryo UI" pitchFamily="50" charset="-128"/>
          <a:cs typeface="Meiryo UI" pitchFamily="50" charset="-128"/>
        </a:defRPr>
      </a:lvl2pPr>
      <a:lvl3pPr marL="1197048" indent="-239616" algn="l" defTabSz="957432" rtl="0" eaLnBrk="0" fontAlgn="base" hangingPunct="0">
        <a:spcBef>
          <a:spcPct val="20000"/>
        </a:spcBef>
        <a:spcAft>
          <a:spcPct val="0"/>
        </a:spcAft>
        <a:buChar char="•"/>
        <a:defRPr kumimoji="1" sz="1400">
          <a:solidFill>
            <a:schemeClr val="tx1"/>
          </a:solidFill>
          <a:latin typeface="Meiryo UI" pitchFamily="50" charset="-128"/>
          <a:ea typeface="Meiryo UI" pitchFamily="50" charset="-128"/>
          <a:cs typeface="Meiryo UI" pitchFamily="50" charset="-128"/>
        </a:defRPr>
      </a:lvl3pPr>
      <a:lvl4pPr marL="1675764" indent="-239100" algn="l" defTabSz="957432" rtl="0" eaLnBrk="0" fontAlgn="base" hangingPunct="0">
        <a:spcBef>
          <a:spcPct val="20000"/>
        </a:spcBef>
        <a:spcAft>
          <a:spcPct val="0"/>
        </a:spcAft>
        <a:buChar char="–"/>
        <a:defRPr kumimoji="1" sz="1200">
          <a:solidFill>
            <a:schemeClr val="tx1"/>
          </a:solidFill>
          <a:latin typeface="Meiryo UI" pitchFamily="50" charset="-128"/>
          <a:ea typeface="Meiryo UI" pitchFamily="50" charset="-128"/>
          <a:cs typeface="Meiryo UI" pitchFamily="50" charset="-128"/>
        </a:defRPr>
      </a:lvl4pPr>
      <a:lvl5pPr marL="2154480" indent="-239100" algn="l" defTabSz="957432" rtl="0" eaLnBrk="0" fontAlgn="base" hangingPunct="0">
        <a:spcBef>
          <a:spcPct val="20000"/>
        </a:spcBef>
        <a:spcAft>
          <a:spcPct val="0"/>
        </a:spcAft>
        <a:buChar char="»"/>
        <a:defRPr kumimoji="1" sz="1200">
          <a:solidFill>
            <a:schemeClr val="tx1"/>
          </a:solidFill>
          <a:latin typeface="Meiryo UI" pitchFamily="50" charset="-128"/>
          <a:ea typeface="Meiryo UI" pitchFamily="50" charset="-128"/>
          <a:cs typeface="Meiryo UI" pitchFamily="50" charset="-128"/>
        </a:defRPr>
      </a:lvl5pPr>
      <a:lvl6pPr marL="2302887" indent="-239100" algn="l" defTabSz="957432" rtl="0" fontAlgn="base">
        <a:spcBef>
          <a:spcPct val="20000"/>
        </a:spcBef>
        <a:spcAft>
          <a:spcPct val="0"/>
        </a:spcAft>
        <a:buChar char="»"/>
        <a:defRPr kumimoji="1" sz="2100">
          <a:solidFill>
            <a:schemeClr val="tx1"/>
          </a:solidFill>
          <a:latin typeface="+mn-lt"/>
          <a:ea typeface="+mn-ea"/>
        </a:defRPr>
      </a:lvl6pPr>
      <a:lvl7pPr marL="2451294" indent="-239100" algn="l" defTabSz="957432" rtl="0" fontAlgn="base">
        <a:spcBef>
          <a:spcPct val="20000"/>
        </a:spcBef>
        <a:spcAft>
          <a:spcPct val="0"/>
        </a:spcAft>
        <a:buChar char="»"/>
        <a:defRPr kumimoji="1" sz="2100">
          <a:solidFill>
            <a:schemeClr val="tx1"/>
          </a:solidFill>
          <a:latin typeface="+mn-lt"/>
          <a:ea typeface="+mn-ea"/>
        </a:defRPr>
      </a:lvl7pPr>
      <a:lvl8pPr marL="2599701" indent="-239100" algn="l" defTabSz="957432" rtl="0" fontAlgn="base">
        <a:spcBef>
          <a:spcPct val="20000"/>
        </a:spcBef>
        <a:spcAft>
          <a:spcPct val="0"/>
        </a:spcAft>
        <a:buChar char="»"/>
        <a:defRPr kumimoji="1" sz="2100">
          <a:solidFill>
            <a:schemeClr val="tx1"/>
          </a:solidFill>
          <a:latin typeface="+mn-lt"/>
          <a:ea typeface="+mn-ea"/>
        </a:defRPr>
      </a:lvl8pPr>
      <a:lvl9pPr marL="2748108" indent="-239100" algn="l" defTabSz="957432" rtl="0" fontAlgn="base">
        <a:spcBef>
          <a:spcPct val="20000"/>
        </a:spcBef>
        <a:spcAft>
          <a:spcPct val="0"/>
        </a:spcAft>
        <a:buChar char="»"/>
        <a:defRPr kumimoji="1" sz="2100">
          <a:solidFill>
            <a:schemeClr val="tx1"/>
          </a:solidFill>
          <a:latin typeface="+mn-lt"/>
          <a:ea typeface="+mn-ea"/>
        </a:defRPr>
      </a:lvl9pPr>
    </p:bodyStyle>
    <p:otherStyle>
      <a:defPPr>
        <a:defRPr lang="ja-JP"/>
      </a:defPPr>
      <a:lvl1pPr marL="0" algn="l" defTabSz="296814" rtl="0" eaLnBrk="1" latinLnBrk="0" hangingPunct="1">
        <a:defRPr kumimoji="1" sz="600" kern="1200">
          <a:solidFill>
            <a:schemeClr val="tx1"/>
          </a:solidFill>
          <a:latin typeface="+mn-lt"/>
          <a:ea typeface="+mn-ea"/>
          <a:cs typeface="+mn-cs"/>
        </a:defRPr>
      </a:lvl1pPr>
      <a:lvl2pPr marL="148407" algn="l" defTabSz="296814" rtl="0" eaLnBrk="1" latinLnBrk="0" hangingPunct="1">
        <a:defRPr kumimoji="1" sz="600" kern="1200">
          <a:solidFill>
            <a:schemeClr val="tx1"/>
          </a:solidFill>
          <a:latin typeface="+mn-lt"/>
          <a:ea typeface="+mn-ea"/>
          <a:cs typeface="+mn-cs"/>
        </a:defRPr>
      </a:lvl2pPr>
      <a:lvl3pPr marL="296814" algn="l" defTabSz="296814" rtl="0" eaLnBrk="1" latinLnBrk="0" hangingPunct="1">
        <a:defRPr kumimoji="1" sz="600" kern="1200">
          <a:solidFill>
            <a:schemeClr val="tx1"/>
          </a:solidFill>
          <a:latin typeface="+mn-lt"/>
          <a:ea typeface="+mn-ea"/>
          <a:cs typeface="+mn-cs"/>
        </a:defRPr>
      </a:lvl3pPr>
      <a:lvl4pPr marL="445221" algn="l" defTabSz="296814" rtl="0" eaLnBrk="1" latinLnBrk="0" hangingPunct="1">
        <a:defRPr kumimoji="1" sz="600" kern="1200">
          <a:solidFill>
            <a:schemeClr val="tx1"/>
          </a:solidFill>
          <a:latin typeface="+mn-lt"/>
          <a:ea typeface="+mn-ea"/>
          <a:cs typeface="+mn-cs"/>
        </a:defRPr>
      </a:lvl4pPr>
      <a:lvl5pPr marL="593628" algn="l" defTabSz="296814" rtl="0" eaLnBrk="1" latinLnBrk="0" hangingPunct="1">
        <a:defRPr kumimoji="1" sz="600" kern="1200">
          <a:solidFill>
            <a:schemeClr val="tx1"/>
          </a:solidFill>
          <a:latin typeface="+mn-lt"/>
          <a:ea typeface="+mn-ea"/>
          <a:cs typeface="+mn-cs"/>
        </a:defRPr>
      </a:lvl5pPr>
      <a:lvl6pPr marL="742036" algn="l" defTabSz="296814" rtl="0" eaLnBrk="1" latinLnBrk="0" hangingPunct="1">
        <a:defRPr kumimoji="1" sz="600" kern="1200">
          <a:solidFill>
            <a:schemeClr val="tx1"/>
          </a:solidFill>
          <a:latin typeface="+mn-lt"/>
          <a:ea typeface="+mn-ea"/>
          <a:cs typeface="+mn-cs"/>
        </a:defRPr>
      </a:lvl6pPr>
      <a:lvl7pPr marL="890443" algn="l" defTabSz="296814" rtl="0" eaLnBrk="1" latinLnBrk="0" hangingPunct="1">
        <a:defRPr kumimoji="1" sz="600" kern="1200">
          <a:solidFill>
            <a:schemeClr val="tx1"/>
          </a:solidFill>
          <a:latin typeface="+mn-lt"/>
          <a:ea typeface="+mn-ea"/>
          <a:cs typeface="+mn-cs"/>
        </a:defRPr>
      </a:lvl7pPr>
      <a:lvl8pPr marL="1038850" algn="l" defTabSz="296814" rtl="0" eaLnBrk="1" latinLnBrk="0" hangingPunct="1">
        <a:defRPr kumimoji="1" sz="600" kern="1200">
          <a:solidFill>
            <a:schemeClr val="tx1"/>
          </a:solidFill>
          <a:latin typeface="+mn-lt"/>
          <a:ea typeface="+mn-ea"/>
          <a:cs typeface="+mn-cs"/>
        </a:defRPr>
      </a:lvl8pPr>
      <a:lvl9pPr marL="1187257" algn="l" defTabSz="296814" rtl="0" eaLnBrk="1" latinLnBrk="0" hangingPunct="1">
        <a:defRPr kumimoji="1" sz="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9.png"/><Relationship Id="rId20" Type="http://schemas.openxmlformats.org/officeDocument/2006/relationships/image" Target="../media/image19.png"/><Relationship Id="rId10" Type="http://schemas.openxmlformats.org/officeDocument/2006/relationships/image" Target="../media/image10.png"/><Relationship Id="rId11" Type="http://schemas.openxmlformats.org/officeDocument/2006/relationships/image" Target="../media/image11.png"/><Relationship Id="rId12" Type="http://schemas.openxmlformats.org/officeDocument/2006/relationships/image" Target="../media/image12.png"/><Relationship Id="rId13" Type="http://schemas.openxmlformats.org/officeDocument/2006/relationships/image" Target="../media/image13.png"/><Relationship Id="rId14" Type="http://schemas.openxmlformats.org/officeDocument/2006/relationships/image" Target="../media/image14.jpeg"/><Relationship Id="rId15" Type="http://schemas.openxmlformats.org/officeDocument/2006/relationships/image" Target="../media/image15.jpeg"/><Relationship Id="rId16" Type="http://schemas.openxmlformats.org/officeDocument/2006/relationships/image" Target="../media/image16.jpeg"/><Relationship Id="rId17" Type="http://schemas.openxmlformats.org/officeDocument/2006/relationships/image" Target="../media/image17.png"/><Relationship Id="rId18" Type="http://schemas.openxmlformats.org/officeDocument/2006/relationships/image" Target="../media/image18.png"/><Relationship Id="rId19" Type="http://schemas.openxmlformats.org/officeDocument/2006/relationships/chart" Target="../charts/chart1.xml"/><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s>
</file>

<file path=ppt/slides/_rels/slide2.xml.rels><?xml version="1.0" encoding="UTF-8" standalone="yes"?>
<Relationships xmlns="http://schemas.openxmlformats.org/package/2006/relationships"><Relationship Id="rId9" Type="http://schemas.openxmlformats.org/officeDocument/2006/relationships/image" Target="../media/image27.jpeg"/><Relationship Id="rId20" Type="http://schemas.openxmlformats.org/officeDocument/2006/relationships/image" Target="../media/image38.png"/><Relationship Id="rId21" Type="http://schemas.openxmlformats.org/officeDocument/2006/relationships/image" Target="../media/image39.jpeg"/><Relationship Id="rId22" Type="http://schemas.openxmlformats.org/officeDocument/2006/relationships/image" Target="../media/image40.jpeg"/><Relationship Id="rId23" Type="http://schemas.openxmlformats.org/officeDocument/2006/relationships/image" Target="../media/image41.png"/><Relationship Id="rId24" Type="http://schemas.openxmlformats.org/officeDocument/2006/relationships/image" Target="../media/image42.jpeg"/><Relationship Id="rId25" Type="http://schemas.openxmlformats.org/officeDocument/2006/relationships/image" Target="../media/image43.jpeg"/><Relationship Id="rId26" Type="http://schemas.openxmlformats.org/officeDocument/2006/relationships/image" Target="../media/image44.png"/><Relationship Id="rId10" Type="http://schemas.openxmlformats.org/officeDocument/2006/relationships/image" Target="../media/image28.jpeg"/><Relationship Id="rId11" Type="http://schemas.openxmlformats.org/officeDocument/2006/relationships/image" Target="../media/image29.gif"/><Relationship Id="rId12" Type="http://schemas.openxmlformats.org/officeDocument/2006/relationships/image" Target="../media/image30.png"/><Relationship Id="rId13" Type="http://schemas.openxmlformats.org/officeDocument/2006/relationships/image" Target="../media/image31.jpeg"/><Relationship Id="rId14" Type="http://schemas.openxmlformats.org/officeDocument/2006/relationships/image" Target="../media/image32.jpeg"/><Relationship Id="rId15" Type="http://schemas.openxmlformats.org/officeDocument/2006/relationships/image" Target="../media/image33.png"/><Relationship Id="rId16" Type="http://schemas.openxmlformats.org/officeDocument/2006/relationships/image" Target="../media/image34.png"/><Relationship Id="rId17" Type="http://schemas.openxmlformats.org/officeDocument/2006/relationships/image" Target="../media/image35.jpeg"/><Relationship Id="rId18" Type="http://schemas.openxmlformats.org/officeDocument/2006/relationships/image" Target="../media/image36.png"/><Relationship Id="rId19" Type="http://schemas.openxmlformats.org/officeDocument/2006/relationships/image" Target="../media/image37.png"/><Relationship Id="rId1" Type="http://schemas.openxmlformats.org/officeDocument/2006/relationships/slideLayout" Target="../slideLayouts/slideLayout2.xml"/><Relationship Id="rId2" Type="http://schemas.openxmlformats.org/officeDocument/2006/relationships/image" Target="../media/image20.jpeg"/><Relationship Id="rId3" Type="http://schemas.openxmlformats.org/officeDocument/2006/relationships/image" Target="../media/image21.jpeg"/><Relationship Id="rId4" Type="http://schemas.openxmlformats.org/officeDocument/2006/relationships/image" Target="../media/image22.jpeg"/><Relationship Id="rId5" Type="http://schemas.openxmlformats.org/officeDocument/2006/relationships/image" Target="../media/image23.jpeg"/><Relationship Id="rId6" Type="http://schemas.openxmlformats.org/officeDocument/2006/relationships/image" Target="../media/image24.jpeg"/><Relationship Id="rId7" Type="http://schemas.openxmlformats.org/officeDocument/2006/relationships/image" Target="../media/image25.jpeg"/><Relationship Id="rId8" Type="http://schemas.openxmlformats.org/officeDocument/2006/relationships/image" Target="../media/image2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グループ化 20"/>
          <p:cNvGrpSpPr/>
          <p:nvPr/>
        </p:nvGrpSpPr>
        <p:grpSpPr>
          <a:xfrm>
            <a:off x="209426" y="6227848"/>
            <a:ext cx="843309" cy="1948978"/>
            <a:chOff x="333475" y="6053888"/>
            <a:chExt cx="924983" cy="2137734"/>
          </a:xfrm>
        </p:grpSpPr>
        <p:pic>
          <p:nvPicPr>
            <p:cNvPr id="15" name="Picture 4" descr="C:\Users\AKIO\Desktop\IMG_1433ｂ.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33475" y="6053888"/>
              <a:ext cx="602307" cy="2137734"/>
            </a:xfrm>
            <a:prstGeom prst="rect">
              <a:avLst/>
            </a:prstGeom>
            <a:noFill/>
            <a:extLst>
              <a:ext uri="{909E8E84-426E-40dd-AFC4-6F175D3DCCD1}">
                <a14:hiddenFill xmlns:a14="http://schemas.microsoft.com/office/drawing/2010/main">
                  <a:solidFill>
                    <a:srgbClr val="FFFFFF"/>
                  </a:solidFill>
                </a14:hiddenFill>
              </a:ext>
            </a:extLst>
          </p:spPr>
        </p:pic>
        <p:sp>
          <p:nvSpPr>
            <p:cNvPr id="19" name="正方形/長方形 18"/>
            <p:cNvSpPr/>
            <p:nvPr/>
          </p:nvSpPr>
          <p:spPr bwMode="auto">
            <a:xfrm>
              <a:off x="519212" y="7543287"/>
              <a:ext cx="115416" cy="270242"/>
            </a:xfrm>
            <a:prstGeom prst="rect">
              <a:avLst/>
            </a:prstGeom>
            <a:noFill/>
            <a:ln w="190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ea"/>
              </a:endParaRPr>
            </a:p>
          </p:txBody>
        </p:sp>
        <p:cxnSp>
          <p:nvCxnSpPr>
            <p:cNvPr id="26" name="直線コネクタ 25"/>
            <p:cNvCxnSpPr>
              <a:stCxn id="19" idx="0"/>
            </p:cNvCxnSpPr>
            <p:nvPr/>
          </p:nvCxnSpPr>
          <p:spPr bwMode="auto">
            <a:xfrm flipV="1">
              <a:off x="576920" y="6056701"/>
              <a:ext cx="269536" cy="1486586"/>
            </a:xfrm>
            <a:prstGeom prst="line">
              <a:avLst/>
            </a:prstGeom>
            <a:noFill/>
            <a:ln w="19050" cmpd="sng">
              <a:solidFill>
                <a:srgbClr val="FF0000"/>
              </a:solidFill>
            </a:ln>
          </p:spPr>
        </p:cxnSp>
        <p:cxnSp>
          <p:nvCxnSpPr>
            <p:cNvPr id="141" name="直線コネクタ 140"/>
            <p:cNvCxnSpPr>
              <a:stCxn id="19" idx="2"/>
            </p:cNvCxnSpPr>
            <p:nvPr/>
          </p:nvCxnSpPr>
          <p:spPr bwMode="auto">
            <a:xfrm flipV="1">
              <a:off x="576920" y="7248175"/>
              <a:ext cx="681538" cy="565354"/>
            </a:xfrm>
            <a:prstGeom prst="line">
              <a:avLst/>
            </a:prstGeom>
            <a:noFill/>
            <a:ln w="19050" cmpd="sng">
              <a:solidFill>
                <a:srgbClr val="FF0000"/>
              </a:solidFill>
            </a:ln>
          </p:spPr>
        </p:cxnSp>
        <p:pic>
          <p:nvPicPr>
            <p:cNvPr id="150" name="Picture 4" descr="C:\Users\AKIO\Desktop\IMG_1433ｂ.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847476" y="6053888"/>
              <a:ext cx="371475" cy="1169742"/>
            </a:xfrm>
            <a:prstGeom prst="rect">
              <a:avLst/>
            </a:prstGeom>
            <a:noFill/>
            <a:ln w="19050" cmpd="sng">
              <a:solidFill>
                <a:srgbClr val="FF0000"/>
              </a:solidFill>
            </a:ln>
            <a:extLst>
              <a:ext uri="{909E8E84-426E-40dd-AFC4-6F175D3DCCD1}">
                <a14:hiddenFill xmlns:a14="http://schemas.microsoft.com/office/drawing/2010/main">
                  <a:solidFill>
                    <a:srgbClr val="FFFFFF"/>
                  </a:solidFill>
                </a14:hiddenFill>
              </a:ext>
            </a:extLst>
          </p:spPr>
        </p:pic>
      </p:grpSp>
      <p:sp>
        <p:nvSpPr>
          <p:cNvPr id="161" name="角丸四角形 160"/>
          <p:cNvSpPr/>
          <p:nvPr/>
        </p:nvSpPr>
        <p:spPr bwMode="auto">
          <a:xfrm>
            <a:off x="260647" y="2648745"/>
            <a:ext cx="6337002" cy="3240359"/>
          </a:xfrm>
          <a:prstGeom prst="roundRect">
            <a:avLst>
              <a:gd name="adj" fmla="val 5521"/>
            </a:avLst>
          </a:prstGeom>
          <a:noFill/>
          <a:ln w="38100">
            <a:solidFill>
              <a:srgbClr val="1653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ea"/>
            </a:endParaRPr>
          </a:p>
        </p:txBody>
      </p:sp>
      <p:grpSp>
        <p:nvGrpSpPr>
          <p:cNvPr id="24" name="グループ化 23"/>
          <p:cNvGrpSpPr/>
          <p:nvPr/>
        </p:nvGrpSpPr>
        <p:grpSpPr>
          <a:xfrm>
            <a:off x="4581127" y="2432720"/>
            <a:ext cx="2009386" cy="2009388"/>
            <a:chOff x="10073819" y="1359436"/>
            <a:chExt cx="2155288" cy="2155290"/>
          </a:xfrm>
        </p:grpSpPr>
        <p:sp>
          <p:nvSpPr>
            <p:cNvPr id="14" name="円/楕円 13"/>
            <p:cNvSpPr/>
            <p:nvPr/>
          </p:nvSpPr>
          <p:spPr bwMode="auto">
            <a:xfrm>
              <a:off x="10073819" y="1359436"/>
              <a:ext cx="2155288" cy="2155290"/>
            </a:xfrm>
            <a:prstGeom prst="ellipse">
              <a:avLst/>
            </a:prstGeom>
            <a:solidFill>
              <a:srgbClr val="FFFF00"/>
            </a:solidFill>
            <a:ln w="127000">
              <a:solidFill>
                <a:srgbClr val="1653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139" name="円/楕円 138"/>
            <p:cNvSpPr/>
            <p:nvPr/>
          </p:nvSpPr>
          <p:spPr bwMode="auto">
            <a:xfrm>
              <a:off x="10073819" y="1359436"/>
              <a:ext cx="2155288" cy="215529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grpSp>
      <p:sp>
        <p:nvSpPr>
          <p:cNvPr id="20" name="角丸四角形 19"/>
          <p:cNvSpPr/>
          <p:nvPr/>
        </p:nvSpPr>
        <p:spPr bwMode="auto">
          <a:xfrm>
            <a:off x="3627784" y="6246844"/>
            <a:ext cx="3084947" cy="1727189"/>
          </a:xfrm>
          <a:prstGeom prst="roundRect">
            <a:avLst>
              <a:gd name="adj" fmla="val 9315"/>
            </a:avLst>
          </a:prstGeom>
          <a:solidFill>
            <a:schemeClr val="accent1">
              <a:lumMod val="20000"/>
              <a:lumOff val="80000"/>
            </a:schemeClr>
          </a:solidFill>
          <a:ln w="381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ea"/>
            </a:endParaRPr>
          </a:p>
        </p:txBody>
      </p:sp>
      <p:sp>
        <p:nvSpPr>
          <p:cNvPr id="144" name="正方形/長方形 143"/>
          <p:cNvSpPr/>
          <p:nvPr/>
        </p:nvSpPr>
        <p:spPr>
          <a:xfrm>
            <a:off x="3514837" y="5206092"/>
            <a:ext cx="2957987" cy="612655"/>
          </a:xfrm>
          <a:prstGeom prst="rect">
            <a:avLst/>
          </a:prstGeom>
          <a:solidFill>
            <a:schemeClr val="bg1"/>
          </a:solidFill>
          <a:ln w="9525">
            <a:solidFill>
              <a:srgbClr val="1653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en-US" altLang="ja-JP" sz="1100" smtClean="0">
              <a:solidFill>
                <a:schemeClr val="tx1"/>
              </a:solidFill>
              <a:latin typeface="+mn-ea"/>
            </a:endParaRPr>
          </a:p>
        </p:txBody>
      </p:sp>
      <p:sp>
        <p:nvSpPr>
          <p:cNvPr id="146" name="正方形/長方形 145"/>
          <p:cNvSpPr/>
          <p:nvPr/>
        </p:nvSpPr>
        <p:spPr>
          <a:xfrm>
            <a:off x="404663" y="5206092"/>
            <a:ext cx="2968292" cy="612655"/>
          </a:xfrm>
          <a:prstGeom prst="rect">
            <a:avLst/>
          </a:prstGeom>
          <a:solidFill>
            <a:schemeClr val="bg1"/>
          </a:solidFill>
          <a:ln w="9525">
            <a:solidFill>
              <a:srgbClr val="1653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en-US" altLang="ja-JP" sz="1000" smtClean="0">
              <a:solidFill>
                <a:schemeClr val="tx1"/>
              </a:solidFill>
              <a:latin typeface="+mn-ea"/>
            </a:endParaRPr>
          </a:p>
        </p:txBody>
      </p:sp>
      <p:sp>
        <p:nvSpPr>
          <p:cNvPr id="162" name="正方形/長方形 161"/>
          <p:cNvSpPr/>
          <p:nvPr/>
        </p:nvSpPr>
        <p:spPr bwMode="auto">
          <a:xfrm>
            <a:off x="-1" y="1712640"/>
            <a:ext cx="6858000" cy="1281419"/>
          </a:xfrm>
          <a:prstGeom prst="rect">
            <a:avLst/>
          </a:prstGeom>
          <a:solidFill>
            <a:srgbClr val="16539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2949575" rtl="0" eaLnBrk="1" fontAlgn="base" latinLnBrk="0" hangingPunct="1">
              <a:lnSpc>
                <a:spcPct val="100000"/>
              </a:lnSpc>
              <a:spcBef>
                <a:spcPct val="0"/>
              </a:spcBef>
              <a:spcAft>
                <a:spcPct val="0"/>
              </a:spcAft>
              <a:buClrTx/>
              <a:buSzTx/>
              <a:buFontTx/>
              <a:buNone/>
              <a:tabLst/>
            </a:pPr>
            <a:endParaRPr kumimoji="1" lang="ja-JP" altLang="en-US" sz="5800" b="0" i="0" u="none" strike="noStrike" cap="none" normalizeH="0" baseline="0" smtClean="0">
              <a:ln>
                <a:noFill/>
              </a:ln>
              <a:solidFill>
                <a:schemeClr val="tx1"/>
              </a:solidFill>
              <a:effectLst/>
              <a:latin typeface="+mn-ea"/>
              <a:ea typeface="+mn-ea"/>
            </a:endParaRPr>
          </a:p>
        </p:txBody>
      </p:sp>
      <p:sp>
        <p:nvSpPr>
          <p:cNvPr id="2" name="タイトル 1"/>
          <p:cNvSpPr>
            <a:spLocks noGrp="1"/>
          </p:cNvSpPr>
          <p:nvPr>
            <p:ph type="title" idx="4294967295"/>
          </p:nvPr>
        </p:nvSpPr>
        <p:spPr>
          <a:xfrm>
            <a:off x="188639" y="1856656"/>
            <a:ext cx="6480720" cy="1223963"/>
          </a:xfrm>
          <a:prstGeom prst="rect">
            <a:avLst/>
          </a:prstGeom>
        </p:spPr>
        <p:txBody>
          <a:bodyPr wrap="none" anchor="ctr"/>
          <a:lstStyle/>
          <a:p>
            <a:pPr algn="dist"/>
            <a:r>
              <a:rPr lang="ja-JP" altLang="en-US" sz="2000" dirty="0" smtClean="0">
                <a:solidFill>
                  <a:schemeClr val="bg1">
                    <a:lumMod val="95000"/>
                  </a:schemeClr>
                </a:solidFill>
                <a:effectLst/>
                <a:latin typeface="+mn-ea"/>
                <a:ea typeface="+mn-ea"/>
              </a:rPr>
              <a:t>今ある</a:t>
            </a:r>
            <a:r>
              <a:rPr lang="en-US" altLang="ja-JP" sz="2000" dirty="0" smtClean="0">
                <a:solidFill>
                  <a:schemeClr val="bg1">
                    <a:lumMod val="95000"/>
                  </a:schemeClr>
                </a:solidFill>
                <a:effectLst/>
                <a:latin typeface="+mn-ea"/>
                <a:ea typeface="+mn-ea"/>
              </a:rPr>
              <a:t>IT</a:t>
            </a:r>
            <a:r>
              <a:rPr lang="ja-JP" altLang="en-US" sz="2000" dirty="0" smtClean="0">
                <a:solidFill>
                  <a:schemeClr val="bg1">
                    <a:lumMod val="95000"/>
                  </a:schemeClr>
                </a:solidFill>
                <a:effectLst/>
                <a:latin typeface="+mn-ea"/>
                <a:ea typeface="+mn-ea"/>
              </a:rPr>
              <a:t>資産をフル活用！</a:t>
            </a:r>
            <a:r>
              <a:rPr lang="en-US" altLang="ja-JP" sz="2000" dirty="0" smtClean="0">
                <a:solidFill>
                  <a:schemeClr val="bg1">
                    <a:lumMod val="95000"/>
                  </a:schemeClr>
                </a:solidFill>
                <a:effectLst/>
                <a:latin typeface="+mn-ea"/>
                <a:ea typeface="+mn-ea"/>
              </a:rPr>
              <a:t/>
            </a:r>
            <a:br>
              <a:rPr lang="en-US" altLang="ja-JP" sz="2000" dirty="0" smtClean="0">
                <a:solidFill>
                  <a:schemeClr val="bg1">
                    <a:lumMod val="95000"/>
                  </a:schemeClr>
                </a:solidFill>
                <a:effectLst/>
                <a:latin typeface="+mn-ea"/>
                <a:ea typeface="+mn-ea"/>
              </a:rPr>
            </a:br>
            <a:r>
              <a:rPr lang="en-US" altLang="ja-JP" sz="2000" dirty="0" smtClean="0">
                <a:effectLst/>
                <a:latin typeface="+mn-ea"/>
                <a:ea typeface="+mn-ea"/>
              </a:rPr>
              <a:t> </a:t>
            </a:r>
            <a:r>
              <a:rPr lang="ja-JP" altLang="en-US" sz="4000" b="1" dirty="0" smtClean="0">
                <a:solidFill>
                  <a:srgbClr val="FFC000"/>
                </a:solidFill>
                <a:latin typeface="+mn-ea"/>
                <a:ea typeface="+mn-ea"/>
              </a:rPr>
              <a:t>マルチディスプレイ</a:t>
            </a:r>
            <a:r>
              <a:rPr lang="ja-JP" altLang="en-US" sz="2800" dirty="0" smtClean="0">
                <a:solidFill>
                  <a:schemeClr val="bg1">
                    <a:lumMod val="95000"/>
                  </a:schemeClr>
                </a:solidFill>
                <a:effectLst/>
                <a:latin typeface="+mn-ea"/>
                <a:ea typeface="+mn-ea"/>
              </a:rPr>
              <a:t>のご提案</a:t>
            </a:r>
            <a:endParaRPr lang="ja-JP" altLang="en-US" sz="2800" dirty="0">
              <a:solidFill>
                <a:schemeClr val="bg1">
                  <a:lumMod val="95000"/>
                </a:schemeClr>
              </a:solidFill>
              <a:effectLst/>
              <a:latin typeface="+mn-ea"/>
              <a:ea typeface="+mn-ea"/>
            </a:endParaRPr>
          </a:p>
        </p:txBody>
      </p:sp>
      <p:sp>
        <p:nvSpPr>
          <p:cNvPr id="52" name="テキスト ボックス 51"/>
          <p:cNvSpPr txBox="1"/>
          <p:nvPr/>
        </p:nvSpPr>
        <p:spPr>
          <a:xfrm>
            <a:off x="260647" y="4520952"/>
            <a:ext cx="6336704" cy="507831"/>
          </a:xfrm>
          <a:prstGeom prst="rect">
            <a:avLst/>
          </a:prstGeom>
          <a:noFill/>
        </p:spPr>
        <p:txBody>
          <a:bodyPr wrap="square" rtlCol="0">
            <a:spAutoFit/>
          </a:bodyPr>
          <a:lstStyle/>
          <a:p>
            <a:r>
              <a:rPr lang="en-US" altLang="ja-JP" sz="900" dirty="0" smtClean="0">
                <a:latin typeface="+mn-ea"/>
                <a:ea typeface="+mn-ea"/>
                <a:cs typeface="Meiryo UI" pitchFamily="50" charset="-128"/>
              </a:rPr>
              <a:t>IT</a:t>
            </a:r>
            <a:r>
              <a:rPr lang="ja-JP" altLang="en-US" sz="900" dirty="0" smtClean="0">
                <a:latin typeface="+mn-ea"/>
                <a:ea typeface="+mn-ea"/>
                <a:cs typeface="Meiryo UI" pitchFamily="50" charset="-128"/>
              </a:rPr>
              <a:t>環境カイゼンのために</a:t>
            </a:r>
            <a:r>
              <a:rPr lang="en-US" altLang="ja-JP" sz="900" dirty="0" smtClean="0">
                <a:latin typeface="+mn-ea"/>
                <a:ea typeface="+mn-ea"/>
                <a:cs typeface="Meiryo UI" pitchFamily="50" charset="-128"/>
              </a:rPr>
              <a:t>PC</a:t>
            </a:r>
            <a:r>
              <a:rPr lang="ja-JP" altLang="en-US" sz="900" dirty="0" smtClean="0">
                <a:latin typeface="+mn-ea"/>
                <a:ea typeface="+mn-ea"/>
                <a:cs typeface="Meiryo UI" pitchFamily="50" charset="-128"/>
              </a:rPr>
              <a:t>本体を買い替えたけれど、思ったような効率が出ていない・・ということはありませんか？</a:t>
            </a:r>
            <a:endParaRPr lang="en-US" altLang="ja-JP" sz="900" dirty="0" smtClean="0">
              <a:latin typeface="+mn-ea"/>
              <a:ea typeface="+mn-ea"/>
              <a:cs typeface="Meiryo UI" pitchFamily="50" charset="-128"/>
            </a:endParaRPr>
          </a:p>
          <a:p>
            <a:r>
              <a:rPr lang="ja-JP" altLang="en-US" sz="900" dirty="0" smtClean="0">
                <a:latin typeface="+mn-ea"/>
                <a:ea typeface="+mn-ea"/>
                <a:cs typeface="Meiryo UI" pitchFamily="50" charset="-128"/>
              </a:rPr>
              <a:t>そんな企業様にはサブディスプレイとしての液晶ディスプレイ導入がオススメ！複数のアプリケーションを同時に参照して効率よく作業したり、いちいち印刷する必要がなくなるので</a:t>
            </a:r>
            <a:r>
              <a:rPr lang="en-US" altLang="ja-JP" sz="900" dirty="0" smtClean="0">
                <a:latin typeface="+mn-ea"/>
                <a:ea typeface="+mn-ea"/>
                <a:cs typeface="Meiryo UI" pitchFamily="50" charset="-128"/>
              </a:rPr>
              <a:t>PC</a:t>
            </a:r>
            <a:r>
              <a:rPr lang="ja-JP" altLang="en-US" sz="900" dirty="0" smtClean="0">
                <a:latin typeface="+mn-ea"/>
                <a:ea typeface="+mn-ea"/>
                <a:cs typeface="Meiryo UI" pitchFamily="50" charset="-128"/>
              </a:rPr>
              <a:t>での作業効率が劇的にカイゼンします。</a:t>
            </a:r>
            <a:endParaRPr kumimoji="1" lang="ja-JP" altLang="en-US" sz="900" dirty="0">
              <a:latin typeface="+mn-ea"/>
              <a:ea typeface="+mn-ea"/>
              <a:cs typeface="Meiryo UI" pitchFamily="50" charset="-128"/>
            </a:endParaRPr>
          </a:p>
        </p:txBody>
      </p:sp>
      <p:pic>
        <p:nvPicPr>
          <p:cNvPr id="188" name="Picture 10" descr="C:\Documents and Settings\YOKONYAN\デスクトップ\SF2009AT_パネルFORMAT(A1)_v.png"/>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1252" y="9535125"/>
            <a:ext cx="6858000" cy="370875"/>
          </a:xfrm>
          <a:prstGeom prst="rect">
            <a:avLst/>
          </a:prstGeom>
          <a:noFill/>
          <a:ln w="9525">
            <a:noFill/>
            <a:miter lim="800000"/>
            <a:headEnd/>
            <a:tailEnd/>
          </a:ln>
        </p:spPr>
      </p:pic>
      <p:sp>
        <p:nvSpPr>
          <p:cNvPr id="132" name="片側の 2 つの角を丸めた四角形 131"/>
          <p:cNvSpPr/>
          <p:nvPr/>
        </p:nvSpPr>
        <p:spPr>
          <a:xfrm>
            <a:off x="3508589" y="5024932"/>
            <a:ext cx="2968290" cy="238357"/>
          </a:xfrm>
          <a:prstGeom prst="round2SameRect">
            <a:avLst/>
          </a:prstGeom>
          <a:solidFill>
            <a:srgbClr val="165396"/>
          </a:solidFill>
          <a:ln w="9525">
            <a:solidFill>
              <a:srgbClr val="1653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ts val="800"/>
              </a:lnSpc>
            </a:pPr>
            <a:endParaRPr lang="ja-JP" altLang="en-US" sz="1050" dirty="0">
              <a:solidFill>
                <a:schemeClr val="tx1">
                  <a:lumMod val="75000"/>
                  <a:lumOff val="25000"/>
                </a:schemeClr>
              </a:solidFill>
              <a:latin typeface="+mn-ea"/>
            </a:endParaRPr>
          </a:p>
        </p:txBody>
      </p:sp>
      <p:sp>
        <p:nvSpPr>
          <p:cNvPr id="149" name="角丸四角形 148"/>
          <p:cNvSpPr/>
          <p:nvPr/>
        </p:nvSpPr>
        <p:spPr>
          <a:xfrm>
            <a:off x="3514838" y="5058968"/>
            <a:ext cx="2947710" cy="20431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ja-JP" altLang="en-US" sz="1200" b="1" dirty="0" smtClean="0">
                <a:solidFill>
                  <a:schemeClr val="bg1"/>
                </a:solidFill>
                <a:latin typeface="+mn-ea"/>
              </a:rPr>
              <a:t>電子文書がそのまま使える！</a:t>
            </a:r>
            <a:endParaRPr lang="ja-JP" altLang="en-US" sz="1000" dirty="0">
              <a:solidFill>
                <a:schemeClr val="bg1"/>
              </a:solidFill>
              <a:latin typeface="+mn-ea"/>
            </a:endParaRPr>
          </a:p>
        </p:txBody>
      </p:sp>
      <p:grpSp>
        <p:nvGrpSpPr>
          <p:cNvPr id="8" name="グループ化 7"/>
          <p:cNvGrpSpPr/>
          <p:nvPr/>
        </p:nvGrpSpPr>
        <p:grpSpPr>
          <a:xfrm>
            <a:off x="5721417" y="5275487"/>
            <a:ext cx="719364" cy="539806"/>
            <a:chOff x="394745" y="4939054"/>
            <a:chExt cx="2016126" cy="1512888"/>
          </a:xfrm>
        </p:grpSpPr>
        <p:pic>
          <p:nvPicPr>
            <p:cNvPr id="72" name="Picture 423" descr="画像"/>
            <p:cNvPicPr>
              <a:picLocks noChangeAspect="1" noChangeArrowheads="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94745" y="4939054"/>
              <a:ext cx="2016126" cy="1512888"/>
            </a:xfrm>
            <a:prstGeom prst="rect">
              <a:avLst/>
            </a:prstGeom>
            <a:noFill/>
            <a:ln w="9525">
              <a:noFill/>
              <a:miter lim="800000"/>
              <a:headEnd/>
              <a:tailEnd/>
            </a:ln>
          </p:spPr>
        </p:pic>
        <p:sp>
          <p:nvSpPr>
            <p:cNvPr id="73" name="Rectangle 424"/>
            <p:cNvSpPr>
              <a:spLocks noChangeArrowheads="1"/>
            </p:cNvSpPr>
            <p:nvPr/>
          </p:nvSpPr>
          <p:spPr bwMode="auto">
            <a:xfrm>
              <a:off x="521745" y="5018429"/>
              <a:ext cx="1751013" cy="979488"/>
            </a:xfrm>
            <a:prstGeom prst="rect">
              <a:avLst/>
            </a:prstGeom>
            <a:gradFill rotWithShape="1">
              <a:gsLst>
                <a:gs pos="0">
                  <a:srgbClr val="8181F7"/>
                </a:gs>
                <a:gs pos="100000">
                  <a:srgbClr val="D1C7F9"/>
                </a:gs>
              </a:gsLst>
              <a:lin ang="2700000" scaled="1"/>
            </a:gradFill>
            <a:ln w="6350" algn="ctr">
              <a:solidFill>
                <a:srgbClr val="666699"/>
              </a:solidFill>
              <a:miter lim="800000"/>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endParaRPr lang="ja-JP" altLang="en-US">
                <a:latin typeface="+mn-ea"/>
                <a:ea typeface="+mn-ea"/>
              </a:endParaRPr>
            </a:p>
          </p:txBody>
        </p:sp>
      </p:grpSp>
      <p:sp>
        <p:nvSpPr>
          <p:cNvPr id="10" name="正方形/長方形 9"/>
          <p:cNvSpPr/>
          <p:nvPr/>
        </p:nvSpPr>
        <p:spPr bwMode="auto">
          <a:xfrm>
            <a:off x="5794676" y="5303808"/>
            <a:ext cx="269306" cy="354572"/>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kumimoji="1" lang="en-US" altLang="ja-JP" sz="1200" smtClean="0">
                <a:solidFill>
                  <a:schemeClr val="tx1">
                    <a:lumMod val="75000"/>
                    <a:lumOff val="25000"/>
                  </a:schemeClr>
                </a:solidFill>
                <a:latin typeface="+mn-ea"/>
              </a:rPr>
              <a:t>A4</a:t>
            </a:r>
            <a:endParaRPr kumimoji="1" lang="ja-JP" altLang="en-US" sz="1200">
              <a:solidFill>
                <a:schemeClr val="tx1">
                  <a:lumMod val="75000"/>
                  <a:lumOff val="25000"/>
                </a:schemeClr>
              </a:solidFill>
              <a:latin typeface="+mn-ea"/>
            </a:endParaRPr>
          </a:p>
        </p:txBody>
      </p:sp>
      <p:sp>
        <p:nvSpPr>
          <p:cNvPr id="79" name="正方形/長方形 78"/>
          <p:cNvSpPr/>
          <p:nvPr/>
        </p:nvSpPr>
        <p:spPr bwMode="auto">
          <a:xfrm>
            <a:off x="6093702" y="5303808"/>
            <a:ext cx="269306" cy="354572"/>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kumimoji="1" lang="en-US" altLang="ja-JP" sz="1200" smtClean="0">
                <a:solidFill>
                  <a:schemeClr val="tx1">
                    <a:lumMod val="75000"/>
                    <a:lumOff val="25000"/>
                  </a:schemeClr>
                </a:solidFill>
                <a:latin typeface="+mn-ea"/>
              </a:rPr>
              <a:t>A4</a:t>
            </a:r>
            <a:endParaRPr kumimoji="1" lang="ja-JP" altLang="en-US" sz="1200">
              <a:solidFill>
                <a:schemeClr val="tx1">
                  <a:lumMod val="75000"/>
                  <a:lumOff val="25000"/>
                </a:schemeClr>
              </a:solidFill>
              <a:latin typeface="+mn-ea"/>
            </a:endParaRPr>
          </a:p>
        </p:txBody>
      </p:sp>
      <p:sp>
        <p:nvSpPr>
          <p:cNvPr id="327" name="正方形/長方形 326"/>
          <p:cNvSpPr/>
          <p:nvPr/>
        </p:nvSpPr>
        <p:spPr>
          <a:xfrm>
            <a:off x="3557429" y="5320348"/>
            <a:ext cx="2125773" cy="49839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r>
              <a:rPr lang="en-US" altLang="ja-JP" sz="800">
                <a:solidFill>
                  <a:schemeClr val="tx1"/>
                </a:solidFill>
                <a:latin typeface="+mn-ea"/>
              </a:rPr>
              <a:t>21.5</a:t>
            </a:r>
            <a:r>
              <a:rPr lang="ja-JP" altLang="en-US" sz="800">
                <a:solidFill>
                  <a:schemeClr val="tx1"/>
                </a:solidFill>
                <a:latin typeface="+mn-ea"/>
              </a:rPr>
              <a:t>型</a:t>
            </a:r>
            <a:r>
              <a:rPr lang="ja-JP" altLang="en-US" sz="800" smtClean="0">
                <a:solidFill>
                  <a:schemeClr val="tx1"/>
                </a:solidFill>
                <a:latin typeface="+mn-ea"/>
              </a:rPr>
              <a:t>液晶ディスプレイは</a:t>
            </a:r>
            <a:r>
              <a:rPr lang="en-US" altLang="ja-JP" sz="800" smtClean="0">
                <a:solidFill>
                  <a:schemeClr val="tx1"/>
                </a:solidFill>
                <a:latin typeface="+mn-ea"/>
              </a:rPr>
              <a:t>A3</a:t>
            </a:r>
            <a:r>
              <a:rPr lang="ja-JP" altLang="en-US" sz="800" smtClean="0">
                <a:solidFill>
                  <a:schemeClr val="tx1"/>
                </a:solidFill>
                <a:latin typeface="+mn-ea"/>
              </a:rPr>
              <a:t>書類を</a:t>
            </a:r>
            <a:r>
              <a:rPr lang="ja-JP" altLang="en-US" sz="800">
                <a:solidFill>
                  <a:schemeClr val="tx1"/>
                </a:solidFill>
                <a:latin typeface="+mn-ea"/>
              </a:rPr>
              <a:t>ほぼ実寸</a:t>
            </a:r>
            <a:r>
              <a:rPr lang="en-US" altLang="ja-JP" sz="800">
                <a:solidFill>
                  <a:schemeClr val="tx1"/>
                </a:solidFill>
                <a:latin typeface="+mn-ea"/>
              </a:rPr>
              <a:t>(90</a:t>
            </a:r>
            <a:r>
              <a:rPr lang="en-US" altLang="ja-JP" sz="800" smtClean="0">
                <a:solidFill>
                  <a:schemeClr val="tx1"/>
                </a:solidFill>
                <a:latin typeface="+mn-ea"/>
              </a:rPr>
              <a:t>%)</a:t>
            </a:r>
            <a:r>
              <a:rPr lang="ja-JP" altLang="en-US" sz="800" smtClean="0">
                <a:solidFill>
                  <a:schemeClr val="tx1"/>
                </a:solidFill>
                <a:latin typeface="+mn-ea"/>
              </a:rPr>
              <a:t>で表示可能。印刷が減り、真の電子化を実現します。</a:t>
            </a:r>
            <a:endParaRPr lang="en-US" altLang="ja-JP" sz="800" smtClean="0">
              <a:solidFill>
                <a:schemeClr val="tx1"/>
              </a:solidFill>
              <a:latin typeface="+mn-ea"/>
            </a:endParaRPr>
          </a:p>
        </p:txBody>
      </p:sp>
      <p:sp>
        <p:nvSpPr>
          <p:cNvPr id="156" name="正方形/長方形 155"/>
          <p:cNvSpPr/>
          <p:nvPr/>
        </p:nvSpPr>
        <p:spPr>
          <a:xfrm>
            <a:off x="183032" y="5991056"/>
            <a:ext cx="3811546" cy="28532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r>
              <a:rPr lang="ja-JP" altLang="en-US" sz="1400" dirty="0" smtClean="0">
                <a:solidFill>
                  <a:schemeClr val="tx1"/>
                </a:solidFill>
                <a:latin typeface="+mn-ea"/>
              </a:rPr>
              <a:t>●ご利用はカンタン、本体背面を</a:t>
            </a:r>
            <a:r>
              <a:rPr lang="en-US" altLang="ja-JP" sz="1400" dirty="0" smtClean="0">
                <a:solidFill>
                  <a:schemeClr val="tx1"/>
                </a:solidFill>
                <a:latin typeface="+mn-ea"/>
              </a:rPr>
              <a:t>Check</a:t>
            </a:r>
            <a:r>
              <a:rPr lang="ja-JP" altLang="en-US" sz="1400" dirty="0" smtClean="0">
                <a:solidFill>
                  <a:schemeClr val="tx1"/>
                </a:solidFill>
                <a:latin typeface="+mn-ea"/>
              </a:rPr>
              <a:t>！</a:t>
            </a:r>
            <a:endParaRPr lang="en-US" altLang="ja-JP" sz="1400" dirty="0" smtClean="0">
              <a:solidFill>
                <a:schemeClr val="tx1"/>
              </a:solidFill>
              <a:latin typeface="+mn-ea"/>
            </a:endParaRPr>
          </a:p>
        </p:txBody>
      </p:sp>
      <p:sp>
        <p:nvSpPr>
          <p:cNvPr id="158" name="ホームベース 157"/>
          <p:cNvSpPr/>
          <p:nvPr/>
        </p:nvSpPr>
        <p:spPr bwMode="auto">
          <a:xfrm>
            <a:off x="1204807" y="7443335"/>
            <a:ext cx="1376444" cy="534001"/>
          </a:xfrm>
          <a:prstGeom prst="homePlate">
            <a:avLst>
              <a:gd name="adj" fmla="val 55651"/>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none" lIns="36000" tIns="0" rIns="36000" bIns="0" numCol="1" spcCol="0" rtlCol="0" fromWordArt="0" anchor="ctr" anchorCtr="0" forceAA="0" compatLnSpc="1">
            <a:prstTxWarp prst="textNoShape">
              <a:avLst/>
            </a:prstTxWarp>
            <a:noAutofit/>
          </a:bodyPr>
          <a:lstStyle/>
          <a:p>
            <a:r>
              <a:rPr lang="ja-JP" altLang="en-US" sz="1000" b="1" dirty="0" smtClean="0">
                <a:solidFill>
                  <a:schemeClr val="tx1"/>
                </a:solidFill>
                <a:latin typeface="+mn-ea"/>
              </a:rPr>
              <a:t>分からない・・・</a:t>
            </a:r>
            <a:endParaRPr lang="en-US" altLang="ja-JP" sz="1000" b="1" dirty="0" smtClean="0">
              <a:solidFill>
                <a:schemeClr val="tx1"/>
              </a:solidFill>
              <a:latin typeface="+mn-ea"/>
            </a:endParaRPr>
          </a:p>
          <a:p>
            <a:r>
              <a:rPr lang="ja-JP" altLang="en-US" sz="1000" b="1" dirty="0" smtClean="0">
                <a:solidFill>
                  <a:schemeClr val="tx1"/>
                </a:solidFill>
                <a:latin typeface="+mn-ea"/>
              </a:rPr>
              <a:t>→</a:t>
            </a:r>
            <a:r>
              <a:rPr lang="en-US" altLang="ja-JP" sz="1000" b="1" dirty="0" smtClean="0">
                <a:solidFill>
                  <a:schemeClr val="tx1"/>
                </a:solidFill>
                <a:latin typeface="+mn-ea"/>
              </a:rPr>
              <a:t>USB</a:t>
            </a:r>
            <a:r>
              <a:rPr lang="ja-JP" altLang="en-US" sz="1000" b="1" dirty="0" smtClean="0">
                <a:solidFill>
                  <a:schemeClr val="tx1"/>
                </a:solidFill>
                <a:latin typeface="+mn-ea"/>
              </a:rPr>
              <a:t>アダプターで</a:t>
            </a:r>
            <a:endParaRPr lang="en-US" altLang="ja-JP" sz="1000" b="1" dirty="0" smtClean="0">
              <a:solidFill>
                <a:schemeClr val="tx1"/>
              </a:solidFill>
              <a:latin typeface="+mn-ea"/>
            </a:endParaRPr>
          </a:p>
          <a:p>
            <a:r>
              <a:rPr lang="ja-JP" altLang="en-US" sz="1000" b="1" dirty="0">
                <a:solidFill>
                  <a:schemeClr val="tx1"/>
                </a:solidFill>
                <a:latin typeface="+mn-ea"/>
              </a:rPr>
              <a:t>　</a:t>
            </a:r>
            <a:r>
              <a:rPr lang="ja-JP" altLang="en-US" sz="1000" b="1" dirty="0" smtClean="0">
                <a:solidFill>
                  <a:schemeClr val="tx1"/>
                </a:solidFill>
                <a:latin typeface="+mn-ea"/>
              </a:rPr>
              <a:t>簡単増設</a:t>
            </a:r>
            <a:r>
              <a:rPr lang="ja-JP" altLang="en-US" sz="1000" b="1" dirty="0">
                <a:solidFill>
                  <a:schemeClr val="tx1"/>
                </a:solidFill>
                <a:latin typeface="+mn-ea"/>
              </a:rPr>
              <a:t>！</a:t>
            </a:r>
          </a:p>
        </p:txBody>
      </p:sp>
      <p:sp>
        <p:nvSpPr>
          <p:cNvPr id="329" name="正方形/長方形 328"/>
          <p:cNvSpPr/>
          <p:nvPr/>
        </p:nvSpPr>
        <p:spPr>
          <a:xfrm>
            <a:off x="447405" y="5320348"/>
            <a:ext cx="2328922" cy="49839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r>
              <a:rPr lang="ja-JP" altLang="en-US" sz="800" dirty="0" smtClean="0">
                <a:solidFill>
                  <a:schemeClr val="tx1"/>
                </a:solidFill>
                <a:latin typeface="+mn-ea"/>
              </a:rPr>
              <a:t>お客様からのお問合せ対応には、様々な情報が必要になります。サブディスプレイがあれば、</a:t>
            </a:r>
            <a:r>
              <a:rPr lang="en-US" altLang="ja-JP" sz="800" dirty="0" smtClean="0">
                <a:solidFill>
                  <a:schemeClr val="tx1"/>
                </a:solidFill>
                <a:latin typeface="+mn-ea"/>
              </a:rPr>
              <a:t>2</a:t>
            </a:r>
            <a:r>
              <a:rPr lang="ja-JP" altLang="en-US" sz="800" dirty="0" smtClean="0">
                <a:solidFill>
                  <a:schemeClr val="tx1"/>
                </a:solidFill>
                <a:latin typeface="+mn-ea"/>
              </a:rPr>
              <a:t>～</a:t>
            </a:r>
            <a:r>
              <a:rPr lang="en-US" altLang="ja-JP" sz="800" dirty="0" smtClean="0">
                <a:solidFill>
                  <a:schemeClr val="tx1"/>
                </a:solidFill>
                <a:latin typeface="+mn-ea"/>
              </a:rPr>
              <a:t>3</a:t>
            </a:r>
            <a:r>
              <a:rPr lang="ja-JP" altLang="en-US" sz="800" dirty="0" smtClean="0">
                <a:solidFill>
                  <a:schemeClr val="tx1"/>
                </a:solidFill>
                <a:latin typeface="+mn-ea"/>
              </a:rPr>
              <a:t>つのアプリケーションを同時に表示しておけるので、電話対応でも素早く回答が可能</a:t>
            </a:r>
            <a:r>
              <a:rPr lang="ja-JP" altLang="en-US" sz="800" smtClean="0">
                <a:solidFill>
                  <a:schemeClr val="tx1"/>
                </a:solidFill>
                <a:latin typeface="+mn-ea"/>
              </a:rPr>
              <a:t>に！</a:t>
            </a:r>
            <a:endParaRPr lang="ja-JP" altLang="en-US" sz="800" dirty="0">
              <a:solidFill>
                <a:schemeClr val="tx1"/>
              </a:solidFill>
              <a:latin typeface="+mn-ea"/>
            </a:endParaRPr>
          </a:p>
        </p:txBody>
      </p:sp>
      <p:sp>
        <p:nvSpPr>
          <p:cNvPr id="135" name="片側の 2 つの角を丸めた四角形 134"/>
          <p:cNvSpPr/>
          <p:nvPr/>
        </p:nvSpPr>
        <p:spPr>
          <a:xfrm>
            <a:off x="404664" y="5024932"/>
            <a:ext cx="2968290" cy="238357"/>
          </a:xfrm>
          <a:prstGeom prst="round2SameRect">
            <a:avLst/>
          </a:prstGeom>
          <a:solidFill>
            <a:srgbClr val="165396"/>
          </a:solidFill>
          <a:ln w="9525">
            <a:solidFill>
              <a:srgbClr val="16539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ja-JP" altLang="en-US" sz="1050" dirty="0">
              <a:solidFill>
                <a:schemeClr val="tx1">
                  <a:lumMod val="75000"/>
                  <a:lumOff val="25000"/>
                </a:schemeClr>
              </a:solidFill>
              <a:latin typeface="+mn-ea"/>
            </a:endParaRPr>
          </a:p>
        </p:txBody>
      </p:sp>
      <p:sp>
        <p:nvSpPr>
          <p:cNvPr id="151" name="角丸四角形 150"/>
          <p:cNvSpPr/>
          <p:nvPr/>
        </p:nvSpPr>
        <p:spPr>
          <a:xfrm>
            <a:off x="466721" y="5058978"/>
            <a:ext cx="2763633" cy="20431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algn="ctr"/>
            <a:r>
              <a:rPr lang="ja-JP" altLang="en-US" sz="1200" b="1" smtClean="0">
                <a:solidFill>
                  <a:schemeClr val="bg1"/>
                </a:solidFill>
                <a:latin typeface="+mn-ea"/>
              </a:rPr>
              <a:t>お客様対応がスピードアップ！</a:t>
            </a:r>
            <a:endParaRPr lang="ja-JP" altLang="en-US" sz="1000" dirty="0">
              <a:solidFill>
                <a:schemeClr val="bg1"/>
              </a:solidFill>
              <a:latin typeface="+mn-ea"/>
            </a:endParaRPr>
          </a:p>
        </p:txBody>
      </p:sp>
      <p:sp>
        <p:nvSpPr>
          <p:cNvPr id="115" name="円/楕円 114"/>
          <p:cNvSpPr/>
          <p:nvPr/>
        </p:nvSpPr>
        <p:spPr bwMode="auto">
          <a:xfrm>
            <a:off x="438164" y="2979065"/>
            <a:ext cx="959048" cy="959048"/>
          </a:xfrm>
          <a:prstGeom prst="ellipse">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kumimoji="1" lang="ja-JP" altLang="en-US" sz="1400" b="1" smtClean="0">
                <a:solidFill>
                  <a:schemeClr val="bg1"/>
                </a:solidFill>
                <a:effectLst>
                  <a:outerShdw blurRad="38100" dist="38100" dir="2700000" algn="tl">
                    <a:srgbClr val="000000">
                      <a:alpha val="43137"/>
                    </a:srgbClr>
                  </a:outerShdw>
                </a:effectLst>
                <a:latin typeface="+mn-ea"/>
              </a:rPr>
              <a:t>業務効率</a:t>
            </a:r>
            <a:endParaRPr kumimoji="1" lang="en-US" altLang="ja-JP" sz="1400" b="1" smtClean="0">
              <a:solidFill>
                <a:schemeClr val="bg1"/>
              </a:solidFill>
              <a:effectLst>
                <a:outerShdw blurRad="38100" dist="38100" dir="2700000" algn="tl">
                  <a:srgbClr val="000000">
                    <a:alpha val="43137"/>
                  </a:srgbClr>
                </a:outerShdw>
              </a:effectLst>
              <a:latin typeface="+mn-ea"/>
            </a:endParaRPr>
          </a:p>
          <a:p>
            <a:pPr algn="ctr"/>
            <a:r>
              <a:rPr kumimoji="1" lang="ja-JP" altLang="en-US" sz="1400" b="1" smtClean="0">
                <a:solidFill>
                  <a:schemeClr val="bg1"/>
                </a:solidFill>
                <a:effectLst>
                  <a:outerShdw blurRad="38100" dist="38100" dir="2700000" algn="tl">
                    <a:srgbClr val="000000">
                      <a:alpha val="43137"/>
                    </a:srgbClr>
                  </a:outerShdw>
                </a:effectLst>
                <a:latin typeface="+mn-ea"/>
              </a:rPr>
              <a:t>向上</a:t>
            </a:r>
            <a:endParaRPr kumimoji="1" lang="ja-JP" altLang="en-US" sz="1400" b="1">
              <a:solidFill>
                <a:schemeClr val="bg1"/>
              </a:solidFill>
              <a:effectLst>
                <a:outerShdw blurRad="38100" dist="38100" dir="2700000" algn="tl">
                  <a:srgbClr val="000000">
                    <a:alpha val="43137"/>
                  </a:srgbClr>
                </a:outerShdw>
              </a:effectLst>
              <a:latin typeface="+mn-ea"/>
            </a:endParaRPr>
          </a:p>
        </p:txBody>
      </p:sp>
      <p:sp>
        <p:nvSpPr>
          <p:cNvPr id="238" name="左矢印 237"/>
          <p:cNvSpPr/>
          <p:nvPr/>
        </p:nvSpPr>
        <p:spPr bwMode="auto">
          <a:xfrm>
            <a:off x="1061420" y="6230661"/>
            <a:ext cx="2311535" cy="474932"/>
          </a:xfrm>
          <a:prstGeom prst="leftArrow">
            <a:avLst>
              <a:gd name="adj1" fmla="val 100000"/>
              <a:gd name="adj2" fmla="val 55296"/>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r>
              <a:rPr lang="ja-JP" altLang="en-US" sz="1000" b="1" dirty="0" smtClean="0">
                <a:solidFill>
                  <a:schemeClr val="tx1"/>
                </a:solidFill>
                <a:latin typeface="+mn-ea"/>
              </a:rPr>
              <a:t>デジタル</a:t>
            </a:r>
            <a:r>
              <a:rPr lang="en-US" altLang="ja-JP" sz="1000" b="1" dirty="0" err="1" smtClean="0">
                <a:solidFill>
                  <a:schemeClr val="tx1"/>
                </a:solidFill>
                <a:latin typeface="+mn-ea"/>
              </a:rPr>
              <a:t>DVIor</a:t>
            </a:r>
            <a:r>
              <a:rPr lang="ja-JP" altLang="en-US" sz="1000" b="1" dirty="0" smtClean="0">
                <a:solidFill>
                  <a:schemeClr val="tx1"/>
                </a:solidFill>
                <a:latin typeface="+mn-ea"/>
              </a:rPr>
              <a:t>アナログ</a:t>
            </a:r>
            <a:r>
              <a:rPr lang="en-US" altLang="ja-JP" sz="1000" b="1" dirty="0" smtClean="0">
                <a:solidFill>
                  <a:schemeClr val="tx1"/>
                </a:solidFill>
                <a:latin typeface="+mn-ea"/>
              </a:rPr>
              <a:t>RGB</a:t>
            </a:r>
            <a:r>
              <a:rPr lang="ja-JP" altLang="en-US" sz="1000" b="1" dirty="0" smtClean="0">
                <a:solidFill>
                  <a:schemeClr val="tx1"/>
                </a:solidFill>
                <a:latin typeface="+mn-ea"/>
              </a:rPr>
              <a:t>端子</a:t>
            </a:r>
            <a:r>
              <a:rPr lang="en-US" altLang="ja-JP" sz="1000" b="1" dirty="0" smtClean="0">
                <a:solidFill>
                  <a:schemeClr val="tx1"/>
                </a:solidFill>
                <a:latin typeface="+mn-ea"/>
              </a:rPr>
              <a:t/>
            </a:r>
            <a:br>
              <a:rPr lang="en-US" altLang="ja-JP" sz="1000" b="1" dirty="0" smtClean="0">
                <a:solidFill>
                  <a:schemeClr val="tx1"/>
                </a:solidFill>
                <a:latin typeface="+mn-ea"/>
              </a:rPr>
            </a:br>
            <a:r>
              <a:rPr lang="ja-JP" altLang="en-US" sz="1000" b="1" dirty="0" smtClean="0">
                <a:solidFill>
                  <a:schemeClr val="tx1"/>
                </a:solidFill>
                <a:latin typeface="+mn-ea"/>
              </a:rPr>
              <a:t>が</a:t>
            </a:r>
            <a:r>
              <a:rPr lang="ja-JP" altLang="en-US" sz="1000" b="1" dirty="0">
                <a:solidFill>
                  <a:schemeClr val="tx1"/>
                </a:solidFill>
                <a:latin typeface="+mn-ea"/>
              </a:rPr>
              <a:t>ある</a:t>
            </a:r>
            <a:endParaRPr lang="en-US" altLang="ja-JP" sz="1000" b="1" dirty="0">
              <a:solidFill>
                <a:schemeClr val="tx1"/>
              </a:solidFill>
              <a:latin typeface="+mn-ea"/>
            </a:endParaRPr>
          </a:p>
          <a:p>
            <a:r>
              <a:rPr lang="ja-JP" altLang="en-US" sz="1000" b="1" dirty="0">
                <a:solidFill>
                  <a:schemeClr val="tx1"/>
                </a:solidFill>
                <a:latin typeface="+mn-ea"/>
              </a:rPr>
              <a:t>→お好きな液晶を増設</a:t>
            </a:r>
            <a:r>
              <a:rPr lang="en-US" altLang="ja-JP" sz="1000" b="1" dirty="0">
                <a:solidFill>
                  <a:schemeClr val="tx1"/>
                </a:solidFill>
                <a:latin typeface="+mn-ea"/>
              </a:rPr>
              <a:t>OK</a:t>
            </a:r>
            <a:r>
              <a:rPr lang="ja-JP" altLang="en-US" sz="1000" b="1" dirty="0" smtClean="0">
                <a:solidFill>
                  <a:schemeClr val="tx1"/>
                </a:solidFill>
                <a:latin typeface="+mn-ea"/>
              </a:rPr>
              <a:t>！</a:t>
            </a:r>
            <a:endParaRPr lang="en-US" altLang="ja-JP" sz="800" dirty="0">
              <a:solidFill>
                <a:schemeClr val="tx1"/>
              </a:solidFill>
              <a:latin typeface="+mn-ea"/>
            </a:endParaRPr>
          </a:p>
        </p:txBody>
      </p:sp>
      <p:sp>
        <p:nvSpPr>
          <p:cNvPr id="157" name="ホームベース 156"/>
          <p:cNvSpPr/>
          <p:nvPr/>
        </p:nvSpPr>
        <p:spPr bwMode="auto">
          <a:xfrm>
            <a:off x="1204807" y="6736698"/>
            <a:ext cx="1390379" cy="634628"/>
          </a:xfrm>
          <a:prstGeom prst="homePlate">
            <a:avLst>
              <a:gd name="adj" fmla="val 61470"/>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none" lIns="36000" tIns="0" rIns="36000" bIns="0" numCol="1" spcCol="0" rtlCol="0" fromWordArt="0" anchor="ctr" anchorCtr="0" forceAA="0" compatLnSpc="1">
            <a:prstTxWarp prst="textNoShape">
              <a:avLst/>
            </a:prstTxWarp>
            <a:noAutofit/>
          </a:bodyPr>
          <a:lstStyle/>
          <a:p>
            <a:r>
              <a:rPr lang="en-US" altLang="ja-JP" sz="1000" b="1" dirty="0" smtClean="0">
                <a:solidFill>
                  <a:schemeClr val="tx1"/>
                </a:solidFill>
                <a:latin typeface="+mn-ea"/>
              </a:rPr>
              <a:t>HDMI/</a:t>
            </a:r>
            <a:br>
              <a:rPr lang="en-US" altLang="ja-JP" sz="1000" b="1" dirty="0" smtClean="0">
                <a:solidFill>
                  <a:schemeClr val="tx1"/>
                </a:solidFill>
                <a:latin typeface="+mn-ea"/>
              </a:rPr>
            </a:br>
            <a:r>
              <a:rPr lang="en-US" altLang="ja-JP" sz="1000" b="1" dirty="0" smtClean="0">
                <a:solidFill>
                  <a:schemeClr val="tx1"/>
                </a:solidFill>
                <a:latin typeface="+mn-ea"/>
              </a:rPr>
              <a:t>DisplayPort</a:t>
            </a:r>
            <a:r>
              <a:rPr lang="ja-JP" altLang="en-US" sz="1000" b="1" dirty="0" smtClean="0">
                <a:solidFill>
                  <a:schemeClr val="tx1"/>
                </a:solidFill>
                <a:latin typeface="+mn-ea"/>
              </a:rPr>
              <a:t>がある</a:t>
            </a:r>
            <a:endParaRPr lang="en-US" altLang="ja-JP" sz="1000" b="1" dirty="0" smtClean="0">
              <a:solidFill>
                <a:schemeClr val="tx1"/>
              </a:solidFill>
              <a:latin typeface="+mn-ea"/>
            </a:endParaRPr>
          </a:p>
          <a:p>
            <a:r>
              <a:rPr lang="ja-JP" altLang="en-US" sz="1000" b="1" dirty="0" smtClean="0">
                <a:solidFill>
                  <a:schemeClr val="tx1"/>
                </a:solidFill>
                <a:latin typeface="+mn-ea"/>
              </a:rPr>
              <a:t>→対応モデルから</a:t>
            </a:r>
            <a:r>
              <a:rPr lang="en-US" altLang="ja-JP" sz="1000" b="1" dirty="0" smtClean="0">
                <a:solidFill>
                  <a:schemeClr val="tx1"/>
                </a:solidFill>
                <a:latin typeface="+mn-ea"/>
              </a:rPr>
              <a:t/>
            </a:r>
            <a:br>
              <a:rPr lang="en-US" altLang="ja-JP" sz="1000" b="1" dirty="0" smtClean="0">
                <a:solidFill>
                  <a:schemeClr val="tx1"/>
                </a:solidFill>
                <a:latin typeface="+mn-ea"/>
              </a:rPr>
            </a:br>
            <a:r>
              <a:rPr lang="ja-JP" altLang="en-US" sz="1000" b="1" dirty="0" smtClean="0">
                <a:solidFill>
                  <a:schemeClr val="tx1"/>
                </a:solidFill>
                <a:latin typeface="+mn-ea"/>
              </a:rPr>
              <a:t>　選択！</a:t>
            </a:r>
            <a:endParaRPr lang="ja-JP" altLang="en-US" sz="1000" b="1" dirty="0">
              <a:solidFill>
                <a:schemeClr val="tx1"/>
              </a:solidFill>
              <a:latin typeface="+mn-ea"/>
            </a:endParaRPr>
          </a:p>
        </p:txBody>
      </p:sp>
      <p:sp>
        <p:nvSpPr>
          <p:cNvPr id="172" name="正方形/長方形 171"/>
          <p:cNvSpPr/>
          <p:nvPr/>
        </p:nvSpPr>
        <p:spPr>
          <a:xfrm>
            <a:off x="3615607" y="5991056"/>
            <a:ext cx="2520280" cy="28532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r>
              <a:rPr lang="ja-JP" altLang="en-US" sz="1400" dirty="0" smtClean="0">
                <a:solidFill>
                  <a:schemeClr val="tx1"/>
                </a:solidFill>
                <a:latin typeface="+mn-ea"/>
              </a:rPr>
              <a:t>●効果もバッチリ！</a:t>
            </a:r>
            <a:endParaRPr lang="en-US" altLang="ja-JP" sz="1400" dirty="0" smtClean="0">
              <a:solidFill>
                <a:schemeClr val="tx1"/>
              </a:solidFill>
              <a:latin typeface="+mn-ea"/>
            </a:endParaRPr>
          </a:p>
        </p:txBody>
      </p:sp>
      <p:sp>
        <p:nvSpPr>
          <p:cNvPr id="7" name="円/楕円 6"/>
          <p:cNvSpPr/>
          <p:nvPr/>
        </p:nvSpPr>
        <p:spPr bwMode="auto">
          <a:xfrm>
            <a:off x="3573015" y="6833355"/>
            <a:ext cx="918866" cy="363232"/>
          </a:xfrm>
          <a:prstGeom prst="ellipse">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kumimoji="1" lang="ja-JP" altLang="en-US" sz="900" b="1" dirty="0" smtClean="0">
                <a:solidFill>
                  <a:schemeClr val="tx1">
                    <a:lumMod val="75000"/>
                    <a:lumOff val="25000"/>
                  </a:schemeClr>
                </a:solidFill>
                <a:latin typeface="+mn-ea"/>
              </a:rPr>
              <a:t>実際の</a:t>
            </a:r>
            <a:endParaRPr kumimoji="1" lang="en-US" altLang="ja-JP" sz="900" b="1" dirty="0" smtClean="0">
              <a:solidFill>
                <a:schemeClr val="tx1">
                  <a:lumMod val="75000"/>
                  <a:lumOff val="25000"/>
                </a:schemeClr>
              </a:solidFill>
              <a:latin typeface="+mn-ea"/>
            </a:endParaRPr>
          </a:p>
          <a:p>
            <a:pPr algn="ctr"/>
            <a:r>
              <a:rPr kumimoji="1" lang="ja-JP" altLang="en-US" sz="900" b="1" dirty="0" smtClean="0">
                <a:solidFill>
                  <a:schemeClr val="tx1">
                    <a:lumMod val="75000"/>
                    <a:lumOff val="25000"/>
                  </a:schemeClr>
                </a:solidFill>
                <a:latin typeface="+mn-ea"/>
              </a:rPr>
              <a:t>ユーザーの声</a:t>
            </a:r>
            <a:endParaRPr kumimoji="1" lang="ja-JP" altLang="en-US" sz="900" b="1" dirty="0">
              <a:solidFill>
                <a:schemeClr val="tx1">
                  <a:lumMod val="75000"/>
                  <a:lumOff val="25000"/>
                </a:schemeClr>
              </a:solidFill>
              <a:latin typeface="+mn-ea"/>
            </a:endParaRPr>
          </a:p>
        </p:txBody>
      </p:sp>
      <p:sp>
        <p:nvSpPr>
          <p:cNvPr id="245" name="テキスト ボックス 244"/>
          <p:cNvSpPr txBox="1"/>
          <p:nvPr/>
        </p:nvSpPr>
        <p:spPr>
          <a:xfrm>
            <a:off x="3627785" y="6825208"/>
            <a:ext cx="3185730" cy="1154162"/>
          </a:xfrm>
          <a:prstGeom prst="rect">
            <a:avLst/>
          </a:prstGeom>
          <a:noFill/>
        </p:spPr>
        <p:txBody>
          <a:bodyPr wrap="square" lIns="36000" tIns="0" rIns="36000" bIns="0" rtlCol="0">
            <a:spAutoFit/>
          </a:bodyPr>
          <a:lstStyle/>
          <a:p>
            <a:pPr marL="85725" indent="-85725"/>
            <a:r>
              <a:rPr lang="ja-JP" altLang="en-US" sz="800" dirty="0" smtClean="0">
                <a:latin typeface="+mn-ea"/>
                <a:ea typeface="+mn-ea"/>
              </a:rPr>
              <a:t>　　　　　　　　・複数のアプリケーションを同時に起動して、</a:t>
            </a:r>
            <a:r>
              <a:rPr lang="en-US" altLang="ja-JP" sz="800" dirty="0" smtClean="0">
                <a:latin typeface="+mn-ea"/>
                <a:ea typeface="+mn-ea"/>
              </a:rPr>
              <a:t/>
            </a:r>
            <a:br>
              <a:rPr lang="en-US" altLang="ja-JP" sz="800" dirty="0" smtClean="0">
                <a:latin typeface="+mn-ea"/>
                <a:ea typeface="+mn-ea"/>
              </a:rPr>
            </a:br>
            <a:r>
              <a:rPr lang="ja-JP" altLang="en-US" sz="800" dirty="0" smtClean="0">
                <a:latin typeface="+mn-ea"/>
                <a:ea typeface="+mn-ea"/>
              </a:rPr>
              <a:t>　　　　　　　　 </a:t>
            </a:r>
            <a:r>
              <a:rPr lang="ja-JP" altLang="en-US" sz="800" b="1" u="sng" dirty="0" smtClean="0">
                <a:latin typeface="+mn-ea"/>
                <a:ea typeface="+mn-ea"/>
              </a:rPr>
              <a:t>情報比較しながらの電話対応</a:t>
            </a:r>
            <a:r>
              <a:rPr lang="en-US" altLang="ja-JP" sz="800" dirty="0" smtClean="0">
                <a:latin typeface="+mn-ea"/>
                <a:ea typeface="+mn-ea"/>
              </a:rPr>
              <a:t>(</a:t>
            </a:r>
            <a:r>
              <a:rPr lang="ja-JP" altLang="en-US" sz="800" dirty="0" smtClean="0">
                <a:latin typeface="+mn-ea"/>
                <a:ea typeface="+mn-ea"/>
              </a:rPr>
              <a:t>他社同等品、</a:t>
            </a:r>
            <a:r>
              <a:rPr lang="en-US" altLang="ja-JP" sz="800" dirty="0" smtClean="0">
                <a:latin typeface="+mn-ea"/>
                <a:ea typeface="+mn-ea"/>
              </a:rPr>
              <a:t/>
            </a:r>
            <a:br>
              <a:rPr lang="en-US" altLang="ja-JP" sz="800" dirty="0" smtClean="0">
                <a:latin typeface="+mn-ea"/>
                <a:ea typeface="+mn-ea"/>
              </a:rPr>
            </a:br>
            <a:r>
              <a:rPr lang="ja-JP" altLang="en-US" sz="800" dirty="0" smtClean="0">
                <a:latin typeface="+mn-ea"/>
                <a:ea typeface="+mn-ea"/>
              </a:rPr>
              <a:t>　　　　　　　　 後継品など</a:t>
            </a:r>
            <a:r>
              <a:rPr lang="en-US" altLang="ja-JP" sz="800" dirty="0" smtClean="0">
                <a:latin typeface="+mn-ea"/>
                <a:ea typeface="+mn-ea"/>
              </a:rPr>
              <a:t>)</a:t>
            </a:r>
            <a:r>
              <a:rPr lang="ja-JP" altLang="en-US" sz="800" dirty="0" smtClean="0">
                <a:latin typeface="+mn-ea"/>
                <a:ea typeface="+mn-ea"/>
              </a:rPr>
              <a:t>や、</a:t>
            </a:r>
            <a:r>
              <a:rPr lang="ja-JP" altLang="en-US" sz="800" b="1" u="sng" dirty="0" smtClean="0">
                <a:latin typeface="+mn-ea"/>
                <a:ea typeface="+mn-ea"/>
              </a:rPr>
              <a:t>見積作成</a:t>
            </a:r>
            <a:r>
              <a:rPr lang="en-US" altLang="ja-JP" sz="800" dirty="0" smtClean="0">
                <a:latin typeface="+mn-ea"/>
                <a:ea typeface="+mn-ea"/>
              </a:rPr>
              <a:t>(</a:t>
            </a:r>
            <a:r>
              <a:rPr lang="ja-JP" altLang="en-US" sz="800" dirty="0" smtClean="0">
                <a:latin typeface="+mn-ea"/>
                <a:ea typeface="+mn-ea"/>
              </a:rPr>
              <a:t>仕様書やメールの</a:t>
            </a:r>
            <a:r>
              <a:rPr lang="en-US" altLang="ja-JP" sz="800" dirty="0" smtClean="0">
                <a:latin typeface="+mn-ea"/>
                <a:ea typeface="+mn-ea"/>
              </a:rPr>
              <a:t/>
            </a:r>
            <a:br>
              <a:rPr lang="en-US" altLang="ja-JP" sz="800" dirty="0" smtClean="0">
                <a:latin typeface="+mn-ea"/>
                <a:ea typeface="+mn-ea"/>
              </a:rPr>
            </a:br>
            <a:r>
              <a:rPr lang="ja-JP" altLang="en-US" sz="800" dirty="0" smtClean="0">
                <a:latin typeface="+mn-ea"/>
                <a:ea typeface="+mn-ea"/>
              </a:rPr>
              <a:t>　　　　　　 依頼内容、見積もり履歴など</a:t>
            </a:r>
            <a:r>
              <a:rPr lang="en-US" altLang="ja-JP" sz="800" dirty="0" smtClean="0">
                <a:latin typeface="+mn-ea"/>
                <a:ea typeface="+mn-ea"/>
              </a:rPr>
              <a:t>)</a:t>
            </a:r>
            <a:r>
              <a:rPr lang="ja-JP" altLang="en-US" sz="800" dirty="0" smtClean="0">
                <a:latin typeface="+mn-ea"/>
                <a:ea typeface="+mn-ea"/>
              </a:rPr>
              <a:t>が非常に捗ります。</a:t>
            </a:r>
            <a:r>
              <a:rPr lang="en-US" altLang="ja-JP" sz="800" dirty="0" smtClean="0">
                <a:latin typeface="+mn-ea"/>
                <a:ea typeface="+mn-ea"/>
              </a:rPr>
              <a:t/>
            </a:r>
            <a:br>
              <a:rPr lang="en-US" altLang="ja-JP" sz="800" dirty="0" smtClean="0">
                <a:latin typeface="+mn-ea"/>
                <a:ea typeface="+mn-ea"/>
              </a:rPr>
            </a:br>
            <a:r>
              <a:rPr lang="en-US" altLang="ja-JP" sz="800" dirty="0" smtClean="0">
                <a:latin typeface="+mn-ea"/>
                <a:ea typeface="+mn-ea"/>
              </a:rPr>
              <a:t/>
            </a:r>
            <a:br>
              <a:rPr lang="en-US" altLang="ja-JP" sz="800" dirty="0" smtClean="0">
                <a:latin typeface="+mn-ea"/>
                <a:ea typeface="+mn-ea"/>
              </a:rPr>
            </a:br>
            <a:r>
              <a:rPr lang="ja-JP" altLang="en-US" sz="800" dirty="0" smtClean="0">
                <a:latin typeface="+mn-ea"/>
                <a:ea typeface="+mn-ea"/>
              </a:rPr>
              <a:t>・</a:t>
            </a:r>
            <a:r>
              <a:rPr kumimoji="1" lang="ja-JP" altLang="en-US" sz="800" dirty="0" smtClean="0">
                <a:latin typeface="+mn-ea"/>
                <a:ea typeface="+mn-ea"/>
              </a:rPr>
              <a:t>ウィンドウ切り替え時間短縮</a:t>
            </a:r>
            <a:r>
              <a:rPr lang="ja-JP" altLang="en-US" sz="800" dirty="0">
                <a:latin typeface="+mn-ea"/>
                <a:ea typeface="+mn-ea"/>
              </a:rPr>
              <a:t>・</a:t>
            </a:r>
            <a:r>
              <a:rPr kumimoji="1" lang="ja-JP" altLang="en-US" sz="900" b="1" dirty="0" smtClean="0">
                <a:solidFill>
                  <a:srgbClr val="FF0000"/>
                </a:solidFill>
                <a:latin typeface="+mn-ea"/>
                <a:ea typeface="+mn-ea"/>
              </a:rPr>
              <a:t>間違い防止には最適</a:t>
            </a:r>
            <a:r>
              <a:rPr kumimoji="1" lang="ja-JP" altLang="en-US" sz="900" dirty="0" smtClean="0">
                <a:latin typeface="+mn-ea"/>
                <a:ea typeface="+mn-ea"/>
              </a:rPr>
              <a:t>です。</a:t>
            </a:r>
            <a:endParaRPr kumimoji="1" lang="en-US" altLang="ja-JP" sz="800" dirty="0" smtClean="0">
              <a:latin typeface="+mn-ea"/>
              <a:ea typeface="+mn-ea"/>
            </a:endParaRPr>
          </a:p>
          <a:p>
            <a:r>
              <a:rPr lang="ja-JP" altLang="en-US" sz="800" dirty="0">
                <a:latin typeface="+mn-ea"/>
                <a:ea typeface="+mn-ea"/>
              </a:rPr>
              <a:t>　</a:t>
            </a:r>
            <a:r>
              <a:rPr lang="en-US" altLang="ja-JP" sz="800" dirty="0" smtClean="0">
                <a:latin typeface="+mn-ea"/>
                <a:ea typeface="+mn-ea"/>
              </a:rPr>
              <a:t/>
            </a:r>
            <a:br>
              <a:rPr lang="en-US" altLang="ja-JP" sz="800" dirty="0" smtClean="0">
                <a:latin typeface="+mn-ea"/>
                <a:ea typeface="+mn-ea"/>
              </a:rPr>
            </a:br>
            <a:r>
              <a:rPr lang="ja-JP" altLang="en-US" sz="800" dirty="0" smtClean="0">
                <a:latin typeface="+mn-ea"/>
                <a:ea typeface="+mn-ea"/>
              </a:rPr>
              <a:t>　・</a:t>
            </a:r>
            <a:r>
              <a:rPr kumimoji="1" lang="ja-JP" altLang="en-US" sz="800" dirty="0" smtClean="0">
                <a:latin typeface="+mn-ea"/>
                <a:ea typeface="+mn-ea"/>
              </a:rPr>
              <a:t>メールの</a:t>
            </a:r>
            <a:r>
              <a:rPr kumimoji="1" lang="ja-JP" altLang="en-US" sz="800" b="1" u="sng" dirty="0" smtClean="0">
                <a:latin typeface="+mn-ea"/>
                <a:ea typeface="+mn-ea"/>
              </a:rPr>
              <a:t>更新を常にサブ画面でチェック</a:t>
            </a:r>
            <a:r>
              <a:rPr lang="ja-JP" altLang="en-US" sz="800" dirty="0">
                <a:latin typeface="+mn-ea"/>
                <a:ea typeface="+mn-ea"/>
              </a:rPr>
              <a:t>できる</a:t>
            </a:r>
            <a:r>
              <a:rPr lang="ja-JP" altLang="en-US" sz="800" dirty="0" smtClean="0">
                <a:latin typeface="+mn-ea"/>
                <a:ea typeface="+mn-ea"/>
              </a:rPr>
              <a:t>ので</a:t>
            </a:r>
            <a:r>
              <a:rPr lang="en-US" altLang="ja-JP" sz="800" dirty="0" smtClean="0">
                <a:latin typeface="+mn-ea"/>
                <a:ea typeface="+mn-ea"/>
              </a:rPr>
              <a:t/>
            </a:r>
            <a:br>
              <a:rPr lang="en-US" altLang="ja-JP" sz="800" dirty="0" smtClean="0">
                <a:latin typeface="+mn-ea"/>
                <a:ea typeface="+mn-ea"/>
              </a:rPr>
            </a:br>
            <a:r>
              <a:rPr lang="en-US" altLang="ja-JP" sz="800" dirty="0" smtClean="0">
                <a:latin typeface="+mn-ea"/>
                <a:ea typeface="+mn-ea"/>
              </a:rPr>
              <a:t>      </a:t>
            </a:r>
            <a:r>
              <a:rPr kumimoji="1" lang="ja-JP" altLang="en-US" sz="1000" b="1" dirty="0" smtClean="0">
                <a:solidFill>
                  <a:srgbClr val="FF0000"/>
                </a:solidFill>
                <a:latin typeface="+mn-ea"/>
                <a:ea typeface="+mn-ea"/>
              </a:rPr>
              <a:t>緊急メールに素早く対応</a:t>
            </a:r>
            <a:r>
              <a:rPr kumimoji="1" lang="ja-JP" altLang="en-US" sz="800" dirty="0" smtClean="0">
                <a:latin typeface="+mn-ea"/>
                <a:ea typeface="+mn-ea"/>
              </a:rPr>
              <a:t>できます。</a:t>
            </a:r>
            <a:endParaRPr kumimoji="1" lang="en-US" altLang="ja-JP" sz="800" dirty="0" smtClean="0">
              <a:latin typeface="+mn-ea"/>
              <a:ea typeface="+mn-ea"/>
            </a:endParaRPr>
          </a:p>
        </p:txBody>
      </p:sp>
      <p:pic>
        <p:nvPicPr>
          <p:cNvPr id="13" name="Picture 4" descr="C:\Users\AKIO\Desktop\41JGhgoZWTL._SY300_.pn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2800903" y="2853817"/>
            <a:ext cx="1321092" cy="1321092"/>
          </a:xfrm>
          <a:prstGeom prst="rect">
            <a:avLst/>
          </a:prstGeom>
          <a:noFill/>
          <a:extLst>
            <a:ext uri="{909E8E84-426E-40dd-AFC4-6F175D3DCCD1}">
              <a14:hiddenFill xmlns:a14="http://schemas.microsoft.com/office/drawing/2010/main">
                <a:solidFill>
                  <a:srgbClr val="FFFFFF"/>
                </a:solidFill>
              </a14:hiddenFill>
            </a:ext>
          </a:extLst>
        </p:spPr>
      </p:pic>
      <p:grpSp>
        <p:nvGrpSpPr>
          <p:cNvPr id="22" name="グループ化 21"/>
          <p:cNvGrpSpPr/>
          <p:nvPr/>
        </p:nvGrpSpPr>
        <p:grpSpPr>
          <a:xfrm>
            <a:off x="2111226" y="3041926"/>
            <a:ext cx="2066424" cy="1317204"/>
            <a:chOff x="2102789" y="2336471"/>
            <a:chExt cx="1648434" cy="1050763"/>
          </a:xfrm>
        </p:grpSpPr>
        <p:pic>
          <p:nvPicPr>
            <p:cNvPr id="12" name="Picture 4" descr="http://iconhoihoi.oops.jp/sozai/icon/130-desktoppc2/icon_4b_192.png"/>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2571109" y="3124200"/>
              <a:ext cx="1180114" cy="262954"/>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4" descr="http://iconhoihoi.oops.jp/sozai/icon/130-desktoppc2/icon_4b_192.png"/>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2102789" y="2336471"/>
              <a:ext cx="463927" cy="1050763"/>
            </a:xfrm>
            <a:prstGeom prst="rect">
              <a:avLst/>
            </a:prstGeom>
            <a:noFill/>
            <a:extLst>
              <a:ext uri="{909E8E84-426E-40dd-AFC4-6F175D3DCCD1}">
                <a14:hiddenFill xmlns:a14="http://schemas.microsoft.com/office/drawing/2010/main">
                  <a:solidFill>
                    <a:srgbClr val="FFFFFF"/>
                  </a:solidFill>
                </a14:hiddenFill>
              </a:ext>
            </a:extLst>
          </p:spPr>
        </p:pic>
      </p:grpSp>
      <p:sp>
        <p:nvSpPr>
          <p:cNvPr id="17" name="十字形 16"/>
          <p:cNvSpPr/>
          <p:nvPr/>
        </p:nvSpPr>
        <p:spPr bwMode="auto">
          <a:xfrm>
            <a:off x="4096567" y="3955257"/>
            <a:ext cx="352357" cy="352355"/>
          </a:xfrm>
          <a:prstGeom prst="plus">
            <a:avLst>
              <a:gd name="adj" fmla="val 35078"/>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ea"/>
            </a:endParaRPr>
          </a:p>
        </p:txBody>
      </p:sp>
      <p:sp>
        <p:nvSpPr>
          <p:cNvPr id="124" name="テキスト ボックス 123"/>
          <p:cNvSpPr txBox="1"/>
          <p:nvPr/>
        </p:nvSpPr>
        <p:spPr>
          <a:xfrm>
            <a:off x="2605236" y="4385236"/>
            <a:ext cx="1889683" cy="135716"/>
          </a:xfrm>
          <a:prstGeom prst="rect">
            <a:avLst/>
          </a:prstGeom>
          <a:noFill/>
          <a:ln>
            <a:noFill/>
          </a:ln>
        </p:spPr>
        <p:txBody>
          <a:bodyPr wrap="none" lIns="36000" tIns="0" rIns="36000" bIns="0" rtlCol="0" anchor="ctr">
            <a:spAutoFit/>
          </a:bodyPr>
          <a:lstStyle/>
          <a:p>
            <a:pPr algn="ctr"/>
            <a:r>
              <a:rPr kumimoji="1" lang="ja-JP" altLang="en-US" sz="800" b="1" dirty="0" smtClean="0">
                <a:latin typeface="+mn-ea"/>
                <a:ea typeface="+mn-ea"/>
              </a:rPr>
              <a:t>いつものスクウェアディスプレイに</a:t>
            </a:r>
            <a:endParaRPr kumimoji="1" lang="ja-JP" altLang="en-US" sz="800" b="1" dirty="0">
              <a:latin typeface="+mn-ea"/>
              <a:ea typeface="+mn-ea"/>
            </a:endParaRPr>
          </a:p>
        </p:txBody>
      </p:sp>
      <p:sp>
        <p:nvSpPr>
          <p:cNvPr id="123" name="テキスト ボックス 122"/>
          <p:cNvSpPr txBox="1"/>
          <p:nvPr/>
        </p:nvSpPr>
        <p:spPr>
          <a:xfrm>
            <a:off x="4581127" y="4357051"/>
            <a:ext cx="1962282" cy="153888"/>
          </a:xfrm>
          <a:prstGeom prst="rect">
            <a:avLst/>
          </a:prstGeom>
          <a:solidFill>
            <a:schemeClr val="bg1"/>
          </a:solidFill>
          <a:ln>
            <a:noFill/>
          </a:ln>
        </p:spPr>
        <p:txBody>
          <a:bodyPr wrap="square" lIns="36000" tIns="0" rIns="36000" bIns="0" rtlCol="0" anchor="ctr">
            <a:spAutoFit/>
          </a:bodyPr>
          <a:lstStyle/>
          <a:p>
            <a:pPr algn="ctr"/>
            <a:r>
              <a:rPr kumimoji="1" lang="ja-JP" altLang="en-US" sz="1000" b="1" dirty="0" smtClean="0">
                <a:solidFill>
                  <a:srgbClr val="0000FF"/>
                </a:solidFill>
                <a:effectLst>
                  <a:outerShdw blurRad="38100" dist="38100" dir="2700000" algn="tl">
                    <a:srgbClr val="000000">
                      <a:alpha val="43137"/>
                    </a:srgbClr>
                  </a:outerShdw>
                </a:effectLst>
                <a:latin typeface="+mn-ea"/>
                <a:ea typeface="+mn-ea"/>
              </a:rPr>
              <a:t>サブディスプレイをプラス！</a:t>
            </a:r>
            <a:endParaRPr kumimoji="1" lang="ja-JP" altLang="en-US" sz="1000" b="1" dirty="0">
              <a:solidFill>
                <a:srgbClr val="0000FF"/>
              </a:solidFill>
              <a:effectLst>
                <a:outerShdw blurRad="38100" dist="38100" dir="2700000" algn="tl">
                  <a:srgbClr val="000000">
                    <a:alpha val="43137"/>
                  </a:srgbClr>
                </a:outerShdw>
              </a:effectLst>
              <a:latin typeface="+mn-ea"/>
              <a:ea typeface="+mn-ea"/>
            </a:endParaRPr>
          </a:p>
        </p:txBody>
      </p:sp>
      <p:sp>
        <p:nvSpPr>
          <p:cNvPr id="4" name="正方形/長方形 3"/>
          <p:cNvSpPr/>
          <p:nvPr/>
        </p:nvSpPr>
        <p:spPr>
          <a:xfrm>
            <a:off x="3747143" y="6207080"/>
            <a:ext cx="1765474" cy="307777"/>
          </a:xfrm>
          <a:prstGeom prst="rect">
            <a:avLst/>
          </a:prstGeom>
        </p:spPr>
        <p:txBody>
          <a:bodyPr wrap="none" lIns="36000" tIns="0" rIns="36000" bIns="0" anchor="ctr" anchorCtr="0">
            <a:spAutoFit/>
          </a:bodyPr>
          <a:lstStyle/>
          <a:p>
            <a:pPr defTabSz="296814">
              <a:defRPr/>
            </a:pPr>
            <a:r>
              <a:rPr lang="en-US" altLang="ja-JP" sz="2000" b="1" u="sng" dirty="0">
                <a:solidFill>
                  <a:srgbClr val="FF0000"/>
                </a:solidFill>
                <a:latin typeface="+mn-ea"/>
                <a:ea typeface="+mn-ea"/>
              </a:rPr>
              <a:t>6</a:t>
            </a:r>
            <a:r>
              <a:rPr lang="ja-JP" altLang="en-US" sz="1100" b="1" u="sng" dirty="0">
                <a:solidFill>
                  <a:srgbClr val="FF0000"/>
                </a:solidFill>
                <a:latin typeface="+mn-ea"/>
                <a:ea typeface="+mn-ea"/>
              </a:rPr>
              <a:t>割</a:t>
            </a:r>
            <a:r>
              <a:rPr lang="ja-JP" altLang="en-US" sz="1100" b="1" u="sng" dirty="0">
                <a:latin typeface="+mn-ea"/>
                <a:ea typeface="+mn-ea"/>
              </a:rPr>
              <a:t>の社員が</a:t>
            </a:r>
            <a:r>
              <a:rPr lang="ja-JP" altLang="en-US" sz="1100" b="1" u="sng" dirty="0">
                <a:solidFill>
                  <a:srgbClr val="FF0000"/>
                </a:solidFill>
                <a:latin typeface="+mn-ea"/>
                <a:ea typeface="+mn-ea"/>
              </a:rPr>
              <a:t>印刷不要</a:t>
            </a:r>
            <a:r>
              <a:rPr lang="ja-JP" altLang="en-US" sz="1100" b="1" u="sng" dirty="0">
                <a:latin typeface="+mn-ea"/>
                <a:ea typeface="+mn-ea"/>
              </a:rPr>
              <a:t>に</a:t>
            </a:r>
            <a:r>
              <a:rPr lang="en-US" altLang="ja-JP" sz="1100" b="1" u="sng" dirty="0">
                <a:latin typeface="+mn-ea"/>
                <a:ea typeface="+mn-ea"/>
              </a:rPr>
              <a:t>!!</a:t>
            </a:r>
            <a:endParaRPr lang="ja-JP" altLang="en-US" sz="1200" b="1" u="sng" dirty="0">
              <a:latin typeface="+mn-ea"/>
              <a:ea typeface="+mn-ea"/>
            </a:endParaRPr>
          </a:p>
        </p:txBody>
      </p:sp>
      <p:sp>
        <p:nvSpPr>
          <p:cNvPr id="5" name="正方形/長方形 4"/>
          <p:cNvSpPr/>
          <p:nvPr/>
        </p:nvSpPr>
        <p:spPr>
          <a:xfrm>
            <a:off x="3763895" y="6519919"/>
            <a:ext cx="1765474" cy="307777"/>
          </a:xfrm>
          <a:prstGeom prst="rect">
            <a:avLst/>
          </a:prstGeom>
        </p:spPr>
        <p:txBody>
          <a:bodyPr wrap="none" lIns="36000" tIns="0" rIns="36000" bIns="0" anchor="ctr" anchorCtr="0">
            <a:spAutoFit/>
          </a:bodyPr>
          <a:lstStyle/>
          <a:p>
            <a:pPr defTabSz="296814">
              <a:defRPr/>
            </a:pPr>
            <a:r>
              <a:rPr lang="en-US" altLang="ja-JP" sz="2000" b="1" u="sng" dirty="0">
                <a:solidFill>
                  <a:srgbClr val="FF0000"/>
                </a:solidFill>
                <a:latin typeface="+mn-ea"/>
                <a:ea typeface="+mn-ea"/>
              </a:rPr>
              <a:t>4</a:t>
            </a:r>
            <a:r>
              <a:rPr lang="ja-JP" altLang="en-US" sz="1100" b="1" u="sng" dirty="0" err="1">
                <a:solidFill>
                  <a:srgbClr val="FF0000"/>
                </a:solidFill>
                <a:latin typeface="+mn-ea"/>
                <a:ea typeface="+mn-ea"/>
              </a:rPr>
              <a:t>つの</a:t>
            </a:r>
            <a:r>
              <a:rPr lang="ja-JP" altLang="en-US" sz="1100" b="1" u="sng" dirty="0">
                <a:solidFill>
                  <a:srgbClr val="FF0000"/>
                </a:solidFill>
                <a:latin typeface="+mn-ea"/>
                <a:ea typeface="+mn-ea"/>
              </a:rPr>
              <a:t>業務</a:t>
            </a:r>
            <a:r>
              <a:rPr lang="ja-JP" altLang="en-US" sz="1100" b="1" u="sng" dirty="0">
                <a:latin typeface="+mn-ea"/>
                <a:ea typeface="+mn-ea"/>
              </a:rPr>
              <a:t>で</a:t>
            </a:r>
            <a:r>
              <a:rPr lang="ja-JP" altLang="en-US" sz="1100" b="1" u="sng" dirty="0" smtClean="0">
                <a:latin typeface="+mn-ea"/>
                <a:ea typeface="+mn-ea"/>
              </a:rPr>
              <a:t>効果を実感</a:t>
            </a:r>
            <a:r>
              <a:rPr lang="en-US" altLang="ja-JP" sz="1100" b="1" u="sng" dirty="0">
                <a:latin typeface="+mn-ea"/>
                <a:ea typeface="+mn-ea"/>
              </a:rPr>
              <a:t>!!</a:t>
            </a:r>
            <a:endParaRPr lang="ja-JP" altLang="en-US" sz="1200" b="1" u="sng" dirty="0">
              <a:latin typeface="+mn-ea"/>
              <a:ea typeface="+mn-ea"/>
            </a:endParaRPr>
          </a:p>
        </p:txBody>
      </p:sp>
      <p:pic>
        <p:nvPicPr>
          <p:cNvPr id="2050" name="Picture 2" descr="C:\Users\AKIO\Dropbox\Photos\operator-090215\operator-090215.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83271" y="5161123"/>
            <a:ext cx="740132" cy="803764"/>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AKIO\Dropbox\Photos\notepc-090119\notepc-090119.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972374" y="6032629"/>
            <a:ext cx="660523" cy="72057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AKIO\Desktop\main.png"/>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l="-1343" r="29724"/>
          <a:stretch/>
        </p:blipFill>
        <p:spPr bwMode="auto">
          <a:xfrm>
            <a:off x="2856228" y="2930619"/>
            <a:ext cx="1178642" cy="929750"/>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グループ化 24"/>
          <p:cNvGrpSpPr/>
          <p:nvPr/>
        </p:nvGrpSpPr>
        <p:grpSpPr>
          <a:xfrm>
            <a:off x="4762065" y="2917651"/>
            <a:ext cx="1781344" cy="1419854"/>
            <a:chOff x="7969332" y="1534716"/>
            <a:chExt cx="1915179" cy="1526530"/>
          </a:xfrm>
        </p:grpSpPr>
        <p:grpSp>
          <p:nvGrpSpPr>
            <p:cNvPr id="23" name="グループ化 22"/>
            <p:cNvGrpSpPr/>
            <p:nvPr/>
          </p:nvGrpSpPr>
          <p:grpSpPr>
            <a:xfrm>
              <a:off x="7969332" y="1534716"/>
              <a:ext cx="1915179" cy="1526530"/>
              <a:chOff x="4541843" y="1534716"/>
              <a:chExt cx="1915179" cy="1526530"/>
            </a:xfrm>
          </p:grpSpPr>
          <p:pic>
            <p:nvPicPr>
              <p:cNvPr id="1027" name="Picture 3" descr="C:\Users\AKIO\Desktop\12dh9400001ekd5s.png"/>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4541843" y="1534716"/>
                <a:ext cx="1915179" cy="152653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AKIO\Desktop\su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629151" y="1615469"/>
                <a:ext cx="1746924" cy="985299"/>
              </a:xfrm>
              <a:prstGeom prst="rect">
                <a:avLst/>
              </a:prstGeom>
              <a:noFill/>
              <a:extLst>
                <a:ext uri="{909E8E84-426E-40dd-AFC4-6F175D3DCCD1}">
                  <a14:hiddenFill xmlns:a14="http://schemas.microsoft.com/office/drawing/2010/main">
                    <a:solidFill>
                      <a:srgbClr val="FFFFFF"/>
                    </a:solidFill>
                  </a14:hiddenFill>
                </a:ext>
              </a:extLst>
            </p:spPr>
          </p:pic>
        </p:grpSp>
        <p:sp>
          <p:nvSpPr>
            <p:cNvPr id="126" name="テキスト ボックス 125"/>
            <p:cNvSpPr txBox="1"/>
            <p:nvPr/>
          </p:nvSpPr>
          <p:spPr>
            <a:xfrm>
              <a:off x="8910806" y="1647407"/>
              <a:ext cx="799368" cy="186117"/>
            </a:xfrm>
            <a:prstGeom prst="rect">
              <a:avLst/>
            </a:prstGeom>
            <a:solidFill>
              <a:schemeClr val="bg1"/>
            </a:solidFill>
            <a:ln>
              <a:solidFill>
                <a:schemeClr val="tx1">
                  <a:lumMod val="50000"/>
                  <a:lumOff val="50000"/>
                </a:schemeClr>
              </a:solidFill>
            </a:ln>
          </p:spPr>
          <p:txBody>
            <a:bodyPr wrap="none" lIns="36000" tIns="0" rIns="36000" bIns="0" rtlCol="0" anchor="ctr">
              <a:noAutofit/>
            </a:bodyPr>
            <a:lstStyle/>
            <a:p>
              <a:pPr algn="ctr"/>
              <a:r>
                <a:rPr lang="en-US" altLang="ja-JP" sz="800" b="1">
                  <a:latin typeface="+mn-ea"/>
                  <a:ea typeface="+mn-ea"/>
                </a:rPr>
                <a:t>21.5</a:t>
              </a:r>
              <a:r>
                <a:rPr lang="ja-JP" altLang="en-US" sz="800" b="1" smtClean="0">
                  <a:latin typeface="+mn-ea"/>
                  <a:ea typeface="+mn-ea"/>
                </a:rPr>
                <a:t>型ワイド</a:t>
              </a:r>
              <a:endParaRPr kumimoji="1" lang="ja-JP" altLang="en-US" sz="800" b="1">
                <a:latin typeface="+mn-ea"/>
                <a:ea typeface="+mn-ea"/>
              </a:endParaRPr>
            </a:p>
          </p:txBody>
        </p:sp>
      </p:grpSp>
      <p:sp>
        <p:nvSpPr>
          <p:cNvPr id="125" name="テキスト ボックス 124"/>
          <p:cNvSpPr txBox="1"/>
          <p:nvPr/>
        </p:nvSpPr>
        <p:spPr>
          <a:xfrm>
            <a:off x="3098786" y="2974067"/>
            <a:ext cx="910698" cy="186117"/>
          </a:xfrm>
          <a:prstGeom prst="rect">
            <a:avLst/>
          </a:prstGeom>
          <a:solidFill>
            <a:schemeClr val="bg1"/>
          </a:solidFill>
          <a:ln>
            <a:solidFill>
              <a:schemeClr val="tx1">
                <a:lumMod val="50000"/>
                <a:lumOff val="50000"/>
              </a:schemeClr>
            </a:solidFill>
          </a:ln>
        </p:spPr>
        <p:txBody>
          <a:bodyPr wrap="none" lIns="36000" tIns="0" rIns="36000" bIns="0" rtlCol="0" anchor="ctr">
            <a:noAutofit/>
          </a:bodyPr>
          <a:lstStyle/>
          <a:p>
            <a:pPr algn="ctr"/>
            <a:r>
              <a:rPr kumimoji="1" lang="en-US" altLang="ja-JP" sz="800" b="1" smtClean="0">
                <a:latin typeface="+mn-ea"/>
                <a:ea typeface="+mn-ea"/>
              </a:rPr>
              <a:t>17</a:t>
            </a:r>
            <a:r>
              <a:rPr lang="ja-JP" altLang="en-US" sz="800" b="1" smtClean="0">
                <a:latin typeface="+mn-ea"/>
                <a:ea typeface="+mn-ea"/>
              </a:rPr>
              <a:t>型スクウェア</a:t>
            </a:r>
            <a:endParaRPr kumimoji="1" lang="ja-JP" altLang="en-US" sz="800" b="1">
              <a:latin typeface="+mn-ea"/>
              <a:ea typeface="+mn-ea"/>
            </a:endParaRPr>
          </a:p>
        </p:txBody>
      </p:sp>
      <p:sp>
        <p:nvSpPr>
          <p:cNvPr id="164" name="二等辺三角形 163"/>
          <p:cNvSpPr/>
          <p:nvPr/>
        </p:nvSpPr>
        <p:spPr bwMode="auto">
          <a:xfrm rot="16200000">
            <a:off x="2591315" y="8008216"/>
            <a:ext cx="442645" cy="612970"/>
          </a:xfrm>
          <a:prstGeom prst="triangle">
            <a:avLst/>
          </a:prstGeom>
          <a:solidFill>
            <a:srgbClr val="002060"/>
          </a:solidFill>
          <a:ln w="19050">
            <a:noFill/>
          </a:ln>
        </p:spPr>
        <p:txBody>
          <a:bodyPr wrap="none" lIns="36000" tIns="0" rIns="0" bIns="0" rtlCol="0" anchor="t">
            <a:noAutofit/>
          </a:bodyPr>
          <a:lstStyle/>
          <a:p>
            <a:endParaRPr lang="ja-JP" altLang="en-US" sz="2000" b="1">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66" name="テキスト ボックス 165"/>
          <p:cNvSpPr txBox="1"/>
          <p:nvPr/>
        </p:nvSpPr>
        <p:spPr>
          <a:xfrm>
            <a:off x="2924944" y="8030122"/>
            <a:ext cx="3483463" cy="769112"/>
          </a:xfrm>
          <a:prstGeom prst="rect">
            <a:avLst/>
          </a:prstGeom>
          <a:solidFill>
            <a:srgbClr val="002060"/>
          </a:solidFill>
          <a:ln w="19050">
            <a:noFill/>
          </a:ln>
        </p:spPr>
        <p:txBody>
          <a:bodyPr wrap="none" lIns="36000" tIns="0" rIns="0" bIns="0" rtlCol="0" anchor="t">
            <a:noAutofit/>
          </a:bodyPr>
          <a:lstStyle/>
          <a:p>
            <a:r>
              <a:rPr lang="ja-JP" altLang="en-US" sz="2000" b="1"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こんな風に使ってます</a:t>
            </a:r>
            <a:r>
              <a:rPr lang="ja-JP" altLang="en-US" sz="20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a:t>
            </a:r>
            <a:endParaRPr lang="ja-JP" altLang="en-US" sz="2000" b="1" dirty="0" smtClean="0">
              <a:solidFill>
                <a:srgbClr val="FFFF00"/>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168" name="テキスト ボックス 167"/>
          <p:cNvSpPr txBox="1"/>
          <p:nvPr/>
        </p:nvSpPr>
        <p:spPr>
          <a:xfrm>
            <a:off x="2924943" y="8414117"/>
            <a:ext cx="3627181" cy="369332"/>
          </a:xfrm>
          <a:prstGeom prst="rect">
            <a:avLst/>
          </a:prstGeom>
          <a:noFill/>
        </p:spPr>
        <p:txBody>
          <a:bodyPr wrap="square" rtlCol="0">
            <a:spAutoFit/>
          </a:bodyPr>
          <a:lstStyle/>
          <a:p>
            <a:r>
              <a:rPr kumimoji="1" lang="ja-JP" altLang="en-US" sz="900" dirty="0" smtClean="0">
                <a:solidFill>
                  <a:schemeClr val="bg1"/>
                </a:solidFill>
                <a:latin typeface="Meiryo UI" pitchFamily="50" charset="-128"/>
                <a:ea typeface="Meiryo UI" pitchFamily="50" charset="-128"/>
                <a:cs typeface="Meiryo UI" pitchFamily="50" charset="-128"/>
              </a:rPr>
              <a:t>実際に使用している当社社員の机です。</a:t>
            </a:r>
            <a:endParaRPr kumimoji="1" lang="en-US" altLang="ja-JP" sz="900" dirty="0" smtClean="0">
              <a:solidFill>
                <a:schemeClr val="bg1"/>
              </a:solidFill>
              <a:latin typeface="Meiryo UI" pitchFamily="50" charset="-128"/>
              <a:ea typeface="Meiryo UI" pitchFamily="50" charset="-128"/>
              <a:cs typeface="Meiryo UI" pitchFamily="50" charset="-128"/>
            </a:endParaRPr>
          </a:p>
          <a:p>
            <a:r>
              <a:rPr kumimoji="1" lang="ja-JP" altLang="en-US" sz="900" dirty="0" smtClean="0">
                <a:solidFill>
                  <a:schemeClr val="bg1"/>
                </a:solidFill>
                <a:latin typeface="Meiryo UI" pitchFamily="50" charset="-128"/>
                <a:ea typeface="Meiryo UI" pitchFamily="50" charset="-128"/>
                <a:cs typeface="Meiryo UI" pitchFamily="50" charset="-128"/>
              </a:rPr>
              <a:t>～当社では、営業アシスタントの</a:t>
            </a:r>
            <a:r>
              <a:rPr kumimoji="1" lang="en-US" altLang="ja-JP" sz="900" dirty="0" smtClean="0">
                <a:solidFill>
                  <a:schemeClr val="bg1"/>
                </a:solidFill>
                <a:latin typeface="Meiryo UI" pitchFamily="50" charset="-128"/>
                <a:ea typeface="Meiryo UI" pitchFamily="50" charset="-128"/>
                <a:cs typeface="Meiryo UI" pitchFamily="50" charset="-128"/>
              </a:rPr>
              <a:t>85</a:t>
            </a:r>
            <a:r>
              <a:rPr kumimoji="1" lang="ja-JP" altLang="en-US" sz="900" dirty="0" smtClean="0">
                <a:solidFill>
                  <a:schemeClr val="bg1"/>
                </a:solidFill>
                <a:latin typeface="Meiryo UI" pitchFamily="50" charset="-128"/>
                <a:ea typeface="Meiryo UI" pitchFamily="50" charset="-128"/>
                <a:cs typeface="Meiryo UI" pitchFamily="50" charset="-128"/>
              </a:rPr>
              <a:t>％がマルチディスプレイを使用しています。</a:t>
            </a:r>
            <a:endParaRPr kumimoji="1" lang="ja-JP" altLang="en-US" sz="900" dirty="0">
              <a:solidFill>
                <a:schemeClr val="bg1"/>
              </a:solidFill>
              <a:latin typeface="Meiryo UI" pitchFamily="50" charset="-128"/>
              <a:ea typeface="Meiryo UI" pitchFamily="50" charset="-128"/>
              <a:cs typeface="Meiryo UI" pitchFamily="50" charset="-128"/>
            </a:endParaRPr>
          </a:p>
        </p:txBody>
      </p:sp>
      <p:pic>
        <p:nvPicPr>
          <p:cNvPr id="169" name="Picture 4" descr="C:\Users\YMITSUI\Desktop\写真\広島写真\イラスト\とうどうさん.jpg"/>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6048887" y="8871242"/>
            <a:ext cx="472212" cy="618262"/>
          </a:xfrm>
          <a:prstGeom prst="rect">
            <a:avLst/>
          </a:prstGeom>
          <a:noFill/>
        </p:spPr>
      </p:pic>
      <p:sp>
        <p:nvSpPr>
          <p:cNvPr id="171" name="二等辺三角形 170"/>
          <p:cNvSpPr/>
          <p:nvPr/>
        </p:nvSpPr>
        <p:spPr bwMode="auto">
          <a:xfrm rot="6698986">
            <a:off x="5839851" y="9121858"/>
            <a:ext cx="327672" cy="245559"/>
          </a:xfrm>
          <a:prstGeom prst="triangle">
            <a:avLst/>
          </a:prstGeom>
          <a:solidFill>
            <a:schemeClr val="tx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49575" rtl="0" eaLnBrk="1" fontAlgn="base" latinLnBrk="0" hangingPunct="1">
              <a:lnSpc>
                <a:spcPct val="100000"/>
              </a:lnSpc>
              <a:spcBef>
                <a:spcPct val="0"/>
              </a:spcBef>
              <a:spcAft>
                <a:spcPct val="0"/>
              </a:spcAft>
              <a:buClrTx/>
              <a:buSzTx/>
              <a:buFontTx/>
              <a:buNone/>
              <a:tabLst/>
            </a:pPr>
            <a:endParaRPr kumimoji="1" lang="ja-JP" altLang="en-US" sz="5800" b="0" i="0" u="none" strike="noStrike" cap="none" normalizeH="0" baseline="0" smtClean="0">
              <a:ln>
                <a:noFill/>
              </a:ln>
              <a:solidFill>
                <a:schemeClr val="tx1"/>
              </a:solidFill>
              <a:effectLst/>
              <a:latin typeface="Arial" charset="0"/>
              <a:ea typeface="ＭＳ Ｐゴシック" pitchFamily="50" charset="-128"/>
            </a:endParaRPr>
          </a:p>
        </p:txBody>
      </p:sp>
      <p:sp>
        <p:nvSpPr>
          <p:cNvPr id="173" name="正方形/長方形 172"/>
          <p:cNvSpPr/>
          <p:nvPr/>
        </p:nvSpPr>
        <p:spPr bwMode="auto">
          <a:xfrm>
            <a:off x="2924943" y="8969849"/>
            <a:ext cx="3080814" cy="503613"/>
          </a:xfrm>
          <a:prstGeom prst="rect">
            <a:avLst/>
          </a:prstGeom>
          <a:solidFill>
            <a:schemeClr val="tx2">
              <a:lumMod val="20000"/>
              <a:lumOff val="80000"/>
            </a:schemeClr>
          </a:solidFill>
          <a:ln w="19050" cap="flat" cmpd="sng" algn="ctr">
            <a:noFill/>
            <a:prstDash val="solid"/>
            <a:round/>
            <a:headEnd type="triangle" w="med" len="med"/>
            <a:tailEnd type="triangle" w="med" len="med"/>
          </a:ln>
          <a:effectLst/>
          <a:extLst/>
        </p:spPr>
        <p:txBody>
          <a:bodyPr vert="horz" wrap="non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1" lang="ja-JP" altLang="en-US" sz="600" b="0" i="0" u="none" strike="noStrike" cap="none" normalizeH="0" baseline="0" smtClean="0">
              <a:ln>
                <a:noFill/>
              </a:ln>
              <a:solidFill>
                <a:schemeClr val="tx1"/>
              </a:solidFill>
              <a:effectLst/>
              <a:latin typeface="Arial" charset="0"/>
              <a:ea typeface="HGP創英角ｺﾞｼｯｸUB" pitchFamily="50" charset="-128"/>
            </a:endParaRPr>
          </a:p>
        </p:txBody>
      </p:sp>
      <p:sp>
        <p:nvSpPr>
          <p:cNvPr id="176" name="テキスト ボックス 175"/>
          <p:cNvSpPr txBox="1"/>
          <p:nvPr/>
        </p:nvSpPr>
        <p:spPr>
          <a:xfrm>
            <a:off x="2924943" y="8959719"/>
            <a:ext cx="3151069" cy="517641"/>
          </a:xfrm>
          <a:prstGeom prst="rect">
            <a:avLst/>
          </a:prstGeom>
          <a:noFill/>
        </p:spPr>
        <p:txBody>
          <a:bodyPr wrap="square" rtlCol="0">
            <a:noAutofit/>
          </a:bodyPr>
          <a:lstStyle/>
          <a:p>
            <a:r>
              <a:rPr lang="ja-JP" altLang="en-US" sz="1400" dirty="0" smtClean="0">
                <a:latin typeface="Meiryo UI" pitchFamily="50" charset="-128"/>
                <a:ea typeface="Meiryo UI" pitchFamily="50" charset="-128"/>
                <a:cs typeface="Meiryo UI" pitchFamily="50" charset="-128"/>
              </a:rPr>
              <a:t>社内業務用と、お客様からの</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問合せ・回答用に分けて使用しています</a:t>
            </a:r>
            <a:r>
              <a:rPr kumimoji="1" lang="ja-JP" altLang="en-US" sz="1400" dirty="0" smtClean="0">
                <a:latin typeface="Meiryo UI" pitchFamily="50" charset="-128"/>
                <a:ea typeface="Meiryo UI" pitchFamily="50" charset="-128"/>
                <a:cs typeface="Meiryo UI" pitchFamily="50" charset="-128"/>
              </a:rPr>
              <a:t>。</a:t>
            </a:r>
            <a:endParaRPr kumimoji="1" lang="ja-JP" altLang="en-US" sz="1400" dirty="0">
              <a:latin typeface="Meiryo UI" pitchFamily="50" charset="-128"/>
              <a:ea typeface="Meiryo UI" pitchFamily="50" charset="-128"/>
              <a:cs typeface="Meiryo UI" pitchFamily="50" charset="-128"/>
            </a:endParaRPr>
          </a:p>
        </p:txBody>
      </p:sp>
      <p:grpSp>
        <p:nvGrpSpPr>
          <p:cNvPr id="29" name="グループ化 28"/>
          <p:cNvGrpSpPr/>
          <p:nvPr/>
        </p:nvGrpSpPr>
        <p:grpSpPr>
          <a:xfrm>
            <a:off x="332655" y="8007146"/>
            <a:ext cx="2668538" cy="1467158"/>
            <a:chOff x="188640" y="7905328"/>
            <a:chExt cx="2930481" cy="1611174"/>
          </a:xfrm>
        </p:grpSpPr>
        <p:pic>
          <p:nvPicPr>
            <p:cNvPr id="163" name="Picture 5" descr="\\192.168.30.233\ahada\IMG_1436のコピー.jpg"/>
            <p:cNvPicPr>
              <a:picLocks noChangeAspect="1" noChangeArrowheads="1"/>
            </p:cNvPicPr>
            <p:nvPr/>
          </p:nvPicPr>
          <p:blipFill rotWithShape="1">
            <a:blip r:embed="rId15" cstate="print">
              <a:extLst>
                <a:ext uri="{28A0092B-C50C-407E-A947-70E740481C1C}">
                  <a14:useLocalDpi xmlns:a14="http://schemas.microsoft.com/office/drawing/2010/main" val="0"/>
                </a:ext>
              </a:extLst>
            </a:blip>
            <a:srcRect l="5978" t="6573"/>
            <a:stretch/>
          </p:blipFill>
          <p:spPr bwMode="auto">
            <a:xfrm>
              <a:off x="687585" y="7905328"/>
              <a:ext cx="2161936" cy="1611174"/>
            </a:xfrm>
            <a:prstGeom prst="rect">
              <a:avLst/>
            </a:prstGeom>
            <a:noFill/>
            <a:extLst>
              <a:ext uri="{909E8E84-426E-40dd-AFC4-6F175D3DCCD1}">
                <a14:hiddenFill xmlns:a14="http://schemas.microsoft.com/office/drawing/2010/main">
                  <a:solidFill>
                    <a:srgbClr val="FFFFFF"/>
                  </a:solidFill>
                </a14:hiddenFill>
              </a:ext>
            </a:extLst>
          </p:spPr>
        </p:pic>
        <p:sp>
          <p:nvSpPr>
            <p:cNvPr id="180" name="テキスト ボックス 179"/>
            <p:cNvSpPr txBox="1"/>
            <p:nvPr/>
          </p:nvSpPr>
          <p:spPr>
            <a:xfrm>
              <a:off x="188640" y="8352657"/>
              <a:ext cx="705990" cy="346974"/>
            </a:xfrm>
            <a:prstGeom prst="rect">
              <a:avLst/>
            </a:prstGeom>
            <a:solidFill>
              <a:schemeClr val="bg1"/>
            </a:solidFill>
            <a:ln w="19050">
              <a:solidFill>
                <a:srgbClr val="0000FF"/>
              </a:solidFill>
            </a:ln>
          </p:spPr>
          <p:txBody>
            <a:bodyPr wrap="none" lIns="36000" tIns="0" rIns="36000" bIns="0" rtlCol="0" anchor="ctr">
              <a:noAutofit/>
            </a:bodyPr>
            <a:lstStyle/>
            <a:p>
              <a:pPr algn="ctr"/>
              <a:r>
                <a:rPr kumimoji="1" lang="ja-JP" altLang="en-US" sz="800" b="1" smtClean="0">
                  <a:latin typeface="+mn-ea"/>
                  <a:ea typeface="+mn-ea"/>
                </a:rPr>
                <a:t>メイン画面で</a:t>
              </a:r>
              <a:endParaRPr kumimoji="1" lang="en-US" altLang="ja-JP" sz="800" b="1" smtClean="0">
                <a:latin typeface="+mn-ea"/>
                <a:ea typeface="+mn-ea"/>
              </a:endParaRPr>
            </a:p>
            <a:p>
              <a:pPr algn="ctr"/>
              <a:r>
                <a:rPr lang="ja-JP" altLang="en-US" sz="800" b="1" smtClean="0">
                  <a:latin typeface="+mn-ea"/>
                  <a:ea typeface="+mn-ea"/>
                </a:rPr>
                <a:t>問合せ</a:t>
              </a:r>
              <a:r>
                <a:rPr lang="ja-JP" altLang="en-US" sz="800" b="1">
                  <a:latin typeface="+mn-ea"/>
                  <a:ea typeface="+mn-ea"/>
                </a:rPr>
                <a:t>回答</a:t>
              </a:r>
              <a:endParaRPr kumimoji="1" lang="ja-JP" altLang="en-US" sz="800" b="1">
                <a:latin typeface="+mn-ea"/>
                <a:ea typeface="+mn-ea"/>
              </a:endParaRPr>
            </a:p>
          </p:txBody>
        </p:sp>
        <p:cxnSp>
          <p:nvCxnSpPr>
            <p:cNvPr id="187" name="直線コネクタ 186"/>
            <p:cNvCxnSpPr>
              <a:stCxn id="180" idx="3"/>
            </p:cNvCxnSpPr>
            <p:nvPr/>
          </p:nvCxnSpPr>
          <p:spPr bwMode="auto">
            <a:xfrm>
              <a:off x="894630" y="8526144"/>
              <a:ext cx="327660" cy="123587"/>
            </a:xfrm>
            <a:prstGeom prst="line">
              <a:avLst/>
            </a:prstGeom>
            <a:solidFill>
              <a:schemeClr val="accent1"/>
            </a:solidFill>
            <a:ln w="19050" cap="flat" cmpd="sng" algn="ctr">
              <a:solidFill>
                <a:srgbClr val="0000FF"/>
              </a:solidFill>
              <a:prstDash val="solid"/>
              <a:round/>
              <a:headEnd type="none" w="med" len="med"/>
              <a:tailEnd type="none" w="med" len="med"/>
            </a:ln>
            <a:effectLst/>
          </p:spPr>
        </p:cxnSp>
        <p:sp>
          <p:nvSpPr>
            <p:cNvPr id="195" name="テキスト ボックス 194"/>
            <p:cNvSpPr txBox="1"/>
            <p:nvPr/>
          </p:nvSpPr>
          <p:spPr>
            <a:xfrm>
              <a:off x="2413131" y="9020046"/>
              <a:ext cx="705990" cy="346974"/>
            </a:xfrm>
            <a:prstGeom prst="rect">
              <a:avLst/>
            </a:prstGeom>
            <a:solidFill>
              <a:schemeClr val="bg1"/>
            </a:solidFill>
            <a:ln w="19050">
              <a:solidFill>
                <a:srgbClr val="0000FF"/>
              </a:solidFill>
            </a:ln>
          </p:spPr>
          <p:txBody>
            <a:bodyPr wrap="none" lIns="36000" tIns="0" rIns="36000" bIns="0" rtlCol="0" anchor="ctr">
              <a:noAutofit/>
            </a:bodyPr>
            <a:lstStyle/>
            <a:p>
              <a:pPr algn="ctr"/>
              <a:r>
                <a:rPr kumimoji="1" lang="ja-JP" altLang="en-US" sz="800" b="1" smtClean="0">
                  <a:latin typeface="+mn-ea"/>
                  <a:ea typeface="+mn-ea"/>
                </a:rPr>
                <a:t>サブ画面で</a:t>
              </a:r>
              <a:endParaRPr kumimoji="1" lang="en-US" altLang="ja-JP" sz="800" b="1" smtClean="0">
                <a:latin typeface="+mn-ea"/>
                <a:ea typeface="+mn-ea"/>
              </a:endParaRPr>
            </a:p>
            <a:p>
              <a:pPr algn="ctr"/>
              <a:r>
                <a:rPr lang="ja-JP" altLang="en-US" sz="800" b="1" smtClean="0">
                  <a:latin typeface="+mn-ea"/>
                  <a:ea typeface="+mn-ea"/>
                </a:rPr>
                <a:t>社内業務</a:t>
              </a:r>
              <a:endParaRPr kumimoji="1" lang="ja-JP" altLang="en-US" sz="800" b="1">
                <a:latin typeface="+mn-ea"/>
                <a:ea typeface="+mn-ea"/>
              </a:endParaRPr>
            </a:p>
          </p:txBody>
        </p:sp>
        <p:cxnSp>
          <p:nvCxnSpPr>
            <p:cNvPr id="207" name="直線コネクタ 206"/>
            <p:cNvCxnSpPr>
              <a:stCxn id="195" idx="0"/>
            </p:cNvCxnSpPr>
            <p:nvPr/>
          </p:nvCxnSpPr>
          <p:spPr bwMode="auto">
            <a:xfrm flipH="1" flipV="1">
              <a:off x="2453720" y="8724612"/>
              <a:ext cx="312406" cy="295434"/>
            </a:xfrm>
            <a:prstGeom prst="line">
              <a:avLst/>
            </a:prstGeom>
            <a:solidFill>
              <a:schemeClr val="accent1"/>
            </a:solidFill>
            <a:ln w="19050" cap="flat" cmpd="sng" algn="ctr">
              <a:solidFill>
                <a:srgbClr val="0000FF"/>
              </a:solidFill>
              <a:prstDash val="solid"/>
              <a:round/>
              <a:headEnd type="none" w="med" len="med"/>
              <a:tailEnd type="none" w="med" len="med"/>
            </a:ln>
            <a:effectLst/>
          </p:spPr>
        </p:cxnSp>
      </p:grpSp>
      <p:sp>
        <p:nvSpPr>
          <p:cNvPr id="3" name="フリーフォーム 2"/>
          <p:cNvSpPr/>
          <p:nvPr/>
        </p:nvSpPr>
        <p:spPr bwMode="auto">
          <a:xfrm>
            <a:off x="5776913" y="302419"/>
            <a:ext cx="842962" cy="826294"/>
          </a:xfrm>
          <a:custGeom>
            <a:avLst/>
            <a:gdLst>
              <a:gd name="connsiteX0" fmla="*/ 407193 w 842962"/>
              <a:gd name="connsiteY0" fmla="*/ 7144 h 826294"/>
              <a:gd name="connsiteX1" fmla="*/ 407193 w 842962"/>
              <a:gd name="connsiteY1" fmla="*/ 7144 h 826294"/>
              <a:gd name="connsiteX2" fmla="*/ 340518 w 842962"/>
              <a:gd name="connsiteY2" fmla="*/ 9525 h 826294"/>
              <a:gd name="connsiteX3" fmla="*/ 207168 w 842962"/>
              <a:gd name="connsiteY3" fmla="*/ 76200 h 826294"/>
              <a:gd name="connsiteX4" fmla="*/ 116681 w 842962"/>
              <a:gd name="connsiteY4" fmla="*/ 140494 h 826294"/>
              <a:gd name="connsiteX5" fmla="*/ 40481 w 842962"/>
              <a:gd name="connsiteY5" fmla="*/ 223837 h 826294"/>
              <a:gd name="connsiteX6" fmla="*/ 0 w 842962"/>
              <a:gd name="connsiteY6" fmla="*/ 376237 h 826294"/>
              <a:gd name="connsiteX7" fmla="*/ 7143 w 842962"/>
              <a:gd name="connsiteY7" fmla="*/ 519112 h 826294"/>
              <a:gd name="connsiteX8" fmla="*/ 54768 w 842962"/>
              <a:gd name="connsiteY8" fmla="*/ 647700 h 826294"/>
              <a:gd name="connsiteX9" fmla="*/ 152400 w 842962"/>
              <a:gd name="connsiteY9" fmla="*/ 750094 h 826294"/>
              <a:gd name="connsiteX10" fmla="*/ 233362 w 842962"/>
              <a:gd name="connsiteY10" fmla="*/ 797719 h 826294"/>
              <a:gd name="connsiteX11" fmla="*/ 250031 w 842962"/>
              <a:gd name="connsiteY11" fmla="*/ 809625 h 826294"/>
              <a:gd name="connsiteX12" fmla="*/ 345281 w 842962"/>
              <a:gd name="connsiteY12" fmla="*/ 826294 h 826294"/>
              <a:gd name="connsiteX13" fmla="*/ 454818 w 842962"/>
              <a:gd name="connsiteY13" fmla="*/ 816769 h 826294"/>
              <a:gd name="connsiteX14" fmla="*/ 569118 w 842962"/>
              <a:gd name="connsiteY14" fmla="*/ 785812 h 826294"/>
              <a:gd name="connsiteX15" fmla="*/ 645318 w 842962"/>
              <a:gd name="connsiteY15" fmla="*/ 747712 h 826294"/>
              <a:gd name="connsiteX16" fmla="*/ 709612 w 842962"/>
              <a:gd name="connsiteY16" fmla="*/ 695325 h 826294"/>
              <a:gd name="connsiteX17" fmla="*/ 788193 w 842962"/>
              <a:gd name="connsiteY17" fmla="*/ 616744 h 826294"/>
              <a:gd name="connsiteX18" fmla="*/ 833437 w 842962"/>
              <a:gd name="connsiteY18" fmla="*/ 511969 h 826294"/>
              <a:gd name="connsiteX19" fmla="*/ 842962 w 842962"/>
              <a:gd name="connsiteY19" fmla="*/ 409575 h 826294"/>
              <a:gd name="connsiteX20" fmla="*/ 823912 w 842962"/>
              <a:gd name="connsiteY20" fmla="*/ 276225 h 826294"/>
              <a:gd name="connsiteX21" fmla="*/ 740568 w 842962"/>
              <a:gd name="connsiteY21" fmla="*/ 126206 h 826294"/>
              <a:gd name="connsiteX22" fmla="*/ 678656 w 842962"/>
              <a:gd name="connsiteY22" fmla="*/ 61912 h 826294"/>
              <a:gd name="connsiteX23" fmla="*/ 557212 w 842962"/>
              <a:gd name="connsiteY23" fmla="*/ 16669 h 826294"/>
              <a:gd name="connsiteX24" fmla="*/ 466725 w 842962"/>
              <a:gd name="connsiteY24" fmla="*/ 0 h 826294"/>
              <a:gd name="connsiteX25" fmla="*/ 407193 w 842962"/>
              <a:gd name="connsiteY25" fmla="*/ 7144 h 826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42962" h="826294">
                <a:moveTo>
                  <a:pt x="407193" y="7144"/>
                </a:moveTo>
                <a:lnTo>
                  <a:pt x="407193" y="7144"/>
                </a:lnTo>
                <a:lnTo>
                  <a:pt x="340518" y="9525"/>
                </a:lnTo>
                <a:lnTo>
                  <a:pt x="207168" y="76200"/>
                </a:lnTo>
                <a:lnTo>
                  <a:pt x="116681" y="140494"/>
                </a:lnTo>
                <a:lnTo>
                  <a:pt x="40481" y="223837"/>
                </a:lnTo>
                <a:lnTo>
                  <a:pt x="0" y="376237"/>
                </a:lnTo>
                <a:lnTo>
                  <a:pt x="7143" y="519112"/>
                </a:lnTo>
                <a:lnTo>
                  <a:pt x="54768" y="647700"/>
                </a:lnTo>
                <a:lnTo>
                  <a:pt x="152400" y="750094"/>
                </a:lnTo>
                <a:lnTo>
                  <a:pt x="233362" y="797719"/>
                </a:lnTo>
                <a:lnTo>
                  <a:pt x="250031" y="809625"/>
                </a:lnTo>
                <a:lnTo>
                  <a:pt x="345281" y="826294"/>
                </a:lnTo>
                <a:lnTo>
                  <a:pt x="454818" y="816769"/>
                </a:lnTo>
                <a:lnTo>
                  <a:pt x="569118" y="785812"/>
                </a:lnTo>
                <a:lnTo>
                  <a:pt x="645318" y="747712"/>
                </a:lnTo>
                <a:lnTo>
                  <a:pt x="709612" y="695325"/>
                </a:lnTo>
                <a:lnTo>
                  <a:pt x="788193" y="616744"/>
                </a:lnTo>
                <a:lnTo>
                  <a:pt x="833437" y="511969"/>
                </a:lnTo>
                <a:lnTo>
                  <a:pt x="842962" y="409575"/>
                </a:lnTo>
                <a:lnTo>
                  <a:pt x="823912" y="276225"/>
                </a:lnTo>
                <a:lnTo>
                  <a:pt x="740568" y="126206"/>
                </a:lnTo>
                <a:lnTo>
                  <a:pt x="678656" y="61912"/>
                </a:lnTo>
                <a:lnTo>
                  <a:pt x="557212" y="16669"/>
                </a:lnTo>
                <a:lnTo>
                  <a:pt x="466725" y="0"/>
                </a:lnTo>
                <a:lnTo>
                  <a:pt x="407193" y="714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80" name="円/楕円 79"/>
          <p:cNvSpPr/>
          <p:nvPr/>
        </p:nvSpPr>
        <p:spPr bwMode="auto">
          <a:xfrm>
            <a:off x="1164296" y="3513082"/>
            <a:ext cx="959048" cy="959048"/>
          </a:xfrm>
          <a:prstGeom prst="ellipse">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kumimoji="1" lang="ja-JP" altLang="en-US" sz="1400" b="1" dirty="0" smtClean="0">
                <a:solidFill>
                  <a:schemeClr val="bg1"/>
                </a:solidFill>
                <a:effectLst>
                  <a:outerShdw blurRad="38100" dist="38100" dir="2700000" algn="tl">
                    <a:srgbClr val="000000">
                      <a:alpha val="43137"/>
                    </a:srgbClr>
                  </a:outerShdw>
                </a:effectLst>
                <a:latin typeface="+mn-ea"/>
              </a:rPr>
              <a:t>ペーパー</a:t>
            </a:r>
            <a:endParaRPr kumimoji="1" lang="en-US" altLang="ja-JP" sz="1400" b="1" dirty="0" smtClean="0">
              <a:solidFill>
                <a:schemeClr val="bg1"/>
              </a:solidFill>
              <a:effectLst>
                <a:outerShdw blurRad="38100" dist="38100" dir="2700000" algn="tl">
                  <a:srgbClr val="000000">
                    <a:alpha val="43137"/>
                  </a:srgbClr>
                </a:outerShdw>
              </a:effectLst>
              <a:latin typeface="+mn-ea"/>
            </a:endParaRPr>
          </a:p>
          <a:p>
            <a:pPr algn="ctr"/>
            <a:r>
              <a:rPr lang="ja-JP" altLang="en-US" sz="1400" b="1" dirty="0" smtClean="0">
                <a:solidFill>
                  <a:schemeClr val="bg1"/>
                </a:solidFill>
                <a:effectLst>
                  <a:outerShdw blurRad="38100" dist="38100" dir="2700000" algn="tl">
                    <a:srgbClr val="000000">
                      <a:alpha val="43137"/>
                    </a:srgbClr>
                  </a:outerShdw>
                </a:effectLst>
                <a:latin typeface="+mn-ea"/>
              </a:rPr>
              <a:t>レス</a:t>
            </a:r>
            <a:endParaRPr lang="en-US" altLang="ja-JP" sz="1400" b="1" dirty="0" smtClean="0">
              <a:solidFill>
                <a:schemeClr val="bg1"/>
              </a:solidFill>
              <a:effectLst>
                <a:outerShdw blurRad="38100" dist="38100" dir="2700000" algn="tl">
                  <a:srgbClr val="000000">
                    <a:alpha val="43137"/>
                  </a:srgbClr>
                </a:outerShdw>
              </a:effectLst>
              <a:latin typeface="+mn-ea"/>
            </a:endParaRPr>
          </a:p>
          <a:p>
            <a:pPr algn="ctr"/>
            <a:r>
              <a:rPr kumimoji="1" lang="ja-JP" altLang="en-US" sz="1400" b="1" dirty="0" smtClean="0">
                <a:solidFill>
                  <a:schemeClr val="bg1"/>
                </a:solidFill>
                <a:effectLst>
                  <a:outerShdw blurRad="38100" dist="38100" dir="2700000" algn="tl">
                    <a:srgbClr val="000000">
                      <a:alpha val="43137"/>
                    </a:srgbClr>
                  </a:outerShdw>
                </a:effectLst>
                <a:latin typeface="+mn-ea"/>
              </a:rPr>
              <a:t>推進</a:t>
            </a:r>
            <a:endParaRPr kumimoji="1" lang="ja-JP" altLang="en-US" sz="1400" b="1" dirty="0">
              <a:solidFill>
                <a:schemeClr val="bg1"/>
              </a:solidFill>
              <a:effectLst>
                <a:outerShdw blurRad="38100" dist="38100" dir="2700000" algn="tl">
                  <a:srgbClr val="000000">
                    <a:alpha val="43137"/>
                  </a:srgbClr>
                </a:outerShdw>
              </a:effectLst>
              <a:latin typeface="+mn-ea"/>
            </a:endParaRPr>
          </a:p>
        </p:txBody>
      </p:sp>
      <p:pic>
        <p:nvPicPr>
          <p:cNvPr id="1029" name="Picture 5" descr="C:\Users\AKIO\Desktop\IMG_1434.JPG"/>
          <p:cNvPicPr>
            <a:picLocks noChangeAspect="1" noChangeArrowheads="1"/>
          </p:cNvPicPr>
          <p:nvPr/>
        </p:nvPicPr>
        <p:blipFill rotWithShape="1">
          <a:blip r:embed="rId16" cstate="screen">
            <a:extLst>
              <a:ext uri="{28A0092B-C50C-407E-A947-70E740481C1C}">
                <a14:useLocalDpi xmlns:a14="http://schemas.microsoft.com/office/drawing/2010/main"/>
              </a:ext>
            </a:extLst>
          </a:blip>
          <a:srcRect/>
          <a:stretch/>
        </p:blipFill>
        <p:spPr bwMode="auto">
          <a:xfrm>
            <a:off x="2654705" y="6897216"/>
            <a:ext cx="624671" cy="327746"/>
          </a:xfrm>
          <a:prstGeom prst="rect">
            <a:avLst/>
          </a:prstGeom>
          <a:noFill/>
          <a:extLst>
            <a:ext uri="{909E8E84-426E-40dd-AFC4-6F175D3DCCD1}">
              <a14:hiddenFill xmlns:a14="http://schemas.microsoft.com/office/drawing/2010/main">
                <a:solidFill>
                  <a:srgbClr val="FFFFFF"/>
                </a:solidFill>
              </a14:hiddenFill>
            </a:ext>
          </a:extLst>
        </p:spPr>
      </p:pic>
      <p:pic>
        <p:nvPicPr>
          <p:cNvPr id="242" name="図 241"/>
          <p:cNvPicPr>
            <a:picLocks noChangeAspect="1"/>
          </p:cNvPicPr>
          <p:nvPr/>
        </p:nvPicPr>
        <p:blipFill>
          <a:blip r:embed="rId17" cstate="screen">
            <a:extLst>
              <a:ext uri="{28A0092B-C50C-407E-A947-70E740481C1C}">
                <a14:useLocalDpi xmlns:a14="http://schemas.microsoft.com/office/drawing/2010/main"/>
              </a:ext>
            </a:extLst>
          </a:blip>
          <a:stretch>
            <a:fillRect/>
          </a:stretch>
        </p:blipFill>
        <p:spPr>
          <a:xfrm>
            <a:off x="2654705" y="7500168"/>
            <a:ext cx="540213" cy="405160"/>
          </a:xfrm>
          <a:prstGeom prst="rect">
            <a:avLst/>
          </a:prstGeom>
        </p:spPr>
      </p:pic>
      <p:sp>
        <p:nvSpPr>
          <p:cNvPr id="18" name="正方形/長方形 17"/>
          <p:cNvSpPr/>
          <p:nvPr/>
        </p:nvSpPr>
        <p:spPr bwMode="auto">
          <a:xfrm>
            <a:off x="-3308" y="302420"/>
            <a:ext cx="6860056" cy="1363474"/>
          </a:xfrm>
          <a:prstGeom prst="rect">
            <a:avLst/>
          </a:prstGeom>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6" name="正方形/長方形 5"/>
          <p:cNvSpPr/>
          <p:nvPr/>
        </p:nvSpPr>
        <p:spPr>
          <a:xfrm>
            <a:off x="4090736" y="704528"/>
            <a:ext cx="1282480" cy="374540"/>
          </a:xfrm>
          <a:prstGeom prst="rect">
            <a:avLst/>
          </a:prstGeom>
        </p:spPr>
        <p:style>
          <a:lnRef idx="2">
            <a:schemeClr val="accent2"/>
          </a:lnRef>
          <a:fillRef idx="1">
            <a:schemeClr val="lt1"/>
          </a:fillRef>
          <a:effectRef idx="0">
            <a:schemeClr val="accent2"/>
          </a:effectRef>
          <a:fontRef idx="minor">
            <a:schemeClr val="dk1"/>
          </a:fontRef>
        </p:style>
        <p:txBody>
          <a:bodyPr wrap="square" anchor="ctr">
            <a:noAutofit/>
          </a:bodyPr>
          <a:lstStyle/>
          <a:p>
            <a:pPr>
              <a:defRPr sz="960" b="1" i="0" u="none" strike="noStrike" kern="1200" baseline="0">
                <a:solidFill>
                  <a:prstClr val="black"/>
                </a:solidFill>
                <a:latin typeface="+mn-lt"/>
                <a:ea typeface="+mn-ea"/>
                <a:cs typeface="+mn-cs"/>
              </a:defRPr>
            </a:pPr>
            <a:r>
              <a:rPr lang="ja-JP" altLang="en-US" sz="600" b="1" dirty="0">
                <a:solidFill>
                  <a:prstClr val="black"/>
                </a:solidFill>
                <a:latin typeface="+mn-ea"/>
                <a:ea typeface="+mn-ea"/>
              </a:rPr>
              <a:t>メール</a:t>
            </a:r>
            <a:r>
              <a:rPr lang="ja-JP" altLang="en-US" sz="600" b="1" dirty="0" smtClean="0">
                <a:solidFill>
                  <a:prstClr val="black"/>
                </a:solidFill>
                <a:latin typeface="+mn-ea"/>
                <a:ea typeface="+mn-ea"/>
              </a:rPr>
              <a:t>やアプリケーションの画面を印刷しなくな</a:t>
            </a:r>
            <a:r>
              <a:rPr lang="ja-JP" altLang="en-US" sz="600" b="1" dirty="0" smtClean="0">
                <a:solidFill>
                  <a:prstClr val="black"/>
                </a:solidFill>
                <a:latin typeface="+mn-ea"/>
              </a:rPr>
              <a:t>りましたか</a:t>
            </a:r>
            <a:r>
              <a:rPr lang="ja-JP" altLang="en-US" sz="600" b="1" dirty="0" smtClean="0">
                <a:solidFill>
                  <a:prstClr val="black"/>
                </a:solidFill>
                <a:latin typeface="+mn-ea"/>
                <a:ea typeface="+mn-ea"/>
              </a:rPr>
              <a:t>？</a:t>
            </a:r>
            <a:r>
              <a:rPr lang="en-US" altLang="ja-JP" sz="600" b="1" dirty="0" smtClean="0">
                <a:solidFill>
                  <a:prstClr val="black"/>
                </a:solidFill>
                <a:latin typeface="+mn-ea"/>
                <a:ea typeface="+mn-ea"/>
              </a:rPr>
              <a:t/>
            </a:r>
            <a:br>
              <a:rPr lang="en-US" altLang="ja-JP" sz="600" b="1" dirty="0" smtClean="0">
                <a:solidFill>
                  <a:prstClr val="black"/>
                </a:solidFill>
                <a:latin typeface="+mn-ea"/>
                <a:ea typeface="+mn-ea"/>
              </a:rPr>
            </a:br>
            <a:r>
              <a:rPr lang="en-US" altLang="ja-JP" sz="600" b="1" dirty="0" smtClean="0">
                <a:solidFill>
                  <a:prstClr val="black"/>
                </a:solidFill>
                <a:latin typeface="+mn-ea"/>
                <a:ea typeface="+mn-ea"/>
              </a:rPr>
              <a:t>※2</a:t>
            </a:r>
            <a:endParaRPr lang="ja-JP" altLang="en-US" sz="600" b="1" dirty="0">
              <a:solidFill>
                <a:prstClr val="black"/>
              </a:solidFill>
              <a:latin typeface="+mn-ea"/>
              <a:ea typeface="+mn-ea"/>
            </a:endParaRPr>
          </a:p>
        </p:txBody>
      </p:sp>
      <p:pic>
        <p:nvPicPr>
          <p:cNvPr id="1028" name="Picture 4"/>
          <p:cNvPicPr>
            <a:picLocks noChangeAspect="1" noChangeArrowheads="1"/>
          </p:cNvPicPr>
          <p:nvPr/>
        </p:nvPicPr>
        <p:blipFill rotWithShape="1">
          <a:blip r:embed="rId18" cstate="screen">
            <a:extLst>
              <a:ext uri="{28A0092B-C50C-407E-A947-70E740481C1C}">
                <a14:useLocalDpi xmlns:a14="http://schemas.microsoft.com/office/drawing/2010/main"/>
              </a:ext>
            </a:extLst>
          </a:blip>
          <a:srcRect/>
          <a:stretch/>
        </p:blipFill>
        <p:spPr bwMode="auto">
          <a:xfrm>
            <a:off x="5479829" y="587906"/>
            <a:ext cx="1063579" cy="546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7" name="正方形/長方形 96"/>
          <p:cNvSpPr/>
          <p:nvPr/>
        </p:nvSpPr>
        <p:spPr>
          <a:xfrm>
            <a:off x="31173" y="1497196"/>
            <a:ext cx="4680223" cy="215444"/>
          </a:xfrm>
          <a:prstGeom prst="rect">
            <a:avLst/>
          </a:prstGeom>
        </p:spPr>
        <p:txBody>
          <a:bodyPr wrap="square">
            <a:spAutoFit/>
          </a:bodyPr>
          <a:lstStyle/>
          <a:p>
            <a:pPr>
              <a:defRPr sz="960" b="1" i="0" u="none" strike="noStrike" kern="1200" baseline="0">
                <a:solidFill>
                  <a:prstClr val="black"/>
                </a:solidFill>
                <a:latin typeface="+mn-lt"/>
                <a:ea typeface="+mn-ea"/>
                <a:cs typeface="+mn-cs"/>
              </a:defRPr>
            </a:pPr>
            <a:r>
              <a:rPr lang="en-US" altLang="ja-JP" sz="400" b="1" dirty="0" smtClean="0">
                <a:solidFill>
                  <a:prstClr val="black"/>
                </a:solidFill>
                <a:latin typeface="+mn-ea"/>
                <a:ea typeface="+mn-ea"/>
              </a:rPr>
              <a:t>※1</a:t>
            </a:r>
            <a:r>
              <a:rPr lang="ja-JP" altLang="en-US" sz="400" b="1" dirty="0" smtClean="0">
                <a:solidFill>
                  <a:prstClr val="black"/>
                </a:solidFill>
                <a:latin typeface="+mn-ea"/>
                <a:ea typeface="+mn-ea"/>
              </a:rPr>
              <a:t>　日本ネットワークセキュリティ教会「</a:t>
            </a:r>
            <a:r>
              <a:rPr lang="en-US" altLang="ja-JP" sz="400" b="1" dirty="0" smtClean="0">
                <a:solidFill>
                  <a:prstClr val="black"/>
                </a:solidFill>
                <a:latin typeface="+mn-ea"/>
                <a:ea typeface="+mn-ea"/>
              </a:rPr>
              <a:t>2013</a:t>
            </a:r>
            <a:r>
              <a:rPr lang="ja-JP" altLang="en-US" sz="400" b="1" dirty="0" smtClean="0">
                <a:solidFill>
                  <a:prstClr val="black"/>
                </a:solidFill>
                <a:latin typeface="+mn-ea"/>
                <a:ea typeface="+mn-ea"/>
              </a:rPr>
              <a:t>　情報セキュリティインシデントに関する調査報告書」漏えい媒体・経路　より</a:t>
            </a:r>
            <a:endParaRPr lang="en-US" altLang="ja-JP" sz="400" b="1" dirty="0" smtClean="0">
              <a:solidFill>
                <a:prstClr val="black"/>
              </a:solidFill>
              <a:latin typeface="+mn-ea"/>
              <a:ea typeface="+mn-ea"/>
            </a:endParaRPr>
          </a:p>
          <a:p>
            <a:pPr>
              <a:defRPr sz="960" b="1" i="0" u="none" strike="noStrike" kern="1200" baseline="0">
                <a:solidFill>
                  <a:prstClr val="black"/>
                </a:solidFill>
                <a:latin typeface="+mn-lt"/>
                <a:ea typeface="+mn-ea"/>
                <a:cs typeface="+mn-cs"/>
              </a:defRPr>
            </a:pPr>
            <a:r>
              <a:rPr lang="en-US" altLang="ja-JP" sz="400" b="1" dirty="0" smtClean="0">
                <a:solidFill>
                  <a:prstClr val="black"/>
                </a:solidFill>
                <a:latin typeface="+mn-ea"/>
                <a:ea typeface="+mn-ea"/>
              </a:rPr>
              <a:t>※2</a:t>
            </a:r>
            <a:r>
              <a:rPr lang="ja-JP" altLang="en-US" sz="400" b="1" dirty="0" smtClean="0">
                <a:solidFill>
                  <a:prstClr val="black"/>
                </a:solidFill>
                <a:latin typeface="+mn-ea"/>
                <a:ea typeface="+mn-ea"/>
              </a:rPr>
              <a:t>　</a:t>
            </a:r>
            <a:r>
              <a:rPr lang="en-US" altLang="ja-JP" sz="400" b="1" dirty="0" smtClean="0">
                <a:solidFill>
                  <a:prstClr val="black"/>
                </a:solidFill>
                <a:latin typeface="+mn-ea"/>
                <a:ea typeface="+mn-ea"/>
              </a:rPr>
              <a:t>2014</a:t>
            </a:r>
            <a:r>
              <a:rPr lang="ja-JP" altLang="en-US" sz="400" b="1" dirty="0" smtClean="0">
                <a:solidFill>
                  <a:prstClr val="black"/>
                </a:solidFill>
                <a:latin typeface="+mn-ea"/>
                <a:ea typeface="+mn-ea"/>
              </a:rPr>
              <a:t>年</a:t>
            </a:r>
            <a:r>
              <a:rPr lang="en-US" altLang="ja-JP" sz="400" b="1" dirty="0" smtClean="0">
                <a:solidFill>
                  <a:prstClr val="black"/>
                </a:solidFill>
                <a:latin typeface="+mn-ea"/>
                <a:ea typeface="+mn-ea"/>
              </a:rPr>
              <a:t>12</a:t>
            </a:r>
            <a:r>
              <a:rPr lang="ja-JP" altLang="en-US" sz="400" b="1" dirty="0" smtClean="0">
                <a:solidFill>
                  <a:prstClr val="black"/>
                </a:solidFill>
                <a:latin typeface="+mn-ea"/>
                <a:ea typeface="+mn-ea"/>
              </a:rPr>
              <a:t>月当社調べ</a:t>
            </a:r>
            <a:endParaRPr lang="ja-JP" altLang="en-US" sz="400" b="1" dirty="0">
              <a:solidFill>
                <a:prstClr val="black"/>
              </a:solidFill>
              <a:latin typeface="+mn-ea"/>
              <a:ea typeface="+mn-ea"/>
            </a:endParaRPr>
          </a:p>
        </p:txBody>
      </p:sp>
      <p:sp>
        <p:nvSpPr>
          <p:cNvPr id="175" name="正方形/長方形 174"/>
          <p:cNvSpPr/>
          <p:nvPr/>
        </p:nvSpPr>
        <p:spPr>
          <a:xfrm>
            <a:off x="5479829" y="1199292"/>
            <a:ext cx="1063579" cy="369332"/>
          </a:xfrm>
          <a:prstGeom prst="rect">
            <a:avLst/>
          </a:prstGeom>
          <a:solidFill>
            <a:schemeClr val="bg1"/>
          </a:solidFill>
        </p:spPr>
        <p:txBody>
          <a:bodyPr wrap="square" lIns="36000" tIns="0" rIns="36000" bIns="0">
            <a:spAutoFit/>
          </a:bodyPr>
          <a:lstStyle/>
          <a:p>
            <a:pPr>
              <a:defRPr sz="960" b="1" i="0" u="none" strike="noStrike" kern="1200" baseline="0">
                <a:solidFill>
                  <a:prstClr val="black"/>
                </a:solidFill>
                <a:latin typeface="+mn-lt"/>
                <a:ea typeface="+mn-ea"/>
                <a:cs typeface="+mn-cs"/>
              </a:defRPr>
            </a:pPr>
            <a:r>
              <a:rPr lang="en-US" altLang="ja-JP" sz="600" b="1" dirty="0" smtClean="0">
                <a:solidFill>
                  <a:prstClr val="black"/>
                </a:solidFill>
                <a:latin typeface="+mn-ea"/>
                <a:ea typeface="+mn-ea"/>
              </a:rPr>
              <a:t>●Gmail(</a:t>
            </a:r>
            <a:r>
              <a:rPr lang="ja-JP" altLang="en-US" sz="600" b="1" dirty="0" smtClean="0">
                <a:solidFill>
                  <a:prstClr val="black"/>
                </a:solidFill>
                <a:latin typeface="+mn-ea"/>
                <a:ea typeface="+mn-ea"/>
              </a:rPr>
              <a:t>メールアプリ</a:t>
            </a:r>
            <a:r>
              <a:rPr lang="en-US" altLang="ja-JP" sz="600" b="1" dirty="0" smtClean="0">
                <a:solidFill>
                  <a:prstClr val="black"/>
                </a:solidFill>
                <a:latin typeface="+mn-ea"/>
                <a:ea typeface="+mn-ea"/>
              </a:rPr>
              <a:t>) </a:t>
            </a:r>
          </a:p>
          <a:p>
            <a:pPr>
              <a:defRPr sz="960" b="1" i="0" u="none" strike="noStrike" kern="1200" baseline="0">
                <a:solidFill>
                  <a:prstClr val="black"/>
                </a:solidFill>
                <a:latin typeface="+mn-lt"/>
                <a:ea typeface="+mn-ea"/>
                <a:cs typeface="+mn-cs"/>
              </a:defRPr>
            </a:pPr>
            <a:r>
              <a:rPr lang="en-US" altLang="ja-JP" sz="600" b="1" dirty="0" smtClean="0">
                <a:solidFill>
                  <a:prstClr val="black"/>
                </a:solidFill>
                <a:latin typeface="+mn-ea"/>
                <a:ea typeface="+mn-ea"/>
              </a:rPr>
              <a:t>●Excel(</a:t>
            </a:r>
            <a:r>
              <a:rPr lang="ja-JP" altLang="en-US" sz="600" b="1" dirty="0" smtClean="0">
                <a:solidFill>
                  <a:prstClr val="black"/>
                </a:solidFill>
                <a:latin typeface="+mn-ea"/>
                <a:ea typeface="+mn-ea"/>
              </a:rPr>
              <a:t>表計算アプリ</a:t>
            </a:r>
            <a:r>
              <a:rPr lang="en-US" altLang="ja-JP" sz="600" b="1" dirty="0" smtClean="0">
                <a:solidFill>
                  <a:prstClr val="black"/>
                </a:solidFill>
                <a:latin typeface="+mn-ea"/>
                <a:ea typeface="+mn-ea"/>
              </a:rPr>
              <a:t>)</a:t>
            </a:r>
          </a:p>
          <a:p>
            <a:pPr>
              <a:defRPr sz="960" b="1" i="0" u="none" strike="noStrike" kern="1200" baseline="0">
                <a:solidFill>
                  <a:prstClr val="black"/>
                </a:solidFill>
                <a:latin typeface="+mn-lt"/>
                <a:ea typeface="+mn-ea"/>
                <a:cs typeface="+mn-cs"/>
              </a:defRPr>
            </a:pPr>
            <a:r>
              <a:rPr lang="en-US" altLang="ja-JP" sz="600" b="1" dirty="0" smtClean="0">
                <a:solidFill>
                  <a:prstClr val="black"/>
                </a:solidFill>
                <a:latin typeface="+mn-ea"/>
                <a:ea typeface="+mn-ea"/>
              </a:rPr>
              <a:t>●</a:t>
            </a:r>
            <a:r>
              <a:rPr lang="ja-JP" altLang="en-US" sz="600" b="1" dirty="0" smtClean="0">
                <a:solidFill>
                  <a:prstClr val="black"/>
                </a:solidFill>
                <a:latin typeface="+mn-ea"/>
                <a:ea typeface="+mn-ea"/>
              </a:rPr>
              <a:t>見積作成</a:t>
            </a:r>
            <a:r>
              <a:rPr lang="en-US" altLang="ja-JP" sz="600" b="1" dirty="0" smtClean="0">
                <a:solidFill>
                  <a:prstClr val="black"/>
                </a:solidFill>
                <a:latin typeface="+mn-ea"/>
                <a:ea typeface="+mn-ea"/>
              </a:rPr>
              <a:t>(</a:t>
            </a:r>
            <a:r>
              <a:rPr lang="ja-JP" altLang="en-US" sz="600" b="1" dirty="0" smtClean="0">
                <a:solidFill>
                  <a:prstClr val="black"/>
                </a:solidFill>
                <a:latin typeface="+mn-ea"/>
                <a:ea typeface="+mn-ea"/>
              </a:rPr>
              <a:t>社内システム</a:t>
            </a:r>
            <a:r>
              <a:rPr lang="en-US" altLang="ja-JP" sz="600" b="1" dirty="0" smtClean="0">
                <a:solidFill>
                  <a:prstClr val="black"/>
                </a:solidFill>
                <a:latin typeface="+mn-ea"/>
                <a:ea typeface="+mn-ea"/>
              </a:rPr>
              <a:t>)</a:t>
            </a:r>
          </a:p>
          <a:p>
            <a:pPr>
              <a:defRPr sz="960" b="1" i="0" u="none" strike="noStrike" kern="1200" baseline="0">
                <a:solidFill>
                  <a:prstClr val="black"/>
                </a:solidFill>
                <a:latin typeface="+mn-lt"/>
                <a:ea typeface="+mn-ea"/>
                <a:cs typeface="+mn-cs"/>
              </a:defRPr>
            </a:pPr>
            <a:r>
              <a:rPr lang="en-US" altLang="ja-JP" sz="600" b="1" dirty="0" smtClean="0">
                <a:solidFill>
                  <a:prstClr val="black"/>
                </a:solidFill>
                <a:latin typeface="+mn-ea"/>
                <a:ea typeface="+mn-ea"/>
              </a:rPr>
              <a:t>●</a:t>
            </a:r>
            <a:r>
              <a:rPr lang="ja-JP" altLang="en-US" sz="600" b="1" dirty="0" smtClean="0">
                <a:solidFill>
                  <a:prstClr val="black"/>
                </a:solidFill>
                <a:latin typeface="+mn-ea"/>
                <a:ea typeface="+mn-ea"/>
              </a:rPr>
              <a:t>ホームページ閲覧</a:t>
            </a:r>
            <a:endParaRPr lang="ja-JP" altLang="en-US" sz="600" b="1" dirty="0">
              <a:solidFill>
                <a:prstClr val="black"/>
              </a:solidFill>
              <a:latin typeface="+mn-ea"/>
              <a:ea typeface="+mn-ea"/>
            </a:endParaRPr>
          </a:p>
        </p:txBody>
      </p:sp>
      <p:sp>
        <p:nvSpPr>
          <p:cNvPr id="88" name="正方形/長方形 87"/>
          <p:cNvSpPr/>
          <p:nvPr/>
        </p:nvSpPr>
        <p:spPr>
          <a:xfrm>
            <a:off x="4090734" y="1166866"/>
            <a:ext cx="1282481" cy="323660"/>
          </a:xfrm>
          <a:prstGeom prst="rect">
            <a:avLst/>
          </a:prstGeom>
        </p:spPr>
        <p:style>
          <a:lnRef idx="2">
            <a:schemeClr val="accent2"/>
          </a:lnRef>
          <a:fillRef idx="1">
            <a:schemeClr val="lt1"/>
          </a:fillRef>
          <a:effectRef idx="0">
            <a:schemeClr val="accent2"/>
          </a:effectRef>
          <a:fontRef idx="minor">
            <a:schemeClr val="dk1"/>
          </a:fontRef>
        </p:style>
        <p:txBody>
          <a:bodyPr wrap="square" anchor="ctr">
            <a:noAutofit/>
          </a:bodyPr>
          <a:lstStyle/>
          <a:p>
            <a:pPr>
              <a:defRPr sz="960" b="1" i="0" u="none" strike="noStrike" kern="1200" baseline="0">
                <a:solidFill>
                  <a:prstClr val="black"/>
                </a:solidFill>
                <a:latin typeface="+mn-lt"/>
                <a:ea typeface="+mn-ea"/>
                <a:cs typeface="+mn-cs"/>
              </a:defRPr>
            </a:pPr>
            <a:r>
              <a:rPr lang="ja-JP" altLang="en-US" sz="600" b="1" dirty="0">
                <a:solidFill>
                  <a:prstClr val="black"/>
                </a:solidFill>
                <a:latin typeface="+mn-ea"/>
              </a:rPr>
              <a:t>どのよう</a:t>
            </a:r>
            <a:r>
              <a:rPr lang="ja-JP" altLang="en-US" sz="600" b="1" dirty="0" smtClean="0">
                <a:solidFill>
                  <a:prstClr val="black"/>
                </a:solidFill>
                <a:latin typeface="+mn-ea"/>
              </a:rPr>
              <a:t>な</a:t>
            </a:r>
            <a:r>
              <a:rPr lang="ja-JP" altLang="en-US" sz="600" b="1" dirty="0" smtClean="0">
                <a:solidFill>
                  <a:prstClr val="black"/>
                </a:solidFill>
                <a:latin typeface="+mn-ea"/>
                <a:ea typeface="+mn-ea"/>
              </a:rPr>
              <a:t>アプリケーションで効果がございましたか？</a:t>
            </a:r>
            <a:r>
              <a:rPr lang="en-US" altLang="ja-JP" sz="600" b="1" dirty="0" smtClean="0">
                <a:solidFill>
                  <a:prstClr val="black"/>
                </a:solidFill>
                <a:latin typeface="+mn-ea"/>
              </a:rPr>
              <a:t>※2</a:t>
            </a:r>
            <a:endParaRPr lang="en-US" altLang="ja-JP" sz="600" b="1" dirty="0" smtClean="0">
              <a:solidFill>
                <a:prstClr val="black"/>
              </a:solidFill>
              <a:latin typeface="+mn-ea"/>
              <a:ea typeface="+mn-ea"/>
            </a:endParaRPr>
          </a:p>
        </p:txBody>
      </p:sp>
      <p:graphicFrame>
        <p:nvGraphicFramePr>
          <p:cNvPr id="9" name="グラフ 8"/>
          <p:cNvGraphicFramePr/>
          <p:nvPr>
            <p:extLst>
              <p:ext uri="{D42A27DB-BD31-4B8C-83A1-F6EECF244321}">
                <p14:modId xmlns:p14="http://schemas.microsoft.com/office/powerpoint/2010/main" val="2686055213"/>
              </p:ext>
            </p:extLst>
          </p:nvPr>
        </p:nvGraphicFramePr>
        <p:xfrm>
          <a:off x="50284" y="632520"/>
          <a:ext cx="1375839" cy="917226"/>
        </p:xfrm>
        <a:graphic>
          <a:graphicData uri="http://schemas.openxmlformats.org/drawingml/2006/chart">
            <c:chart xmlns:c="http://schemas.openxmlformats.org/drawingml/2006/chart" xmlns:r="http://schemas.openxmlformats.org/officeDocument/2006/relationships" r:id="rId19"/>
          </a:graphicData>
        </a:graphic>
      </p:graphicFrame>
      <p:sp>
        <p:nvSpPr>
          <p:cNvPr id="27" name="角丸四角形吹き出し 26"/>
          <p:cNvSpPr/>
          <p:nvPr/>
        </p:nvSpPr>
        <p:spPr bwMode="auto">
          <a:xfrm>
            <a:off x="1315815" y="682410"/>
            <a:ext cx="2633778" cy="360000"/>
          </a:xfrm>
          <a:prstGeom prst="wedgeRoundRectCallout">
            <a:avLst>
              <a:gd name="adj1" fmla="val -57048"/>
              <a:gd name="adj2" fmla="val 30754"/>
              <a:gd name="adj3" fmla="val 16667"/>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indent="85725"/>
            <a:r>
              <a:rPr kumimoji="1" lang="ja-JP" altLang="en-US" sz="1000" dirty="0" smtClean="0">
                <a:solidFill>
                  <a:schemeClr val="tx1">
                    <a:lumMod val="75000"/>
                    <a:lumOff val="25000"/>
                  </a:schemeClr>
                </a:solidFill>
                <a:latin typeface="+mn-lt"/>
                <a:ea typeface="+mn-ea"/>
              </a:rPr>
              <a:t>情報漏えいの原因の</a:t>
            </a:r>
            <a:r>
              <a:rPr kumimoji="1" lang="ja-JP" altLang="en-US" sz="1400" b="1" dirty="0" smtClean="0">
                <a:solidFill>
                  <a:srgbClr val="0000FF"/>
                </a:solidFill>
                <a:latin typeface="+mn-lt"/>
                <a:ea typeface="+mn-ea"/>
              </a:rPr>
              <a:t>約</a:t>
            </a:r>
            <a:r>
              <a:rPr kumimoji="1" lang="en-US" altLang="ja-JP" sz="1400" b="1" dirty="0" smtClean="0">
                <a:solidFill>
                  <a:srgbClr val="0000FF"/>
                </a:solidFill>
                <a:latin typeface="+mn-lt"/>
                <a:ea typeface="+mn-ea"/>
              </a:rPr>
              <a:t>6</a:t>
            </a:r>
            <a:r>
              <a:rPr kumimoji="1" lang="ja-JP" altLang="en-US" sz="1400" b="1" dirty="0" smtClean="0">
                <a:solidFill>
                  <a:srgbClr val="0000FF"/>
                </a:solidFill>
                <a:latin typeface="+mn-lt"/>
                <a:ea typeface="+mn-ea"/>
              </a:rPr>
              <a:t>割は紙媒体</a:t>
            </a:r>
            <a:r>
              <a:rPr kumimoji="1" lang="en-US" altLang="ja-JP" sz="600" dirty="0" smtClean="0">
                <a:solidFill>
                  <a:schemeClr val="tx1"/>
                </a:solidFill>
                <a:latin typeface="+mn-lt"/>
                <a:ea typeface="+mn-ea"/>
              </a:rPr>
              <a:t>※1</a:t>
            </a:r>
            <a:endParaRPr kumimoji="1" lang="ja-JP" altLang="en-US" sz="900" dirty="0">
              <a:solidFill>
                <a:schemeClr val="tx1"/>
              </a:solidFill>
              <a:latin typeface="+mn-lt"/>
              <a:ea typeface="+mn-ea"/>
            </a:endParaRPr>
          </a:p>
        </p:txBody>
      </p:sp>
      <p:sp>
        <p:nvSpPr>
          <p:cNvPr id="89" name="角丸四角形吹き出し 88"/>
          <p:cNvSpPr/>
          <p:nvPr/>
        </p:nvSpPr>
        <p:spPr bwMode="auto">
          <a:xfrm>
            <a:off x="1315815" y="1100909"/>
            <a:ext cx="2633778" cy="360000"/>
          </a:xfrm>
          <a:prstGeom prst="wedgeRoundRectCallout">
            <a:avLst>
              <a:gd name="adj1" fmla="val 54257"/>
              <a:gd name="adj2" fmla="val -47270"/>
              <a:gd name="adj3" fmla="val 16667"/>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indent="85725"/>
            <a:r>
              <a:rPr lang="ja-JP" altLang="en-US" sz="800" dirty="0" smtClean="0">
                <a:solidFill>
                  <a:schemeClr val="tx1">
                    <a:lumMod val="75000"/>
                    <a:lumOff val="25000"/>
                  </a:schemeClr>
                </a:solidFill>
              </a:rPr>
              <a:t>マルチディスプレイ＝紙データの印刷抑制は</a:t>
            </a:r>
            <a:r>
              <a:rPr lang="en-US" altLang="ja-JP" sz="800" dirty="0" smtClean="0">
                <a:solidFill>
                  <a:schemeClr val="tx1">
                    <a:lumMod val="75000"/>
                    <a:lumOff val="25000"/>
                  </a:schemeClr>
                </a:solidFill>
              </a:rPr>
              <a:t/>
            </a:r>
            <a:br>
              <a:rPr lang="en-US" altLang="ja-JP" sz="800" dirty="0" smtClean="0">
                <a:solidFill>
                  <a:schemeClr val="tx1">
                    <a:lumMod val="75000"/>
                    <a:lumOff val="25000"/>
                  </a:schemeClr>
                </a:solidFill>
              </a:rPr>
            </a:br>
            <a:r>
              <a:rPr lang="ja-JP" altLang="en-US" sz="900" dirty="0" smtClean="0">
                <a:solidFill>
                  <a:schemeClr val="tx1">
                    <a:lumMod val="75000"/>
                    <a:lumOff val="25000"/>
                  </a:schemeClr>
                </a:solidFill>
              </a:rPr>
              <a:t>　</a:t>
            </a:r>
            <a:r>
              <a:rPr lang="en-US" altLang="ja-JP" sz="1200" b="1" smtClean="0">
                <a:solidFill>
                  <a:srgbClr val="FF0000"/>
                </a:solidFill>
              </a:rPr>
              <a:t>1.5</a:t>
            </a:r>
            <a:r>
              <a:rPr lang="ja-JP" altLang="en-US" sz="1200" b="1" smtClean="0">
                <a:solidFill>
                  <a:srgbClr val="FF0000"/>
                </a:solidFill>
              </a:rPr>
              <a:t>万</a:t>
            </a:r>
            <a:r>
              <a:rPr lang="ja-JP" altLang="en-US" sz="1200" b="1" dirty="0" smtClean="0">
                <a:solidFill>
                  <a:srgbClr val="FF0000"/>
                </a:solidFill>
              </a:rPr>
              <a:t>円でできる業務改善</a:t>
            </a:r>
            <a:r>
              <a:rPr lang="ja-JP" altLang="en-US" sz="900" dirty="0" smtClean="0">
                <a:solidFill>
                  <a:schemeClr val="tx1">
                    <a:lumMod val="75000"/>
                    <a:lumOff val="25000"/>
                  </a:schemeClr>
                </a:solidFill>
              </a:rPr>
              <a:t>です。</a:t>
            </a:r>
            <a:endParaRPr lang="ja-JP" altLang="en-US" sz="900" dirty="0">
              <a:solidFill>
                <a:schemeClr val="tx1">
                  <a:lumMod val="75000"/>
                  <a:lumOff val="25000"/>
                </a:schemeClr>
              </a:solidFill>
            </a:endParaRPr>
          </a:p>
        </p:txBody>
      </p:sp>
      <p:sp>
        <p:nvSpPr>
          <p:cNvPr id="224" name="テキスト ボックス 223"/>
          <p:cNvSpPr txBox="1"/>
          <p:nvPr/>
        </p:nvSpPr>
        <p:spPr>
          <a:xfrm>
            <a:off x="1397212" y="344488"/>
            <a:ext cx="5460788" cy="276999"/>
          </a:xfrm>
          <a:prstGeom prst="rect">
            <a:avLst/>
          </a:prstGeom>
          <a:noFill/>
        </p:spPr>
        <p:txBody>
          <a:bodyPr wrap="square" rtlCol="0">
            <a:spAutoFit/>
          </a:bodyPr>
          <a:lstStyle/>
          <a:p>
            <a:r>
              <a:rPr kumimoji="1" lang="ja-JP" altLang="en-US" sz="1050" dirty="0" smtClean="0">
                <a:latin typeface="+mn-ea"/>
                <a:ea typeface="+mn-ea"/>
              </a:rPr>
              <a:t>マルチディスプレイ</a:t>
            </a:r>
            <a:r>
              <a:rPr kumimoji="1" lang="ja-JP" altLang="en-US" sz="1000" dirty="0" smtClean="0">
                <a:latin typeface="+mn-ea"/>
                <a:ea typeface="+mn-ea"/>
              </a:rPr>
              <a:t>は</a:t>
            </a:r>
            <a:r>
              <a:rPr kumimoji="1" lang="ja-JP" altLang="en-US" sz="1200" dirty="0" smtClean="0">
                <a:latin typeface="+mn-ea"/>
                <a:ea typeface="+mn-ea"/>
              </a:rPr>
              <a:t>「</a:t>
            </a:r>
            <a:r>
              <a:rPr kumimoji="1" lang="ja-JP" altLang="en-US" sz="1200" b="1" dirty="0" smtClean="0">
                <a:solidFill>
                  <a:srgbClr val="00B050"/>
                </a:solidFill>
                <a:latin typeface="+mn-ea"/>
                <a:ea typeface="+mn-ea"/>
              </a:rPr>
              <a:t>プラス</a:t>
            </a:r>
            <a:r>
              <a:rPr kumimoji="1" lang="en-US" altLang="ja-JP" sz="1100" b="1" dirty="0" smtClean="0">
                <a:solidFill>
                  <a:srgbClr val="00B050"/>
                </a:solidFill>
                <a:latin typeface="+mn-ea"/>
                <a:ea typeface="+mn-ea"/>
              </a:rPr>
              <a:t>1.5</a:t>
            </a:r>
            <a:r>
              <a:rPr kumimoji="1" lang="ja-JP" altLang="en-US" sz="1100" b="1" dirty="0" smtClean="0">
                <a:solidFill>
                  <a:srgbClr val="00B050"/>
                </a:solidFill>
                <a:latin typeface="+mn-ea"/>
                <a:ea typeface="+mn-ea"/>
              </a:rPr>
              <a:t>万円でできる</a:t>
            </a:r>
            <a:r>
              <a:rPr kumimoji="1" lang="ja-JP" altLang="en-US" sz="1100" b="1" u="sng" dirty="0" smtClean="0">
                <a:solidFill>
                  <a:srgbClr val="00B050"/>
                </a:solidFill>
                <a:latin typeface="+mn-ea"/>
                <a:ea typeface="+mn-ea"/>
              </a:rPr>
              <a:t>効果的な情報漏えい対策</a:t>
            </a:r>
            <a:r>
              <a:rPr kumimoji="1" lang="ja-JP" altLang="en-US" sz="1200" dirty="0" smtClean="0">
                <a:latin typeface="+mn-ea"/>
                <a:ea typeface="+mn-ea"/>
              </a:rPr>
              <a:t>」</a:t>
            </a:r>
            <a:r>
              <a:rPr kumimoji="1" lang="ja-JP" altLang="en-US" sz="1050" dirty="0" smtClean="0">
                <a:latin typeface="+mn-ea"/>
                <a:ea typeface="+mn-ea"/>
              </a:rPr>
              <a:t>です！</a:t>
            </a:r>
            <a:endParaRPr kumimoji="1" lang="ja-JP" altLang="en-US" sz="1200" dirty="0">
              <a:latin typeface="+mn-ea"/>
              <a:ea typeface="+mn-ea"/>
            </a:endParaRPr>
          </a:p>
        </p:txBody>
      </p:sp>
      <p:sp>
        <p:nvSpPr>
          <p:cNvPr id="225" name="角丸四角形 224"/>
          <p:cNvSpPr/>
          <p:nvPr/>
        </p:nvSpPr>
        <p:spPr bwMode="auto">
          <a:xfrm>
            <a:off x="44624" y="374987"/>
            <a:ext cx="1260000" cy="216000"/>
          </a:xfrm>
          <a:prstGeom prst="roundRect">
            <a:avLst/>
          </a:prstGeom>
          <a:solidFill>
            <a:schemeClr val="bg1"/>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100" b="1" dirty="0" smtClean="0">
                <a:solidFill>
                  <a:schemeClr val="tx1">
                    <a:lumMod val="75000"/>
                    <a:lumOff val="25000"/>
                  </a:schemeClr>
                </a:solidFill>
                <a:latin typeface="+mn-lt"/>
                <a:ea typeface="+mn-ea"/>
              </a:rPr>
              <a:t>ご存知ですか？</a:t>
            </a:r>
            <a:endParaRPr kumimoji="1" lang="ja-JP" altLang="en-US" sz="1100" b="1" dirty="0">
              <a:solidFill>
                <a:schemeClr val="tx1">
                  <a:lumMod val="75000"/>
                  <a:lumOff val="25000"/>
                </a:schemeClr>
              </a:solidFill>
              <a:latin typeface="+mn-lt"/>
              <a:ea typeface="+mn-ea"/>
            </a:endParaRPr>
          </a:p>
        </p:txBody>
      </p:sp>
      <p:sp>
        <p:nvSpPr>
          <p:cNvPr id="83" name="テキスト ボックス 82"/>
          <p:cNvSpPr txBox="1"/>
          <p:nvPr/>
        </p:nvSpPr>
        <p:spPr>
          <a:xfrm rot="900000">
            <a:off x="4376465" y="1842310"/>
            <a:ext cx="1387098" cy="464120"/>
          </a:xfrm>
          <a:prstGeom prst="rect">
            <a:avLst/>
          </a:prstGeom>
          <a:noFill/>
        </p:spPr>
        <p:txBody>
          <a:bodyPr wrap="none" rtlCol="0">
            <a:prstTxWarp prst="textPlain">
              <a:avLst/>
            </a:prstTxWarp>
            <a:spAutoFit/>
          </a:bodyPr>
          <a:lstStyle/>
          <a:p>
            <a:pPr algn="ctr"/>
            <a:r>
              <a:rPr kumimoji="1" lang="ja-JP" altLang="en-US" sz="2000" b="1" u="sng" dirty="0" smtClean="0">
                <a:ln>
                  <a:solidFill>
                    <a:schemeClr val="bg1"/>
                  </a:solidFill>
                </a:ln>
                <a:solidFill>
                  <a:srgbClr val="FF0000"/>
                </a:solidFill>
                <a:latin typeface="+mn-ea"/>
                <a:ea typeface="+mn-ea"/>
              </a:rPr>
              <a:t>当社でも効果を</a:t>
            </a:r>
            <a:endParaRPr kumimoji="1" lang="en-US" altLang="ja-JP" sz="2000" b="1" u="sng" dirty="0" smtClean="0">
              <a:ln>
                <a:solidFill>
                  <a:schemeClr val="bg1"/>
                </a:solidFill>
              </a:ln>
              <a:solidFill>
                <a:srgbClr val="FF0000"/>
              </a:solidFill>
              <a:latin typeface="+mn-ea"/>
              <a:ea typeface="+mn-ea"/>
            </a:endParaRPr>
          </a:p>
          <a:p>
            <a:pPr algn="ctr"/>
            <a:r>
              <a:rPr kumimoji="1" lang="ja-JP" altLang="en-US" sz="2000" b="1" u="sng" dirty="0" smtClean="0">
                <a:ln>
                  <a:solidFill>
                    <a:schemeClr val="bg1"/>
                  </a:solidFill>
                </a:ln>
                <a:solidFill>
                  <a:srgbClr val="FF0000"/>
                </a:solidFill>
                <a:latin typeface="+mn-ea"/>
                <a:ea typeface="+mn-ea"/>
              </a:rPr>
              <a:t>実証済み！</a:t>
            </a:r>
            <a:endParaRPr kumimoji="1" lang="ja-JP" altLang="en-US" sz="2000" b="1" u="sng" dirty="0">
              <a:ln>
                <a:solidFill>
                  <a:schemeClr val="bg1"/>
                </a:solidFill>
              </a:ln>
              <a:solidFill>
                <a:srgbClr val="FF0000"/>
              </a:solidFill>
              <a:latin typeface="+mn-ea"/>
              <a:ea typeface="+mn-ea"/>
            </a:endParaRPr>
          </a:p>
        </p:txBody>
      </p:sp>
      <p:pic>
        <p:nvPicPr>
          <p:cNvPr id="78" name="Picture 3" descr="C:\Users\AKIO\Dropbox\お仕事\2014-12 マルチディスプレイ社長向け資料\太鼓判のコピー.png"/>
          <p:cNvPicPr>
            <a:picLocks noChangeAspect="1" noChangeArrowheads="1"/>
          </p:cNvPicPr>
          <p:nvPr/>
        </p:nvPicPr>
        <p:blipFill>
          <a:blip r:embed="rId20" cstate="screen">
            <a:extLst>
              <a:ext uri="{28A0092B-C50C-407E-A947-70E740481C1C}">
                <a14:useLocalDpi xmlns:a14="http://schemas.microsoft.com/office/drawing/2010/main"/>
              </a:ext>
            </a:extLst>
          </a:blip>
          <a:srcRect/>
          <a:stretch>
            <a:fillRect/>
          </a:stretch>
        </p:blipFill>
        <p:spPr bwMode="auto">
          <a:xfrm rot="900000">
            <a:off x="5980487" y="1451207"/>
            <a:ext cx="877904" cy="880597"/>
          </a:xfrm>
          <a:prstGeom prst="rect">
            <a:avLst/>
          </a:prstGeom>
          <a:noFill/>
          <a:extLst>
            <a:ext uri="{909E8E84-426E-40dd-AFC4-6F175D3DCCD1}">
              <a14:hiddenFill xmlns:a14="http://schemas.microsoft.com/office/drawing/2010/main">
                <a:solidFill>
                  <a:srgbClr val="FFFFFF"/>
                </a:solidFill>
              </a14:hiddenFill>
            </a:ext>
          </a:extLst>
        </p:spPr>
      </p:pic>
      <p:grpSp>
        <p:nvGrpSpPr>
          <p:cNvPr id="229" name="グループ化 228"/>
          <p:cNvGrpSpPr/>
          <p:nvPr/>
        </p:nvGrpSpPr>
        <p:grpSpPr>
          <a:xfrm>
            <a:off x="476672" y="862410"/>
            <a:ext cx="635110" cy="514594"/>
            <a:chOff x="-2614747" y="2702940"/>
            <a:chExt cx="635110" cy="514594"/>
          </a:xfrm>
        </p:grpSpPr>
        <p:sp>
          <p:nvSpPr>
            <p:cNvPr id="227" name="テキスト ボックス 226"/>
            <p:cNvSpPr txBox="1"/>
            <p:nvPr/>
          </p:nvSpPr>
          <p:spPr>
            <a:xfrm>
              <a:off x="-2614747" y="2909757"/>
              <a:ext cx="635110" cy="307777"/>
            </a:xfrm>
            <a:prstGeom prst="rect">
              <a:avLst/>
            </a:prstGeom>
            <a:noFill/>
          </p:spPr>
          <p:txBody>
            <a:bodyPr wrap="none" rtlCol="0">
              <a:spAutoFit/>
            </a:bodyPr>
            <a:lstStyle/>
            <a:p>
              <a:r>
                <a:rPr kumimoji="1" lang="en-US" altLang="ja-JP" sz="1400" dirty="0" smtClean="0">
                  <a:ln w="18415" cmpd="sng">
                    <a:noFill/>
                    <a:prstDash val="solid"/>
                  </a:ln>
                  <a:solidFill>
                    <a:srgbClr val="FFFFFF"/>
                  </a:solidFill>
                  <a:effectLst>
                    <a:outerShdw blurRad="63500" dir="3600000" algn="tl" rotWithShape="0">
                      <a:srgbClr val="000000">
                        <a:alpha val="70000"/>
                      </a:srgbClr>
                    </a:outerShdw>
                  </a:effectLst>
                </a:rPr>
                <a:t>67.7</a:t>
              </a:r>
              <a:r>
                <a:rPr kumimoji="1" lang="en-US" altLang="ja-JP" sz="900" dirty="0" smtClean="0">
                  <a:ln w="18415" cmpd="sng">
                    <a:noFill/>
                    <a:prstDash val="solid"/>
                  </a:ln>
                  <a:solidFill>
                    <a:srgbClr val="FFFFFF"/>
                  </a:solidFill>
                  <a:effectLst>
                    <a:outerShdw blurRad="63500" dir="3600000" algn="tl" rotWithShape="0">
                      <a:srgbClr val="000000">
                        <a:alpha val="70000"/>
                      </a:srgbClr>
                    </a:outerShdw>
                  </a:effectLst>
                </a:rPr>
                <a:t>%</a:t>
              </a:r>
              <a:endParaRPr kumimoji="1" lang="ja-JP" altLang="en-US" sz="900" dirty="0">
                <a:ln w="18415" cmpd="sng">
                  <a:noFill/>
                  <a:prstDash val="solid"/>
                </a:ln>
                <a:solidFill>
                  <a:srgbClr val="FFFFFF"/>
                </a:solidFill>
                <a:effectLst>
                  <a:outerShdw blurRad="63500" dir="3600000" algn="tl" rotWithShape="0">
                    <a:srgbClr val="000000">
                      <a:alpha val="70000"/>
                    </a:srgbClr>
                  </a:outerShdw>
                </a:effectLst>
              </a:endParaRPr>
            </a:p>
          </p:txBody>
        </p:sp>
        <p:sp>
          <p:nvSpPr>
            <p:cNvPr id="228" name="テキスト ボックス 227"/>
            <p:cNvSpPr txBox="1"/>
            <p:nvPr/>
          </p:nvSpPr>
          <p:spPr>
            <a:xfrm>
              <a:off x="-2614747" y="2702940"/>
              <a:ext cx="569387" cy="246221"/>
            </a:xfrm>
            <a:prstGeom prst="rect">
              <a:avLst/>
            </a:prstGeom>
            <a:noFill/>
          </p:spPr>
          <p:txBody>
            <a:bodyPr wrap="none" rtlCol="0">
              <a:spAutoFit/>
            </a:bodyPr>
            <a:lstStyle/>
            <a:p>
              <a:r>
                <a:rPr kumimoji="1" lang="ja-JP" altLang="en-US" sz="1000" dirty="0" smtClean="0">
                  <a:ln w="18415" cmpd="sng">
                    <a:noFill/>
                    <a:prstDash val="solid"/>
                  </a:ln>
                  <a:solidFill>
                    <a:srgbClr val="FFFFFF"/>
                  </a:solidFill>
                  <a:effectLst>
                    <a:outerShdw blurRad="63500" dir="3600000" algn="tl" rotWithShape="0">
                      <a:srgbClr val="000000">
                        <a:alpha val="70000"/>
                      </a:srgbClr>
                    </a:outerShdw>
                  </a:effectLst>
                </a:rPr>
                <a:t>紙媒体</a:t>
              </a:r>
              <a:endParaRPr kumimoji="1" lang="ja-JP" altLang="en-US" sz="1000" dirty="0">
                <a:ln w="18415" cmpd="sng">
                  <a:noFill/>
                  <a:prstDash val="solid"/>
                </a:ln>
                <a:solidFill>
                  <a:srgbClr val="FFFFFF"/>
                </a:solidFill>
                <a:effectLst>
                  <a:outerShdw blurRad="63500" dir="3600000" algn="tl" rotWithShape="0">
                    <a:srgbClr val="000000">
                      <a:alpha val="70000"/>
                    </a:srgbClr>
                  </a:outerShdw>
                </a:effectLst>
              </a:endParaRPr>
            </a:p>
          </p:txBody>
        </p:sp>
      </p:grpSp>
    </p:spTree>
    <p:extLst>
      <p:ext uri="{BB962C8B-B14F-4D97-AF65-F5344CB8AC3E}">
        <p14:creationId xmlns:p14="http://schemas.microsoft.com/office/powerpoint/2010/main" val="14914466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a:off x="209719" y="5490130"/>
            <a:ext cx="6332124" cy="4366533"/>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167" name="角丸四角形 166"/>
          <p:cNvSpPr/>
          <p:nvPr/>
        </p:nvSpPr>
        <p:spPr bwMode="auto">
          <a:xfrm>
            <a:off x="348856" y="7078207"/>
            <a:ext cx="6091082" cy="628175"/>
          </a:xfrm>
          <a:prstGeom prst="round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171" name="角丸四角形 170"/>
          <p:cNvSpPr/>
          <p:nvPr/>
        </p:nvSpPr>
        <p:spPr bwMode="auto">
          <a:xfrm>
            <a:off x="348856" y="7786395"/>
            <a:ext cx="6091082" cy="628175"/>
          </a:xfrm>
          <a:prstGeom prst="round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172" name="角丸四角形 171"/>
          <p:cNvSpPr/>
          <p:nvPr/>
        </p:nvSpPr>
        <p:spPr bwMode="auto">
          <a:xfrm>
            <a:off x="348856" y="8479352"/>
            <a:ext cx="6091082" cy="628175"/>
          </a:xfrm>
          <a:prstGeom prst="round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187" name="角丸四角形 186"/>
          <p:cNvSpPr/>
          <p:nvPr/>
        </p:nvSpPr>
        <p:spPr bwMode="auto">
          <a:xfrm>
            <a:off x="348856" y="9156440"/>
            <a:ext cx="6091082" cy="628175"/>
          </a:xfrm>
          <a:prstGeom prst="round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177" name="正方形/長方形 176"/>
          <p:cNvSpPr/>
          <p:nvPr/>
        </p:nvSpPr>
        <p:spPr>
          <a:xfrm>
            <a:off x="1442036" y="7887523"/>
            <a:ext cx="3443324" cy="507831"/>
          </a:xfrm>
          <a:prstGeom prst="rect">
            <a:avLst/>
          </a:prstGeom>
        </p:spPr>
        <p:txBody>
          <a:bodyPr wrap="square">
            <a:spAutoFit/>
          </a:bodyPr>
          <a:lstStyle/>
          <a:p>
            <a:r>
              <a:rPr lang="ja-JP" altLang="en-US" sz="900" dirty="0" smtClean="0">
                <a:latin typeface="メイリオ" pitchFamily="50" charset="-128"/>
                <a:ea typeface="メイリオ" pitchFamily="50" charset="-128"/>
                <a:cs typeface="メイリオ" pitchFamily="50" charset="-128"/>
              </a:rPr>
              <a:t>当社</a:t>
            </a:r>
            <a:r>
              <a:rPr lang="ja-JP" altLang="en-US" sz="900" dirty="0">
                <a:latin typeface="メイリオ" pitchFamily="50" charset="-128"/>
                <a:ea typeface="メイリオ" pitchFamily="50" charset="-128"/>
                <a:cs typeface="メイリオ" pitchFamily="50" charset="-128"/>
              </a:rPr>
              <a:t>は全てのモデルにおいて</a:t>
            </a:r>
            <a:r>
              <a:rPr lang="ja-JP" altLang="en-US" sz="900" dirty="0" smtClean="0">
                <a:latin typeface="メイリオ" pitchFamily="50" charset="-128"/>
                <a:ea typeface="メイリオ" pitchFamily="50" charset="-128"/>
                <a:cs typeface="メイリオ" pitchFamily="50" charset="-128"/>
              </a:rPr>
              <a:t>、</a:t>
            </a:r>
            <a:r>
              <a:rPr lang="ja-JP" altLang="en-US" sz="900" b="1" dirty="0" smtClean="0">
                <a:latin typeface="メイリオ" pitchFamily="50" charset="-128"/>
                <a:ea typeface="メイリオ" pitchFamily="50" charset="-128"/>
                <a:cs typeface="メイリオ" pitchFamily="50" charset="-128"/>
              </a:rPr>
              <a:t>適正な色階調表示を行うために、</a:t>
            </a:r>
            <a:r>
              <a:rPr lang="en-US" altLang="ja-JP" sz="900" b="1" dirty="0" smtClean="0">
                <a:latin typeface="メイリオ" pitchFamily="50" charset="-128"/>
                <a:ea typeface="メイリオ" pitchFamily="50" charset="-128"/>
                <a:cs typeface="メイリオ" pitchFamily="50" charset="-128"/>
              </a:rPr>
              <a:t/>
            </a:r>
            <a:br>
              <a:rPr lang="en-US" altLang="ja-JP" sz="900" b="1" dirty="0" smtClean="0">
                <a:latin typeface="メイリオ" pitchFamily="50" charset="-128"/>
                <a:ea typeface="メイリオ" pitchFamily="50" charset="-128"/>
                <a:cs typeface="メイリオ" pitchFamily="50" charset="-128"/>
              </a:rPr>
            </a:br>
            <a:r>
              <a:rPr lang="ja-JP" altLang="en-US" sz="900" b="1" dirty="0" smtClean="0">
                <a:latin typeface="メイリオ" pitchFamily="50" charset="-128"/>
                <a:ea typeface="メイリオ" pitchFamily="50" charset="-128"/>
                <a:cs typeface="メイリオ" pitchFamily="50" charset="-128"/>
              </a:rPr>
              <a:t>できる</a:t>
            </a:r>
            <a:r>
              <a:rPr lang="ja-JP" altLang="en-US" sz="900" b="1" dirty="0">
                <a:latin typeface="メイリオ" pitchFamily="50" charset="-128"/>
                <a:ea typeface="メイリオ" pitchFamily="50" charset="-128"/>
                <a:cs typeface="メイリオ" pitchFamily="50" charset="-128"/>
              </a:rPr>
              <a:t>限り適正なガンマカーブを描く</a:t>
            </a:r>
            <a:r>
              <a:rPr lang="ja-JP" altLang="en-US" sz="900" dirty="0">
                <a:latin typeface="メイリオ" pitchFamily="50" charset="-128"/>
                <a:ea typeface="メイリオ" pitchFamily="50" charset="-128"/>
                <a:cs typeface="メイリオ" pitchFamily="50" charset="-128"/>
              </a:rPr>
              <a:t>よう、開発時に独自</a:t>
            </a:r>
            <a:r>
              <a:rPr lang="ja-JP" altLang="en-US" sz="900" dirty="0" smtClean="0">
                <a:latin typeface="メイリオ" pitchFamily="50" charset="-128"/>
                <a:ea typeface="メイリオ" pitchFamily="50" charset="-128"/>
                <a:cs typeface="メイリオ" pitchFamily="50" charset="-128"/>
              </a:rPr>
              <a:t>に</a:t>
            </a:r>
            <a:r>
              <a:rPr lang="en-US" altLang="ja-JP" sz="900" dirty="0" smtClean="0">
                <a:latin typeface="メイリオ" pitchFamily="50" charset="-128"/>
                <a:ea typeface="メイリオ" pitchFamily="50" charset="-128"/>
                <a:cs typeface="メイリオ" pitchFamily="50" charset="-128"/>
              </a:rPr>
              <a:t/>
            </a:r>
            <a:br>
              <a:rPr lang="en-US" altLang="ja-JP" sz="900" dirty="0" smtClean="0">
                <a:latin typeface="メイリオ" pitchFamily="50" charset="-128"/>
                <a:ea typeface="メイリオ" pitchFamily="50" charset="-128"/>
                <a:cs typeface="メイリオ" pitchFamily="50" charset="-128"/>
              </a:rPr>
            </a:br>
            <a:r>
              <a:rPr lang="ja-JP" altLang="en-US" sz="900" dirty="0" smtClean="0">
                <a:latin typeface="メイリオ" pitchFamily="50" charset="-128"/>
                <a:ea typeface="メイリオ" pitchFamily="50" charset="-128"/>
                <a:cs typeface="メイリオ" pitchFamily="50" charset="-128"/>
              </a:rPr>
              <a:t>チューニングを実施</a:t>
            </a:r>
            <a:r>
              <a:rPr lang="ja-JP" altLang="en-US" sz="900" dirty="0">
                <a:latin typeface="メイリオ" pitchFamily="50" charset="-128"/>
                <a:ea typeface="メイリオ" pitchFamily="50" charset="-128"/>
                <a:cs typeface="メイリオ" pitchFamily="50" charset="-128"/>
              </a:rPr>
              <a:t>しております。</a:t>
            </a:r>
            <a:endParaRPr lang="ja-JP" altLang="en-US" sz="900" dirty="0"/>
          </a:p>
        </p:txBody>
      </p:sp>
      <p:sp>
        <p:nvSpPr>
          <p:cNvPr id="181" name="正方形/長方形 180"/>
          <p:cNvSpPr/>
          <p:nvPr/>
        </p:nvSpPr>
        <p:spPr bwMode="auto">
          <a:xfrm>
            <a:off x="450461" y="7127516"/>
            <a:ext cx="969886" cy="529556"/>
          </a:xfrm>
          <a:prstGeom prst="rect">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000" dirty="0">
                <a:solidFill>
                  <a:schemeClr val="bg1"/>
                </a:solidFill>
              </a:rPr>
              <a:t>安心その</a:t>
            </a:r>
            <a:r>
              <a:rPr lang="ja-JP" altLang="en-US" sz="1000" dirty="0" smtClean="0">
                <a:solidFill>
                  <a:schemeClr val="bg1"/>
                </a:solidFill>
              </a:rPr>
              <a:t>２</a:t>
            </a:r>
            <a:endParaRPr lang="en-US" altLang="ja-JP" sz="1000" dirty="0" smtClean="0">
              <a:solidFill>
                <a:schemeClr val="bg1"/>
              </a:solidFill>
            </a:endParaRPr>
          </a:p>
          <a:p>
            <a:pPr algn="ctr"/>
            <a:r>
              <a:rPr lang="ja-JP" altLang="en-US" sz="900" b="1" dirty="0" smtClean="0">
                <a:solidFill>
                  <a:schemeClr val="bg1"/>
                </a:solidFill>
              </a:rPr>
              <a:t>日系コンデンサ</a:t>
            </a:r>
            <a:endParaRPr lang="en-US" altLang="ja-JP" sz="900" b="1" dirty="0" smtClean="0">
              <a:solidFill>
                <a:schemeClr val="bg1"/>
              </a:solidFill>
            </a:endParaRPr>
          </a:p>
          <a:p>
            <a:pPr algn="ctr"/>
            <a:r>
              <a:rPr lang="ja-JP" altLang="en-US" sz="900" b="1" dirty="0" smtClean="0">
                <a:solidFill>
                  <a:schemeClr val="bg1"/>
                </a:solidFill>
              </a:rPr>
              <a:t>採用</a:t>
            </a:r>
            <a:endParaRPr lang="ja-JP" altLang="en-US" sz="900" b="1" dirty="0">
              <a:solidFill>
                <a:schemeClr val="bg1"/>
              </a:solidFill>
            </a:endParaRPr>
          </a:p>
        </p:txBody>
      </p:sp>
      <p:sp>
        <p:nvSpPr>
          <p:cNvPr id="182" name="正方形/長方形 181"/>
          <p:cNvSpPr/>
          <p:nvPr/>
        </p:nvSpPr>
        <p:spPr bwMode="auto">
          <a:xfrm>
            <a:off x="438182" y="7835704"/>
            <a:ext cx="969886" cy="529556"/>
          </a:xfrm>
          <a:prstGeom prst="rect">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000" dirty="0">
                <a:solidFill>
                  <a:schemeClr val="bg1"/>
                </a:solidFill>
              </a:rPr>
              <a:t>安心その</a:t>
            </a:r>
            <a:r>
              <a:rPr lang="ja-JP" altLang="en-US" sz="1000" dirty="0" smtClean="0">
                <a:solidFill>
                  <a:schemeClr val="bg1"/>
                </a:solidFill>
              </a:rPr>
              <a:t>３</a:t>
            </a:r>
            <a:r>
              <a:rPr lang="en-US" altLang="ja-JP" sz="1000" dirty="0" smtClean="0">
                <a:solidFill>
                  <a:schemeClr val="bg1"/>
                </a:solidFill>
              </a:rPr>
              <a:t/>
            </a:r>
            <a:br>
              <a:rPr lang="en-US" altLang="ja-JP" sz="1000" dirty="0" smtClean="0">
                <a:solidFill>
                  <a:schemeClr val="bg1"/>
                </a:solidFill>
              </a:rPr>
            </a:br>
            <a:r>
              <a:rPr lang="ja-JP" altLang="en-US" sz="900" b="1" dirty="0">
                <a:solidFill>
                  <a:schemeClr val="bg1"/>
                </a:solidFill>
              </a:rPr>
              <a:t>適切</a:t>
            </a:r>
            <a:r>
              <a:rPr lang="ja-JP" altLang="en-US" sz="900" b="1" dirty="0" smtClean="0">
                <a:solidFill>
                  <a:schemeClr val="bg1"/>
                </a:solidFill>
              </a:rPr>
              <a:t>な色階調</a:t>
            </a:r>
            <a:r>
              <a:rPr lang="en-US" altLang="ja-JP" sz="900" b="1" dirty="0" smtClean="0">
                <a:solidFill>
                  <a:schemeClr val="bg1"/>
                </a:solidFill>
              </a:rPr>
              <a:t/>
            </a:r>
            <a:br>
              <a:rPr lang="en-US" altLang="ja-JP" sz="900" b="1" dirty="0" smtClean="0">
                <a:solidFill>
                  <a:schemeClr val="bg1"/>
                </a:solidFill>
              </a:rPr>
            </a:br>
            <a:r>
              <a:rPr lang="ja-JP" altLang="en-US" sz="900" b="1" dirty="0" smtClean="0">
                <a:solidFill>
                  <a:schemeClr val="bg1"/>
                </a:solidFill>
              </a:rPr>
              <a:t>チューニング</a:t>
            </a:r>
            <a:endParaRPr lang="ja-JP" altLang="en-US" sz="1200" b="1" dirty="0">
              <a:solidFill>
                <a:schemeClr val="bg1"/>
              </a:solidFill>
            </a:endParaRPr>
          </a:p>
        </p:txBody>
      </p:sp>
      <p:sp>
        <p:nvSpPr>
          <p:cNvPr id="183" name="正方形/長方形 182"/>
          <p:cNvSpPr/>
          <p:nvPr/>
        </p:nvSpPr>
        <p:spPr bwMode="auto">
          <a:xfrm>
            <a:off x="450461" y="8528661"/>
            <a:ext cx="969886" cy="529556"/>
          </a:xfrm>
          <a:prstGeom prst="rect">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000" dirty="0">
                <a:solidFill>
                  <a:schemeClr val="bg1"/>
                </a:solidFill>
              </a:rPr>
              <a:t>安心その</a:t>
            </a:r>
            <a:r>
              <a:rPr lang="ja-JP" altLang="en-US" sz="1000" dirty="0" smtClean="0">
                <a:solidFill>
                  <a:schemeClr val="bg1"/>
                </a:solidFill>
              </a:rPr>
              <a:t>４</a:t>
            </a:r>
            <a:r>
              <a:rPr lang="en-US" altLang="ja-JP" sz="1000" dirty="0">
                <a:solidFill>
                  <a:schemeClr val="bg1"/>
                </a:solidFill>
              </a:rPr>
              <a:t/>
            </a:r>
            <a:br>
              <a:rPr lang="en-US" altLang="ja-JP" sz="1000" dirty="0">
                <a:solidFill>
                  <a:schemeClr val="bg1"/>
                </a:solidFill>
              </a:rPr>
            </a:br>
            <a:r>
              <a:rPr lang="ja-JP" altLang="en-US" sz="1000" b="1" dirty="0" smtClean="0">
                <a:solidFill>
                  <a:schemeClr val="bg1"/>
                </a:solidFill>
              </a:rPr>
              <a:t>適切な漏電</a:t>
            </a:r>
            <a:r>
              <a:rPr lang="en-US" altLang="ja-JP" sz="1000" b="1" dirty="0" smtClean="0">
                <a:solidFill>
                  <a:schemeClr val="bg1"/>
                </a:solidFill>
              </a:rPr>
              <a:t/>
            </a:r>
            <a:br>
              <a:rPr lang="en-US" altLang="ja-JP" sz="1000" b="1" dirty="0" smtClean="0">
                <a:solidFill>
                  <a:schemeClr val="bg1"/>
                </a:solidFill>
              </a:rPr>
            </a:br>
            <a:r>
              <a:rPr lang="ja-JP" altLang="en-US" sz="1000" b="1" dirty="0" smtClean="0">
                <a:solidFill>
                  <a:schemeClr val="bg1"/>
                </a:solidFill>
              </a:rPr>
              <a:t>対策済み</a:t>
            </a:r>
            <a:endParaRPr lang="ja-JP" altLang="en-US" sz="1000" b="1" dirty="0">
              <a:solidFill>
                <a:schemeClr val="bg1"/>
              </a:solidFill>
            </a:endParaRPr>
          </a:p>
        </p:txBody>
      </p:sp>
      <p:sp>
        <p:nvSpPr>
          <p:cNvPr id="184" name="正方形/長方形 183"/>
          <p:cNvSpPr/>
          <p:nvPr/>
        </p:nvSpPr>
        <p:spPr bwMode="auto">
          <a:xfrm>
            <a:off x="450461" y="9205749"/>
            <a:ext cx="969886" cy="529556"/>
          </a:xfrm>
          <a:prstGeom prst="rect">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900" dirty="0">
                <a:solidFill>
                  <a:schemeClr val="bg1"/>
                </a:solidFill>
              </a:rPr>
              <a:t>安心その</a:t>
            </a:r>
            <a:r>
              <a:rPr lang="ja-JP" altLang="en-US" sz="900" dirty="0" smtClean="0">
                <a:solidFill>
                  <a:schemeClr val="bg1"/>
                </a:solidFill>
              </a:rPr>
              <a:t>５</a:t>
            </a:r>
            <a:endParaRPr lang="en-US" altLang="ja-JP" sz="900" dirty="0" smtClean="0">
              <a:solidFill>
                <a:schemeClr val="bg1"/>
              </a:solidFill>
            </a:endParaRPr>
          </a:p>
          <a:p>
            <a:pPr algn="ctr"/>
            <a:r>
              <a:rPr lang="ja-JP" altLang="en-US" sz="900" b="1" dirty="0" smtClean="0">
                <a:solidFill>
                  <a:schemeClr val="bg1"/>
                </a:solidFill>
              </a:rPr>
              <a:t>バックライト</a:t>
            </a:r>
            <a:r>
              <a:rPr lang="en-US" altLang="ja-JP" sz="900" b="1" dirty="0" smtClean="0">
                <a:solidFill>
                  <a:schemeClr val="bg1"/>
                </a:solidFill>
              </a:rPr>
              <a:t/>
            </a:r>
            <a:br>
              <a:rPr lang="en-US" altLang="ja-JP" sz="900" b="1" dirty="0" smtClean="0">
                <a:solidFill>
                  <a:schemeClr val="bg1"/>
                </a:solidFill>
              </a:rPr>
            </a:br>
            <a:r>
              <a:rPr lang="ja-JP" altLang="en-US" sz="900" b="1" dirty="0" smtClean="0">
                <a:solidFill>
                  <a:schemeClr val="bg1"/>
                </a:solidFill>
              </a:rPr>
              <a:t>含めた３年保証</a:t>
            </a:r>
            <a:endParaRPr lang="ja-JP" altLang="en-US" sz="900" b="1" dirty="0">
              <a:solidFill>
                <a:schemeClr val="bg1"/>
              </a:solidFill>
            </a:endParaRPr>
          </a:p>
        </p:txBody>
      </p:sp>
      <p:sp>
        <p:nvSpPr>
          <p:cNvPr id="185" name="正方形/長方形 184"/>
          <p:cNvSpPr/>
          <p:nvPr/>
        </p:nvSpPr>
        <p:spPr>
          <a:xfrm>
            <a:off x="1442036" y="7167443"/>
            <a:ext cx="3175701" cy="507831"/>
          </a:xfrm>
          <a:prstGeom prst="rect">
            <a:avLst/>
          </a:prstGeom>
        </p:spPr>
        <p:txBody>
          <a:bodyPr wrap="square">
            <a:spAutoFit/>
          </a:bodyPr>
          <a:lstStyle/>
          <a:p>
            <a:pPr>
              <a:defRPr/>
            </a:pPr>
            <a:r>
              <a:rPr lang="ja-JP" altLang="en-US" sz="900" dirty="0" smtClean="0">
                <a:latin typeface="メイリオ" pitchFamily="50" charset="-128"/>
                <a:ea typeface="メイリオ" pitchFamily="50" charset="-128"/>
                <a:cs typeface="メイリオ" pitchFamily="50" charset="-128"/>
              </a:rPr>
              <a:t>当社独自基準による部品選定やマージン基準設定など、</a:t>
            </a:r>
            <a:r>
              <a:rPr lang="en-US" altLang="ja-JP" sz="900" dirty="0" smtClean="0">
                <a:latin typeface="メイリオ" pitchFamily="50" charset="-128"/>
                <a:ea typeface="メイリオ" pitchFamily="50" charset="-128"/>
                <a:cs typeface="メイリオ" pitchFamily="50" charset="-128"/>
              </a:rPr>
              <a:t/>
            </a:r>
            <a:br>
              <a:rPr lang="en-US" altLang="ja-JP" sz="900" dirty="0" smtClean="0">
                <a:latin typeface="メイリオ" pitchFamily="50" charset="-128"/>
                <a:ea typeface="メイリオ" pitchFamily="50" charset="-128"/>
                <a:cs typeface="メイリオ" pitchFamily="50" charset="-128"/>
              </a:rPr>
            </a:br>
            <a:r>
              <a:rPr lang="ja-JP" altLang="en-US" sz="900" b="1" dirty="0" smtClean="0">
                <a:latin typeface="メイリオ" pitchFamily="50" charset="-128"/>
                <a:ea typeface="メイリオ" pitchFamily="50" charset="-128"/>
                <a:cs typeface="メイリオ" pitchFamily="50" charset="-128"/>
              </a:rPr>
              <a:t>国内メーカーならでは</a:t>
            </a:r>
            <a:r>
              <a:rPr lang="ja-JP" altLang="en-US" sz="900" b="1" dirty="0">
                <a:latin typeface="メイリオ" pitchFamily="50" charset="-128"/>
                <a:ea typeface="メイリオ" pitchFamily="50" charset="-128"/>
                <a:cs typeface="メイリオ" pitchFamily="50" charset="-128"/>
              </a:rPr>
              <a:t>の高品質を</a:t>
            </a:r>
            <a:r>
              <a:rPr lang="ja-JP" altLang="en-US" sz="900" b="1" dirty="0" smtClean="0">
                <a:latin typeface="メイリオ" pitchFamily="50" charset="-128"/>
                <a:ea typeface="メイリオ" pitchFamily="50" charset="-128"/>
                <a:cs typeface="メイリオ" pitchFamily="50" charset="-128"/>
              </a:rPr>
              <a:t>実現</a:t>
            </a:r>
            <a:r>
              <a:rPr lang="ja-JP" altLang="en-US" sz="900" dirty="0" smtClean="0">
                <a:latin typeface="メイリオ" pitchFamily="50" charset="-128"/>
                <a:ea typeface="メイリオ" pitchFamily="50" charset="-128"/>
                <a:cs typeface="メイリオ" pitchFamily="50" charset="-128"/>
              </a:rPr>
              <a:t>した日系電解</a:t>
            </a:r>
            <a:r>
              <a:rPr lang="en-US" altLang="ja-JP" sz="900" dirty="0" smtClean="0">
                <a:latin typeface="メイリオ" pitchFamily="50" charset="-128"/>
                <a:ea typeface="メイリオ" pitchFamily="50" charset="-128"/>
                <a:cs typeface="メイリオ" pitchFamily="50" charset="-128"/>
              </a:rPr>
              <a:t/>
            </a:r>
            <a:br>
              <a:rPr lang="en-US" altLang="ja-JP" sz="900" dirty="0" smtClean="0">
                <a:latin typeface="メイリオ" pitchFamily="50" charset="-128"/>
                <a:ea typeface="メイリオ" pitchFamily="50" charset="-128"/>
                <a:cs typeface="メイリオ" pitchFamily="50" charset="-128"/>
              </a:rPr>
            </a:br>
            <a:r>
              <a:rPr lang="ja-JP" altLang="en-US" sz="900" dirty="0" smtClean="0">
                <a:latin typeface="メイリオ" pitchFamily="50" charset="-128"/>
                <a:ea typeface="メイリオ" pitchFamily="50" charset="-128"/>
                <a:cs typeface="メイリオ" pitchFamily="50" charset="-128"/>
              </a:rPr>
              <a:t>コンデンサを採用しています。</a:t>
            </a:r>
            <a:endParaRPr lang="en-US" altLang="ja-JP" sz="900" dirty="0">
              <a:latin typeface="メイリオ" pitchFamily="50" charset="-128"/>
              <a:ea typeface="メイリオ" pitchFamily="50" charset="-128"/>
              <a:cs typeface="メイリオ" pitchFamily="50" charset="-128"/>
            </a:endParaRPr>
          </a:p>
        </p:txBody>
      </p:sp>
      <p:sp>
        <p:nvSpPr>
          <p:cNvPr id="186" name="正方形/長方形 185"/>
          <p:cNvSpPr/>
          <p:nvPr/>
        </p:nvSpPr>
        <p:spPr>
          <a:xfrm>
            <a:off x="1442036" y="8611597"/>
            <a:ext cx="3443324" cy="369332"/>
          </a:xfrm>
          <a:prstGeom prst="rect">
            <a:avLst/>
          </a:prstGeom>
        </p:spPr>
        <p:txBody>
          <a:bodyPr wrap="square">
            <a:spAutoFit/>
          </a:bodyPr>
          <a:lstStyle/>
          <a:p>
            <a:r>
              <a:rPr lang="ja-JP" altLang="en-US" sz="900" dirty="0" smtClean="0">
                <a:latin typeface="メイリオ" pitchFamily="50" charset="-128"/>
                <a:ea typeface="メイリオ" pitchFamily="50" charset="-128"/>
                <a:cs typeface="メイリオ" pitchFamily="50" charset="-128"/>
              </a:rPr>
              <a:t>ほこり</a:t>
            </a:r>
            <a:r>
              <a:rPr lang="ja-JP" altLang="en-US" sz="900" dirty="0">
                <a:latin typeface="メイリオ" pitchFamily="50" charset="-128"/>
                <a:ea typeface="メイリオ" pitchFamily="50" charset="-128"/>
                <a:cs typeface="メイリオ" pitchFamily="50" charset="-128"/>
              </a:rPr>
              <a:t>の蓄積による</a:t>
            </a:r>
            <a:r>
              <a:rPr lang="ja-JP" altLang="en-US" sz="900" b="1" dirty="0">
                <a:latin typeface="メイリオ" pitchFamily="50" charset="-128"/>
                <a:ea typeface="メイリオ" pitchFamily="50" charset="-128"/>
                <a:cs typeface="メイリオ" pitchFamily="50" charset="-128"/>
              </a:rPr>
              <a:t>漏電現象（トラッキング現象）</a:t>
            </a:r>
            <a:r>
              <a:rPr lang="ja-JP" altLang="en-US" sz="900" dirty="0" smtClean="0">
                <a:latin typeface="メイリオ" pitchFamily="50" charset="-128"/>
                <a:ea typeface="メイリオ" pitchFamily="50" charset="-128"/>
                <a:cs typeface="メイリオ" pitchFamily="50" charset="-128"/>
              </a:rPr>
              <a:t>を</a:t>
            </a:r>
            <a:r>
              <a:rPr lang="en-US" altLang="ja-JP" sz="900" dirty="0" smtClean="0">
                <a:latin typeface="メイリオ" pitchFamily="50" charset="-128"/>
                <a:ea typeface="メイリオ" pitchFamily="50" charset="-128"/>
                <a:cs typeface="メイリオ" pitchFamily="50" charset="-128"/>
              </a:rPr>
              <a:t/>
            </a:r>
            <a:br>
              <a:rPr lang="en-US" altLang="ja-JP" sz="900" dirty="0" smtClean="0">
                <a:latin typeface="メイリオ" pitchFamily="50" charset="-128"/>
                <a:ea typeface="メイリオ" pitchFamily="50" charset="-128"/>
                <a:cs typeface="メイリオ" pitchFamily="50" charset="-128"/>
              </a:rPr>
            </a:br>
            <a:r>
              <a:rPr lang="ja-JP" altLang="en-US" sz="900" dirty="0" smtClean="0">
                <a:latin typeface="メイリオ" pitchFamily="50" charset="-128"/>
                <a:ea typeface="メイリオ" pitchFamily="50" charset="-128"/>
                <a:cs typeface="メイリオ" pitchFamily="50" charset="-128"/>
              </a:rPr>
              <a:t>対策した電源</a:t>
            </a:r>
            <a:r>
              <a:rPr lang="ja-JP" altLang="en-US" sz="900" dirty="0">
                <a:latin typeface="メイリオ" pitchFamily="50" charset="-128"/>
                <a:ea typeface="メイリオ" pitchFamily="50" charset="-128"/>
                <a:cs typeface="メイリオ" pitchFamily="50" charset="-128"/>
              </a:rPr>
              <a:t>コードを採用しています。</a:t>
            </a:r>
            <a:endParaRPr lang="en-US" altLang="ja-JP" sz="900" dirty="0">
              <a:latin typeface="メイリオ" pitchFamily="50" charset="-128"/>
              <a:ea typeface="メイリオ" pitchFamily="50" charset="-128"/>
              <a:cs typeface="メイリオ" pitchFamily="50" charset="-128"/>
            </a:endParaRPr>
          </a:p>
        </p:txBody>
      </p:sp>
      <p:sp>
        <p:nvSpPr>
          <p:cNvPr id="7" name="正方形/長方形 6"/>
          <p:cNvSpPr/>
          <p:nvPr/>
        </p:nvSpPr>
        <p:spPr>
          <a:xfrm>
            <a:off x="1442036" y="9222561"/>
            <a:ext cx="3443324" cy="507831"/>
          </a:xfrm>
          <a:prstGeom prst="rect">
            <a:avLst/>
          </a:prstGeom>
        </p:spPr>
        <p:txBody>
          <a:bodyPr wrap="square">
            <a:spAutoFit/>
          </a:bodyPr>
          <a:lstStyle/>
          <a:p>
            <a:r>
              <a:rPr lang="en-US" altLang="ja-JP" sz="900" dirty="0">
                <a:latin typeface="メイリオ" pitchFamily="50" charset="-128"/>
                <a:ea typeface="メイリオ" pitchFamily="50" charset="-128"/>
                <a:cs typeface="メイリオ" pitchFamily="50" charset="-128"/>
              </a:rPr>
              <a:t>2014</a:t>
            </a:r>
            <a:r>
              <a:rPr lang="ja-JP" altLang="en-US" sz="900" dirty="0">
                <a:latin typeface="メイリオ" pitchFamily="50" charset="-128"/>
                <a:ea typeface="メイリオ" pitchFamily="50" charset="-128"/>
                <a:cs typeface="メイリオ" pitchFamily="50" charset="-128"/>
              </a:rPr>
              <a:t>年１月より、ほぼ全ての液晶ディスプレイ製品</a:t>
            </a:r>
            <a:r>
              <a:rPr lang="ja-JP" altLang="en-US" sz="900" dirty="0" smtClean="0">
                <a:latin typeface="メイリオ" pitchFamily="50" charset="-128"/>
                <a:ea typeface="メイリオ" pitchFamily="50" charset="-128"/>
                <a:cs typeface="メイリオ" pitchFamily="50" charset="-128"/>
              </a:rPr>
              <a:t>が</a:t>
            </a:r>
            <a:r>
              <a:rPr lang="en-US" altLang="ja-JP" sz="900" dirty="0" smtClean="0">
                <a:latin typeface="メイリオ" pitchFamily="50" charset="-128"/>
                <a:ea typeface="メイリオ" pitchFamily="50" charset="-128"/>
                <a:cs typeface="メイリオ" pitchFamily="50" charset="-128"/>
              </a:rPr>
              <a:t/>
            </a:r>
            <a:br>
              <a:rPr lang="en-US" altLang="ja-JP" sz="900" dirty="0" smtClean="0">
                <a:latin typeface="メイリオ" pitchFamily="50" charset="-128"/>
                <a:ea typeface="メイリオ" pitchFamily="50" charset="-128"/>
                <a:cs typeface="メイリオ" pitchFamily="50" charset="-128"/>
              </a:rPr>
            </a:br>
            <a:r>
              <a:rPr lang="ja-JP" altLang="en-US" sz="900" dirty="0" smtClean="0">
                <a:latin typeface="メイリオ" pitchFamily="50" charset="-128"/>
                <a:ea typeface="メイリオ" pitchFamily="50" charset="-128"/>
                <a:cs typeface="メイリオ" pitchFamily="50" charset="-128"/>
              </a:rPr>
              <a:t>パネル</a:t>
            </a:r>
            <a:r>
              <a:rPr lang="ja-JP" altLang="en-US" sz="900" dirty="0">
                <a:latin typeface="メイリオ" pitchFamily="50" charset="-128"/>
                <a:ea typeface="メイリオ" pitchFamily="50" charset="-128"/>
                <a:cs typeface="メイリオ" pitchFamily="50" charset="-128"/>
              </a:rPr>
              <a:t>・バックライト含め</a:t>
            </a:r>
            <a:r>
              <a:rPr lang="en-US" altLang="ja-JP" sz="900" dirty="0">
                <a:latin typeface="メイリオ" pitchFamily="50" charset="-128"/>
                <a:ea typeface="メイリオ" pitchFamily="50" charset="-128"/>
                <a:cs typeface="メイリオ" pitchFamily="50" charset="-128"/>
              </a:rPr>
              <a:t>3</a:t>
            </a:r>
            <a:r>
              <a:rPr lang="ja-JP" altLang="en-US" sz="900" dirty="0">
                <a:latin typeface="メイリオ" pitchFamily="50" charset="-128"/>
                <a:ea typeface="メイリオ" pitchFamily="50" charset="-128"/>
                <a:cs typeface="メイリオ" pitchFamily="50" charset="-128"/>
              </a:rPr>
              <a:t>年間保証と</a:t>
            </a:r>
            <a:r>
              <a:rPr lang="ja-JP" altLang="en-US" sz="900" dirty="0" smtClean="0">
                <a:latin typeface="メイリオ" pitchFamily="50" charset="-128"/>
                <a:ea typeface="メイリオ" pitchFamily="50" charset="-128"/>
                <a:cs typeface="メイリオ" pitchFamily="50" charset="-128"/>
              </a:rPr>
              <a:t>なっております。</a:t>
            </a:r>
            <a:endParaRPr lang="en-US" altLang="ja-JP" sz="900" dirty="0" smtClean="0">
              <a:latin typeface="メイリオ" pitchFamily="50" charset="-128"/>
              <a:ea typeface="メイリオ" pitchFamily="50" charset="-128"/>
              <a:cs typeface="メイリオ" pitchFamily="50" charset="-128"/>
            </a:endParaRPr>
          </a:p>
          <a:p>
            <a:r>
              <a:rPr lang="ja-JP" altLang="en-US" sz="900" dirty="0">
                <a:latin typeface="メイリオ" pitchFamily="50" charset="-128"/>
                <a:ea typeface="メイリオ" pitchFamily="50" charset="-128"/>
                <a:cs typeface="メイリオ" pitchFamily="50" charset="-128"/>
              </a:rPr>
              <a:t>また</a:t>
            </a:r>
            <a:r>
              <a:rPr lang="ja-JP" altLang="en-US" sz="900" dirty="0" smtClean="0">
                <a:latin typeface="メイリオ" pitchFamily="50" charset="-128"/>
                <a:ea typeface="メイリオ" pitchFamily="50" charset="-128"/>
                <a:cs typeface="メイリオ" pitchFamily="50" charset="-128"/>
              </a:rPr>
              <a:t>、</a:t>
            </a:r>
            <a:r>
              <a:rPr lang="ja-JP" altLang="en-US" sz="900" b="1" dirty="0" smtClean="0">
                <a:latin typeface="メイリオ" pitchFamily="50" charset="-128"/>
                <a:ea typeface="メイリオ" pitchFamily="50" charset="-128"/>
                <a:cs typeface="メイリオ" pitchFamily="50" charset="-128"/>
              </a:rPr>
              <a:t>業務継続に必要な最長</a:t>
            </a:r>
            <a:r>
              <a:rPr lang="en-US" altLang="ja-JP" sz="900" b="1" dirty="0" smtClean="0">
                <a:latin typeface="メイリオ" pitchFamily="50" charset="-128"/>
                <a:ea typeface="メイリオ" pitchFamily="50" charset="-128"/>
                <a:cs typeface="メイリオ" pitchFamily="50" charset="-128"/>
              </a:rPr>
              <a:t>5</a:t>
            </a:r>
            <a:r>
              <a:rPr lang="ja-JP" altLang="en-US" sz="900" b="1" dirty="0" smtClean="0">
                <a:latin typeface="メイリオ" pitchFamily="50" charset="-128"/>
                <a:ea typeface="メイリオ" pitchFamily="50" charset="-128"/>
                <a:cs typeface="メイリオ" pitchFamily="50" charset="-128"/>
              </a:rPr>
              <a:t>年の保守サービス</a:t>
            </a:r>
            <a:r>
              <a:rPr lang="ja-JP" altLang="en-US" sz="900" dirty="0" smtClean="0">
                <a:latin typeface="メイリオ" pitchFamily="50" charset="-128"/>
                <a:ea typeface="メイリオ" pitchFamily="50" charset="-128"/>
                <a:cs typeface="メイリオ" pitchFamily="50" charset="-128"/>
              </a:rPr>
              <a:t>も展開中です。</a:t>
            </a:r>
            <a:endParaRPr lang="en-US" altLang="ja-JP" sz="900" dirty="0">
              <a:latin typeface="メイリオ" pitchFamily="50" charset="-128"/>
              <a:ea typeface="メイリオ" pitchFamily="50" charset="-128"/>
              <a:cs typeface="メイリオ" pitchFamily="50" charset="-128"/>
            </a:endParaRPr>
          </a:p>
        </p:txBody>
      </p:sp>
      <p:sp>
        <p:nvSpPr>
          <p:cNvPr id="40" name="正方形/長方形 39"/>
          <p:cNvSpPr/>
          <p:nvPr/>
        </p:nvSpPr>
        <p:spPr>
          <a:xfrm>
            <a:off x="188640" y="560512"/>
            <a:ext cx="6332124" cy="63737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t" anchorCtr="0" forceAA="0" compatLnSpc="1">
            <a:prstTxWarp prst="textNoShape">
              <a:avLst/>
            </a:prstTxWarp>
            <a:noAutofit/>
          </a:bodyPr>
          <a:lstStyle/>
          <a:p>
            <a:r>
              <a:rPr lang="ja-JP" altLang="en-US" sz="1400" dirty="0" smtClean="0">
                <a:solidFill>
                  <a:schemeClr val="tx1"/>
                </a:solidFill>
                <a:latin typeface="+mn-ea"/>
              </a:rPr>
              <a:t>●オススメ液晶ディスプレイとオプション機器</a:t>
            </a:r>
            <a:endParaRPr lang="en-US" altLang="ja-JP" sz="1400" dirty="0" smtClean="0">
              <a:solidFill>
                <a:schemeClr val="tx1"/>
              </a:solidFill>
              <a:latin typeface="+mn-ea"/>
            </a:endParaRPr>
          </a:p>
        </p:txBody>
      </p:sp>
      <p:sp>
        <p:nvSpPr>
          <p:cNvPr id="44" name="テキスト ボックス 43"/>
          <p:cNvSpPr txBox="1"/>
          <p:nvPr/>
        </p:nvSpPr>
        <p:spPr>
          <a:xfrm>
            <a:off x="188640" y="2056494"/>
            <a:ext cx="2421259" cy="215444"/>
          </a:xfrm>
          <a:prstGeom prst="rect">
            <a:avLst/>
          </a:prstGeom>
          <a:noFill/>
        </p:spPr>
        <p:txBody>
          <a:bodyPr vert="horz" wrap="square" lIns="36000" tIns="0" rIns="36000" bIns="0" rtlCol="0" anchor="t" anchorCtr="0">
            <a:noAutofit/>
          </a:bodyPr>
          <a:lstStyle/>
          <a:p>
            <a:r>
              <a:rPr lang="ja-JP" altLang="en-US" sz="1400" dirty="0">
                <a:latin typeface="+mn-ea"/>
                <a:ea typeface="+mn-ea"/>
              </a:rPr>
              <a:t>●ディスプレイアダプター</a:t>
            </a:r>
          </a:p>
        </p:txBody>
      </p:sp>
      <p:graphicFrame>
        <p:nvGraphicFramePr>
          <p:cNvPr id="38" name="表 37"/>
          <p:cNvGraphicFramePr>
            <a:graphicFrameLocks noGrp="1"/>
          </p:cNvGraphicFramePr>
          <p:nvPr>
            <p:extLst>
              <p:ext uri="{D42A27DB-BD31-4B8C-83A1-F6EECF244321}">
                <p14:modId xmlns:p14="http://schemas.microsoft.com/office/powerpoint/2010/main" val="2055760928"/>
              </p:ext>
            </p:extLst>
          </p:nvPr>
        </p:nvGraphicFramePr>
        <p:xfrm>
          <a:off x="260346" y="779574"/>
          <a:ext cx="6319287" cy="1193812"/>
        </p:xfrm>
        <a:graphic>
          <a:graphicData uri="http://schemas.openxmlformats.org/drawingml/2006/table">
            <a:tbl>
              <a:tblPr firstRow="1" bandRow="1">
                <a:tableStyleId>{2D5ABB26-0587-4C30-8999-92F81FD0307C}</a:tableStyleId>
              </a:tblPr>
              <a:tblGrid>
                <a:gridCol w="702143"/>
                <a:gridCol w="702143"/>
                <a:gridCol w="702143"/>
                <a:gridCol w="702143"/>
                <a:gridCol w="702143"/>
                <a:gridCol w="702143"/>
                <a:gridCol w="702143"/>
                <a:gridCol w="702143"/>
                <a:gridCol w="702143"/>
              </a:tblGrid>
              <a:tr h="171653">
                <a:tc>
                  <a:txBody>
                    <a:bodyPr/>
                    <a:lstStyle/>
                    <a:p>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3">
                  <a:txBody>
                    <a:bodyPr/>
                    <a:lstStyle/>
                    <a:p>
                      <a:pPr algn="ctr"/>
                      <a:r>
                        <a:rPr kumimoji="1" lang="ja-JP" altLang="en-US" sz="800" b="1" smtClean="0">
                          <a:solidFill>
                            <a:schemeClr val="bg1"/>
                          </a:solidFill>
                        </a:rPr>
                        <a:t>スクウェア</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hMerge="1">
                  <a:txBody>
                    <a:bodyPr/>
                    <a:lstStyle/>
                    <a:p>
                      <a:pPr algn="ct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hMerge="1">
                  <a:txBody>
                    <a:bodyPr/>
                    <a:lstStyle/>
                    <a:p>
                      <a:pPr algn="ct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3">
                  <a:txBody>
                    <a:bodyPr/>
                    <a:lstStyle/>
                    <a:p>
                      <a:pPr algn="ctr"/>
                      <a:r>
                        <a:rPr kumimoji="1" lang="ja-JP" altLang="en-US" sz="800" b="1" smtClean="0">
                          <a:solidFill>
                            <a:schemeClr val="bg1"/>
                          </a:solidFill>
                        </a:rPr>
                        <a:t>ワイド</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hMerge="1">
                  <a:txBody>
                    <a:bodyPr/>
                    <a:lstStyle/>
                    <a:p>
                      <a:pPr algn="ct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hMerge="1">
                  <a:txBody>
                    <a:bodyPr/>
                    <a:lstStyle/>
                    <a:p>
                      <a:pPr algn="ct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2">
                  <a:txBody>
                    <a:bodyPr/>
                    <a:lstStyle/>
                    <a:p>
                      <a:pPr algn="ctr"/>
                      <a:r>
                        <a:rPr kumimoji="1" lang="ja-JP" altLang="en-US" sz="800" b="1" smtClean="0">
                          <a:solidFill>
                            <a:schemeClr val="bg1"/>
                          </a:solidFill>
                        </a:rPr>
                        <a:t>オプション</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hMerge="1">
                  <a:txBody>
                    <a:bodyPr/>
                    <a:lstStyle/>
                    <a:p>
                      <a:pPr algn="ct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r>
              <a:tr h="171653">
                <a:tc>
                  <a:txBody>
                    <a:bodyPr/>
                    <a:lstStyle/>
                    <a:p>
                      <a:pPr algn="ctr"/>
                      <a:r>
                        <a:rPr kumimoji="1" lang="ja-JP" altLang="en-US" sz="800" b="1" smtClean="0">
                          <a:solidFill>
                            <a:schemeClr val="bg1"/>
                          </a:solidFill>
                        </a:rPr>
                        <a:t>サイズ</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en-US" altLang="ja-JP" sz="800" b="1" smtClean="0">
                          <a:solidFill>
                            <a:schemeClr val="bg1"/>
                          </a:solidFill>
                        </a:rPr>
                        <a:t>15</a:t>
                      </a:r>
                      <a:r>
                        <a:rPr kumimoji="1" lang="ja-JP" altLang="en-US" sz="800" b="1" smtClean="0">
                          <a:solidFill>
                            <a:schemeClr val="bg1"/>
                          </a:solidFill>
                        </a:rPr>
                        <a:t>型</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en-US" altLang="ja-JP" sz="800" b="1" smtClean="0">
                          <a:solidFill>
                            <a:schemeClr val="bg1"/>
                          </a:solidFill>
                        </a:rPr>
                        <a:t>17</a:t>
                      </a:r>
                      <a:r>
                        <a:rPr kumimoji="1" lang="ja-JP" altLang="en-US" sz="800" b="1" smtClean="0">
                          <a:solidFill>
                            <a:schemeClr val="bg1"/>
                          </a:solidFill>
                        </a:rPr>
                        <a:t>型</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en-US" altLang="ja-JP" sz="800" b="1" smtClean="0">
                          <a:solidFill>
                            <a:schemeClr val="bg1"/>
                          </a:solidFill>
                        </a:rPr>
                        <a:t>19</a:t>
                      </a:r>
                      <a:r>
                        <a:rPr kumimoji="1" lang="ja-JP" altLang="en-US" sz="800" b="1" smtClean="0">
                          <a:solidFill>
                            <a:schemeClr val="bg1"/>
                          </a:solidFill>
                        </a:rPr>
                        <a:t>型</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en-US" altLang="ja-JP" sz="800" b="1" smtClean="0">
                          <a:solidFill>
                            <a:schemeClr val="bg1"/>
                          </a:solidFill>
                        </a:rPr>
                        <a:t>19.5</a:t>
                      </a:r>
                      <a:r>
                        <a:rPr kumimoji="1" lang="ja-JP" altLang="en-US" sz="800" b="1" smtClean="0">
                          <a:solidFill>
                            <a:schemeClr val="bg1"/>
                          </a:solidFill>
                        </a:rPr>
                        <a:t>型</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en-US" altLang="ja-JP" sz="800" b="1" smtClean="0">
                          <a:solidFill>
                            <a:schemeClr val="bg1"/>
                          </a:solidFill>
                        </a:rPr>
                        <a:t>21.5</a:t>
                      </a:r>
                      <a:r>
                        <a:rPr kumimoji="1" lang="ja-JP" altLang="en-US" sz="800" b="1" smtClean="0">
                          <a:solidFill>
                            <a:schemeClr val="bg1"/>
                          </a:solidFill>
                        </a:rPr>
                        <a:t>型</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en-US" altLang="ja-JP" sz="800" b="1" smtClean="0">
                          <a:solidFill>
                            <a:schemeClr val="bg1"/>
                          </a:solidFill>
                        </a:rPr>
                        <a:t>23.6</a:t>
                      </a:r>
                      <a:r>
                        <a:rPr kumimoji="1" lang="ja-JP" altLang="en-US" sz="800" b="1" smtClean="0">
                          <a:solidFill>
                            <a:schemeClr val="bg1"/>
                          </a:solidFill>
                        </a:rPr>
                        <a:t>型</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ja-JP" altLang="en-US" sz="800" b="1" smtClean="0">
                          <a:solidFill>
                            <a:schemeClr val="bg1"/>
                          </a:solidFill>
                        </a:rPr>
                        <a:t>縦置スタンド</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ja-JP" altLang="en-US" sz="800" b="1" smtClean="0">
                          <a:solidFill>
                            <a:schemeClr val="bg1"/>
                          </a:solidFill>
                        </a:rPr>
                        <a:t>自在アーム</a:t>
                      </a: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r>
              <a:tr h="645002">
                <a:tc>
                  <a:txBody>
                    <a:bodyPr/>
                    <a:lstStyle/>
                    <a:p>
                      <a:pPr algn="ctr"/>
                      <a:r>
                        <a:rPr kumimoji="1" lang="ja-JP" altLang="en-US" smtClean="0"/>
                        <a:t>豊富な</a:t>
                      </a:r>
                      <a:endParaRPr kumimoji="1" lang="en-US" altLang="ja-JP" smtClean="0"/>
                    </a:p>
                    <a:p>
                      <a:pPr algn="ctr"/>
                      <a:r>
                        <a:rPr kumimoji="1" lang="ja-JP" altLang="en-US" smtClean="0"/>
                        <a:t>ラインナップ！</a:t>
                      </a:r>
                      <a:endParaRPr kumimoji="1" lang="ja-JP" altLang="en-US"/>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r>
              <a:tr h="205504">
                <a:tc>
                  <a:txBody>
                    <a:bodyPr/>
                    <a:lstStyle/>
                    <a:p>
                      <a:pPr algn="ctr"/>
                      <a:r>
                        <a:rPr kumimoji="1" lang="ja-JP" altLang="en-US" b="1" smtClean="0"/>
                        <a:t>シリーズ</a:t>
                      </a:r>
                      <a:endParaRPr kumimoji="1" lang="ja-JP" altLang="en-US" b="1"/>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smtClean="0"/>
                        <a:t>LCD-AD157G</a:t>
                      </a:r>
                    </a:p>
                    <a:p>
                      <a:pPr algn="ctr"/>
                      <a:r>
                        <a:rPr kumimoji="1" lang="ja-JP" altLang="en-US" b="1" smtClean="0"/>
                        <a:t>シリーズ</a:t>
                      </a:r>
                      <a:endParaRPr kumimoji="1" lang="ja-JP" altLang="en-US" b="1"/>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smtClean="0"/>
                        <a:t>LCD-AD172SE</a:t>
                      </a:r>
                    </a:p>
                    <a:p>
                      <a:pPr algn="ctr"/>
                      <a:r>
                        <a:rPr kumimoji="1" lang="ja-JP" altLang="en-US" b="1" smtClean="0"/>
                        <a:t>シリーズ</a:t>
                      </a:r>
                      <a:endParaRPr kumimoji="1" lang="ja-JP" altLang="en-US" b="1"/>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smtClean="0"/>
                        <a:t>LCD-AD191SE</a:t>
                      </a:r>
                    </a:p>
                    <a:p>
                      <a:pPr algn="ctr"/>
                      <a:r>
                        <a:rPr kumimoji="1" lang="ja-JP" altLang="en-US" b="1" smtClean="0"/>
                        <a:t>シリーズ</a:t>
                      </a:r>
                      <a:endParaRPr kumimoji="1" lang="ja-JP" altLang="en-US" b="1"/>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smtClean="0"/>
                        <a:t>LCD-AD203E</a:t>
                      </a:r>
                    </a:p>
                    <a:p>
                      <a:pPr algn="ctr"/>
                      <a:r>
                        <a:rPr kumimoji="1" lang="ja-JP" altLang="en-US" b="1" smtClean="0"/>
                        <a:t>シリーズ</a:t>
                      </a:r>
                      <a:endParaRPr kumimoji="1" lang="ja-JP" altLang="en-US" b="1"/>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smtClean="0"/>
                        <a:t>LCD-AD222E</a:t>
                      </a:r>
                    </a:p>
                    <a:p>
                      <a:pPr algn="ctr"/>
                      <a:r>
                        <a:rPr kumimoji="1" lang="ja-JP" altLang="en-US" b="1" smtClean="0"/>
                        <a:t>シリーズ</a:t>
                      </a:r>
                      <a:endParaRPr kumimoji="1" lang="ja-JP" altLang="en-US" b="1"/>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smtClean="0"/>
                        <a:t>LCD-AD242E</a:t>
                      </a:r>
                    </a:p>
                    <a:p>
                      <a:pPr algn="ctr"/>
                      <a:r>
                        <a:rPr kumimoji="1" lang="ja-JP" altLang="en-US" b="1" smtClean="0"/>
                        <a:t>シリーズ</a:t>
                      </a:r>
                      <a:endParaRPr kumimoji="1" lang="ja-JP" altLang="en-US" b="1"/>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smtClean="0"/>
                        <a:t>DA-STAND1</a:t>
                      </a:r>
                      <a:endParaRPr kumimoji="1" lang="ja-JP" altLang="en-US" b="1"/>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smtClean="0"/>
                        <a:t>DA-ARMS2</a:t>
                      </a:r>
                      <a:endParaRPr kumimoji="1" lang="ja-JP" altLang="en-US" b="1"/>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r>
            </a:tbl>
          </a:graphicData>
        </a:graphic>
      </p:graphicFrame>
      <p:pic>
        <p:nvPicPr>
          <p:cNvPr id="2052" name="Picture 4" descr="画像"/>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861048" y="1171912"/>
            <a:ext cx="536275" cy="53627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画像"/>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537695" y="1160353"/>
            <a:ext cx="578954" cy="57895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画像"/>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282158" y="1231937"/>
            <a:ext cx="476250" cy="47625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画像"/>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986611" y="1219632"/>
            <a:ext cx="476250" cy="47625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画像"/>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2420888" y="1141303"/>
            <a:ext cx="591458" cy="591458"/>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画像"/>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763291" y="1204233"/>
            <a:ext cx="525291" cy="525291"/>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画像"/>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1096169" y="1231937"/>
            <a:ext cx="463945" cy="46394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3" name="表 62"/>
          <p:cNvGraphicFramePr>
            <a:graphicFrameLocks noGrp="1"/>
          </p:cNvGraphicFramePr>
          <p:nvPr>
            <p:extLst>
              <p:ext uri="{D42A27DB-BD31-4B8C-83A1-F6EECF244321}">
                <p14:modId xmlns:p14="http://schemas.microsoft.com/office/powerpoint/2010/main" val="2486474249"/>
              </p:ext>
            </p:extLst>
          </p:nvPr>
        </p:nvGraphicFramePr>
        <p:xfrm>
          <a:off x="271944" y="2240103"/>
          <a:ext cx="5605331" cy="911430"/>
        </p:xfrm>
        <a:graphic>
          <a:graphicData uri="http://schemas.openxmlformats.org/drawingml/2006/table">
            <a:tbl>
              <a:tblPr firstRow="1" bandRow="1">
                <a:tableStyleId>{2D5ABB26-0587-4C30-8999-92F81FD0307C}</a:tableStyleId>
              </a:tblPr>
              <a:tblGrid>
                <a:gridCol w="750339"/>
                <a:gridCol w="750339"/>
                <a:gridCol w="750339"/>
                <a:gridCol w="750339"/>
                <a:gridCol w="750339"/>
                <a:gridCol w="750339"/>
                <a:gridCol w="1103297"/>
              </a:tblGrid>
              <a:tr h="204644">
                <a:tc>
                  <a:txBody>
                    <a:bodyPr/>
                    <a:lstStyle/>
                    <a:p>
                      <a:pPr algn="ctr"/>
                      <a:endParaRPr kumimoji="1" lang="ja-JP" altLang="en-US" sz="800" b="1" dirty="0">
                        <a:solidFill>
                          <a:schemeClr val="bg1"/>
                        </a:solidFill>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5">
                  <a:txBody>
                    <a:bodyPr/>
                    <a:lstStyle/>
                    <a:p>
                      <a:pPr algn="ctr"/>
                      <a:r>
                        <a:rPr kumimoji="1" lang="ja-JP" altLang="en-US" sz="800" b="1" smtClean="0">
                          <a:solidFill>
                            <a:schemeClr val="bg1"/>
                          </a:solidFill>
                          <a:latin typeface="+mn-ea"/>
                          <a:ea typeface="+mn-ea"/>
                        </a:rPr>
                        <a:t>サブディスプレイ増設用</a:t>
                      </a:r>
                      <a:r>
                        <a:rPr kumimoji="1" lang="en-US" altLang="ja-JP" sz="800" b="1" smtClean="0">
                          <a:solidFill>
                            <a:schemeClr val="bg1"/>
                          </a:solidFill>
                          <a:latin typeface="+mn-ea"/>
                          <a:ea typeface="+mn-ea"/>
                        </a:rPr>
                        <a:t>USB</a:t>
                      </a:r>
                      <a:r>
                        <a:rPr kumimoji="1" lang="ja-JP" altLang="en-US" sz="800" b="1" smtClean="0">
                          <a:solidFill>
                            <a:schemeClr val="bg1"/>
                          </a:solidFill>
                          <a:latin typeface="+mn-ea"/>
                          <a:ea typeface="+mn-ea"/>
                        </a:rPr>
                        <a:t>グラフィック</a:t>
                      </a:r>
                      <a:endParaRPr kumimoji="1" lang="ja-JP" altLang="en-US" sz="800" b="1">
                        <a:solidFill>
                          <a:schemeClr val="bg1"/>
                        </a:solidFill>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hMerge="1">
                  <a:txBody>
                    <a:bodyPr/>
                    <a:lstStyle/>
                    <a:p>
                      <a:pPr algn="ct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hMerge="1">
                  <a:txBody>
                    <a:bodyPr/>
                    <a:lstStyle/>
                    <a:p>
                      <a:pPr algn="ct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hMerge="1">
                  <a:txBody>
                    <a:bodyPr/>
                    <a:lstStyle/>
                    <a:p>
                      <a:pPr algn="ct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hMerge="1">
                  <a:txBody>
                    <a:bodyPr/>
                    <a:lstStyle/>
                    <a:p>
                      <a:pPr algn="ctr"/>
                      <a:endParaRPr kumimoji="1" lang="ja-JP" altLang="en-US" sz="8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rowSpan="2">
                  <a:txBody>
                    <a:bodyPr/>
                    <a:lstStyle/>
                    <a:p>
                      <a:pPr algn="ctr"/>
                      <a:r>
                        <a:rPr kumimoji="1" lang="ja-JP" altLang="en-US" sz="800" b="1" smtClean="0">
                          <a:solidFill>
                            <a:schemeClr val="bg1"/>
                          </a:solidFill>
                          <a:latin typeface="+mn-ea"/>
                          <a:ea typeface="+mn-ea"/>
                        </a:rPr>
                        <a:t>多機能</a:t>
                      </a:r>
                      <a:endParaRPr kumimoji="1" lang="en-US" altLang="ja-JP" sz="800" b="1" smtClean="0">
                        <a:solidFill>
                          <a:schemeClr val="bg1"/>
                        </a:solidFill>
                        <a:latin typeface="+mn-ea"/>
                        <a:ea typeface="+mn-ea"/>
                      </a:endParaRPr>
                    </a:p>
                    <a:p>
                      <a:pPr algn="ctr"/>
                      <a:r>
                        <a:rPr kumimoji="1" lang="ja-JP" altLang="en-US" sz="800" b="1" smtClean="0">
                          <a:solidFill>
                            <a:schemeClr val="bg1"/>
                          </a:solidFill>
                          <a:latin typeface="+mn-ea"/>
                          <a:ea typeface="+mn-ea"/>
                        </a:rPr>
                        <a:t>マルチドッキング</a:t>
                      </a:r>
                      <a:endParaRPr kumimoji="1" lang="ja-JP" altLang="en-US" sz="800" b="1">
                        <a:solidFill>
                          <a:schemeClr val="bg1"/>
                        </a:solidFill>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r>
              <a:tr h="254367">
                <a:tc>
                  <a:txBody>
                    <a:bodyPr/>
                    <a:lstStyle/>
                    <a:p>
                      <a:pPr algn="ctr"/>
                      <a:endParaRPr kumimoji="1" lang="ja-JP" altLang="en-US" sz="700" b="1">
                        <a:solidFill>
                          <a:schemeClr val="bg1"/>
                        </a:solidFill>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ja-JP" altLang="en-US" sz="700" b="1" smtClean="0">
                          <a:solidFill>
                            <a:schemeClr val="bg1"/>
                          </a:solidFill>
                          <a:latin typeface="+mn-ea"/>
                          <a:ea typeface="+mn-ea"/>
                        </a:rPr>
                        <a:t>デジタル</a:t>
                      </a:r>
                      <a:r>
                        <a:rPr kumimoji="1" lang="en-US" altLang="ja-JP" sz="700" b="1" smtClean="0">
                          <a:solidFill>
                            <a:schemeClr val="bg1"/>
                          </a:solidFill>
                          <a:latin typeface="+mn-ea"/>
                          <a:ea typeface="+mn-ea"/>
                        </a:rPr>
                        <a:t>/</a:t>
                      </a:r>
                    </a:p>
                    <a:p>
                      <a:pPr algn="ctr"/>
                      <a:r>
                        <a:rPr kumimoji="1" lang="ja-JP" altLang="en-US" sz="700" b="1" smtClean="0">
                          <a:solidFill>
                            <a:schemeClr val="bg1"/>
                          </a:solidFill>
                          <a:latin typeface="+mn-ea"/>
                          <a:ea typeface="+mn-ea"/>
                        </a:rPr>
                        <a:t>アナログ対応</a:t>
                      </a:r>
                      <a:r>
                        <a:rPr kumimoji="1" lang="en-US" altLang="ja-JP" sz="700" b="1" smtClean="0">
                          <a:solidFill>
                            <a:schemeClr val="bg1"/>
                          </a:solidFill>
                          <a:latin typeface="+mn-ea"/>
                          <a:ea typeface="+mn-ea"/>
                        </a:rPr>
                        <a:t>!</a:t>
                      </a:r>
                      <a:endParaRPr kumimoji="1" lang="ja-JP" altLang="en-US" sz="700" b="1">
                        <a:solidFill>
                          <a:schemeClr val="bg1"/>
                        </a:solidFill>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en-US" altLang="ja-JP" sz="700" b="1" smtClean="0">
                          <a:solidFill>
                            <a:schemeClr val="bg1"/>
                          </a:solidFill>
                          <a:latin typeface="+mn-ea"/>
                          <a:ea typeface="+mn-ea"/>
                        </a:rPr>
                        <a:t>USB2.0</a:t>
                      </a:r>
                      <a:r>
                        <a:rPr kumimoji="1" lang="ja-JP" altLang="en-US" sz="700" b="1" smtClean="0">
                          <a:solidFill>
                            <a:schemeClr val="bg1"/>
                          </a:solidFill>
                          <a:latin typeface="+mn-ea"/>
                          <a:ea typeface="+mn-ea"/>
                        </a:rPr>
                        <a:t>モデル</a:t>
                      </a:r>
                      <a:endParaRPr kumimoji="1" lang="ja-JP" altLang="en-US" sz="700" b="1">
                        <a:solidFill>
                          <a:schemeClr val="bg1"/>
                        </a:solidFill>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ja-JP" altLang="en-US" sz="700" b="1" smtClean="0">
                          <a:solidFill>
                            <a:schemeClr val="bg1"/>
                          </a:solidFill>
                          <a:latin typeface="+mn-ea"/>
                          <a:ea typeface="+mn-ea"/>
                        </a:rPr>
                        <a:t>アナログ専用</a:t>
                      </a:r>
                      <a:endParaRPr kumimoji="1" lang="ja-JP" altLang="en-US" sz="700" b="1">
                        <a:solidFill>
                          <a:schemeClr val="bg1"/>
                        </a:solidFill>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ja-JP" altLang="en-US" sz="700" b="1" smtClean="0">
                          <a:solidFill>
                            <a:schemeClr val="bg1"/>
                          </a:solidFill>
                          <a:latin typeface="+mn-ea"/>
                          <a:ea typeface="+mn-ea"/>
                        </a:rPr>
                        <a:t>液晶テレビに</a:t>
                      </a:r>
                      <a:r>
                        <a:rPr kumimoji="1" lang="en-US" altLang="ja-JP" sz="700" b="1" smtClean="0">
                          <a:solidFill>
                            <a:schemeClr val="bg1"/>
                          </a:solidFill>
                          <a:latin typeface="+mn-ea"/>
                          <a:ea typeface="+mn-ea"/>
                        </a:rPr>
                        <a:t>!</a:t>
                      </a:r>
                      <a:endParaRPr kumimoji="1" lang="ja-JP" altLang="en-US" sz="700" b="1">
                        <a:solidFill>
                          <a:schemeClr val="bg1"/>
                        </a:solidFill>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kumimoji="1" lang="en-US" altLang="ja-JP" sz="700" b="1" smtClean="0">
                          <a:solidFill>
                            <a:schemeClr val="bg1"/>
                          </a:solidFill>
                          <a:latin typeface="+mn-ea"/>
                          <a:ea typeface="+mn-ea"/>
                        </a:rPr>
                        <a:t>4K</a:t>
                      </a:r>
                      <a:r>
                        <a:rPr kumimoji="1" lang="ja-JP" altLang="en-US" sz="700" b="1" smtClean="0">
                          <a:solidFill>
                            <a:schemeClr val="bg1"/>
                          </a:solidFill>
                          <a:latin typeface="+mn-ea"/>
                          <a:ea typeface="+mn-ea"/>
                        </a:rPr>
                        <a:t>に</a:t>
                      </a:r>
                      <a:r>
                        <a:rPr kumimoji="1" lang="en-US" altLang="ja-JP" sz="700" b="1" smtClean="0">
                          <a:solidFill>
                            <a:schemeClr val="bg1"/>
                          </a:solidFill>
                          <a:latin typeface="+mn-ea"/>
                          <a:ea typeface="+mn-ea"/>
                        </a:rPr>
                        <a:t>!</a:t>
                      </a:r>
                      <a:endParaRPr kumimoji="1" lang="ja-JP" altLang="en-US" sz="700" b="1">
                        <a:solidFill>
                          <a:schemeClr val="bg1"/>
                        </a:solidFill>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vMerge="1">
                  <a:txBody>
                    <a:bodyPr/>
                    <a:lstStyle/>
                    <a:p>
                      <a:pPr algn="ctr"/>
                      <a:endParaRPr kumimoji="1" lang="ja-JP" altLang="en-US" sz="700" b="1">
                        <a:solidFill>
                          <a:schemeClr val="bg1"/>
                        </a:solidFill>
                      </a:endParaRPr>
                    </a:p>
                  </a:txBody>
                  <a:tcPr marL="36000" marR="3600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r>
              <a:tr h="135105">
                <a:tc>
                  <a:txBody>
                    <a:bodyPr/>
                    <a:lstStyle/>
                    <a:p>
                      <a:pPr algn="ctr"/>
                      <a:r>
                        <a:rPr kumimoji="1" lang="ja-JP" altLang="en-US" b="1" dirty="0" smtClean="0">
                          <a:latin typeface="+mn-ea"/>
                          <a:ea typeface="+mn-ea"/>
                        </a:rPr>
                        <a:t>型番</a:t>
                      </a:r>
                      <a:endParaRPr kumimoji="1" lang="ja-JP" altLang="en-US" b="1"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dirty="0" smtClean="0">
                          <a:latin typeface="+mn-ea"/>
                          <a:ea typeface="+mn-ea"/>
                        </a:rPr>
                        <a:t>USB-RGB3/D</a:t>
                      </a:r>
                      <a:endParaRPr kumimoji="1" lang="ja-JP" altLang="en-US" b="1"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dirty="0" smtClean="0">
                          <a:latin typeface="+mn-ea"/>
                          <a:ea typeface="+mn-ea"/>
                        </a:rPr>
                        <a:t>USB-RGB/D2</a:t>
                      </a:r>
                      <a:endParaRPr kumimoji="1" lang="ja-JP" altLang="en-US" b="1"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dirty="0" smtClean="0">
                          <a:latin typeface="+mn-ea"/>
                          <a:ea typeface="+mn-ea"/>
                        </a:rPr>
                        <a:t>USB-RGB2</a:t>
                      </a:r>
                      <a:endParaRPr kumimoji="1" lang="ja-JP" altLang="en-US" b="1"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dirty="0" smtClean="0">
                          <a:latin typeface="+mn-ea"/>
                          <a:ea typeface="+mn-ea"/>
                        </a:rPr>
                        <a:t>USB-RGB3/H</a:t>
                      </a:r>
                      <a:endParaRPr kumimoji="1" lang="ja-JP" altLang="en-US" b="1"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dirty="0" smtClean="0">
                          <a:latin typeface="+mn-ea"/>
                          <a:ea typeface="+mn-ea"/>
                        </a:rPr>
                        <a:t>USB-4K/DP</a:t>
                      </a:r>
                      <a:endParaRPr kumimoji="1" lang="ja-JP" altLang="en-US" b="1"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b="1" dirty="0" smtClean="0">
                          <a:latin typeface="+mn-ea"/>
                          <a:ea typeface="+mn-ea"/>
                        </a:rPr>
                        <a:t>USB3-DD2</a:t>
                      </a:r>
                      <a:endParaRPr kumimoji="1" lang="ja-JP" altLang="en-US" b="1"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r>
              <a:tr h="109015">
                <a:tc>
                  <a:txBody>
                    <a:bodyPr/>
                    <a:lstStyle/>
                    <a:p>
                      <a:pPr algn="ctr"/>
                      <a:r>
                        <a:rPr kumimoji="1" lang="ja-JP" altLang="en-US" dirty="0" smtClean="0">
                          <a:latin typeface="+mn-ea"/>
                          <a:ea typeface="+mn-ea"/>
                        </a:rPr>
                        <a:t>アナログ</a:t>
                      </a:r>
                      <a:r>
                        <a:rPr kumimoji="1" lang="en-US" altLang="ja-JP" dirty="0" smtClean="0">
                          <a:latin typeface="+mn-ea"/>
                          <a:ea typeface="+mn-ea"/>
                        </a:rPr>
                        <a:t>RGB</a:t>
                      </a: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dirty="0" smtClean="0">
                          <a:latin typeface="+mn-ea"/>
                          <a:ea typeface="+mn-ea"/>
                        </a:rPr>
                        <a:t>●</a:t>
                      </a: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dirty="0" smtClean="0">
                          <a:latin typeface="+mn-ea"/>
                          <a:ea typeface="+mn-ea"/>
                        </a:rPr>
                        <a:t>●</a:t>
                      </a: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dirty="0" smtClean="0">
                          <a:latin typeface="+mn-ea"/>
                          <a:ea typeface="+mn-ea"/>
                        </a:rPr>
                        <a:t>●</a:t>
                      </a: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smtClean="0">
                          <a:latin typeface="+mn-ea"/>
                          <a:ea typeface="+mn-ea"/>
                        </a:rPr>
                        <a:t>-</a:t>
                      </a:r>
                      <a:endParaRPr kumimoji="1" lang="ja-JP" altLang="en-US">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smtClean="0">
                          <a:latin typeface="+mn-ea"/>
                          <a:ea typeface="+mn-ea"/>
                        </a:rPr>
                        <a:t>-</a:t>
                      </a:r>
                      <a:endParaRPr kumimoji="1" lang="ja-JP" altLang="en-US">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mtClean="0">
                          <a:latin typeface="+mn-ea"/>
                          <a:ea typeface="+mn-ea"/>
                        </a:rPr>
                        <a:t>●</a:t>
                      </a:r>
                      <a:endParaRPr kumimoji="1" lang="ja-JP" altLang="en-US">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r>
              <a:tr h="109015">
                <a:tc>
                  <a:txBody>
                    <a:bodyPr/>
                    <a:lstStyle/>
                    <a:p>
                      <a:pPr algn="ctr"/>
                      <a:r>
                        <a:rPr kumimoji="1" lang="ja-JP" altLang="en-US" smtClean="0">
                          <a:latin typeface="+mn-ea"/>
                          <a:ea typeface="+mn-ea"/>
                        </a:rPr>
                        <a:t>デジタル</a:t>
                      </a:r>
                      <a:r>
                        <a:rPr kumimoji="1" lang="en-US" altLang="ja-JP" smtClean="0">
                          <a:latin typeface="+mn-ea"/>
                          <a:ea typeface="+mn-ea"/>
                        </a:rPr>
                        <a:t>DVI</a:t>
                      </a:r>
                      <a:endParaRPr kumimoji="1" lang="ja-JP" altLang="en-US">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dirty="0" smtClean="0">
                          <a:latin typeface="+mn-ea"/>
                          <a:ea typeface="+mn-ea"/>
                        </a:rPr>
                        <a:t>●</a:t>
                      </a: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dirty="0" smtClean="0">
                          <a:latin typeface="+mn-ea"/>
                          <a:ea typeface="+mn-ea"/>
                        </a:rPr>
                        <a:t>●</a:t>
                      </a: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smtClean="0">
                          <a:latin typeface="+mn-ea"/>
                          <a:ea typeface="+mn-ea"/>
                        </a:rPr>
                        <a:t>-</a:t>
                      </a:r>
                      <a:endParaRPr kumimoji="1" lang="ja-JP" altLang="en-US">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smtClean="0">
                          <a:latin typeface="+mn-ea"/>
                          <a:ea typeface="+mn-ea"/>
                        </a:rPr>
                        <a:t>-</a:t>
                      </a:r>
                      <a:endParaRPr kumimoji="1" lang="ja-JP" altLang="en-US">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smtClean="0">
                          <a:latin typeface="+mn-ea"/>
                          <a:ea typeface="+mn-ea"/>
                        </a:rPr>
                        <a:t>-</a:t>
                      </a:r>
                      <a:endParaRPr kumimoji="1" lang="ja-JP" altLang="en-US">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ja-JP" altLang="en-US" smtClean="0">
                          <a:latin typeface="+mn-ea"/>
                          <a:ea typeface="+mn-ea"/>
                        </a:rPr>
                        <a:t>●</a:t>
                      </a:r>
                      <a:endParaRPr kumimoji="1" lang="ja-JP" altLang="en-US">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r>
              <a:tr h="99284">
                <a:tc>
                  <a:txBody>
                    <a:bodyPr/>
                    <a:lstStyle/>
                    <a:p>
                      <a:pPr algn="ctr"/>
                      <a:r>
                        <a:rPr kumimoji="1" lang="ja-JP" altLang="en-US" smtClean="0">
                          <a:latin typeface="+mn-ea"/>
                          <a:ea typeface="+mn-ea"/>
                        </a:rPr>
                        <a:t>その他機能</a:t>
                      </a:r>
                      <a:endParaRPr kumimoji="1" lang="ja-JP" altLang="en-US">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dirty="0" smtClean="0">
                          <a:latin typeface="+mn-ea"/>
                          <a:ea typeface="+mn-ea"/>
                        </a:rPr>
                        <a:t>HDMI</a:t>
                      </a: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dirty="0" smtClean="0">
                          <a:latin typeface="+mn-ea"/>
                          <a:ea typeface="+mn-ea"/>
                        </a:rPr>
                        <a:t>Display Port</a:t>
                      </a: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kumimoji="1" lang="en-US" altLang="ja-JP" dirty="0" smtClean="0">
                          <a:latin typeface="+mn-ea"/>
                          <a:ea typeface="+mn-ea"/>
                        </a:rPr>
                        <a:t>USB</a:t>
                      </a:r>
                      <a:r>
                        <a:rPr kumimoji="1" lang="ja-JP" altLang="en-US" dirty="0" smtClean="0">
                          <a:latin typeface="+mn-ea"/>
                          <a:ea typeface="+mn-ea"/>
                        </a:rPr>
                        <a:t>ハブ</a:t>
                      </a:r>
                      <a:r>
                        <a:rPr kumimoji="1" lang="en-US" altLang="ja-JP" dirty="0" smtClean="0">
                          <a:latin typeface="+mn-ea"/>
                          <a:ea typeface="+mn-ea"/>
                        </a:rPr>
                        <a:t>/</a:t>
                      </a:r>
                      <a:r>
                        <a:rPr kumimoji="1" lang="ja-JP" altLang="en-US" dirty="0" smtClean="0">
                          <a:latin typeface="+mn-ea"/>
                          <a:ea typeface="+mn-ea"/>
                        </a:rPr>
                        <a:t>有線</a:t>
                      </a:r>
                      <a:r>
                        <a:rPr kumimoji="1" lang="en-US" altLang="ja-JP" dirty="0" smtClean="0">
                          <a:latin typeface="+mn-ea"/>
                          <a:ea typeface="+mn-ea"/>
                        </a:rPr>
                        <a:t>LAN/</a:t>
                      </a:r>
                      <a:r>
                        <a:rPr kumimoji="1" lang="ja-JP" altLang="en-US" dirty="0" smtClean="0">
                          <a:latin typeface="+mn-ea"/>
                          <a:ea typeface="+mn-ea"/>
                        </a:rPr>
                        <a:t>オーディオ</a:t>
                      </a:r>
                      <a:endParaRPr kumimoji="1" lang="ja-JP" altLang="en-US" dirty="0">
                        <a:latin typeface="+mn-ea"/>
                        <a:ea typeface="+mn-ea"/>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r>
            </a:tbl>
          </a:graphicData>
        </a:graphic>
      </p:graphicFrame>
      <p:pic>
        <p:nvPicPr>
          <p:cNvPr id="1028" name="Picture 4" descr="画像"/>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19269" y="1150822"/>
            <a:ext cx="588485" cy="588485"/>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24"/>
          <p:cNvSpPr txBox="1"/>
          <p:nvPr/>
        </p:nvSpPr>
        <p:spPr>
          <a:xfrm>
            <a:off x="1003849" y="5643463"/>
            <a:ext cx="3773789" cy="461665"/>
          </a:xfrm>
          <a:prstGeom prst="rect">
            <a:avLst/>
          </a:prstGeom>
          <a:noFill/>
        </p:spPr>
        <p:txBody>
          <a:bodyPr wrap="none" rtlCol="0">
            <a:spAutoFit/>
          </a:bodyPr>
          <a:lstStyle/>
          <a:p>
            <a:pPr algn="ctr"/>
            <a:r>
              <a:rPr kumimoji="1" lang="ja-JP" altLang="en-US" sz="1200" dirty="0" smtClean="0"/>
              <a:t>使用期間の長い液晶ディスプレイは</a:t>
            </a:r>
            <a:endParaRPr kumimoji="1" lang="en-US" altLang="ja-JP" sz="1200" dirty="0" smtClean="0"/>
          </a:p>
          <a:p>
            <a:pPr algn="ctr"/>
            <a:r>
              <a:rPr kumimoji="1" lang="ja-JP" altLang="en-US" sz="1200" dirty="0" smtClean="0"/>
              <a:t>「</a:t>
            </a:r>
            <a:r>
              <a:rPr kumimoji="1" lang="ja-JP" altLang="en-US" sz="1200" b="1" dirty="0" smtClean="0"/>
              <a:t>安心のアイ・オー・データ製</a:t>
            </a:r>
            <a:r>
              <a:rPr kumimoji="1" lang="ja-JP" altLang="en-US" sz="1200" dirty="0" smtClean="0"/>
              <a:t>」をお買い求めください！！</a:t>
            </a:r>
            <a:endParaRPr kumimoji="1" lang="ja-JP" altLang="en-US" sz="1200" dirty="0"/>
          </a:p>
        </p:txBody>
      </p:sp>
      <p:sp>
        <p:nvSpPr>
          <p:cNvPr id="180" name="角丸四角形 179"/>
          <p:cNvSpPr/>
          <p:nvPr/>
        </p:nvSpPr>
        <p:spPr bwMode="auto">
          <a:xfrm>
            <a:off x="348856" y="6375354"/>
            <a:ext cx="6091082" cy="628175"/>
          </a:xfrm>
          <a:prstGeom prst="round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36" name="正方形/長方形 35"/>
          <p:cNvSpPr/>
          <p:nvPr/>
        </p:nvSpPr>
        <p:spPr>
          <a:xfrm>
            <a:off x="1460244" y="6447363"/>
            <a:ext cx="3443324" cy="507831"/>
          </a:xfrm>
          <a:prstGeom prst="rect">
            <a:avLst/>
          </a:prstGeom>
        </p:spPr>
        <p:txBody>
          <a:bodyPr wrap="square">
            <a:spAutoFit/>
          </a:bodyPr>
          <a:lstStyle/>
          <a:p>
            <a:r>
              <a:rPr lang="ja-JP" altLang="en-US" sz="900" dirty="0">
                <a:latin typeface="メイリオ" pitchFamily="50" charset="-128"/>
                <a:ea typeface="メイリオ" pitchFamily="50" charset="-128"/>
                <a:cs typeface="メイリオ" pitchFamily="50" charset="-128"/>
              </a:rPr>
              <a:t>製品寿命時を考慮した設計を実施しており、長期間使用に</a:t>
            </a:r>
            <a:r>
              <a:rPr lang="ja-JP" altLang="en-US" sz="900" dirty="0" smtClean="0">
                <a:latin typeface="メイリオ" pitchFamily="50" charset="-128"/>
                <a:ea typeface="メイリオ" pitchFamily="50" charset="-128"/>
                <a:cs typeface="メイリオ" pitchFamily="50" charset="-128"/>
              </a:rPr>
              <a:t>より</a:t>
            </a:r>
            <a:r>
              <a:rPr lang="en-US" altLang="ja-JP" sz="900" dirty="0" smtClean="0">
                <a:latin typeface="メイリオ" pitchFamily="50" charset="-128"/>
                <a:ea typeface="メイリオ" pitchFamily="50" charset="-128"/>
                <a:cs typeface="メイリオ" pitchFamily="50" charset="-128"/>
              </a:rPr>
              <a:t/>
            </a:r>
            <a:br>
              <a:rPr lang="en-US" altLang="ja-JP" sz="900" dirty="0" smtClean="0">
                <a:latin typeface="メイリオ" pitchFamily="50" charset="-128"/>
                <a:ea typeface="メイリオ" pitchFamily="50" charset="-128"/>
                <a:cs typeface="メイリオ" pitchFamily="50" charset="-128"/>
              </a:rPr>
            </a:br>
            <a:r>
              <a:rPr lang="ja-JP" altLang="en-US" sz="900" dirty="0" smtClean="0">
                <a:latin typeface="メイリオ" pitchFamily="50" charset="-128"/>
                <a:ea typeface="メイリオ" pitchFamily="50" charset="-128"/>
                <a:cs typeface="メイリオ" pitchFamily="50" charset="-128"/>
              </a:rPr>
              <a:t>老朽化</a:t>
            </a:r>
            <a:r>
              <a:rPr lang="ja-JP" altLang="en-US" sz="900" dirty="0">
                <a:latin typeface="メイリオ" pitchFamily="50" charset="-128"/>
                <a:ea typeface="メイリオ" pitchFamily="50" charset="-128"/>
                <a:cs typeface="メイリオ" pitchFamily="50" charset="-128"/>
              </a:rPr>
              <a:t>しても</a:t>
            </a:r>
            <a:r>
              <a:rPr lang="ja-JP" altLang="en-US" sz="900" dirty="0" smtClean="0">
                <a:latin typeface="メイリオ" pitchFamily="50" charset="-128"/>
                <a:ea typeface="メイリオ" pitchFamily="50" charset="-128"/>
                <a:cs typeface="メイリオ" pitchFamily="50" charset="-128"/>
              </a:rPr>
              <a:t>、</a:t>
            </a:r>
            <a:r>
              <a:rPr lang="ja-JP" altLang="en-US" sz="900" b="1" dirty="0" smtClean="0">
                <a:latin typeface="メイリオ" pitchFamily="50" charset="-128"/>
                <a:ea typeface="メイリオ" pitchFamily="50" charset="-128"/>
                <a:cs typeface="メイリオ" pitchFamily="50" charset="-128"/>
              </a:rPr>
              <a:t>重要</a:t>
            </a:r>
            <a:r>
              <a:rPr lang="ja-JP" altLang="en-US" sz="900" b="1" dirty="0">
                <a:latin typeface="メイリオ" pitchFamily="50" charset="-128"/>
                <a:ea typeface="メイリオ" pitchFamily="50" charset="-128"/>
                <a:cs typeface="メイリオ" pitchFamily="50" charset="-128"/>
              </a:rPr>
              <a:t>な部品が故障し発煙など事故が発生</a:t>
            </a:r>
            <a:r>
              <a:rPr lang="ja-JP" altLang="en-US" sz="900" b="1" dirty="0" smtClean="0">
                <a:latin typeface="メイリオ" pitchFamily="50" charset="-128"/>
                <a:ea typeface="メイリオ" pitchFamily="50" charset="-128"/>
                <a:cs typeface="メイリオ" pitchFamily="50" charset="-128"/>
              </a:rPr>
              <a:t>しない</a:t>
            </a:r>
            <a:r>
              <a:rPr lang="en-US" altLang="ja-JP" sz="900" b="1" dirty="0" smtClean="0">
                <a:latin typeface="メイリオ" pitchFamily="50" charset="-128"/>
                <a:ea typeface="メイリオ" pitchFamily="50" charset="-128"/>
                <a:cs typeface="メイリオ" pitchFamily="50" charset="-128"/>
              </a:rPr>
              <a:t/>
            </a:r>
            <a:br>
              <a:rPr lang="en-US" altLang="ja-JP" sz="900" b="1" dirty="0" smtClean="0">
                <a:latin typeface="メイリオ" pitchFamily="50" charset="-128"/>
                <a:ea typeface="メイリオ" pitchFamily="50" charset="-128"/>
                <a:cs typeface="メイリオ" pitchFamily="50" charset="-128"/>
              </a:rPr>
            </a:br>
            <a:r>
              <a:rPr lang="ja-JP" altLang="en-US" sz="900" dirty="0" smtClean="0">
                <a:latin typeface="メイリオ" pitchFamily="50" charset="-128"/>
                <a:ea typeface="メイリオ" pitchFamily="50" charset="-128"/>
                <a:cs typeface="メイリオ" pitchFamily="50" charset="-128"/>
              </a:rPr>
              <a:t>よう設計</a:t>
            </a:r>
            <a:r>
              <a:rPr lang="ja-JP" altLang="en-US" sz="900" dirty="0">
                <a:latin typeface="メイリオ" pitchFamily="50" charset="-128"/>
                <a:ea typeface="メイリオ" pitchFamily="50" charset="-128"/>
                <a:cs typeface="メイリオ" pitchFamily="50" charset="-128"/>
              </a:rPr>
              <a:t>に配慮しています</a:t>
            </a:r>
            <a:r>
              <a:rPr lang="ja-JP" altLang="en-US" sz="900" dirty="0" smtClean="0">
                <a:latin typeface="メイリオ" pitchFamily="50" charset="-128"/>
                <a:ea typeface="メイリオ" pitchFamily="50" charset="-128"/>
                <a:cs typeface="メイリオ" pitchFamily="50" charset="-128"/>
              </a:rPr>
              <a:t>。</a:t>
            </a:r>
            <a:endParaRPr lang="en-US" altLang="ja-JP" sz="900" dirty="0">
              <a:latin typeface="メイリオ" pitchFamily="50" charset="-128"/>
              <a:ea typeface="メイリオ" pitchFamily="50" charset="-128"/>
              <a:cs typeface="メイリオ" pitchFamily="50" charset="-128"/>
            </a:endParaRPr>
          </a:p>
        </p:txBody>
      </p:sp>
      <p:sp>
        <p:nvSpPr>
          <p:cNvPr id="6" name="正方形/長方形 5"/>
          <p:cNvSpPr/>
          <p:nvPr/>
        </p:nvSpPr>
        <p:spPr bwMode="auto">
          <a:xfrm>
            <a:off x="468449" y="6445036"/>
            <a:ext cx="969886" cy="488811"/>
          </a:xfrm>
          <a:prstGeom prst="rect">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900" dirty="0" smtClean="0">
                <a:solidFill>
                  <a:schemeClr val="bg1"/>
                </a:solidFill>
                <a:latin typeface="+mn-lt"/>
                <a:ea typeface="+mn-ea"/>
              </a:rPr>
              <a:t>安心その１</a:t>
            </a:r>
            <a:endParaRPr kumimoji="1" lang="en-US" altLang="ja-JP" sz="900" dirty="0" smtClean="0">
              <a:solidFill>
                <a:schemeClr val="bg1"/>
              </a:solidFill>
              <a:latin typeface="+mn-lt"/>
              <a:ea typeface="+mn-ea"/>
            </a:endParaRPr>
          </a:p>
          <a:p>
            <a:pPr algn="ctr"/>
            <a:r>
              <a:rPr lang="ja-JP" altLang="en-US" sz="900" b="1" dirty="0" smtClean="0">
                <a:solidFill>
                  <a:schemeClr val="bg1"/>
                </a:solidFill>
              </a:rPr>
              <a:t>フェイルセーフ</a:t>
            </a:r>
            <a:endParaRPr lang="en-US" altLang="ja-JP" sz="900" b="1" dirty="0" smtClean="0">
              <a:solidFill>
                <a:schemeClr val="bg1"/>
              </a:solidFill>
            </a:endParaRPr>
          </a:p>
          <a:p>
            <a:pPr algn="ctr"/>
            <a:r>
              <a:rPr lang="ja-JP" altLang="en-US" sz="900" b="1" dirty="0" smtClean="0">
                <a:solidFill>
                  <a:schemeClr val="bg1"/>
                </a:solidFill>
              </a:rPr>
              <a:t>設計</a:t>
            </a:r>
            <a:endParaRPr kumimoji="1" lang="ja-JP" altLang="en-US" sz="1100" b="1" dirty="0">
              <a:solidFill>
                <a:schemeClr val="bg1"/>
              </a:solidFill>
            </a:endParaRPr>
          </a:p>
        </p:txBody>
      </p:sp>
      <p:pic>
        <p:nvPicPr>
          <p:cNvPr id="159" name="図 3"/>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89416" y="6426658"/>
            <a:ext cx="708717" cy="53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9" name="Picture 2" descr="アイオー・セーフティ・サービス"/>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588027" y="9399691"/>
            <a:ext cx="819026" cy="200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0" name="グラフ 12"/>
          <p:cNvPicPr>
            <a:picLocks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605440" y="7800698"/>
            <a:ext cx="813805" cy="648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p:cNvSpPr txBox="1"/>
          <p:nvPr/>
        </p:nvSpPr>
        <p:spPr>
          <a:xfrm>
            <a:off x="356135" y="6113745"/>
            <a:ext cx="6114180" cy="253916"/>
          </a:xfrm>
          <a:prstGeom prst="rect">
            <a:avLst/>
          </a:prstGeom>
          <a:noFill/>
        </p:spPr>
        <p:txBody>
          <a:bodyPr wrap="square" rtlCol="0">
            <a:spAutoFit/>
          </a:bodyPr>
          <a:lstStyle/>
          <a:p>
            <a:pPr algn="ctr"/>
            <a:r>
              <a:rPr lang="ja-JP" altLang="en-US" sz="1050" dirty="0" smtClean="0"/>
              <a:t>当社製液晶ディスプレイはお客様に長く使っていただきたいという思いから「</a:t>
            </a:r>
            <a:r>
              <a:rPr lang="en-US" altLang="ja-JP" sz="1050" dirty="0" smtClean="0"/>
              <a:t>5</a:t>
            </a:r>
            <a:r>
              <a:rPr lang="ja-JP" altLang="en-US" sz="1050" dirty="0" err="1" smtClean="0"/>
              <a:t>つの</a:t>
            </a:r>
            <a:r>
              <a:rPr lang="ja-JP" altLang="en-US" sz="1050" dirty="0"/>
              <a:t>安心</a:t>
            </a:r>
            <a:r>
              <a:rPr lang="ja-JP" altLang="en-US" sz="1050" dirty="0" smtClean="0"/>
              <a:t>」をお約束します。</a:t>
            </a:r>
            <a:endParaRPr kumimoji="1" lang="ja-JP" altLang="en-US" sz="1050" dirty="0"/>
          </a:p>
        </p:txBody>
      </p:sp>
      <p:pic>
        <p:nvPicPr>
          <p:cNvPr id="188" name="Picture 13" descr="クリックすると新しいウィンドウで開きます"/>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957432" y="8520778"/>
            <a:ext cx="576000"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 name="テキスト ボックス 35"/>
          <p:cNvSpPr txBox="1">
            <a:spLocks noChangeArrowheads="1"/>
          </p:cNvSpPr>
          <p:nvPr/>
        </p:nvSpPr>
        <p:spPr bwMode="auto">
          <a:xfrm>
            <a:off x="4885360" y="7815515"/>
            <a:ext cx="936104" cy="461665"/>
          </a:xfrm>
          <a:prstGeom prst="rect">
            <a:avLst/>
          </a:prstGeom>
          <a:solidFill>
            <a:schemeClr val="bg1"/>
          </a:solidFill>
          <a:ln w="12700">
            <a:solidFill>
              <a:srgbClr val="FF0000"/>
            </a:solidFill>
            <a:miter lim="800000"/>
            <a:headEnd/>
            <a:tailEnd/>
          </a:ln>
        </p:spPr>
        <p:txBody>
          <a:bodyPr wrap="square">
            <a:spAutoFit/>
          </a:bodyPr>
          <a:lstStyle>
            <a:lvl1pPr eaLnBrk="0" hangingPunct="0">
              <a:defRPr kumimoji="1" sz="1200">
                <a:solidFill>
                  <a:schemeClr val="tx1"/>
                </a:solidFill>
                <a:latin typeface="HGP創英角ｺﾞｼｯｸUB" pitchFamily="50" charset="-128"/>
                <a:ea typeface="HGP創英角ｺﾞｼｯｸUB" pitchFamily="50" charset="-128"/>
              </a:defRPr>
            </a:lvl1pPr>
            <a:lvl2pPr marL="742950" indent="-285750" eaLnBrk="0" hangingPunct="0">
              <a:defRPr kumimoji="1" sz="1200">
                <a:solidFill>
                  <a:schemeClr val="tx1"/>
                </a:solidFill>
                <a:latin typeface="HGP創英角ｺﾞｼｯｸUB" pitchFamily="50" charset="-128"/>
                <a:ea typeface="HGP創英角ｺﾞｼｯｸUB" pitchFamily="50" charset="-128"/>
              </a:defRPr>
            </a:lvl2pPr>
            <a:lvl3pPr marL="1143000" indent="-228600" eaLnBrk="0" hangingPunct="0">
              <a:defRPr kumimoji="1" sz="1200">
                <a:solidFill>
                  <a:schemeClr val="tx1"/>
                </a:solidFill>
                <a:latin typeface="HGP創英角ｺﾞｼｯｸUB" pitchFamily="50" charset="-128"/>
                <a:ea typeface="HGP創英角ｺﾞｼｯｸUB" pitchFamily="50" charset="-128"/>
              </a:defRPr>
            </a:lvl3pPr>
            <a:lvl4pPr marL="1600200" indent="-228600" eaLnBrk="0" hangingPunct="0">
              <a:defRPr kumimoji="1" sz="1200">
                <a:solidFill>
                  <a:schemeClr val="tx1"/>
                </a:solidFill>
                <a:latin typeface="HGP創英角ｺﾞｼｯｸUB" pitchFamily="50" charset="-128"/>
                <a:ea typeface="HGP創英角ｺﾞｼｯｸUB" pitchFamily="50" charset="-128"/>
              </a:defRPr>
            </a:lvl4pPr>
            <a:lvl5pPr marL="2057400" indent="-228600" eaLnBrk="0" hangingPunct="0">
              <a:defRPr kumimoji="1" sz="12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HGP創英角ｺﾞｼｯｸUB" pitchFamily="50" charset="-128"/>
                <a:ea typeface="HGP創英角ｺﾞｼｯｸUB" pitchFamily="50" charset="-128"/>
              </a:defRPr>
            </a:lvl9pPr>
          </a:lstStyle>
          <a:p>
            <a:pPr eaLnBrk="1" hangingPunct="1"/>
            <a:r>
              <a:rPr lang="ja-JP" altLang="en-US" sz="800" dirty="0">
                <a:latin typeface="メイリオ" pitchFamily="50" charset="-128"/>
                <a:ea typeface="メイリオ" pitchFamily="50" charset="-128"/>
                <a:cs typeface="メイリオ" pitchFamily="50" charset="-128"/>
              </a:rPr>
              <a:t>ほぼ、</a:t>
            </a:r>
            <a:r>
              <a:rPr lang="en-US" altLang="ja-JP" sz="800" dirty="0">
                <a:latin typeface="メイリオ" pitchFamily="50" charset="-128"/>
                <a:ea typeface="メイリオ" pitchFamily="50" charset="-128"/>
                <a:cs typeface="メイリオ" pitchFamily="50" charset="-128"/>
              </a:rPr>
              <a:t>RGB</a:t>
            </a:r>
            <a:r>
              <a:rPr lang="ja-JP" altLang="en-US" sz="800" dirty="0" smtClean="0">
                <a:latin typeface="メイリオ" pitchFamily="50" charset="-128"/>
                <a:ea typeface="メイリオ" pitchFamily="50" charset="-128"/>
                <a:cs typeface="メイリオ" pitchFamily="50" charset="-128"/>
              </a:rPr>
              <a:t>各色</a:t>
            </a:r>
            <a:r>
              <a:rPr lang="en-US" altLang="ja-JP" sz="800" dirty="0" smtClean="0">
                <a:latin typeface="メイリオ" pitchFamily="50" charset="-128"/>
                <a:ea typeface="メイリオ" pitchFamily="50" charset="-128"/>
                <a:cs typeface="メイリオ" pitchFamily="50" charset="-128"/>
              </a:rPr>
              <a:t/>
            </a:r>
            <a:br>
              <a:rPr lang="en-US" altLang="ja-JP" sz="800" dirty="0" smtClean="0">
                <a:latin typeface="メイリオ" pitchFamily="50" charset="-128"/>
                <a:ea typeface="メイリオ" pitchFamily="50" charset="-128"/>
                <a:cs typeface="メイリオ" pitchFamily="50" charset="-128"/>
              </a:rPr>
            </a:br>
            <a:r>
              <a:rPr lang="ja-JP" altLang="en-US" sz="800" dirty="0" smtClean="0">
                <a:latin typeface="メイリオ" pitchFamily="50" charset="-128"/>
                <a:ea typeface="メイリオ" pitchFamily="50" charset="-128"/>
                <a:cs typeface="メイリオ" pitchFamily="50" charset="-128"/>
              </a:rPr>
              <a:t>ともにガンマ</a:t>
            </a:r>
            <a:r>
              <a:rPr lang="en-US" altLang="ja-JP" sz="800" dirty="0" smtClean="0">
                <a:latin typeface="メイリオ" pitchFamily="50" charset="-128"/>
                <a:ea typeface="メイリオ" pitchFamily="50" charset="-128"/>
                <a:cs typeface="メイリオ" pitchFamily="50" charset="-128"/>
              </a:rPr>
              <a:t>2.2</a:t>
            </a:r>
            <a:r>
              <a:rPr lang="ja-JP" altLang="en-US" sz="800" dirty="0" smtClean="0">
                <a:latin typeface="メイリオ" pitchFamily="50" charset="-128"/>
                <a:ea typeface="メイリオ" pitchFamily="50" charset="-128"/>
                <a:cs typeface="メイリオ" pitchFamily="50" charset="-128"/>
              </a:rPr>
              <a:t>曲線どおり</a:t>
            </a:r>
            <a:endParaRPr lang="en-US" altLang="ja-JP" sz="800" dirty="0">
              <a:latin typeface="メイリオ" pitchFamily="50" charset="-128"/>
              <a:ea typeface="メイリオ" pitchFamily="50" charset="-128"/>
              <a:cs typeface="メイリオ" pitchFamily="50" charset="-128"/>
            </a:endParaRPr>
          </a:p>
        </p:txBody>
      </p:sp>
      <p:sp>
        <p:nvSpPr>
          <p:cNvPr id="4" name="円/楕円 3"/>
          <p:cNvSpPr/>
          <p:nvPr/>
        </p:nvSpPr>
        <p:spPr bwMode="auto">
          <a:xfrm rot="19478867">
            <a:off x="5082014" y="8734403"/>
            <a:ext cx="360040" cy="416420"/>
          </a:xfrm>
          <a:prstGeom prst="ellipse">
            <a:avLst/>
          </a:prstGeom>
          <a:no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pic>
        <p:nvPicPr>
          <p:cNvPr id="161" name="Picture 17" descr="クリックすると新しいウィンドウで開きます"/>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749456" y="7105358"/>
            <a:ext cx="570483" cy="570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グループ化 7"/>
          <p:cNvGrpSpPr/>
          <p:nvPr/>
        </p:nvGrpSpPr>
        <p:grpSpPr>
          <a:xfrm>
            <a:off x="4430120" y="7186402"/>
            <a:ext cx="1342525" cy="485097"/>
            <a:chOff x="7605465" y="5749802"/>
            <a:chExt cx="2206618" cy="797321"/>
          </a:xfrm>
        </p:grpSpPr>
        <p:pic>
          <p:nvPicPr>
            <p:cNvPr id="160" name="Picture 15" descr="http://ord.yahoo.co.jp/o/image/SIG=122u3u6q4/EXP=1424837728;_ylc=X3IDMgRmc3QDMARpZHgDMARvaWQDQU5kOUdjVHBlSm1DQ0JuTlhoUHBwT3BTaEo5QnFjLUpidUplcFhRTTlPalZfNzI2b3dsQ2pqUVBOVU5oSncEcAM0NE9MNDRPQjQ0S3o0NE96SUNEamc2M2pnclEtBHBvcwMxBHNlYwNzaHcEc2xrA3Jp/**http%3a/www.nichicon.co.jp/images/head_logo.gif"/>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05465" y="5749802"/>
              <a:ext cx="1103312" cy="291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図 1"/>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353712" y="6096523"/>
              <a:ext cx="828483" cy="45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 name="Picture 13" descr="http://ord.yahoo.co.jp/o/image/SIG=144rve1ku/EXP=1424837694;_ylc=X3IDMgRmc3QDMARpZHgDMARvaWQDQU5kOUdjVGRLTjd1RVRtRE9ZSmg4VndTVXFOSzVyU0pBRmZVNy1BcTB2ejhVMHluSmNtTlVBT0N4Wm5zMFEEcAM0NE9yNDRPVDQ0S3o0NE96SUNEamc2M2pnclEtBHBvcwM4BHNlYwNzaHcEc2xrA3Jp/**http%3a/www.ceatec.com/2013/cms/files/logo/logo_117_1378187404_15225788c47b99aa9e28139a4162c9f097c13e2d46856c.jp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708772" y="5769622"/>
              <a:ext cx="1103311" cy="30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テキスト ボックス 8"/>
          <p:cNvSpPr txBox="1"/>
          <p:nvPr/>
        </p:nvSpPr>
        <p:spPr>
          <a:xfrm>
            <a:off x="5544363" y="8595099"/>
            <a:ext cx="800219" cy="338554"/>
          </a:xfrm>
          <a:prstGeom prst="rect">
            <a:avLst/>
          </a:prstGeom>
          <a:ln w="12700"/>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ja-JP" altLang="en-US" sz="800" dirty="0" smtClean="0"/>
              <a:t>「絶縁帯」で</a:t>
            </a:r>
            <a:endParaRPr kumimoji="1" lang="en-US" altLang="ja-JP" sz="800" dirty="0" smtClean="0"/>
          </a:p>
          <a:p>
            <a:r>
              <a:rPr lang="ja-JP" altLang="en-US" sz="800" dirty="0"/>
              <a:t>隙間防止済み</a:t>
            </a:r>
            <a:endParaRPr kumimoji="1" lang="ja-JP" altLang="en-US" sz="800" dirty="0"/>
          </a:p>
        </p:txBody>
      </p:sp>
      <p:cxnSp>
        <p:nvCxnSpPr>
          <p:cNvPr id="10" name="カギ線コネクタ 9"/>
          <p:cNvCxnSpPr>
            <a:stCxn id="4" idx="6"/>
            <a:endCxn id="9" idx="1"/>
          </p:cNvCxnSpPr>
          <p:nvPr/>
        </p:nvCxnSpPr>
        <p:spPr bwMode="auto">
          <a:xfrm flipV="1">
            <a:off x="5408860" y="8764376"/>
            <a:ext cx="135503" cy="74077"/>
          </a:xfrm>
          <a:prstGeom prst="bentConnector3">
            <a:avLst/>
          </a:prstGeom>
          <a:ln>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64" name="図 163"/>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4925321" y="9264530"/>
            <a:ext cx="662706" cy="445821"/>
          </a:xfrm>
          <a:prstGeom prst="rect">
            <a:avLst/>
          </a:prstGeom>
        </p:spPr>
      </p:pic>
      <p:pic>
        <p:nvPicPr>
          <p:cNvPr id="165" name="図 164"/>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273312" y="5673080"/>
            <a:ext cx="1175832" cy="436706"/>
          </a:xfrm>
          <a:prstGeom prst="rect">
            <a:avLst/>
          </a:prstGeom>
        </p:spPr>
      </p:pic>
      <p:sp>
        <p:nvSpPr>
          <p:cNvPr id="166" name="円/楕円 165"/>
          <p:cNvSpPr/>
          <p:nvPr/>
        </p:nvSpPr>
        <p:spPr bwMode="auto">
          <a:xfrm>
            <a:off x="5821462" y="2033382"/>
            <a:ext cx="830119" cy="830119"/>
          </a:xfrm>
          <a:prstGeom prst="ellipse">
            <a:avLst/>
          </a:prstGeom>
          <a:solidFill>
            <a:schemeClr val="bg1"/>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kumimoji="1" lang="ja-JP" altLang="en-US" sz="1400" b="1" dirty="0">
              <a:solidFill>
                <a:schemeClr val="bg1"/>
              </a:solidFill>
              <a:effectLst>
                <a:outerShdw blurRad="38100" dist="38100" dir="2700000" algn="tl">
                  <a:srgbClr val="000000">
                    <a:alpha val="43137"/>
                  </a:srgbClr>
                </a:outerShdw>
              </a:effectLst>
              <a:latin typeface="+mn-ea"/>
            </a:endParaRPr>
          </a:p>
        </p:txBody>
      </p:sp>
      <p:pic>
        <p:nvPicPr>
          <p:cNvPr id="3" name="図 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5877272" y="2170678"/>
            <a:ext cx="740701" cy="555526"/>
          </a:xfrm>
          <a:prstGeom prst="rect">
            <a:avLst/>
          </a:prstGeom>
        </p:spPr>
      </p:pic>
      <p:sp>
        <p:nvSpPr>
          <p:cNvPr id="11" name="テキスト ボックス 10"/>
          <p:cNvSpPr txBox="1"/>
          <p:nvPr/>
        </p:nvSpPr>
        <p:spPr>
          <a:xfrm>
            <a:off x="5889716" y="2863501"/>
            <a:ext cx="1019831" cy="153888"/>
          </a:xfrm>
          <a:prstGeom prst="rect">
            <a:avLst/>
          </a:prstGeom>
          <a:noFill/>
        </p:spPr>
        <p:txBody>
          <a:bodyPr wrap="none" rtlCol="0">
            <a:spAutoFit/>
          </a:bodyPr>
          <a:lstStyle/>
          <a:p>
            <a:r>
              <a:rPr lang="en-US" altLang="ja-JP" sz="400" dirty="0" smtClean="0"/>
              <a:t>※</a:t>
            </a:r>
            <a:r>
              <a:rPr lang="ja-JP" altLang="en-US" sz="400" dirty="0" smtClean="0"/>
              <a:t>モデル</a:t>
            </a:r>
            <a:r>
              <a:rPr lang="ja-JP" altLang="en-US" sz="400" dirty="0"/>
              <a:t>に</a:t>
            </a:r>
            <a:r>
              <a:rPr lang="ja-JP" altLang="en-US" sz="400" dirty="0" smtClean="0"/>
              <a:t>よりデザインは異なります。</a:t>
            </a:r>
            <a:endParaRPr kumimoji="1" lang="ja-JP" altLang="en-US" sz="400" dirty="0"/>
          </a:p>
        </p:txBody>
      </p:sp>
      <p:sp>
        <p:nvSpPr>
          <p:cNvPr id="173" name="角丸四角形 172"/>
          <p:cNvSpPr/>
          <p:nvPr/>
        </p:nvSpPr>
        <p:spPr bwMode="auto">
          <a:xfrm>
            <a:off x="244711" y="3241936"/>
            <a:ext cx="6337300" cy="2141845"/>
          </a:xfrm>
          <a:prstGeom prst="roundRect">
            <a:avLst>
              <a:gd name="adj" fmla="val 7983"/>
            </a:avLst>
          </a:prstGeom>
          <a:solidFill>
            <a:schemeClr val="bg1"/>
          </a:solidFill>
          <a:ln w="381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ja-JP" altLang="en-US" sz="2400">
              <a:solidFill>
                <a:schemeClr val="tx1">
                  <a:lumMod val="75000"/>
                  <a:lumOff val="25000"/>
                </a:schemeClr>
              </a:solidFill>
              <a:latin typeface="+mn-ea"/>
            </a:endParaRPr>
          </a:p>
        </p:txBody>
      </p:sp>
      <p:sp>
        <p:nvSpPr>
          <p:cNvPr id="174" name="片側の 2 つの角を丸めた四角形 173"/>
          <p:cNvSpPr/>
          <p:nvPr/>
        </p:nvSpPr>
        <p:spPr bwMode="auto">
          <a:xfrm>
            <a:off x="245010" y="3241936"/>
            <a:ext cx="6337002" cy="153476"/>
          </a:xfrm>
          <a:prstGeom prst="round2SameRect">
            <a:avLst>
              <a:gd name="adj1" fmla="val 50000"/>
              <a:gd name="adj2" fmla="val 0"/>
            </a:avLst>
          </a:prstGeom>
          <a:solidFill>
            <a:schemeClr val="bg1">
              <a:lumMod val="85000"/>
            </a:schemeClr>
          </a:solidFill>
          <a:ln w="381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ja-JP" altLang="en-US" sz="1400">
              <a:solidFill>
                <a:schemeClr val="tx1"/>
              </a:solidFill>
              <a:latin typeface="+mn-ea"/>
            </a:endParaRPr>
          </a:p>
        </p:txBody>
      </p:sp>
      <p:sp>
        <p:nvSpPr>
          <p:cNvPr id="175" name="正方形/長方形 174"/>
          <p:cNvSpPr/>
          <p:nvPr/>
        </p:nvSpPr>
        <p:spPr>
          <a:xfrm>
            <a:off x="2262422" y="3205551"/>
            <a:ext cx="2300630" cy="261610"/>
          </a:xfrm>
          <a:prstGeom prst="rect">
            <a:avLst/>
          </a:prstGeom>
        </p:spPr>
        <p:txBody>
          <a:bodyPr wrap="none">
            <a:spAutoFit/>
          </a:bodyPr>
          <a:lstStyle/>
          <a:p>
            <a:pPr algn="dist"/>
            <a:r>
              <a:rPr lang="ja-JP" altLang="en-US" sz="1100" b="1" dirty="0" smtClean="0">
                <a:solidFill>
                  <a:srgbClr val="00B0F0"/>
                </a:solidFill>
                <a:latin typeface="+mn-ea"/>
                <a:ea typeface="+mn-ea"/>
              </a:rPr>
              <a:t>組み合わせとオススメのユーザー</a:t>
            </a:r>
            <a:endParaRPr lang="ja-JP" altLang="en-US" sz="1100" b="1" dirty="0">
              <a:solidFill>
                <a:srgbClr val="00B0F0"/>
              </a:solidFill>
              <a:latin typeface="+mn-ea"/>
              <a:ea typeface="+mn-ea"/>
            </a:endParaRPr>
          </a:p>
        </p:txBody>
      </p:sp>
      <p:pic>
        <p:nvPicPr>
          <p:cNvPr id="191" name="Picture 16" descr="画像"/>
          <p:cNvPicPr>
            <a:picLocks noChangeAspect="1" noChangeArrowheads="1"/>
          </p:cNvPicPr>
          <p:nvPr/>
        </p:nvPicPr>
        <p:blipFill rotWithShape="1">
          <a:blip r:embed="rId21" cstate="screen">
            <a:extLst>
              <a:ext uri="{28A0092B-C50C-407E-A947-70E740481C1C}">
                <a14:useLocalDpi xmlns:a14="http://schemas.microsoft.com/office/drawing/2010/main"/>
              </a:ext>
            </a:extLst>
          </a:blip>
          <a:srcRect/>
          <a:stretch/>
        </p:blipFill>
        <p:spPr bwMode="auto">
          <a:xfrm>
            <a:off x="5731964" y="3566683"/>
            <a:ext cx="790374" cy="1288927"/>
          </a:xfrm>
          <a:prstGeom prst="rect">
            <a:avLst/>
          </a:prstGeom>
          <a:noFill/>
          <a:extLst>
            <a:ext uri="{909E8E84-426E-40dd-AFC4-6F175D3DCCD1}">
              <a14:hiddenFill xmlns:a14="http://schemas.microsoft.com/office/drawing/2010/main">
                <a:solidFill>
                  <a:srgbClr val="FFFFFF"/>
                </a:solidFill>
              </a14:hiddenFill>
            </a:ext>
          </a:extLst>
        </p:spPr>
      </p:pic>
      <p:sp>
        <p:nvSpPr>
          <p:cNvPr id="192" name="Rectangle 424"/>
          <p:cNvSpPr>
            <a:spLocks noChangeArrowheads="1"/>
          </p:cNvSpPr>
          <p:nvPr/>
        </p:nvSpPr>
        <p:spPr bwMode="auto">
          <a:xfrm rot="10800000">
            <a:off x="5827726" y="3627392"/>
            <a:ext cx="591363" cy="1022724"/>
          </a:xfrm>
          <a:prstGeom prst="rect">
            <a:avLst/>
          </a:prstGeom>
          <a:solidFill>
            <a:srgbClr val="00B0F0"/>
          </a:solidFill>
          <a:ln w="6350" algn="ctr">
            <a:solidFill>
              <a:srgbClr val="666699"/>
            </a:solidFill>
            <a:miter lim="800000"/>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800" dirty="0" smtClean="0">
                <a:latin typeface="+mn-ea"/>
                <a:ea typeface="+mn-ea"/>
              </a:rPr>
              <a:t>縦置き</a:t>
            </a:r>
            <a:endParaRPr lang="en-US" altLang="ja-JP" sz="800" dirty="0" smtClean="0">
              <a:latin typeface="+mn-ea"/>
              <a:ea typeface="+mn-ea"/>
            </a:endParaRPr>
          </a:p>
          <a:p>
            <a:r>
              <a:rPr lang="ja-JP" altLang="en-US" sz="800" dirty="0" smtClean="0">
                <a:latin typeface="+mn-ea"/>
                <a:ea typeface="+mn-ea"/>
              </a:rPr>
              <a:t>スタンド</a:t>
            </a:r>
            <a:endParaRPr lang="en-US" altLang="ja-JP" sz="800" dirty="0" smtClean="0">
              <a:latin typeface="+mn-ea"/>
              <a:ea typeface="+mn-ea"/>
            </a:endParaRPr>
          </a:p>
          <a:p>
            <a:r>
              <a:rPr lang="ja-JP" altLang="en-US" sz="800" dirty="0" smtClean="0">
                <a:latin typeface="+mn-ea"/>
                <a:ea typeface="+mn-ea"/>
              </a:rPr>
              <a:t>と</a:t>
            </a:r>
            <a:endParaRPr lang="en-US" altLang="ja-JP" sz="800" dirty="0" smtClean="0">
              <a:latin typeface="+mn-ea"/>
              <a:ea typeface="+mn-ea"/>
            </a:endParaRPr>
          </a:p>
          <a:p>
            <a:r>
              <a:rPr lang="ja-JP" altLang="en-US" sz="800" dirty="0" smtClean="0">
                <a:latin typeface="+mn-ea"/>
                <a:ea typeface="+mn-ea"/>
              </a:rPr>
              <a:t>液晶を</a:t>
            </a:r>
            <a:endParaRPr lang="en-US" altLang="ja-JP" sz="800" dirty="0" smtClean="0">
              <a:latin typeface="+mn-ea"/>
              <a:ea typeface="+mn-ea"/>
            </a:endParaRPr>
          </a:p>
          <a:p>
            <a:r>
              <a:rPr lang="ja-JP" altLang="en-US" sz="800" dirty="0">
                <a:latin typeface="+mn-ea"/>
                <a:ea typeface="+mn-ea"/>
              </a:rPr>
              <a:t>プラス</a:t>
            </a:r>
          </a:p>
        </p:txBody>
      </p:sp>
      <p:sp>
        <p:nvSpPr>
          <p:cNvPr id="195" name="円/楕円 194"/>
          <p:cNvSpPr/>
          <p:nvPr/>
        </p:nvSpPr>
        <p:spPr bwMode="auto">
          <a:xfrm>
            <a:off x="5269270" y="3540441"/>
            <a:ext cx="430800" cy="211056"/>
          </a:xfrm>
          <a:prstGeom prst="ellipse">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kumimoji="1" lang="ja-JP" altLang="en-US" sz="700" b="1" dirty="0" smtClean="0">
                <a:solidFill>
                  <a:schemeClr val="bg1"/>
                </a:solidFill>
                <a:latin typeface="+mn-ea"/>
              </a:rPr>
              <a:t>例④</a:t>
            </a:r>
            <a:endParaRPr kumimoji="1" lang="ja-JP" altLang="en-US" sz="700" b="1" dirty="0">
              <a:solidFill>
                <a:schemeClr val="bg1"/>
              </a:solidFill>
              <a:latin typeface="+mn-ea"/>
            </a:endParaRPr>
          </a:p>
        </p:txBody>
      </p:sp>
      <p:cxnSp>
        <p:nvCxnSpPr>
          <p:cNvPr id="200" name="直線矢印コネクタ 199"/>
          <p:cNvCxnSpPr/>
          <p:nvPr/>
        </p:nvCxnSpPr>
        <p:spPr bwMode="auto">
          <a:xfrm>
            <a:off x="5734958" y="3531038"/>
            <a:ext cx="736148"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01" name="テキスト ボックス 200"/>
          <p:cNvSpPr txBox="1"/>
          <p:nvPr/>
        </p:nvSpPr>
        <p:spPr>
          <a:xfrm>
            <a:off x="5843043" y="3439324"/>
            <a:ext cx="469071" cy="129601"/>
          </a:xfrm>
          <a:prstGeom prst="rect">
            <a:avLst/>
          </a:prstGeom>
          <a:noFill/>
        </p:spPr>
        <p:txBody>
          <a:bodyPr wrap="none" lIns="36000" tIns="0" rIns="36000" bIns="0" rtlCol="0">
            <a:spAutoFit/>
          </a:bodyPr>
          <a:lstStyle/>
          <a:p>
            <a:pPr algn="ctr"/>
            <a:r>
              <a:rPr lang="en-US" altLang="ja-JP" sz="600" b="1" dirty="0">
                <a:latin typeface="+mn-ea"/>
                <a:ea typeface="+mn-ea"/>
              </a:rPr>
              <a:t>3</a:t>
            </a:r>
            <a:r>
              <a:rPr kumimoji="1" lang="en-US" altLang="ja-JP" sz="600" b="1" dirty="0" smtClean="0">
                <a:latin typeface="+mn-ea"/>
                <a:ea typeface="+mn-ea"/>
              </a:rPr>
              <a:t>5cm</a:t>
            </a:r>
            <a:endParaRPr kumimoji="1" lang="ja-JP" altLang="en-US" sz="600" b="1" dirty="0">
              <a:latin typeface="+mn-ea"/>
              <a:ea typeface="+mn-ea"/>
            </a:endParaRPr>
          </a:p>
        </p:txBody>
      </p:sp>
      <p:sp>
        <p:nvSpPr>
          <p:cNvPr id="237" name="テキスト ボックス 236"/>
          <p:cNvSpPr txBox="1"/>
          <p:nvPr/>
        </p:nvSpPr>
        <p:spPr>
          <a:xfrm>
            <a:off x="776824" y="3708218"/>
            <a:ext cx="431776" cy="107722"/>
          </a:xfrm>
          <a:prstGeom prst="rect">
            <a:avLst/>
          </a:prstGeom>
          <a:noFill/>
        </p:spPr>
        <p:txBody>
          <a:bodyPr wrap="none" lIns="36000" tIns="0" rIns="36000" bIns="0" rtlCol="0">
            <a:spAutoFit/>
          </a:bodyPr>
          <a:lstStyle/>
          <a:p>
            <a:r>
              <a:rPr kumimoji="1" lang="en-US" altLang="ja-JP" sz="700" b="1" dirty="0" smtClean="0">
                <a:latin typeface="+mn-ea"/>
                <a:ea typeface="+mn-ea"/>
              </a:rPr>
              <a:t>【</a:t>
            </a:r>
            <a:r>
              <a:rPr kumimoji="1" lang="ja-JP" altLang="en-US" sz="700" b="1" dirty="0" smtClean="0">
                <a:latin typeface="+mn-ea"/>
                <a:ea typeface="+mn-ea"/>
              </a:rPr>
              <a:t>例①</a:t>
            </a:r>
            <a:r>
              <a:rPr kumimoji="1" lang="en-US" altLang="ja-JP" sz="700" b="1" dirty="0" smtClean="0">
                <a:latin typeface="+mn-ea"/>
                <a:ea typeface="+mn-ea"/>
              </a:rPr>
              <a:t>】</a:t>
            </a:r>
            <a:endParaRPr kumimoji="1" lang="ja-JP" altLang="en-US" sz="700" b="1" dirty="0">
              <a:latin typeface="+mn-ea"/>
              <a:ea typeface="+mn-ea"/>
            </a:endParaRPr>
          </a:p>
        </p:txBody>
      </p:sp>
      <p:grpSp>
        <p:nvGrpSpPr>
          <p:cNvPr id="260" name="グループ化 259"/>
          <p:cNvGrpSpPr/>
          <p:nvPr/>
        </p:nvGrpSpPr>
        <p:grpSpPr>
          <a:xfrm>
            <a:off x="1545999" y="4000038"/>
            <a:ext cx="856244" cy="865098"/>
            <a:chOff x="8034455" y="6249144"/>
            <a:chExt cx="543788" cy="549411"/>
          </a:xfrm>
        </p:grpSpPr>
        <p:pic>
          <p:nvPicPr>
            <p:cNvPr id="261" name="Picture 2" descr="http://ecx.images-amazon.com/images/I/41JGhgoZWTL._SY300_.jpg"/>
            <p:cNvPicPr>
              <a:picLocks noChangeAspect="1" noChangeArrowheads="1"/>
            </p:cNvPicPr>
            <p:nvPr/>
          </p:nvPicPr>
          <p:blipFill>
            <a:blip r:embed="rId22" cstate="screen">
              <a:extLst>
                <a:ext uri="{28A0092B-C50C-407E-A947-70E740481C1C}">
                  <a14:useLocalDpi xmlns:a14="http://schemas.microsoft.com/office/drawing/2010/main"/>
                </a:ext>
              </a:extLst>
            </a:blip>
            <a:srcRect/>
            <a:stretch>
              <a:fillRect/>
            </a:stretch>
          </p:blipFill>
          <p:spPr bwMode="auto">
            <a:xfrm>
              <a:off x="8061936" y="6249144"/>
              <a:ext cx="488827" cy="488828"/>
            </a:xfrm>
            <a:prstGeom prst="rect">
              <a:avLst/>
            </a:prstGeom>
            <a:noFill/>
            <a:extLst>
              <a:ext uri="{909E8E84-426E-40dd-AFC4-6F175D3DCCD1}">
                <a14:hiddenFill xmlns:a14="http://schemas.microsoft.com/office/drawing/2010/main">
                  <a:solidFill>
                    <a:srgbClr val="FFFFFF"/>
                  </a:solidFill>
                </a14:hiddenFill>
              </a:ext>
            </a:extLst>
          </p:spPr>
        </p:pic>
        <p:pic>
          <p:nvPicPr>
            <p:cNvPr id="262" name="Picture 4" descr="http://iconhoihoi.oops.jp/sozai/icon/130-desktoppc2/icon_4b_192.png"/>
            <p:cNvPicPr>
              <a:picLocks noChangeAspect="1" noChangeArrowheads="1"/>
            </p:cNvPicPr>
            <p:nvPr/>
          </p:nvPicPr>
          <p:blipFill rotWithShape="1">
            <a:blip r:embed="rId23" cstate="screen">
              <a:extLst>
                <a:ext uri="{28A0092B-C50C-407E-A947-70E740481C1C}">
                  <a14:useLocalDpi xmlns:a14="http://schemas.microsoft.com/office/drawing/2010/main"/>
                </a:ext>
              </a:extLst>
            </a:blip>
            <a:srcRect/>
            <a:stretch/>
          </p:blipFill>
          <p:spPr bwMode="auto">
            <a:xfrm>
              <a:off x="8034455" y="6677388"/>
              <a:ext cx="543788" cy="121167"/>
            </a:xfrm>
            <a:prstGeom prst="rect">
              <a:avLst/>
            </a:prstGeom>
            <a:noFill/>
            <a:extLst>
              <a:ext uri="{909E8E84-426E-40dd-AFC4-6F175D3DCCD1}">
                <a14:hiddenFill xmlns:a14="http://schemas.microsoft.com/office/drawing/2010/main">
                  <a:solidFill>
                    <a:srgbClr val="FFFFFF"/>
                  </a:solidFill>
                </a14:hiddenFill>
              </a:ext>
            </a:extLst>
          </p:spPr>
        </p:pic>
      </p:grpSp>
      <p:sp>
        <p:nvSpPr>
          <p:cNvPr id="263" name="Rectangle 424"/>
          <p:cNvSpPr>
            <a:spLocks noChangeArrowheads="1"/>
          </p:cNvSpPr>
          <p:nvPr/>
        </p:nvSpPr>
        <p:spPr bwMode="auto">
          <a:xfrm rot="10800000">
            <a:off x="1645607" y="4057432"/>
            <a:ext cx="667080" cy="540277"/>
          </a:xfrm>
          <a:prstGeom prst="rect">
            <a:avLst/>
          </a:prstGeom>
          <a:solidFill>
            <a:srgbClr val="00B0F0"/>
          </a:solidFill>
          <a:ln w="6350" algn="ctr">
            <a:solidFill>
              <a:srgbClr val="666699"/>
            </a:solidFill>
            <a:miter lim="800000"/>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en-US" altLang="ja-JP" sz="900" b="1" dirty="0" smtClean="0">
                <a:latin typeface="+mn-ea"/>
                <a:ea typeface="+mn-ea"/>
              </a:rPr>
              <a:t>17</a:t>
            </a:r>
            <a:r>
              <a:rPr lang="ja-JP" altLang="en-US" sz="900" b="1" dirty="0" smtClean="0">
                <a:latin typeface="+mn-ea"/>
                <a:ea typeface="+mn-ea"/>
              </a:rPr>
              <a:t>型</a:t>
            </a:r>
            <a:endParaRPr lang="en-US" altLang="ja-JP" sz="900" b="1" dirty="0" smtClean="0">
              <a:latin typeface="+mn-ea"/>
              <a:ea typeface="+mn-ea"/>
            </a:endParaRPr>
          </a:p>
          <a:p>
            <a:r>
              <a:rPr lang="ja-JP" altLang="en-US" sz="900" b="1" dirty="0">
                <a:latin typeface="+mn-ea"/>
                <a:ea typeface="+mn-ea"/>
              </a:rPr>
              <a:t>スクウェア</a:t>
            </a:r>
            <a:endParaRPr lang="en-US" altLang="ja-JP" sz="900" b="1" dirty="0" smtClean="0">
              <a:latin typeface="+mn-ea"/>
              <a:ea typeface="+mn-ea"/>
            </a:endParaRPr>
          </a:p>
        </p:txBody>
      </p:sp>
      <p:sp>
        <p:nvSpPr>
          <p:cNvPr id="264" name="正方形/長方形 263"/>
          <p:cNvSpPr/>
          <p:nvPr/>
        </p:nvSpPr>
        <p:spPr bwMode="auto">
          <a:xfrm>
            <a:off x="1650042" y="3924439"/>
            <a:ext cx="769703" cy="989734"/>
          </a:xfrm>
          <a:prstGeom prst="rect">
            <a:avLst/>
          </a:prstGeom>
          <a:gradFill flip="none" rotWithShape="1">
            <a:gsLst>
              <a:gs pos="0">
                <a:srgbClr val="FFFFFF"/>
              </a:gs>
              <a:gs pos="0">
                <a:schemeClr val="bg1"/>
              </a:gs>
              <a:gs pos="67000">
                <a:srgbClr val="FFFFFF"/>
              </a:gs>
              <a:gs pos="100000">
                <a:schemeClr val="bg1">
                  <a:alpha val="78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grpSp>
        <p:nvGrpSpPr>
          <p:cNvPr id="266" name="グループ化 265"/>
          <p:cNvGrpSpPr/>
          <p:nvPr/>
        </p:nvGrpSpPr>
        <p:grpSpPr>
          <a:xfrm>
            <a:off x="4933382" y="4031663"/>
            <a:ext cx="856244" cy="865098"/>
            <a:chOff x="8034455" y="6249144"/>
            <a:chExt cx="543788" cy="549411"/>
          </a:xfrm>
        </p:grpSpPr>
        <p:pic>
          <p:nvPicPr>
            <p:cNvPr id="269" name="Picture 2" descr="http://ecx.images-amazon.com/images/I/41JGhgoZWTL._SY300_.jpg"/>
            <p:cNvPicPr>
              <a:picLocks noChangeAspect="1" noChangeArrowheads="1"/>
            </p:cNvPicPr>
            <p:nvPr/>
          </p:nvPicPr>
          <p:blipFill>
            <a:blip r:embed="rId22" cstate="screen">
              <a:extLst>
                <a:ext uri="{28A0092B-C50C-407E-A947-70E740481C1C}">
                  <a14:useLocalDpi xmlns:a14="http://schemas.microsoft.com/office/drawing/2010/main"/>
                </a:ext>
              </a:extLst>
            </a:blip>
            <a:srcRect/>
            <a:stretch>
              <a:fillRect/>
            </a:stretch>
          </p:blipFill>
          <p:spPr bwMode="auto">
            <a:xfrm>
              <a:off x="8061936" y="6249144"/>
              <a:ext cx="488827" cy="488828"/>
            </a:xfrm>
            <a:prstGeom prst="rect">
              <a:avLst/>
            </a:prstGeom>
            <a:noFill/>
            <a:extLst>
              <a:ext uri="{909E8E84-426E-40dd-AFC4-6F175D3DCCD1}">
                <a14:hiddenFill xmlns:a14="http://schemas.microsoft.com/office/drawing/2010/main">
                  <a:solidFill>
                    <a:srgbClr val="FFFFFF"/>
                  </a:solidFill>
                </a14:hiddenFill>
              </a:ext>
            </a:extLst>
          </p:spPr>
        </p:pic>
        <p:pic>
          <p:nvPicPr>
            <p:cNvPr id="270" name="Picture 4" descr="http://iconhoihoi.oops.jp/sozai/icon/130-desktoppc2/icon_4b_192.png"/>
            <p:cNvPicPr>
              <a:picLocks noChangeAspect="1" noChangeArrowheads="1"/>
            </p:cNvPicPr>
            <p:nvPr/>
          </p:nvPicPr>
          <p:blipFill rotWithShape="1">
            <a:blip r:embed="rId23" cstate="screen">
              <a:extLst>
                <a:ext uri="{28A0092B-C50C-407E-A947-70E740481C1C}">
                  <a14:useLocalDpi xmlns:a14="http://schemas.microsoft.com/office/drawing/2010/main"/>
                </a:ext>
              </a:extLst>
            </a:blip>
            <a:srcRect/>
            <a:stretch/>
          </p:blipFill>
          <p:spPr bwMode="auto">
            <a:xfrm>
              <a:off x="8034455" y="6677388"/>
              <a:ext cx="543788" cy="121167"/>
            </a:xfrm>
            <a:prstGeom prst="rect">
              <a:avLst/>
            </a:prstGeom>
            <a:noFill/>
            <a:extLst>
              <a:ext uri="{909E8E84-426E-40dd-AFC4-6F175D3DCCD1}">
                <a14:hiddenFill xmlns:a14="http://schemas.microsoft.com/office/drawing/2010/main">
                  <a:solidFill>
                    <a:srgbClr val="FFFFFF"/>
                  </a:solidFill>
                </a14:hiddenFill>
              </a:ext>
            </a:extLst>
          </p:spPr>
        </p:pic>
      </p:grpSp>
      <p:sp>
        <p:nvSpPr>
          <p:cNvPr id="267" name="Rectangle 424"/>
          <p:cNvSpPr>
            <a:spLocks noChangeArrowheads="1"/>
          </p:cNvSpPr>
          <p:nvPr/>
        </p:nvSpPr>
        <p:spPr bwMode="auto">
          <a:xfrm rot="10800000">
            <a:off x="5032990" y="4089057"/>
            <a:ext cx="667080" cy="540277"/>
          </a:xfrm>
          <a:prstGeom prst="rect">
            <a:avLst/>
          </a:prstGeom>
          <a:solidFill>
            <a:srgbClr val="00B0F0"/>
          </a:solidFill>
          <a:ln w="6350" algn="ctr">
            <a:solidFill>
              <a:srgbClr val="666699"/>
            </a:solidFill>
            <a:miter lim="800000"/>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en-US" altLang="ja-JP" sz="900" b="1" dirty="0" smtClean="0">
                <a:latin typeface="+mn-ea"/>
                <a:ea typeface="+mn-ea"/>
              </a:rPr>
              <a:t>17</a:t>
            </a:r>
            <a:r>
              <a:rPr lang="ja-JP" altLang="en-US" sz="900" b="1" dirty="0" smtClean="0">
                <a:latin typeface="+mn-ea"/>
                <a:ea typeface="+mn-ea"/>
              </a:rPr>
              <a:t>型</a:t>
            </a:r>
            <a:endParaRPr lang="en-US" altLang="ja-JP" sz="900" b="1" dirty="0" smtClean="0">
              <a:latin typeface="+mn-ea"/>
              <a:ea typeface="+mn-ea"/>
            </a:endParaRPr>
          </a:p>
          <a:p>
            <a:r>
              <a:rPr lang="ja-JP" altLang="en-US" sz="900" b="1" dirty="0">
                <a:latin typeface="+mn-ea"/>
                <a:ea typeface="+mn-ea"/>
              </a:rPr>
              <a:t>スクウェア</a:t>
            </a:r>
            <a:endParaRPr lang="en-US" altLang="ja-JP" sz="900" b="1" dirty="0" smtClean="0">
              <a:latin typeface="+mn-ea"/>
              <a:ea typeface="+mn-ea"/>
            </a:endParaRPr>
          </a:p>
        </p:txBody>
      </p:sp>
      <p:sp>
        <p:nvSpPr>
          <p:cNvPr id="268" name="正方形/長方形 267"/>
          <p:cNvSpPr/>
          <p:nvPr/>
        </p:nvSpPr>
        <p:spPr bwMode="auto">
          <a:xfrm>
            <a:off x="4976653" y="3956064"/>
            <a:ext cx="769703" cy="989734"/>
          </a:xfrm>
          <a:prstGeom prst="rect">
            <a:avLst/>
          </a:prstGeom>
          <a:gradFill flip="none" rotWithShape="1">
            <a:gsLst>
              <a:gs pos="0">
                <a:srgbClr val="FFFFFF"/>
              </a:gs>
              <a:gs pos="0">
                <a:schemeClr val="bg1"/>
              </a:gs>
              <a:gs pos="49000">
                <a:srgbClr val="FFFFFF"/>
              </a:gs>
              <a:gs pos="100000">
                <a:schemeClr val="bg1">
                  <a:alpha val="78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grpSp>
        <p:nvGrpSpPr>
          <p:cNvPr id="271" name="Group 421"/>
          <p:cNvGrpSpPr>
            <a:grpSpLocks noChangeAspect="1"/>
          </p:cNvGrpSpPr>
          <p:nvPr/>
        </p:nvGrpSpPr>
        <p:grpSpPr bwMode="auto">
          <a:xfrm>
            <a:off x="3931911" y="3777438"/>
            <a:ext cx="1467080" cy="1086594"/>
            <a:chOff x="134" y="1079"/>
            <a:chExt cx="3296" cy="2438"/>
          </a:xfrm>
        </p:grpSpPr>
        <p:sp>
          <p:nvSpPr>
            <p:cNvPr id="272" name="AutoShape 422"/>
            <p:cNvSpPr>
              <a:spLocks noChangeAspect="1" noChangeArrowheads="1"/>
            </p:cNvSpPr>
            <p:nvPr/>
          </p:nvSpPr>
          <p:spPr bwMode="auto">
            <a:xfrm>
              <a:off x="209" y="1079"/>
              <a:ext cx="3221" cy="2027"/>
            </a:xfrm>
            <a:prstGeom prst="roundRect">
              <a:avLst>
                <a:gd name="adj" fmla="val 2269"/>
              </a:avLst>
            </a:prstGeom>
            <a:solidFill>
              <a:schemeClr val="bg1"/>
            </a:solidFill>
            <a:ln w="9525" algn="ctr">
              <a:noFill/>
              <a:round/>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endParaRPr lang="ja-JP" altLang="en-US" sz="800">
                <a:latin typeface="+mn-ea"/>
                <a:ea typeface="+mn-ea"/>
              </a:endParaRPr>
            </a:p>
          </p:txBody>
        </p:sp>
        <p:pic>
          <p:nvPicPr>
            <p:cNvPr id="273" name="Picture 423" descr="画像"/>
            <p:cNvPicPr>
              <a:picLocks noChangeAspect="1" noChangeArrowheads="1"/>
            </p:cNvPicPr>
            <p:nvPr/>
          </p:nvPicPr>
          <p:blipFill>
            <a:blip r:embed="rId2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34" y="1349"/>
              <a:ext cx="2890" cy="2168"/>
            </a:xfrm>
            <a:prstGeom prst="rect">
              <a:avLst/>
            </a:prstGeom>
            <a:noFill/>
            <a:ln w="9525">
              <a:noFill/>
              <a:miter lim="800000"/>
              <a:headEnd/>
              <a:tailEnd/>
            </a:ln>
          </p:spPr>
        </p:pic>
      </p:grpSp>
      <p:sp>
        <p:nvSpPr>
          <p:cNvPr id="274" name="Rectangle 424"/>
          <p:cNvSpPr>
            <a:spLocks noChangeArrowheads="1"/>
          </p:cNvSpPr>
          <p:nvPr/>
        </p:nvSpPr>
        <p:spPr bwMode="auto">
          <a:xfrm rot="10800000">
            <a:off x="4016619" y="3972433"/>
            <a:ext cx="1109256" cy="620230"/>
          </a:xfrm>
          <a:prstGeom prst="rect">
            <a:avLst/>
          </a:prstGeom>
          <a:solidFill>
            <a:srgbClr val="00B0F0"/>
          </a:solidFill>
          <a:ln w="6350" algn="ctr">
            <a:solidFill>
              <a:srgbClr val="666699"/>
            </a:solidFill>
            <a:miter lim="800000"/>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800" dirty="0" smtClean="0">
                <a:latin typeface="+mn-ea"/>
                <a:ea typeface="+mn-ea"/>
              </a:rPr>
              <a:t>より大画面の</a:t>
            </a:r>
            <a:endParaRPr lang="en-US" altLang="ja-JP" sz="800" dirty="0" smtClean="0">
              <a:latin typeface="+mn-ea"/>
              <a:ea typeface="+mn-ea"/>
            </a:endParaRPr>
          </a:p>
          <a:p>
            <a:r>
              <a:rPr lang="ja-JP" altLang="en-US" sz="800" dirty="0" smtClean="0">
                <a:latin typeface="+mn-ea"/>
                <a:ea typeface="+mn-ea"/>
              </a:rPr>
              <a:t>液晶をプラス</a:t>
            </a:r>
            <a:endParaRPr lang="en-US" altLang="ja-JP" sz="800" dirty="0" smtClean="0">
              <a:latin typeface="+mn-ea"/>
              <a:ea typeface="+mn-ea"/>
            </a:endParaRPr>
          </a:p>
          <a:p>
            <a:r>
              <a:rPr lang="en-US" altLang="ja-JP" sz="800" dirty="0" smtClean="0">
                <a:latin typeface="+mn-ea"/>
                <a:ea typeface="+mn-ea"/>
              </a:rPr>
              <a:t>(</a:t>
            </a:r>
            <a:r>
              <a:rPr lang="en-US" altLang="ja-JP" sz="800" smtClean="0">
                <a:latin typeface="+mn-ea"/>
                <a:ea typeface="+mn-ea"/>
              </a:rPr>
              <a:t>23.6</a:t>
            </a:r>
            <a:r>
              <a:rPr lang="ja-JP" altLang="en-US" sz="800" smtClean="0">
                <a:latin typeface="+mn-ea"/>
                <a:ea typeface="+mn-ea"/>
              </a:rPr>
              <a:t>型ワイド</a:t>
            </a:r>
            <a:r>
              <a:rPr lang="en-US" altLang="ja-JP" sz="800" smtClean="0">
                <a:latin typeface="+mn-ea"/>
                <a:ea typeface="+mn-ea"/>
              </a:rPr>
              <a:t>)</a:t>
            </a:r>
            <a:endParaRPr lang="ja-JP" altLang="en-US" sz="800" dirty="0">
              <a:latin typeface="+mn-ea"/>
              <a:ea typeface="+mn-ea"/>
            </a:endParaRPr>
          </a:p>
        </p:txBody>
      </p:sp>
      <p:grpSp>
        <p:nvGrpSpPr>
          <p:cNvPr id="282" name="グループ化 281"/>
          <p:cNvGrpSpPr/>
          <p:nvPr/>
        </p:nvGrpSpPr>
        <p:grpSpPr>
          <a:xfrm>
            <a:off x="3156183" y="4012613"/>
            <a:ext cx="856244" cy="865098"/>
            <a:chOff x="8034455" y="6249144"/>
            <a:chExt cx="543788" cy="549411"/>
          </a:xfrm>
        </p:grpSpPr>
        <p:pic>
          <p:nvPicPr>
            <p:cNvPr id="285" name="Picture 2" descr="http://ecx.images-amazon.com/images/I/41JGhgoZWTL._SY300_.jpg"/>
            <p:cNvPicPr>
              <a:picLocks noChangeAspect="1" noChangeArrowheads="1"/>
            </p:cNvPicPr>
            <p:nvPr/>
          </p:nvPicPr>
          <p:blipFill>
            <a:blip r:embed="rId22" cstate="screen">
              <a:extLst>
                <a:ext uri="{28A0092B-C50C-407E-A947-70E740481C1C}">
                  <a14:useLocalDpi xmlns:a14="http://schemas.microsoft.com/office/drawing/2010/main"/>
                </a:ext>
              </a:extLst>
            </a:blip>
            <a:srcRect/>
            <a:stretch>
              <a:fillRect/>
            </a:stretch>
          </p:blipFill>
          <p:spPr bwMode="auto">
            <a:xfrm>
              <a:off x="8061936" y="6249144"/>
              <a:ext cx="488827" cy="488828"/>
            </a:xfrm>
            <a:prstGeom prst="rect">
              <a:avLst/>
            </a:prstGeom>
            <a:noFill/>
            <a:extLst>
              <a:ext uri="{909E8E84-426E-40dd-AFC4-6F175D3DCCD1}">
                <a14:hiddenFill xmlns:a14="http://schemas.microsoft.com/office/drawing/2010/main">
                  <a:solidFill>
                    <a:srgbClr val="FFFFFF"/>
                  </a:solidFill>
                </a14:hiddenFill>
              </a:ext>
            </a:extLst>
          </p:spPr>
        </p:pic>
        <p:pic>
          <p:nvPicPr>
            <p:cNvPr id="286" name="Picture 4" descr="http://iconhoihoi.oops.jp/sozai/icon/130-desktoppc2/icon_4b_192.png"/>
            <p:cNvPicPr>
              <a:picLocks noChangeAspect="1" noChangeArrowheads="1"/>
            </p:cNvPicPr>
            <p:nvPr/>
          </p:nvPicPr>
          <p:blipFill rotWithShape="1">
            <a:blip r:embed="rId23" cstate="screen">
              <a:extLst>
                <a:ext uri="{28A0092B-C50C-407E-A947-70E740481C1C}">
                  <a14:useLocalDpi xmlns:a14="http://schemas.microsoft.com/office/drawing/2010/main"/>
                </a:ext>
              </a:extLst>
            </a:blip>
            <a:srcRect/>
            <a:stretch/>
          </p:blipFill>
          <p:spPr bwMode="auto">
            <a:xfrm>
              <a:off x="8034455" y="6677388"/>
              <a:ext cx="543788" cy="121167"/>
            </a:xfrm>
            <a:prstGeom prst="rect">
              <a:avLst/>
            </a:prstGeom>
            <a:noFill/>
            <a:extLst>
              <a:ext uri="{909E8E84-426E-40dd-AFC4-6F175D3DCCD1}">
                <a14:hiddenFill xmlns:a14="http://schemas.microsoft.com/office/drawing/2010/main">
                  <a:solidFill>
                    <a:srgbClr val="FFFFFF"/>
                  </a:solidFill>
                </a14:hiddenFill>
              </a:ext>
            </a:extLst>
          </p:spPr>
        </p:pic>
      </p:grpSp>
      <p:sp>
        <p:nvSpPr>
          <p:cNvPr id="283" name="Rectangle 424"/>
          <p:cNvSpPr>
            <a:spLocks noChangeArrowheads="1"/>
          </p:cNvSpPr>
          <p:nvPr/>
        </p:nvSpPr>
        <p:spPr bwMode="auto">
          <a:xfrm rot="10800000">
            <a:off x="3255791" y="4070007"/>
            <a:ext cx="667080" cy="540277"/>
          </a:xfrm>
          <a:prstGeom prst="rect">
            <a:avLst/>
          </a:prstGeom>
          <a:solidFill>
            <a:srgbClr val="00B0F0"/>
          </a:solidFill>
          <a:ln w="6350" algn="ctr">
            <a:solidFill>
              <a:srgbClr val="666699"/>
            </a:solidFill>
            <a:miter lim="800000"/>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en-US" altLang="ja-JP" sz="900" b="1" dirty="0" smtClean="0">
                <a:latin typeface="+mn-ea"/>
                <a:ea typeface="+mn-ea"/>
              </a:rPr>
              <a:t>17</a:t>
            </a:r>
            <a:r>
              <a:rPr lang="ja-JP" altLang="en-US" sz="900" b="1" dirty="0" smtClean="0">
                <a:latin typeface="+mn-ea"/>
                <a:ea typeface="+mn-ea"/>
              </a:rPr>
              <a:t>型</a:t>
            </a:r>
            <a:endParaRPr lang="en-US" altLang="ja-JP" sz="900" b="1" dirty="0" smtClean="0">
              <a:latin typeface="+mn-ea"/>
              <a:ea typeface="+mn-ea"/>
            </a:endParaRPr>
          </a:p>
          <a:p>
            <a:r>
              <a:rPr lang="ja-JP" altLang="en-US" sz="900" b="1" dirty="0">
                <a:latin typeface="+mn-ea"/>
                <a:ea typeface="+mn-ea"/>
              </a:rPr>
              <a:t>スクウェア</a:t>
            </a:r>
            <a:endParaRPr lang="en-US" altLang="ja-JP" sz="900" b="1" dirty="0" smtClean="0">
              <a:latin typeface="+mn-ea"/>
              <a:ea typeface="+mn-ea"/>
            </a:endParaRPr>
          </a:p>
        </p:txBody>
      </p:sp>
      <p:sp>
        <p:nvSpPr>
          <p:cNvPr id="284" name="正方形/長方形 283"/>
          <p:cNvSpPr/>
          <p:nvPr/>
        </p:nvSpPr>
        <p:spPr bwMode="auto">
          <a:xfrm>
            <a:off x="3199454" y="3937014"/>
            <a:ext cx="769703" cy="989734"/>
          </a:xfrm>
          <a:prstGeom prst="rect">
            <a:avLst/>
          </a:prstGeom>
          <a:gradFill flip="none" rotWithShape="1">
            <a:gsLst>
              <a:gs pos="0">
                <a:srgbClr val="FFFFFF"/>
              </a:gs>
              <a:gs pos="0">
                <a:schemeClr val="bg1"/>
              </a:gs>
              <a:gs pos="57000">
                <a:srgbClr val="FFFFFF"/>
              </a:gs>
              <a:gs pos="100000">
                <a:schemeClr val="bg1">
                  <a:alpha val="78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302" name="AutoShape 422"/>
          <p:cNvSpPr>
            <a:spLocks noChangeAspect="1" noChangeArrowheads="1"/>
          </p:cNvSpPr>
          <p:nvPr/>
        </p:nvSpPr>
        <p:spPr bwMode="auto">
          <a:xfrm>
            <a:off x="2379484" y="4065495"/>
            <a:ext cx="1114729" cy="701739"/>
          </a:xfrm>
          <a:prstGeom prst="roundRect">
            <a:avLst>
              <a:gd name="adj" fmla="val 2269"/>
            </a:avLst>
          </a:prstGeom>
          <a:solidFill>
            <a:schemeClr val="bg1"/>
          </a:solidFill>
          <a:ln w="9525" algn="ctr">
            <a:noFill/>
            <a:round/>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endParaRPr lang="ja-JP" altLang="en-US" sz="800">
              <a:latin typeface="+mn-ea"/>
              <a:ea typeface="+mn-ea"/>
            </a:endParaRPr>
          </a:p>
        </p:txBody>
      </p:sp>
      <p:pic>
        <p:nvPicPr>
          <p:cNvPr id="303" name="Picture 4" descr="画像"/>
          <p:cNvPicPr>
            <a:picLocks noChangeAspect="1" noChangeArrowheads="1"/>
          </p:cNvPicPr>
          <p:nvPr/>
        </p:nvPicPr>
        <p:blipFill rotWithShape="1">
          <a:blip r:embed="rId25" cstate="screen">
            <a:extLst>
              <a:ext uri="{28A0092B-C50C-407E-A947-70E740481C1C}">
                <a14:useLocalDpi xmlns:a14="http://schemas.microsoft.com/office/drawing/2010/main"/>
              </a:ext>
            </a:extLst>
          </a:blip>
          <a:srcRect/>
          <a:stretch/>
        </p:blipFill>
        <p:spPr bwMode="auto">
          <a:xfrm>
            <a:off x="2356063" y="3974217"/>
            <a:ext cx="1132933" cy="937846"/>
          </a:xfrm>
          <a:prstGeom prst="rect">
            <a:avLst/>
          </a:prstGeom>
          <a:noFill/>
          <a:extLst>
            <a:ext uri="{909E8E84-426E-40dd-AFC4-6F175D3DCCD1}">
              <a14:hiddenFill xmlns:a14="http://schemas.microsoft.com/office/drawing/2010/main">
                <a:solidFill>
                  <a:srgbClr val="FFFFFF"/>
                </a:solidFill>
              </a14:hiddenFill>
            </a:ext>
          </a:extLst>
        </p:spPr>
      </p:pic>
      <p:sp>
        <p:nvSpPr>
          <p:cNvPr id="304" name="Rectangle 424"/>
          <p:cNvSpPr>
            <a:spLocks noChangeArrowheads="1"/>
          </p:cNvSpPr>
          <p:nvPr/>
        </p:nvSpPr>
        <p:spPr bwMode="auto">
          <a:xfrm rot="10800000">
            <a:off x="2419381" y="4058287"/>
            <a:ext cx="1022549" cy="571997"/>
          </a:xfrm>
          <a:prstGeom prst="rect">
            <a:avLst/>
          </a:prstGeom>
          <a:solidFill>
            <a:srgbClr val="00B0F0"/>
          </a:solidFill>
          <a:ln w="6350" algn="ctr">
            <a:solidFill>
              <a:srgbClr val="666699"/>
            </a:solidFill>
            <a:miter lim="800000"/>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700" dirty="0" smtClean="0">
                <a:latin typeface="+mn-ea"/>
                <a:ea typeface="+mn-ea"/>
              </a:rPr>
              <a:t>同じ</a:t>
            </a:r>
            <a:r>
              <a:rPr lang="en-US" altLang="ja-JP" sz="700" dirty="0" smtClean="0">
                <a:latin typeface="+mn-ea"/>
                <a:ea typeface="+mn-ea"/>
              </a:rPr>
              <a:t>"</a:t>
            </a:r>
            <a:r>
              <a:rPr lang="ja-JP" altLang="en-US" sz="700" dirty="0" smtClean="0">
                <a:latin typeface="+mn-ea"/>
                <a:ea typeface="+mn-ea"/>
              </a:rPr>
              <a:t>高さ</a:t>
            </a:r>
            <a:r>
              <a:rPr lang="en-US" altLang="ja-JP" sz="700" dirty="0" smtClean="0">
                <a:latin typeface="+mn-ea"/>
                <a:ea typeface="+mn-ea"/>
              </a:rPr>
              <a:t>"</a:t>
            </a:r>
            <a:r>
              <a:rPr lang="ja-JP" altLang="en-US" sz="700" dirty="0" smtClean="0">
                <a:latin typeface="+mn-ea"/>
                <a:ea typeface="+mn-ea"/>
              </a:rPr>
              <a:t>の</a:t>
            </a:r>
            <a:endParaRPr lang="en-US" altLang="ja-JP" sz="700" dirty="0" smtClean="0">
              <a:latin typeface="+mn-ea"/>
              <a:ea typeface="+mn-ea"/>
            </a:endParaRPr>
          </a:p>
          <a:p>
            <a:r>
              <a:rPr lang="ja-JP" altLang="en-US" sz="700" dirty="0" smtClean="0">
                <a:latin typeface="+mn-ea"/>
                <a:ea typeface="+mn-ea"/>
              </a:rPr>
              <a:t>液晶をプラス</a:t>
            </a:r>
            <a:endParaRPr lang="en-US" altLang="ja-JP" sz="700" dirty="0" smtClean="0">
              <a:latin typeface="+mn-ea"/>
              <a:ea typeface="+mn-ea"/>
            </a:endParaRPr>
          </a:p>
          <a:p>
            <a:r>
              <a:rPr lang="en-US" altLang="ja-JP" sz="700" dirty="0" smtClean="0">
                <a:latin typeface="+mn-ea"/>
                <a:ea typeface="+mn-ea"/>
              </a:rPr>
              <a:t>(</a:t>
            </a:r>
            <a:r>
              <a:rPr lang="en-US" altLang="ja-JP" sz="700" dirty="0">
                <a:latin typeface="+mn-ea"/>
                <a:ea typeface="+mn-ea"/>
              </a:rPr>
              <a:t>21.5</a:t>
            </a:r>
            <a:r>
              <a:rPr lang="ja-JP" altLang="en-US" sz="700" dirty="0" smtClean="0">
                <a:latin typeface="+mn-ea"/>
                <a:ea typeface="+mn-ea"/>
              </a:rPr>
              <a:t>型ワイド</a:t>
            </a:r>
            <a:r>
              <a:rPr lang="en-US" altLang="ja-JP" sz="700" dirty="0" smtClean="0">
                <a:latin typeface="+mn-ea"/>
                <a:ea typeface="+mn-ea"/>
              </a:rPr>
              <a:t>)</a:t>
            </a:r>
            <a:endParaRPr lang="ja-JP" altLang="en-US" sz="700" dirty="0">
              <a:latin typeface="+mn-ea"/>
              <a:ea typeface="+mn-ea"/>
            </a:endParaRPr>
          </a:p>
        </p:txBody>
      </p:sp>
      <p:cxnSp>
        <p:nvCxnSpPr>
          <p:cNvPr id="307" name="直線矢印コネクタ 306"/>
          <p:cNvCxnSpPr/>
          <p:nvPr/>
        </p:nvCxnSpPr>
        <p:spPr bwMode="auto">
          <a:xfrm>
            <a:off x="2348635" y="3915410"/>
            <a:ext cx="1119133"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08" name="テキスト ボックス 307"/>
          <p:cNvSpPr txBox="1"/>
          <p:nvPr/>
        </p:nvSpPr>
        <p:spPr>
          <a:xfrm>
            <a:off x="2685109" y="3761607"/>
            <a:ext cx="465325" cy="136262"/>
          </a:xfrm>
          <a:prstGeom prst="rect">
            <a:avLst/>
          </a:prstGeom>
          <a:noFill/>
        </p:spPr>
        <p:txBody>
          <a:bodyPr wrap="none" lIns="36000" tIns="0" rIns="36000" bIns="0" rtlCol="0">
            <a:spAutoFit/>
          </a:bodyPr>
          <a:lstStyle/>
          <a:p>
            <a:pPr algn="ctr"/>
            <a:r>
              <a:rPr kumimoji="1" lang="en-US" altLang="ja-JP" sz="600" b="1" smtClean="0">
                <a:latin typeface="+mn-ea"/>
                <a:ea typeface="+mn-ea"/>
              </a:rPr>
              <a:t>50cm</a:t>
            </a:r>
            <a:endParaRPr kumimoji="1" lang="ja-JP" altLang="en-US" sz="600" b="1">
              <a:latin typeface="+mn-ea"/>
              <a:ea typeface="+mn-ea"/>
            </a:endParaRPr>
          </a:p>
        </p:txBody>
      </p:sp>
      <p:sp>
        <p:nvSpPr>
          <p:cNvPr id="311" name="十字形 310"/>
          <p:cNvSpPr/>
          <p:nvPr/>
        </p:nvSpPr>
        <p:spPr bwMode="auto">
          <a:xfrm>
            <a:off x="5681595" y="4297259"/>
            <a:ext cx="129521" cy="129521"/>
          </a:xfrm>
          <a:prstGeom prst="plus">
            <a:avLst>
              <a:gd name="adj" fmla="val 35078"/>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ea"/>
            </a:endParaRPr>
          </a:p>
        </p:txBody>
      </p:sp>
      <p:sp>
        <p:nvSpPr>
          <p:cNvPr id="312" name="十字形 311"/>
          <p:cNvSpPr/>
          <p:nvPr/>
        </p:nvSpPr>
        <p:spPr bwMode="auto">
          <a:xfrm>
            <a:off x="3887098" y="4275385"/>
            <a:ext cx="129521" cy="129521"/>
          </a:xfrm>
          <a:prstGeom prst="plus">
            <a:avLst>
              <a:gd name="adj" fmla="val 35078"/>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ea"/>
            </a:endParaRPr>
          </a:p>
        </p:txBody>
      </p:sp>
      <p:sp>
        <p:nvSpPr>
          <p:cNvPr id="313" name="十字形 312"/>
          <p:cNvSpPr/>
          <p:nvPr/>
        </p:nvSpPr>
        <p:spPr bwMode="auto">
          <a:xfrm>
            <a:off x="2347737" y="4320129"/>
            <a:ext cx="129521" cy="129521"/>
          </a:xfrm>
          <a:prstGeom prst="plus">
            <a:avLst>
              <a:gd name="adj" fmla="val 35078"/>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ea"/>
            </a:endParaRPr>
          </a:p>
        </p:txBody>
      </p:sp>
      <p:grpSp>
        <p:nvGrpSpPr>
          <p:cNvPr id="314" name="グループ化 313"/>
          <p:cNvGrpSpPr/>
          <p:nvPr/>
        </p:nvGrpSpPr>
        <p:grpSpPr>
          <a:xfrm>
            <a:off x="245010" y="4006264"/>
            <a:ext cx="856244" cy="865098"/>
            <a:chOff x="8034455" y="6249144"/>
            <a:chExt cx="543788" cy="549411"/>
          </a:xfrm>
        </p:grpSpPr>
        <p:pic>
          <p:nvPicPr>
            <p:cNvPr id="315" name="Picture 2" descr="http://ecx.images-amazon.com/images/I/41JGhgoZWTL._SY300_.jpg"/>
            <p:cNvPicPr>
              <a:picLocks noChangeAspect="1" noChangeArrowheads="1"/>
            </p:cNvPicPr>
            <p:nvPr/>
          </p:nvPicPr>
          <p:blipFill>
            <a:blip r:embed="rId22" cstate="screen">
              <a:extLst>
                <a:ext uri="{28A0092B-C50C-407E-A947-70E740481C1C}">
                  <a14:useLocalDpi xmlns:a14="http://schemas.microsoft.com/office/drawing/2010/main"/>
                </a:ext>
              </a:extLst>
            </a:blip>
            <a:srcRect/>
            <a:stretch>
              <a:fillRect/>
            </a:stretch>
          </p:blipFill>
          <p:spPr bwMode="auto">
            <a:xfrm>
              <a:off x="8061936" y="6249144"/>
              <a:ext cx="488827" cy="488828"/>
            </a:xfrm>
            <a:prstGeom prst="rect">
              <a:avLst/>
            </a:prstGeom>
            <a:noFill/>
            <a:extLst>
              <a:ext uri="{909E8E84-426E-40dd-AFC4-6F175D3DCCD1}">
                <a14:hiddenFill xmlns:a14="http://schemas.microsoft.com/office/drawing/2010/main">
                  <a:solidFill>
                    <a:srgbClr val="FFFFFF"/>
                  </a:solidFill>
                </a14:hiddenFill>
              </a:ext>
            </a:extLst>
          </p:spPr>
        </p:pic>
        <p:pic>
          <p:nvPicPr>
            <p:cNvPr id="316" name="Picture 4" descr="http://iconhoihoi.oops.jp/sozai/icon/130-desktoppc2/icon_4b_192.png"/>
            <p:cNvPicPr>
              <a:picLocks noChangeAspect="1" noChangeArrowheads="1"/>
            </p:cNvPicPr>
            <p:nvPr/>
          </p:nvPicPr>
          <p:blipFill rotWithShape="1">
            <a:blip r:embed="rId23" cstate="screen">
              <a:extLst>
                <a:ext uri="{28A0092B-C50C-407E-A947-70E740481C1C}">
                  <a14:useLocalDpi xmlns:a14="http://schemas.microsoft.com/office/drawing/2010/main"/>
                </a:ext>
              </a:extLst>
            </a:blip>
            <a:srcRect/>
            <a:stretch/>
          </p:blipFill>
          <p:spPr bwMode="auto">
            <a:xfrm>
              <a:off x="8034455" y="6677388"/>
              <a:ext cx="543788" cy="121167"/>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319" name="直線矢印コネクタ 318"/>
          <p:cNvCxnSpPr/>
          <p:nvPr/>
        </p:nvCxnSpPr>
        <p:spPr bwMode="auto">
          <a:xfrm>
            <a:off x="1097454" y="3930665"/>
            <a:ext cx="771072"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20" name="テキスト ボックス 319"/>
          <p:cNvSpPr txBox="1"/>
          <p:nvPr/>
        </p:nvSpPr>
        <p:spPr>
          <a:xfrm>
            <a:off x="1343425" y="3778880"/>
            <a:ext cx="465325" cy="134474"/>
          </a:xfrm>
          <a:prstGeom prst="rect">
            <a:avLst/>
          </a:prstGeom>
          <a:noFill/>
        </p:spPr>
        <p:txBody>
          <a:bodyPr wrap="none" lIns="36000" tIns="0" rIns="36000" bIns="0" rtlCol="0">
            <a:spAutoFit/>
          </a:bodyPr>
          <a:lstStyle/>
          <a:p>
            <a:pPr algn="ctr"/>
            <a:r>
              <a:rPr kumimoji="1" lang="en-US" altLang="ja-JP" sz="600" b="1" smtClean="0">
                <a:latin typeface="+mn-ea"/>
                <a:ea typeface="+mn-ea"/>
              </a:rPr>
              <a:t>37cm</a:t>
            </a:r>
            <a:endParaRPr kumimoji="1" lang="ja-JP" altLang="en-US" sz="600" b="1">
              <a:latin typeface="+mn-ea"/>
              <a:ea typeface="+mn-ea"/>
            </a:endParaRPr>
          </a:p>
        </p:txBody>
      </p:sp>
      <p:pic>
        <p:nvPicPr>
          <p:cNvPr id="323" name="Picture 2" descr="http://ecx.images-amazon.com/images/I/41JGhgoZWTL._SY300_.jpg"/>
          <p:cNvPicPr>
            <a:picLocks noChangeAspect="1" noChangeArrowheads="1"/>
          </p:cNvPicPr>
          <p:nvPr/>
        </p:nvPicPr>
        <p:blipFill>
          <a:blip r:embed="rId22" cstate="screen">
            <a:extLst>
              <a:ext uri="{28A0092B-C50C-407E-A947-70E740481C1C}">
                <a14:useLocalDpi xmlns:a14="http://schemas.microsoft.com/office/drawing/2010/main"/>
              </a:ext>
            </a:extLst>
          </a:blip>
          <a:srcRect/>
          <a:stretch>
            <a:fillRect/>
          </a:stretch>
        </p:blipFill>
        <p:spPr bwMode="auto">
          <a:xfrm>
            <a:off x="1110887" y="4013444"/>
            <a:ext cx="769703" cy="769705"/>
          </a:xfrm>
          <a:prstGeom prst="rect">
            <a:avLst/>
          </a:prstGeom>
          <a:noFill/>
          <a:extLst>
            <a:ext uri="{909E8E84-426E-40dd-AFC4-6F175D3DCCD1}">
              <a14:hiddenFill xmlns:a14="http://schemas.microsoft.com/office/drawing/2010/main">
                <a:solidFill>
                  <a:srgbClr val="FFFFFF"/>
                </a:solidFill>
              </a14:hiddenFill>
            </a:ext>
          </a:extLst>
        </p:spPr>
      </p:pic>
      <p:sp>
        <p:nvSpPr>
          <p:cNvPr id="324" name="Rectangle 424"/>
          <p:cNvSpPr>
            <a:spLocks noChangeArrowheads="1"/>
          </p:cNvSpPr>
          <p:nvPr/>
        </p:nvSpPr>
        <p:spPr bwMode="auto">
          <a:xfrm rot="10800000">
            <a:off x="1173384" y="4070008"/>
            <a:ext cx="667080" cy="540277"/>
          </a:xfrm>
          <a:prstGeom prst="rect">
            <a:avLst/>
          </a:prstGeom>
          <a:solidFill>
            <a:srgbClr val="00B0F0"/>
          </a:solidFill>
          <a:ln w="6350" algn="ctr">
            <a:solidFill>
              <a:srgbClr val="666699"/>
            </a:solidFill>
            <a:miter lim="800000"/>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700" dirty="0" smtClean="0">
                <a:latin typeface="+mn-ea"/>
                <a:ea typeface="+mn-ea"/>
              </a:rPr>
              <a:t>同じ液晶</a:t>
            </a:r>
            <a:endParaRPr lang="en-US" altLang="ja-JP" sz="700" dirty="0" smtClean="0">
              <a:latin typeface="+mn-ea"/>
              <a:ea typeface="+mn-ea"/>
            </a:endParaRPr>
          </a:p>
          <a:p>
            <a:r>
              <a:rPr lang="ja-JP" altLang="en-US" sz="700" dirty="0" smtClean="0">
                <a:latin typeface="+mn-ea"/>
                <a:ea typeface="+mn-ea"/>
              </a:rPr>
              <a:t>をプラス</a:t>
            </a:r>
            <a:endParaRPr lang="en-US" altLang="ja-JP" sz="700" dirty="0" smtClean="0">
              <a:latin typeface="+mn-ea"/>
              <a:ea typeface="+mn-ea"/>
            </a:endParaRPr>
          </a:p>
          <a:p>
            <a:r>
              <a:rPr lang="en-US" altLang="ja-JP" sz="700" dirty="0" smtClean="0">
                <a:latin typeface="+mn-ea"/>
                <a:ea typeface="+mn-ea"/>
              </a:rPr>
              <a:t>(17</a:t>
            </a:r>
            <a:r>
              <a:rPr lang="ja-JP" altLang="en-US" sz="700" dirty="0" smtClean="0">
                <a:latin typeface="+mn-ea"/>
                <a:ea typeface="+mn-ea"/>
              </a:rPr>
              <a:t>型</a:t>
            </a:r>
            <a:r>
              <a:rPr lang="en-US" altLang="ja-JP" sz="700" dirty="0" smtClean="0">
                <a:latin typeface="+mn-ea"/>
                <a:ea typeface="+mn-ea"/>
              </a:rPr>
              <a:t>)</a:t>
            </a:r>
          </a:p>
        </p:txBody>
      </p:sp>
      <p:sp>
        <p:nvSpPr>
          <p:cNvPr id="325" name="Rectangle 424"/>
          <p:cNvSpPr>
            <a:spLocks noChangeArrowheads="1"/>
          </p:cNvSpPr>
          <p:nvPr/>
        </p:nvSpPr>
        <p:spPr bwMode="auto">
          <a:xfrm rot="10800000">
            <a:off x="344618" y="4063658"/>
            <a:ext cx="667080" cy="540277"/>
          </a:xfrm>
          <a:prstGeom prst="rect">
            <a:avLst/>
          </a:prstGeom>
          <a:solidFill>
            <a:srgbClr val="00B0F0"/>
          </a:solidFill>
          <a:ln w="6350" algn="ctr">
            <a:solidFill>
              <a:srgbClr val="666699"/>
            </a:solidFill>
            <a:miter lim="800000"/>
            <a:headEnd/>
            <a:tailEnd/>
          </a:ln>
        </p:spPr>
        <p:txBody>
          <a:bodyPr rot="10800000" wrap="none"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en-US" altLang="ja-JP" sz="900" b="1" dirty="0" smtClean="0">
                <a:latin typeface="+mn-ea"/>
                <a:ea typeface="+mn-ea"/>
              </a:rPr>
              <a:t>17</a:t>
            </a:r>
            <a:r>
              <a:rPr lang="ja-JP" altLang="en-US" sz="900" b="1" dirty="0" smtClean="0">
                <a:latin typeface="+mn-ea"/>
                <a:ea typeface="+mn-ea"/>
              </a:rPr>
              <a:t>型</a:t>
            </a:r>
            <a:endParaRPr lang="en-US" altLang="ja-JP" sz="900" b="1" dirty="0" smtClean="0">
              <a:latin typeface="+mn-ea"/>
              <a:ea typeface="+mn-ea"/>
            </a:endParaRPr>
          </a:p>
          <a:p>
            <a:r>
              <a:rPr lang="ja-JP" altLang="en-US" sz="900" b="1" dirty="0">
                <a:latin typeface="+mn-ea"/>
                <a:ea typeface="+mn-ea"/>
              </a:rPr>
              <a:t>スクウェア</a:t>
            </a:r>
            <a:endParaRPr lang="en-US" altLang="ja-JP" sz="900" b="1" dirty="0" smtClean="0">
              <a:latin typeface="+mn-ea"/>
              <a:ea typeface="+mn-ea"/>
            </a:endParaRPr>
          </a:p>
        </p:txBody>
      </p:sp>
      <p:sp>
        <p:nvSpPr>
          <p:cNvPr id="326" name="正方形/長方形 325"/>
          <p:cNvSpPr/>
          <p:nvPr/>
        </p:nvSpPr>
        <p:spPr bwMode="auto">
          <a:xfrm>
            <a:off x="288281" y="3930665"/>
            <a:ext cx="769703" cy="989734"/>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lt"/>
              <a:ea typeface="+mn-ea"/>
            </a:endParaRPr>
          </a:p>
        </p:txBody>
      </p:sp>
      <p:sp>
        <p:nvSpPr>
          <p:cNvPr id="327" name="十字形 326"/>
          <p:cNvSpPr/>
          <p:nvPr/>
        </p:nvSpPr>
        <p:spPr bwMode="auto">
          <a:xfrm>
            <a:off x="971733" y="4281784"/>
            <a:ext cx="129521" cy="129521"/>
          </a:xfrm>
          <a:prstGeom prst="plus">
            <a:avLst>
              <a:gd name="adj" fmla="val 35078"/>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2400">
              <a:solidFill>
                <a:schemeClr val="tx1">
                  <a:lumMod val="75000"/>
                  <a:lumOff val="25000"/>
                </a:schemeClr>
              </a:solidFill>
              <a:latin typeface="+mn-ea"/>
            </a:endParaRPr>
          </a:p>
        </p:txBody>
      </p:sp>
      <p:sp>
        <p:nvSpPr>
          <p:cNvPr id="328" name="円/楕円 327"/>
          <p:cNvSpPr/>
          <p:nvPr/>
        </p:nvSpPr>
        <p:spPr bwMode="auto">
          <a:xfrm>
            <a:off x="3648110" y="3500850"/>
            <a:ext cx="391637" cy="211056"/>
          </a:xfrm>
          <a:prstGeom prst="ellipse">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kumimoji="1" lang="ja-JP" altLang="en-US" sz="700" b="1" dirty="0" smtClean="0">
                <a:solidFill>
                  <a:schemeClr val="bg1"/>
                </a:solidFill>
                <a:latin typeface="+mn-ea"/>
              </a:rPr>
              <a:t>例③</a:t>
            </a:r>
            <a:endParaRPr kumimoji="1" lang="ja-JP" altLang="en-US" sz="700" b="1" dirty="0">
              <a:solidFill>
                <a:schemeClr val="bg1"/>
              </a:solidFill>
              <a:latin typeface="+mn-ea"/>
            </a:endParaRPr>
          </a:p>
        </p:txBody>
      </p:sp>
      <p:sp>
        <p:nvSpPr>
          <p:cNvPr id="331" name="円/楕円 330"/>
          <p:cNvSpPr/>
          <p:nvPr/>
        </p:nvSpPr>
        <p:spPr bwMode="auto">
          <a:xfrm>
            <a:off x="2274059" y="3461155"/>
            <a:ext cx="391637" cy="211056"/>
          </a:xfrm>
          <a:prstGeom prst="ellipse">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kumimoji="1" lang="ja-JP" altLang="en-US" sz="700" b="1" dirty="0" smtClean="0">
                <a:solidFill>
                  <a:schemeClr val="bg1"/>
                </a:solidFill>
                <a:latin typeface="+mn-ea"/>
              </a:rPr>
              <a:t>例②</a:t>
            </a:r>
            <a:endParaRPr kumimoji="1" lang="ja-JP" altLang="en-US" sz="700" b="1" dirty="0">
              <a:solidFill>
                <a:schemeClr val="bg1"/>
              </a:solidFill>
              <a:latin typeface="+mn-ea"/>
            </a:endParaRPr>
          </a:p>
        </p:txBody>
      </p:sp>
      <p:sp>
        <p:nvSpPr>
          <p:cNvPr id="332" name="円/楕円 331"/>
          <p:cNvSpPr/>
          <p:nvPr/>
        </p:nvSpPr>
        <p:spPr bwMode="auto">
          <a:xfrm>
            <a:off x="1153556" y="3461155"/>
            <a:ext cx="391637" cy="211056"/>
          </a:xfrm>
          <a:prstGeom prst="ellipse">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r>
              <a:rPr lang="ja-JP" altLang="en-US" sz="700" b="1" dirty="0" smtClean="0">
                <a:solidFill>
                  <a:schemeClr val="bg1"/>
                </a:solidFill>
                <a:latin typeface="+mn-ea"/>
              </a:rPr>
              <a:t>例①</a:t>
            </a:r>
            <a:endParaRPr kumimoji="1" lang="ja-JP" altLang="en-US" sz="700" b="1" dirty="0">
              <a:solidFill>
                <a:schemeClr val="bg1"/>
              </a:solidFill>
              <a:latin typeface="+mn-ea"/>
            </a:endParaRPr>
          </a:p>
        </p:txBody>
      </p:sp>
      <p:sp>
        <p:nvSpPr>
          <p:cNvPr id="17" name="テキスト ボックス 16"/>
          <p:cNvSpPr txBox="1"/>
          <p:nvPr/>
        </p:nvSpPr>
        <p:spPr>
          <a:xfrm>
            <a:off x="296987" y="3461155"/>
            <a:ext cx="370335" cy="1389001"/>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defPPr>
              <a:defRPr lang="ja-JP"/>
            </a:defPPr>
            <a:lvl1pPr algn="ctr">
              <a:defRPr sz="700" b="1">
                <a:solidFill>
                  <a:schemeClr val="bg1"/>
                </a:solidFill>
                <a:latin typeface="+mn-ea"/>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いつも</a:t>
            </a:r>
            <a:endParaRPr lang="en-US" altLang="ja-JP" dirty="0" smtClean="0"/>
          </a:p>
          <a:p>
            <a:r>
              <a:rPr lang="en-US" altLang="ja-JP" dirty="0" smtClean="0"/>
              <a:t>17</a:t>
            </a:r>
            <a:r>
              <a:rPr lang="ja-JP" altLang="en-US" dirty="0" smtClean="0"/>
              <a:t>型を</a:t>
            </a:r>
            <a:endParaRPr lang="en-US" altLang="ja-JP" dirty="0" smtClean="0"/>
          </a:p>
          <a:p>
            <a:r>
              <a:rPr lang="ja-JP" altLang="en-US" dirty="0" smtClean="0"/>
              <a:t>ご利用</a:t>
            </a:r>
            <a:endParaRPr lang="en-US" altLang="ja-JP" dirty="0" smtClean="0"/>
          </a:p>
          <a:p>
            <a:r>
              <a:rPr lang="ja-JP" altLang="en-US" dirty="0" smtClean="0"/>
              <a:t>なら</a:t>
            </a:r>
            <a:endParaRPr lang="ja-JP" altLang="en-US" dirty="0"/>
          </a:p>
        </p:txBody>
      </p:sp>
      <p:sp>
        <p:nvSpPr>
          <p:cNvPr id="333" name="四角形吹き出し 332"/>
          <p:cNvSpPr/>
          <p:nvPr/>
        </p:nvSpPr>
        <p:spPr bwMode="auto">
          <a:xfrm>
            <a:off x="575833" y="4864032"/>
            <a:ext cx="1268991" cy="403441"/>
          </a:xfrm>
          <a:prstGeom prst="wedgeRectCallout">
            <a:avLst>
              <a:gd name="adj1" fmla="val -8073"/>
              <a:gd name="adj2" fmla="val -95855"/>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kumimoji="1" lang="ja-JP" altLang="en-US" sz="800" b="1" dirty="0" smtClean="0">
                <a:solidFill>
                  <a:schemeClr val="tx2"/>
                </a:solidFill>
                <a:latin typeface="+mn-lt"/>
                <a:ea typeface="+mn-ea"/>
              </a:rPr>
              <a:t>使い慣れたサイズをプラスして、いつもの画面を</a:t>
            </a:r>
            <a:r>
              <a:rPr kumimoji="1" lang="en-US" altLang="ja-JP" sz="800" b="1" dirty="0" smtClean="0">
                <a:solidFill>
                  <a:schemeClr val="tx2"/>
                </a:solidFill>
                <a:latin typeface="+mn-lt"/>
                <a:ea typeface="+mn-ea"/>
              </a:rPr>
              <a:t>2</a:t>
            </a:r>
            <a:r>
              <a:rPr kumimoji="1" lang="ja-JP" altLang="en-US" sz="800" b="1" dirty="0" smtClean="0">
                <a:solidFill>
                  <a:schemeClr val="tx2"/>
                </a:solidFill>
                <a:latin typeface="+mn-lt"/>
                <a:ea typeface="+mn-ea"/>
              </a:rPr>
              <a:t>倍に拡張！</a:t>
            </a:r>
            <a:endParaRPr kumimoji="1" lang="ja-JP" altLang="en-US" sz="800" b="1" dirty="0">
              <a:solidFill>
                <a:schemeClr val="tx2"/>
              </a:solidFill>
              <a:latin typeface="+mn-lt"/>
              <a:ea typeface="+mn-ea"/>
            </a:endParaRPr>
          </a:p>
        </p:txBody>
      </p:sp>
      <p:sp>
        <p:nvSpPr>
          <p:cNvPr id="334" name="四角形吹き出し 333"/>
          <p:cNvSpPr/>
          <p:nvPr/>
        </p:nvSpPr>
        <p:spPr bwMode="auto">
          <a:xfrm>
            <a:off x="2022467" y="4864032"/>
            <a:ext cx="1478541" cy="403441"/>
          </a:xfrm>
          <a:prstGeom prst="wedgeRectCallout">
            <a:avLst>
              <a:gd name="adj1" fmla="val -12583"/>
              <a:gd name="adj2" fmla="val -99625"/>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kumimoji="1" lang="ja-JP" altLang="en-US" sz="800" b="1" dirty="0" smtClean="0">
                <a:solidFill>
                  <a:schemeClr val="tx2"/>
                </a:solidFill>
                <a:latin typeface="+mn-lt"/>
                <a:ea typeface="+mn-ea"/>
              </a:rPr>
              <a:t>ワイド液晶をプラスすれば、ワイド画面対応の最新アプリケーションが快適に！</a:t>
            </a:r>
            <a:endParaRPr kumimoji="1" lang="ja-JP" altLang="en-US" sz="800" b="1" dirty="0">
              <a:solidFill>
                <a:schemeClr val="tx2"/>
              </a:solidFill>
              <a:latin typeface="+mn-lt"/>
              <a:ea typeface="+mn-ea"/>
            </a:endParaRPr>
          </a:p>
        </p:txBody>
      </p:sp>
      <p:sp>
        <p:nvSpPr>
          <p:cNvPr id="335" name="四角形吹き出し 334"/>
          <p:cNvSpPr/>
          <p:nvPr/>
        </p:nvSpPr>
        <p:spPr bwMode="auto">
          <a:xfrm>
            <a:off x="3631026" y="4864032"/>
            <a:ext cx="1526166" cy="403441"/>
          </a:xfrm>
          <a:prstGeom prst="wedgeRectCallout">
            <a:avLst>
              <a:gd name="adj1" fmla="val -12583"/>
              <a:gd name="adj2" fmla="val -99625"/>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kumimoji="1" lang="ja-JP" altLang="en-US" sz="800" b="1" dirty="0" smtClean="0">
                <a:solidFill>
                  <a:schemeClr val="tx2"/>
                </a:solidFill>
                <a:latin typeface="+mn-lt"/>
                <a:ea typeface="+mn-ea"/>
              </a:rPr>
              <a:t>表計算の多い方には、縦横サイズが広がる大画面ワイド液晶で劇的に効率アップ！</a:t>
            </a:r>
            <a:endParaRPr kumimoji="1" lang="ja-JP" altLang="en-US" sz="800" b="1" dirty="0">
              <a:solidFill>
                <a:schemeClr val="tx2"/>
              </a:solidFill>
              <a:latin typeface="+mn-lt"/>
              <a:ea typeface="+mn-ea"/>
            </a:endParaRPr>
          </a:p>
        </p:txBody>
      </p:sp>
      <p:sp>
        <p:nvSpPr>
          <p:cNvPr id="336" name="四角形吹き出し 335"/>
          <p:cNvSpPr/>
          <p:nvPr/>
        </p:nvSpPr>
        <p:spPr bwMode="auto">
          <a:xfrm>
            <a:off x="5288322" y="4864032"/>
            <a:ext cx="1240416" cy="403441"/>
          </a:xfrm>
          <a:prstGeom prst="wedgeRectCallout">
            <a:avLst>
              <a:gd name="adj1" fmla="val -12583"/>
              <a:gd name="adj2" fmla="val -99625"/>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kumimoji="1" lang="ja-JP" altLang="en-US" sz="800" b="1" smtClean="0">
                <a:solidFill>
                  <a:schemeClr val="tx2"/>
                </a:solidFill>
                <a:latin typeface="+mn-lt"/>
                <a:ea typeface="+mn-ea"/>
              </a:rPr>
              <a:t>文章作成の多い方には、縦置きスタンド＋液晶でムダ印刷ゼロに！</a:t>
            </a:r>
            <a:endParaRPr kumimoji="1" lang="ja-JP" altLang="en-US" sz="800" b="1">
              <a:solidFill>
                <a:schemeClr val="tx2"/>
              </a:solidFill>
              <a:latin typeface="+mn-lt"/>
              <a:ea typeface="+mn-ea"/>
            </a:endParaRPr>
          </a:p>
        </p:txBody>
      </p:sp>
      <p:pic>
        <p:nvPicPr>
          <p:cNvPr id="1026" name="Picture 2"/>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317735" y="5519164"/>
            <a:ext cx="1944687"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8437037"/>
      </p:ext>
    </p:extLst>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羽田">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a:solidFill>
            <a:schemeClr val="tx1">
              <a:lumMod val="75000"/>
              <a:lumOff val="25000"/>
            </a:schemeClr>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sz="2400">
            <a:solidFill>
              <a:schemeClr val="tx1">
                <a:lumMod val="75000"/>
                <a:lumOff val="25000"/>
              </a:schemeClr>
            </a:solidFill>
            <a:latin typeface="+mn-lt"/>
            <a:ea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49575" rtl="0" eaLnBrk="1" fontAlgn="base" latinLnBrk="0" hangingPunct="1">
          <a:lnSpc>
            <a:spcPct val="100000"/>
          </a:lnSpc>
          <a:spcBef>
            <a:spcPct val="0"/>
          </a:spcBef>
          <a:spcAft>
            <a:spcPct val="0"/>
          </a:spcAft>
          <a:buClrTx/>
          <a:buSzTx/>
          <a:buFontTx/>
          <a:buNone/>
          <a:tabLst/>
          <a:defRPr kumimoji="1" lang="ja-JP" altLang="en-US" sz="5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6169</TotalTime>
  <Words>835</Words>
  <Application>Microsoft Macintosh PowerPoint</Application>
  <PresentationFormat>A4 210x297 mm</PresentationFormat>
  <Paragraphs>184</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標準デザイン</vt:lpstr>
      <vt:lpstr>今あるIT資産をフル活用！  マルチディスプレイのご提案</vt:lpstr>
      <vt:lpstr>PowerPoint プレゼンテーション</vt:lpstr>
    </vt:vector>
  </TitlesOfParts>
  <Company>I-O DATA DEVICE,INC.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yokoa</dc:creator>
  <cp:lastModifiedBy>OSHIMA RYUTARO</cp:lastModifiedBy>
  <cp:revision>582</cp:revision>
  <cp:lastPrinted>2015-03-06T03:55:12Z</cp:lastPrinted>
  <dcterms:created xsi:type="dcterms:W3CDTF">2009-03-02T07:16:38Z</dcterms:created>
  <dcterms:modified xsi:type="dcterms:W3CDTF">2015-04-07T03:20:41Z</dcterms:modified>
</cp:coreProperties>
</file>