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9" r:id="rId3"/>
  </p:sldIdLst>
  <p:sldSz cx="7561263" cy="10693400"/>
  <p:notesSz cx="6735763" cy="9866313"/>
  <p:defaultTextStyle>
    <a:defPPr>
      <a:defRPr lang="ja-JP"/>
    </a:defPPr>
    <a:lvl1pPr algn="l" rtl="0" fontAlgn="base">
      <a:spcBef>
        <a:spcPct val="0"/>
      </a:spcBef>
      <a:spcAft>
        <a:spcPct val="0"/>
      </a:spcAft>
      <a:defRPr kumimoji="1" sz="10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0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0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0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000" kern="1200">
        <a:solidFill>
          <a:schemeClr val="tx1"/>
        </a:solidFill>
        <a:latin typeface="Arial" charset="0"/>
        <a:ea typeface="ＭＳ Ｐゴシック" pitchFamily="50" charset="-128"/>
        <a:cs typeface="+mn-cs"/>
      </a:defRPr>
    </a:lvl5pPr>
    <a:lvl6pPr marL="2286000" algn="l" defTabSz="914400" rtl="0" eaLnBrk="1" latinLnBrk="0" hangingPunct="1">
      <a:defRPr kumimoji="1" sz="1000" kern="1200">
        <a:solidFill>
          <a:schemeClr val="tx1"/>
        </a:solidFill>
        <a:latin typeface="Arial" charset="0"/>
        <a:ea typeface="ＭＳ Ｐゴシック" pitchFamily="50" charset="-128"/>
        <a:cs typeface="+mn-cs"/>
      </a:defRPr>
    </a:lvl6pPr>
    <a:lvl7pPr marL="2743200" algn="l" defTabSz="914400" rtl="0" eaLnBrk="1" latinLnBrk="0" hangingPunct="1">
      <a:defRPr kumimoji="1" sz="1000" kern="1200">
        <a:solidFill>
          <a:schemeClr val="tx1"/>
        </a:solidFill>
        <a:latin typeface="Arial" charset="0"/>
        <a:ea typeface="ＭＳ Ｐゴシック" pitchFamily="50" charset="-128"/>
        <a:cs typeface="+mn-cs"/>
      </a:defRPr>
    </a:lvl7pPr>
    <a:lvl8pPr marL="3200400" algn="l" defTabSz="914400" rtl="0" eaLnBrk="1" latinLnBrk="0" hangingPunct="1">
      <a:defRPr kumimoji="1" sz="1000" kern="1200">
        <a:solidFill>
          <a:schemeClr val="tx1"/>
        </a:solidFill>
        <a:latin typeface="Arial" charset="0"/>
        <a:ea typeface="ＭＳ Ｐゴシック" pitchFamily="50" charset="-128"/>
        <a:cs typeface="+mn-cs"/>
      </a:defRPr>
    </a:lvl8pPr>
    <a:lvl9pPr marL="3657600" algn="l" defTabSz="914400" rtl="0" eaLnBrk="1" latinLnBrk="0" hangingPunct="1">
      <a:defRPr kumimoji="1" sz="10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5050"/>
    <a:srgbClr val="FF66CC"/>
    <a:srgbClr val="00CC99"/>
    <a:srgbClr val="FFC000"/>
    <a:srgbClr val="CC0099"/>
    <a:srgbClr val="800080"/>
    <a:srgbClr val="00CC66"/>
    <a:srgbClr val="3399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71" autoAdjust="0"/>
    <p:restoredTop sz="98701" autoAdjust="0"/>
  </p:normalViewPr>
  <p:slideViewPr>
    <p:cSldViewPr snapToGrid="0">
      <p:cViewPr>
        <p:scale>
          <a:sx n="100" d="100"/>
          <a:sy n="100" d="100"/>
        </p:scale>
        <p:origin x="-1980" y="-72"/>
      </p:cViewPr>
      <p:guideLst>
        <p:guide orient="horz" pos="954"/>
        <p:guide pos="16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38" y="3322638"/>
            <a:ext cx="6427787" cy="2290762"/>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33475" y="6059488"/>
            <a:ext cx="5294313" cy="2732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F9D9B5B-157A-4F15-AF59-8629B6B1C26D}" type="slidenum">
              <a:rPr lang="en-US" altLang="ja-JP"/>
              <a:pPr>
                <a:defRPr/>
              </a:pPr>
              <a:t>‹#›</a:t>
            </a:fld>
            <a:endParaRPr lang="en-US" altLang="ja-JP"/>
          </a:p>
        </p:txBody>
      </p:sp>
    </p:spTree>
    <p:extLst>
      <p:ext uri="{BB962C8B-B14F-4D97-AF65-F5344CB8AC3E}">
        <p14:creationId xmlns:p14="http://schemas.microsoft.com/office/powerpoint/2010/main" val="781854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CEDB3E1-F992-47C0-A09A-DD7D680EC40A}" type="slidenum">
              <a:rPr lang="en-US" altLang="ja-JP"/>
              <a:pPr>
                <a:defRPr/>
              </a:pPr>
              <a:t>‹#›</a:t>
            </a:fld>
            <a:endParaRPr lang="en-US" altLang="ja-JP"/>
          </a:p>
        </p:txBody>
      </p:sp>
    </p:spTree>
    <p:extLst>
      <p:ext uri="{BB962C8B-B14F-4D97-AF65-F5344CB8AC3E}">
        <p14:creationId xmlns:p14="http://schemas.microsoft.com/office/powerpoint/2010/main" val="167461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3225" y="428625"/>
            <a:ext cx="1700213" cy="912336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77825" y="428625"/>
            <a:ext cx="4953000" cy="912336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267A1C1-DEA7-4CD4-BA82-56FD3AC2FA8D}" type="slidenum">
              <a:rPr lang="en-US" altLang="ja-JP"/>
              <a:pPr>
                <a:defRPr/>
              </a:pPr>
              <a:t>‹#›</a:t>
            </a:fld>
            <a:endParaRPr lang="en-US" altLang="ja-JP"/>
          </a:p>
        </p:txBody>
      </p:sp>
    </p:spTree>
    <p:extLst>
      <p:ext uri="{BB962C8B-B14F-4D97-AF65-F5344CB8AC3E}">
        <p14:creationId xmlns:p14="http://schemas.microsoft.com/office/powerpoint/2010/main" val="3188290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B61258B-6842-445F-86BE-3A033CF72D37}" type="slidenum">
              <a:rPr lang="en-US" altLang="ja-JP"/>
              <a:pPr>
                <a:defRPr/>
              </a:pPr>
              <a:t>‹#›</a:t>
            </a:fld>
            <a:endParaRPr lang="en-US" altLang="ja-JP"/>
          </a:p>
        </p:txBody>
      </p:sp>
    </p:spTree>
    <p:extLst>
      <p:ext uri="{BB962C8B-B14F-4D97-AF65-F5344CB8AC3E}">
        <p14:creationId xmlns:p14="http://schemas.microsoft.com/office/powerpoint/2010/main" val="2656706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00" y="6872288"/>
            <a:ext cx="6427788" cy="2122487"/>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96900" y="4532313"/>
            <a:ext cx="6427788" cy="23399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3D079AD-4CEA-40B9-B85C-517822705E4E}" type="slidenum">
              <a:rPr lang="en-US" altLang="ja-JP"/>
              <a:pPr>
                <a:defRPr/>
              </a:pPr>
              <a:t>‹#›</a:t>
            </a:fld>
            <a:endParaRPr lang="en-US" altLang="ja-JP"/>
          </a:p>
        </p:txBody>
      </p:sp>
    </p:spTree>
    <p:extLst>
      <p:ext uri="{BB962C8B-B14F-4D97-AF65-F5344CB8AC3E}">
        <p14:creationId xmlns:p14="http://schemas.microsoft.com/office/powerpoint/2010/main" val="1354989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77825" y="2495550"/>
            <a:ext cx="3325813" cy="7056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856038" y="2495550"/>
            <a:ext cx="3327400" cy="7056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5526314-53F3-405F-846C-17E0403CE125}" type="slidenum">
              <a:rPr lang="en-US" altLang="ja-JP"/>
              <a:pPr>
                <a:defRPr/>
              </a:pPr>
              <a:t>‹#›</a:t>
            </a:fld>
            <a:endParaRPr lang="en-US" altLang="ja-JP"/>
          </a:p>
        </p:txBody>
      </p:sp>
    </p:spTree>
    <p:extLst>
      <p:ext uri="{BB962C8B-B14F-4D97-AF65-F5344CB8AC3E}">
        <p14:creationId xmlns:p14="http://schemas.microsoft.com/office/powerpoint/2010/main" val="2420908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77825" y="2393950"/>
            <a:ext cx="3341688"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77825" y="3390900"/>
            <a:ext cx="3341688" cy="61610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841750" y="2393950"/>
            <a:ext cx="3341688"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841750" y="3390900"/>
            <a:ext cx="3341688" cy="61610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555487CA-017C-42B1-9785-87A08BF13C0C}" type="slidenum">
              <a:rPr lang="en-US" altLang="ja-JP"/>
              <a:pPr>
                <a:defRPr/>
              </a:pPr>
              <a:t>‹#›</a:t>
            </a:fld>
            <a:endParaRPr lang="en-US" altLang="ja-JP"/>
          </a:p>
        </p:txBody>
      </p:sp>
    </p:spTree>
    <p:extLst>
      <p:ext uri="{BB962C8B-B14F-4D97-AF65-F5344CB8AC3E}">
        <p14:creationId xmlns:p14="http://schemas.microsoft.com/office/powerpoint/2010/main" val="4265852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041489E-48A5-4198-B13F-5E3701DC2C8A}" type="slidenum">
              <a:rPr lang="en-US" altLang="ja-JP"/>
              <a:pPr>
                <a:defRPr/>
              </a:pPr>
              <a:t>‹#›</a:t>
            </a:fld>
            <a:endParaRPr lang="en-US" altLang="ja-JP"/>
          </a:p>
        </p:txBody>
      </p:sp>
    </p:spTree>
    <p:extLst>
      <p:ext uri="{BB962C8B-B14F-4D97-AF65-F5344CB8AC3E}">
        <p14:creationId xmlns:p14="http://schemas.microsoft.com/office/powerpoint/2010/main" val="709520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6A2B4D4-976D-4C1F-8D4C-B4BCFD3F5D34}" type="slidenum">
              <a:rPr lang="en-US" altLang="ja-JP"/>
              <a:pPr>
                <a:defRPr/>
              </a:pPr>
              <a:t>‹#›</a:t>
            </a:fld>
            <a:endParaRPr lang="en-US" altLang="ja-JP"/>
          </a:p>
        </p:txBody>
      </p:sp>
    </p:spTree>
    <p:extLst>
      <p:ext uri="{BB962C8B-B14F-4D97-AF65-F5344CB8AC3E}">
        <p14:creationId xmlns:p14="http://schemas.microsoft.com/office/powerpoint/2010/main" val="3156084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5" y="425450"/>
            <a:ext cx="2487613" cy="1812925"/>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955925" y="425450"/>
            <a:ext cx="4227513" cy="91265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77825" y="2238375"/>
            <a:ext cx="2487613" cy="73136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D317FFC-4293-4597-916C-5C4DEF562495}" type="slidenum">
              <a:rPr lang="en-US" altLang="ja-JP"/>
              <a:pPr>
                <a:defRPr/>
              </a:pPr>
              <a:t>‹#›</a:t>
            </a:fld>
            <a:endParaRPr lang="en-US" altLang="ja-JP"/>
          </a:p>
        </p:txBody>
      </p:sp>
    </p:spTree>
    <p:extLst>
      <p:ext uri="{BB962C8B-B14F-4D97-AF65-F5344CB8AC3E}">
        <p14:creationId xmlns:p14="http://schemas.microsoft.com/office/powerpoint/2010/main" val="2913770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725" y="7485063"/>
            <a:ext cx="4535488" cy="884237"/>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482725" y="955675"/>
            <a:ext cx="4535488" cy="641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482725" y="8369300"/>
            <a:ext cx="4535488" cy="1254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E3A6B59-B889-42CE-9FE6-39B9C292FCC6}" type="slidenum">
              <a:rPr lang="en-US" altLang="ja-JP"/>
              <a:pPr>
                <a:defRPr/>
              </a:pPr>
              <a:t>‹#›</a:t>
            </a:fld>
            <a:endParaRPr lang="en-US" altLang="ja-JP"/>
          </a:p>
        </p:txBody>
      </p:sp>
    </p:spTree>
    <p:extLst>
      <p:ext uri="{BB962C8B-B14F-4D97-AF65-F5344CB8AC3E}">
        <p14:creationId xmlns:p14="http://schemas.microsoft.com/office/powerpoint/2010/main" val="4236604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77825" y="428625"/>
            <a:ext cx="6805613" cy="178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77825" y="2495550"/>
            <a:ext cx="6805613" cy="705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77825" y="9737725"/>
            <a:ext cx="17653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ja-JP"/>
          </a:p>
        </p:txBody>
      </p:sp>
      <p:sp>
        <p:nvSpPr>
          <p:cNvPr id="1029" name="Rectangle 5"/>
          <p:cNvSpPr>
            <a:spLocks noGrp="1" noChangeArrowheads="1"/>
          </p:cNvSpPr>
          <p:nvPr>
            <p:ph type="ftr" sz="quarter" idx="3"/>
          </p:nvPr>
        </p:nvSpPr>
        <p:spPr bwMode="auto">
          <a:xfrm>
            <a:off x="2582863" y="9737725"/>
            <a:ext cx="2395537"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ja-JP"/>
          </a:p>
        </p:txBody>
      </p:sp>
      <p:sp>
        <p:nvSpPr>
          <p:cNvPr id="1030" name="Rectangle 6"/>
          <p:cNvSpPr>
            <a:spLocks noGrp="1" noChangeArrowheads="1"/>
          </p:cNvSpPr>
          <p:nvPr>
            <p:ph type="sldNum" sz="quarter" idx="4"/>
          </p:nvPr>
        </p:nvSpPr>
        <p:spPr bwMode="auto">
          <a:xfrm>
            <a:off x="5418138" y="9737725"/>
            <a:ext cx="17653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CD326AC5-F313-406E-8985-E870BF07E9D8}"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1"/>
            <a:ext cx="7561263" cy="1266824"/>
          </a:xfrm>
          <a:prstGeom prst="rect">
            <a:avLst/>
          </a:prstGeom>
          <a:gradFill>
            <a:gsLst>
              <a:gs pos="0">
                <a:schemeClr val="accent2">
                  <a:lumMod val="75000"/>
                </a:schemeClr>
              </a:gs>
              <a:gs pos="100000">
                <a:srgbClr val="009900"/>
              </a:gs>
              <a:gs pos="100000">
                <a:schemeClr val="accent1">
                  <a:shade val="100000"/>
                  <a:satMod val="11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Rectangle 504"/>
          <p:cNvSpPr>
            <a:spLocks noChangeArrowheads="1"/>
          </p:cNvSpPr>
          <p:nvPr/>
        </p:nvSpPr>
        <p:spPr bwMode="auto">
          <a:xfrm>
            <a:off x="211138" y="10342563"/>
            <a:ext cx="7134225" cy="360362"/>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defTabSz="995363" eaLnBrk="0" hangingPunct="0">
              <a:spcBef>
                <a:spcPct val="20000"/>
              </a:spcBef>
              <a:buChar char="•"/>
              <a:defRPr kumimoji="1" sz="3200">
                <a:solidFill>
                  <a:schemeClr val="tx1"/>
                </a:solidFill>
                <a:latin typeface="Arial" charset="0"/>
                <a:ea typeface="ＭＳ Ｐゴシック" charset="-128"/>
              </a:defRPr>
            </a:lvl1pPr>
            <a:lvl2pPr marL="742950" indent="-285750" defTabSz="995363" eaLnBrk="0" hangingPunct="0">
              <a:spcBef>
                <a:spcPct val="20000"/>
              </a:spcBef>
              <a:buChar char="–"/>
              <a:defRPr kumimoji="1" sz="2800">
                <a:solidFill>
                  <a:schemeClr val="tx1"/>
                </a:solidFill>
                <a:latin typeface="Arial" charset="0"/>
                <a:ea typeface="ＭＳ Ｐゴシック" charset="-128"/>
              </a:defRPr>
            </a:lvl2pPr>
            <a:lvl3pPr marL="1143000" indent="-228600" defTabSz="995363" eaLnBrk="0" hangingPunct="0">
              <a:spcBef>
                <a:spcPct val="20000"/>
              </a:spcBef>
              <a:buChar char="•"/>
              <a:defRPr kumimoji="1" sz="2400">
                <a:solidFill>
                  <a:schemeClr val="tx1"/>
                </a:solidFill>
                <a:latin typeface="Arial" charset="0"/>
                <a:ea typeface="ＭＳ Ｐゴシック" charset="-128"/>
              </a:defRPr>
            </a:lvl3pPr>
            <a:lvl4pPr marL="1600200" indent="-228600" defTabSz="995363" eaLnBrk="0" hangingPunct="0">
              <a:spcBef>
                <a:spcPct val="20000"/>
              </a:spcBef>
              <a:buChar char="–"/>
              <a:defRPr kumimoji="1" sz="2000">
                <a:solidFill>
                  <a:schemeClr val="tx1"/>
                </a:solidFill>
                <a:latin typeface="Arial" charset="0"/>
                <a:ea typeface="ＭＳ Ｐゴシック" charset="-128"/>
              </a:defRPr>
            </a:lvl4pPr>
            <a:lvl5pPr marL="2057400" indent="-228600" defTabSz="995363" eaLnBrk="0" hangingPunct="0">
              <a:spcBef>
                <a:spcPct val="20000"/>
              </a:spcBef>
              <a:buChar char="»"/>
              <a:defRPr kumimoji="1" sz="2000">
                <a:solidFill>
                  <a:schemeClr val="tx1"/>
                </a:solidFill>
                <a:latin typeface="Arial" charset="0"/>
                <a:ea typeface="ＭＳ Ｐゴシック" charset="-128"/>
              </a:defRPr>
            </a:lvl5pPr>
            <a:lvl6pPr marL="2514600" indent="-228600" defTabSz="99536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defTabSz="99536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defTabSz="99536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defTabSz="99536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a:solidFill>
                  <a:schemeClr val="bg1"/>
                </a:solidFill>
                <a:ea typeface="HGP創英角ｺﾞｼｯｸUB" pitchFamily="50" charset="-128"/>
              </a:rPr>
              <a:t>　　　　　　　　詳しくは</a:t>
            </a:r>
            <a:r>
              <a:rPr lang="en-US" altLang="ja-JP" sz="1200" b="1">
                <a:solidFill>
                  <a:schemeClr val="bg1"/>
                </a:solidFill>
                <a:ea typeface="HGP創英角ｺﾞｼｯｸUB" pitchFamily="50" charset="-128"/>
              </a:rPr>
              <a:t>Web</a:t>
            </a:r>
            <a:r>
              <a:rPr lang="ja-JP" altLang="en-US" sz="1200" b="1">
                <a:solidFill>
                  <a:schemeClr val="bg1"/>
                </a:solidFill>
                <a:ea typeface="HGP創英角ｺﾞｼｯｸUB" pitchFamily="50" charset="-128"/>
              </a:rPr>
              <a:t>で　　　</a:t>
            </a:r>
            <a:r>
              <a:rPr lang="en-US" altLang="ja-JP" sz="1200" b="1">
                <a:solidFill>
                  <a:schemeClr val="bg1"/>
                </a:solidFill>
                <a:ea typeface="HGP創英角ｺﾞｼｯｸUB" pitchFamily="50" charset="-128"/>
              </a:rPr>
              <a:t>http://www.omron.co.jp/ese/ups/</a:t>
            </a:r>
            <a:r>
              <a:rPr lang="ja-JP" altLang="en-US" sz="1200">
                <a:solidFill>
                  <a:schemeClr val="bg1"/>
                </a:solidFill>
                <a:latin typeface="HGP創英角ｺﾞｼｯｸUB" pitchFamily="50" charset="-128"/>
                <a:ea typeface="HGP創英角ｺﾞｼｯｸUB" pitchFamily="50" charset="-128"/>
              </a:rPr>
              <a:t>　　または</a:t>
            </a:r>
          </a:p>
        </p:txBody>
      </p:sp>
      <p:sp>
        <p:nvSpPr>
          <p:cNvPr id="77" name="Rectangle 509"/>
          <p:cNvSpPr>
            <a:spLocks noChangeArrowheads="1"/>
          </p:cNvSpPr>
          <p:nvPr/>
        </p:nvSpPr>
        <p:spPr bwMode="auto">
          <a:xfrm>
            <a:off x="5548313" y="10436225"/>
            <a:ext cx="720725" cy="206375"/>
          </a:xfrm>
          <a:prstGeom prst="rect">
            <a:avLst/>
          </a:prstGeom>
          <a:solidFill>
            <a:schemeClr val="bg1"/>
          </a:solidFill>
          <a:ln w="9525">
            <a:noFill/>
            <a:miter lim="800000"/>
            <a:headEnd/>
            <a:tailEnd/>
          </a:ln>
          <a:effectLst>
            <a:prstShdw prst="shdw18" dist="17961" dir="13500000">
              <a:schemeClr val="bg1">
                <a:gamma/>
                <a:shade val="60000"/>
                <a:invGamma/>
              </a:schemeClr>
            </a:prstShdw>
          </a:effectLst>
        </p:spPr>
        <p:txBody>
          <a:bodyPr wrap="none" anchor="ctr"/>
          <a:lstStyle/>
          <a:p>
            <a:pPr algn="ctr" defTabSz="995363">
              <a:defRPr/>
            </a:pPr>
            <a:r>
              <a:rPr lang="ja-JP" altLang="en-US" sz="800">
                <a:latin typeface="HGP創英角ｺﾞｼｯｸUB" pitchFamily="50" charset="-128"/>
                <a:ea typeface="HGP創英角ｺﾞｼｯｸUB" pitchFamily="50" charset="-128"/>
              </a:rPr>
              <a:t>オムロン　</a:t>
            </a:r>
            <a:r>
              <a:rPr lang="en-US" altLang="ja-JP" sz="800">
                <a:latin typeface="HGP創英角ｺﾞｼｯｸUB" pitchFamily="50" charset="-128"/>
                <a:ea typeface="HGP創英角ｺﾞｼｯｸUB" pitchFamily="50" charset="-128"/>
              </a:rPr>
              <a:t>UPS</a:t>
            </a:r>
          </a:p>
        </p:txBody>
      </p:sp>
      <p:pic>
        <p:nvPicPr>
          <p:cNvPr id="79" name="Picture 214" descr="siroのコピー"/>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37163" y="149225"/>
            <a:ext cx="2130425"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9" name="AutoShape 1155"/>
          <p:cNvSpPr>
            <a:spLocks noChangeArrowheads="1"/>
          </p:cNvSpPr>
          <p:nvPr/>
        </p:nvSpPr>
        <p:spPr bwMode="auto">
          <a:xfrm>
            <a:off x="263525" y="8788400"/>
            <a:ext cx="3714750" cy="285750"/>
          </a:xfrm>
          <a:prstGeom prst="roundRect">
            <a:avLst>
              <a:gd name="adj" fmla="val 50000"/>
            </a:avLst>
          </a:prstGeom>
          <a:solidFill>
            <a:srgbClr val="3399FF"/>
          </a:solidFill>
          <a:ln>
            <a:noFill/>
          </a:ln>
          <a:effectLst/>
          <a:extLst/>
        </p:spPr>
        <p:txBody>
          <a:bodyPr wrap="none" anchor="ctr"/>
          <a:lstStyle/>
          <a:p>
            <a:endParaRPr lang="ja-JP" altLang="en-US"/>
          </a:p>
        </p:txBody>
      </p:sp>
      <p:sp>
        <p:nvSpPr>
          <p:cNvPr id="140" name="AutoShape 1156"/>
          <p:cNvSpPr>
            <a:spLocks noChangeArrowheads="1"/>
          </p:cNvSpPr>
          <p:nvPr/>
        </p:nvSpPr>
        <p:spPr bwMode="auto">
          <a:xfrm>
            <a:off x="260350" y="9652000"/>
            <a:ext cx="3714750" cy="285750"/>
          </a:xfrm>
          <a:prstGeom prst="roundRect">
            <a:avLst>
              <a:gd name="adj" fmla="val 50000"/>
            </a:avLst>
          </a:prstGeom>
          <a:solidFill>
            <a:srgbClr val="00CC66"/>
          </a:solidFill>
          <a:ln>
            <a:noFill/>
          </a:ln>
          <a:effectLst/>
          <a:extLst/>
        </p:spPr>
        <p:txBody>
          <a:bodyPr wrap="none" anchor="ctr"/>
          <a:lstStyle/>
          <a:p>
            <a:endParaRPr lang="ja-JP" altLang="en-US"/>
          </a:p>
        </p:txBody>
      </p:sp>
      <p:sp>
        <p:nvSpPr>
          <p:cNvPr id="141" name="AutoShape 1154"/>
          <p:cNvSpPr>
            <a:spLocks noChangeArrowheads="1"/>
          </p:cNvSpPr>
          <p:nvPr/>
        </p:nvSpPr>
        <p:spPr bwMode="auto">
          <a:xfrm>
            <a:off x="257175" y="7581900"/>
            <a:ext cx="3714750" cy="285750"/>
          </a:xfrm>
          <a:prstGeom prst="roundRect">
            <a:avLst>
              <a:gd name="adj" fmla="val 50000"/>
            </a:avLst>
          </a:prstGeom>
          <a:solidFill>
            <a:srgbClr val="3399FF"/>
          </a:solidFill>
          <a:ln>
            <a:noFill/>
          </a:ln>
          <a:effectLst/>
          <a:extLst/>
        </p:spPr>
        <p:txBody>
          <a:bodyPr wrap="none" anchor="ctr"/>
          <a:lstStyle/>
          <a:p>
            <a:endParaRPr lang="ja-JP" altLang="en-US"/>
          </a:p>
        </p:txBody>
      </p:sp>
      <p:sp>
        <p:nvSpPr>
          <p:cNvPr id="142" name="Rectangle 1103"/>
          <p:cNvSpPr>
            <a:spLocks noChangeArrowheads="1"/>
          </p:cNvSpPr>
          <p:nvPr/>
        </p:nvSpPr>
        <p:spPr bwMode="auto">
          <a:xfrm>
            <a:off x="247650" y="2095499"/>
            <a:ext cx="7058025" cy="5324476"/>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 name="Text Box 1099"/>
          <p:cNvSpPr txBox="1">
            <a:spLocks noChangeArrowheads="1"/>
          </p:cNvSpPr>
          <p:nvPr/>
        </p:nvSpPr>
        <p:spPr bwMode="auto">
          <a:xfrm>
            <a:off x="152401" y="1362075"/>
            <a:ext cx="7315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ja-JP" altLang="en-US" sz="1800" b="1" dirty="0">
                <a:solidFill>
                  <a:srgbClr val="0000FF"/>
                </a:solidFill>
                <a:latin typeface="メイリオ" pitchFamily="50" charset="-128"/>
                <a:ea typeface="メイリオ" panose="020B0604030504040204" pitchFamily="50" charset="-128"/>
                <a:cs typeface="メイリオ" panose="020B0604030504040204" pitchFamily="50" charset="-128"/>
              </a:rPr>
              <a:t>オムロンなら</a:t>
            </a:r>
            <a:r>
              <a:rPr lang="en-US" altLang="ja-JP" sz="1800" b="1" dirty="0">
                <a:solidFill>
                  <a:srgbClr val="0000FF"/>
                </a:solidFill>
                <a:latin typeface="メイリオ" pitchFamily="50" charset="-128"/>
                <a:ea typeface="メイリオ" panose="020B0604030504040204" pitchFamily="50" charset="-128"/>
                <a:cs typeface="メイリオ" panose="020B0604030504040204" pitchFamily="50" charset="-128"/>
              </a:rPr>
              <a:t>UPS</a:t>
            </a:r>
            <a:r>
              <a:rPr lang="ja-JP" altLang="en-US" sz="1800" b="1" dirty="0">
                <a:solidFill>
                  <a:srgbClr val="0000FF"/>
                </a:solidFill>
                <a:latin typeface="メイリオ" pitchFamily="50" charset="-128"/>
                <a:ea typeface="メイリオ" panose="020B0604030504040204" pitchFamily="50" charset="-128"/>
                <a:cs typeface="メイリオ" panose="020B0604030504040204" pitchFamily="50" charset="-128"/>
              </a:rPr>
              <a:t>を導入するその日</a:t>
            </a:r>
            <a:r>
              <a:rPr lang="ja-JP" altLang="en-US" sz="1800" b="1" dirty="0" smtClean="0">
                <a:solidFill>
                  <a:srgbClr val="0000FF"/>
                </a:solidFill>
                <a:latin typeface="メイリオ" pitchFamily="50" charset="-128"/>
                <a:ea typeface="メイリオ" panose="020B0604030504040204" pitchFamily="50" charset="-128"/>
                <a:cs typeface="メイリオ" panose="020B0604030504040204" pitchFamily="50" charset="-128"/>
              </a:rPr>
              <a:t>から</a:t>
            </a:r>
            <a:r>
              <a:rPr lang="en-US" altLang="ja-JP" sz="1800" b="1" dirty="0" smtClean="0">
                <a:solidFill>
                  <a:srgbClr val="0000FF"/>
                </a:solidFill>
                <a:latin typeface="メイリオ" pitchFamily="50" charset="-128"/>
                <a:ea typeface="メイリオ" panose="020B0604030504040204" pitchFamily="50" charset="-128"/>
                <a:cs typeface="メイリオ" panose="020B0604030504040204" pitchFamily="50" charset="-128"/>
              </a:rPr>
              <a:t>､</a:t>
            </a:r>
            <a:r>
              <a:rPr lang="ja-JP" altLang="en-US" sz="1800" b="1" dirty="0" smtClean="0">
                <a:solidFill>
                  <a:srgbClr val="0000FF"/>
                </a:solidFill>
                <a:latin typeface="メイリオ" pitchFamily="50" charset="-128"/>
                <a:ea typeface="メイリオ" panose="020B0604030504040204" pitchFamily="50" charset="-128"/>
                <a:cs typeface="メイリオ" panose="020B0604030504040204" pitchFamily="50" charset="-128"/>
              </a:rPr>
              <a:t>次</a:t>
            </a:r>
            <a:r>
              <a:rPr lang="ja-JP" altLang="en-US" sz="1800" b="1" dirty="0">
                <a:solidFill>
                  <a:srgbClr val="0000FF"/>
                </a:solidFill>
                <a:latin typeface="メイリオ" pitchFamily="50" charset="-128"/>
                <a:ea typeface="メイリオ" panose="020B0604030504040204" pitchFamily="50" charset="-128"/>
                <a:cs typeface="メイリオ" panose="020B0604030504040204" pitchFamily="50" charset="-128"/>
              </a:rPr>
              <a:t>の</a:t>
            </a:r>
            <a:r>
              <a:rPr lang="en-US" altLang="ja-JP" sz="1800" b="1" dirty="0">
                <a:solidFill>
                  <a:srgbClr val="0000FF"/>
                </a:solidFill>
                <a:latin typeface="メイリオ" pitchFamily="50" charset="-128"/>
                <a:ea typeface="メイリオ" panose="020B0604030504040204" pitchFamily="50" charset="-128"/>
                <a:cs typeface="メイリオ" panose="020B0604030504040204" pitchFamily="50" charset="-128"/>
              </a:rPr>
              <a:t>UPS</a:t>
            </a:r>
            <a:r>
              <a:rPr lang="ja-JP" altLang="en-US" sz="1800" b="1" dirty="0">
                <a:solidFill>
                  <a:srgbClr val="0000FF"/>
                </a:solidFill>
                <a:latin typeface="メイリオ" pitchFamily="50" charset="-128"/>
                <a:ea typeface="メイリオ" panose="020B0604030504040204" pitchFamily="50" charset="-128"/>
                <a:cs typeface="メイリオ" panose="020B0604030504040204" pitchFamily="50" charset="-128"/>
              </a:rPr>
              <a:t>を買い換える</a:t>
            </a:r>
            <a:r>
              <a:rPr lang="ja-JP" altLang="en-US" sz="1800" b="1" dirty="0" smtClean="0">
                <a:solidFill>
                  <a:srgbClr val="0000FF"/>
                </a:solidFill>
                <a:latin typeface="メイリオ" pitchFamily="50" charset="-128"/>
                <a:ea typeface="メイリオ" panose="020B0604030504040204" pitchFamily="50" charset="-128"/>
                <a:cs typeface="メイリオ" panose="020B0604030504040204" pitchFamily="50" charset="-128"/>
              </a:rPr>
              <a:t>まで</a:t>
            </a:r>
            <a:r>
              <a:rPr lang="en-US" altLang="ja-JP" sz="1800" b="1" dirty="0" smtClean="0">
                <a:solidFill>
                  <a:srgbClr val="0000FF"/>
                </a:solidFill>
                <a:latin typeface="メイリオ" pitchFamily="50" charset="-128"/>
                <a:ea typeface="メイリオ" panose="020B0604030504040204" pitchFamily="50" charset="-128"/>
                <a:cs typeface="メイリオ" panose="020B0604030504040204" pitchFamily="50" charset="-128"/>
              </a:rPr>
              <a:t>､</a:t>
            </a:r>
            <a:r>
              <a:rPr lang="ja-JP" altLang="en-US" sz="1800" b="1" dirty="0" smtClean="0">
                <a:solidFill>
                  <a:srgbClr val="0000FF"/>
                </a:solidFill>
                <a:latin typeface="メイリオ" pitchFamily="50" charset="-128"/>
                <a:ea typeface="メイリオ" panose="020B0604030504040204" pitchFamily="50" charset="-128"/>
                <a:cs typeface="メイリオ" panose="020B0604030504040204" pitchFamily="50" charset="-128"/>
              </a:rPr>
              <a:t>安心</a:t>
            </a:r>
            <a:r>
              <a:rPr lang="ja-JP" altLang="en-US" sz="1800" b="1" dirty="0">
                <a:solidFill>
                  <a:srgbClr val="0000FF"/>
                </a:solidFill>
                <a:latin typeface="メイリオ" pitchFamily="50" charset="-128"/>
                <a:ea typeface="メイリオ" panose="020B0604030504040204" pitchFamily="50" charset="-128"/>
                <a:cs typeface="メイリオ" panose="020B0604030504040204" pitchFamily="50" charset="-128"/>
              </a:rPr>
              <a:t>の</a:t>
            </a:r>
            <a:r>
              <a:rPr lang="ja-JP" altLang="en-US" sz="1800" b="1" dirty="0" smtClean="0">
                <a:solidFill>
                  <a:srgbClr val="0000FF"/>
                </a:solidFill>
                <a:latin typeface="メイリオ" pitchFamily="50" charset="-128"/>
                <a:ea typeface="メイリオ" panose="020B0604030504040204" pitchFamily="50" charset="-128"/>
                <a:cs typeface="メイリオ" panose="020B0604030504040204" pitchFamily="50" charset="-128"/>
              </a:rPr>
              <a:t>修理･保守</a:t>
            </a:r>
            <a:r>
              <a:rPr lang="ja-JP" altLang="en-US" sz="1800" b="1" dirty="0">
                <a:solidFill>
                  <a:srgbClr val="0000FF"/>
                </a:solidFill>
                <a:latin typeface="メイリオ" pitchFamily="50" charset="-128"/>
                <a:ea typeface="メイリオ" panose="020B0604030504040204" pitchFamily="50" charset="-128"/>
                <a:cs typeface="メイリオ" panose="020B0604030504040204" pitchFamily="50" charset="-128"/>
              </a:rPr>
              <a:t>サービスでサポートいたします。</a:t>
            </a:r>
          </a:p>
        </p:txBody>
      </p:sp>
      <p:sp>
        <p:nvSpPr>
          <p:cNvPr id="151" name="Line 1139"/>
          <p:cNvSpPr>
            <a:spLocks noChangeShapeType="1"/>
          </p:cNvSpPr>
          <p:nvPr/>
        </p:nvSpPr>
        <p:spPr bwMode="auto">
          <a:xfrm>
            <a:off x="2009775" y="2686050"/>
            <a:ext cx="0" cy="4667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2" name="Line 1140"/>
          <p:cNvSpPr>
            <a:spLocks noChangeShapeType="1"/>
          </p:cNvSpPr>
          <p:nvPr/>
        </p:nvSpPr>
        <p:spPr bwMode="auto">
          <a:xfrm>
            <a:off x="3025775" y="2692400"/>
            <a:ext cx="0" cy="4660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Line 1141"/>
          <p:cNvSpPr>
            <a:spLocks noChangeShapeType="1"/>
          </p:cNvSpPr>
          <p:nvPr/>
        </p:nvSpPr>
        <p:spPr bwMode="auto">
          <a:xfrm>
            <a:off x="4051300" y="2697162"/>
            <a:ext cx="0" cy="46370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 name="Line 1142"/>
          <p:cNvSpPr>
            <a:spLocks noChangeShapeType="1"/>
          </p:cNvSpPr>
          <p:nvPr/>
        </p:nvSpPr>
        <p:spPr bwMode="auto">
          <a:xfrm>
            <a:off x="5057775" y="2695575"/>
            <a:ext cx="0" cy="4638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5" name="Line 1143"/>
          <p:cNvSpPr>
            <a:spLocks noChangeShapeType="1"/>
          </p:cNvSpPr>
          <p:nvPr/>
        </p:nvSpPr>
        <p:spPr bwMode="auto">
          <a:xfrm>
            <a:off x="6073775" y="2692399"/>
            <a:ext cx="0" cy="46513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AutoShape 1104"/>
          <p:cNvSpPr>
            <a:spLocks noChangeArrowheads="1"/>
          </p:cNvSpPr>
          <p:nvPr/>
        </p:nvSpPr>
        <p:spPr bwMode="auto">
          <a:xfrm>
            <a:off x="485775" y="2736966"/>
            <a:ext cx="371475" cy="4521084"/>
          </a:xfrm>
          <a:prstGeom prst="roundRect">
            <a:avLst>
              <a:gd name="adj" fmla="val 16667"/>
            </a:avLst>
          </a:prstGeom>
          <a:solidFill>
            <a:srgbClr val="3399FF"/>
          </a:solidFill>
          <a:ln>
            <a:noFill/>
          </a:ln>
          <a:effectLst>
            <a:outerShdw dist="35921" dir="2700000" algn="ctr" rotWithShape="0">
              <a:schemeClr val="bg2"/>
            </a:outerShdw>
          </a:effectLst>
          <a:extLst/>
        </p:spPr>
        <p:txBody>
          <a:bodyPr wrap="none" anchor="ctr"/>
          <a:lstStyle/>
          <a:p>
            <a:endParaRPr lang="ja-JP" altLang="en-US"/>
          </a:p>
        </p:txBody>
      </p:sp>
      <p:sp>
        <p:nvSpPr>
          <p:cNvPr id="157" name="Text Box 1106"/>
          <p:cNvSpPr txBox="1">
            <a:spLocks noChangeArrowheads="1"/>
          </p:cNvSpPr>
          <p:nvPr/>
        </p:nvSpPr>
        <p:spPr bwMode="auto">
          <a:xfrm>
            <a:off x="479981" y="3306763"/>
            <a:ext cx="369332"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オンサイト設置</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サービス／電源コンセント工事</a:t>
            </a:r>
            <a:endPar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0" name="AutoShape 1109"/>
          <p:cNvSpPr>
            <a:spLocks noChangeArrowheads="1"/>
          </p:cNvSpPr>
          <p:nvPr/>
        </p:nvSpPr>
        <p:spPr bwMode="auto">
          <a:xfrm>
            <a:off x="6673850" y="2743200"/>
            <a:ext cx="371475" cy="4504810"/>
          </a:xfrm>
          <a:prstGeom prst="roundRect">
            <a:avLst>
              <a:gd name="adj" fmla="val 16667"/>
            </a:avLst>
          </a:prstGeom>
          <a:solidFill>
            <a:srgbClr val="00CC66"/>
          </a:solidFill>
          <a:ln>
            <a:noFill/>
          </a:ln>
          <a:effectLst>
            <a:outerShdw dist="35921" dir="2700000" algn="ctr" rotWithShape="0">
              <a:schemeClr val="bg2"/>
            </a:outerShdw>
          </a:effectLst>
          <a:extLst/>
        </p:spPr>
        <p:txBody>
          <a:bodyPr wrap="none" anchor="ctr"/>
          <a:lstStyle/>
          <a:p>
            <a:endParaRPr lang="ja-JP" altLang="en-US"/>
          </a:p>
        </p:txBody>
      </p:sp>
      <p:sp>
        <p:nvSpPr>
          <p:cNvPr id="161" name="Text Box 1110"/>
          <p:cNvSpPr txBox="1">
            <a:spLocks noChangeArrowheads="1"/>
          </p:cNvSpPr>
          <p:nvPr/>
        </p:nvSpPr>
        <p:spPr bwMode="auto">
          <a:xfrm>
            <a:off x="6668056" y="4132263"/>
            <a:ext cx="369332"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リプレイスサービス</a:t>
            </a:r>
          </a:p>
        </p:txBody>
      </p:sp>
      <p:sp>
        <p:nvSpPr>
          <p:cNvPr id="162" name="AutoShape 1111"/>
          <p:cNvSpPr>
            <a:spLocks noChangeArrowheads="1"/>
          </p:cNvSpPr>
          <p:nvPr/>
        </p:nvSpPr>
        <p:spPr bwMode="auto">
          <a:xfrm>
            <a:off x="968374" y="2759075"/>
            <a:ext cx="3089275" cy="333375"/>
          </a:xfrm>
          <a:prstGeom prst="homePlate">
            <a:avLst>
              <a:gd name="adj" fmla="val 44678"/>
            </a:avLst>
          </a:prstGeom>
          <a:solidFill>
            <a:srgbClr val="800080"/>
          </a:solidFill>
          <a:ln>
            <a:noFill/>
          </a:ln>
          <a:effectLst>
            <a:outerShdw dist="35921" dir="2700000" algn="ctr" rotWithShape="0">
              <a:schemeClr val="bg2"/>
            </a:outerShdw>
          </a:effectLst>
          <a:extLst/>
        </p:spPr>
        <p:txBody>
          <a:bodyPr wrap="none" anchor="ctr"/>
          <a:lstStyle/>
          <a:p>
            <a:endParaRPr lang="ja-JP" altLang="en-US"/>
          </a:p>
        </p:txBody>
      </p:sp>
      <p:sp>
        <p:nvSpPr>
          <p:cNvPr id="163" name="AutoShape 1112"/>
          <p:cNvSpPr>
            <a:spLocks noChangeArrowheads="1"/>
          </p:cNvSpPr>
          <p:nvPr/>
        </p:nvSpPr>
        <p:spPr bwMode="auto">
          <a:xfrm>
            <a:off x="969962" y="3208338"/>
            <a:ext cx="3087687" cy="333375"/>
          </a:xfrm>
          <a:prstGeom prst="homePlate">
            <a:avLst>
              <a:gd name="adj" fmla="val 44515"/>
            </a:avLst>
          </a:prstGeom>
          <a:solidFill>
            <a:srgbClr val="CC0099"/>
          </a:solidFill>
          <a:ln>
            <a:noFill/>
          </a:ln>
          <a:effectLst>
            <a:outerShdw dist="35921" dir="2700000" algn="ctr" rotWithShape="0">
              <a:schemeClr val="bg2"/>
            </a:outerShdw>
          </a:effectLst>
          <a:extLst/>
        </p:spPr>
        <p:txBody>
          <a:bodyPr wrap="none" anchor="ctr"/>
          <a:lstStyle/>
          <a:p>
            <a:endParaRPr lang="ja-JP" altLang="en-US"/>
          </a:p>
        </p:txBody>
      </p:sp>
      <p:sp>
        <p:nvSpPr>
          <p:cNvPr id="164" name="Rectangle 1114"/>
          <p:cNvSpPr>
            <a:spLocks noChangeArrowheads="1"/>
          </p:cNvSpPr>
          <p:nvPr/>
        </p:nvSpPr>
        <p:spPr bwMode="auto">
          <a:xfrm>
            <a:off x="969963" y="3660775"/>
            <a:ext cx="5086350" cy="333375"/>
          </a:xfrm>
          <a:prstGeom prst="rect">
            <a:avLst/>
          </a:prstGeom>
          <a:solidFill>
            <a:srgbClr val="00CC99"/>
          </a:solidFill>
          <a:ln>
            <a:noFill/>
          </a:ln>
          <a:effectLst>
            <a:outerShdw dist="35921" dir="2700000" algn="ctr" rotWithShape="0">
              <a:schemeClr val="bg2"/>
            </a:outerShdw>
          </a:effectLst>
          <a:extLst/>
        </p:spPr>
        <p:txBody>
          <a:bodyPr wrap="none" anchor="ctr"/>
          <a:lstStyle/>
          <a:p>
            <a:endParaRPr lang="ja-JP" altLang="en-US"/>
          </a:p>
        </p:txBody>
      </p:sp>
      <p:sp>
        <p:nvSpPr>
          <p:cNvPr id="165" name="Text Box 1115"/>
          <p:cNvSpPr txBox="1">
            <a:spLocks noChangeArrowheads="1"/>
          </p:cNvSpPr>
          <p:nvPr/>
        </p:nvSpPr>
        <p:spPr bwMode="auto">
          <a:xfrm>
            <a:off x="962025" y="3705225"/>
            <a:ext cx="25336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オンサイト</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保守サービス</a:t>
            </a:r>
          </a:p>
        </p:txBody>
      </p:sp>
      <p:sp>
        <p:nvSpPr>
          <p:cNvPr id="166" name="Rectangle 1116"/>
          <p:cNvSpPr>
            <a:spLocks noChangeArrowheads="1"/>
          </p:cNvSpPr>
          <p:nvPr/>
        </p:nvSpPr>
        <p:spPr bwMode="auto">
          <a:xfrm>
            <a:off x="971549" y="5967413"/>
            <a:ext cx="5629275" cy="333375"/>
          </a:xfrm>
          <a:prstGeom prst="rect">
            <a:avLst/>
          </a:prstGeom>
          <a:solidFill>
            <a:srgbClr val="FF66CC"/>
          </a:solidFill>
          <a:ln>
            <a:noFill/>
          </a:ln>
          <a:effectLst>
            <a:outerShdw dist="35921" dir="2700000" algn="ctr" rotWithShape="0">
              <a:schemeClr val="bg2"/>
            </a:outerShdw>
          </a:effectLst>
          <a:extLst/>
        </p:spPr>
        <p:txBody>
          <a:bodyPr wrap="none" anchor="ctr"/>
          <a:lstStyle/>
          <a:p>
            <a:endParaRPr lang="ja-JP" altLang="en-US"/>
          </a:p>
        </p:txBody>
      </p:sp>
      <p:sp>
        <p:nvSpPr>
          <p:cNvPr id="167" name="Text Box 1117"/>
          <p:cNvSpPr txBox="1">
            <a:spLocks noChangeArrowheads="1"/>
          </p:cNvSpPr>
          <p:nvPr/>
        </p:nvSpPr>
        <p:spPr bwMode="auto">
          <a:xfrm>
            <a:off x="949325" y="6021388"/>
            <a:ext cx="25336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2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予防保守サービス</a:t>
            </a:r>
          </a:p>
        </p:txBody>
      </p:sp>
      <p:sp>
        <p:nvSpPr>
          <p:cNvPr id="168" name="Rectangle 1118"/>
          <p:cNvSpPr>
            <a:spLocks noChangeArrowheads="1"/>
          </p:cNvSpPr>
          <p:nvPr/>
        </p:nvSpPr>
        <p:spPr bwMode="auto">
          <a:xfrm>
            <a:off x="968374" y="6435725"/>
            <a:ext cx="5629275" cy="333375"/>
          </a:xfrm>
          <a:prstGeom prst="rect">
            <a:avLst/>
          </a:prstGeom>
          <a:solidFill>
            <a:srgbClr val="FF5050"/>
          </a:solidFill>
          <a:ln>
            <a:noFill/>
          </a:ln>
          <a:effectLst>
            <a:outerShdw dist="35921" dir="2700000" algn="ctr" rotWithShape="0">
              <a:schemeClr val="bg2"/>
            </a:outerShdw>
          </a:effectLst>
          <a:extLst/>
        </p:spPr>
        <p:txBody>
          <a:bodyPr wrap="none" anchor="ctr"/>
          <a:lstStyle/>
          <a:p>
            <a:endParaRPr lang="ja-JP" altLang="en-US"/>
          </a:p>
        </p:txBody>
      </p:sp>
      <p:sp>
        <p:nvSpPr>
          <p:cNvPr id="169" name="Text Box 1119"/>
          <p:cNvSpPr txBox="1">
            <a:spLocks noChangeArrowheads="1"/>
          </p:cNvSpPr>
          <p:nvPr/>
        </p:nvSpPr>
        <p:spPr bwMode="auto">
          <a:xfrm>
            <a:off x="946150" y="6489700"/>
            <a:ext cx="25336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2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センドバック修理サービス</a:t>
            </a:r>
          </a:p>
        </p:txBody>
      </p:sp>
      <p:sp>
        <p:nvSpPr>
          <p:cNvPr id="170" name="Text Box 1120"/>
          <p:cNvSpPr txBox="1">
            <a:spLocks noChangeArrowheads="1"/>
          </p:cNvSpPr>
          <p:nvPr/>
        </p:nvSpPr>
        <p:spPr bwMode="auto">
          <a:xfrm>
            <a:off x="939800" y="2806700"/>
            <a:ext cx="25336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1200" b="1">
                <a:solidFill>
                  <a:schemeClr val="bg1"/>
                </a:solidFill>
                <a:latin typeface="メイリオ" pitchFamily="50" charset="-128"/>
                <a:ea typeface="メイリオ" panose="020B0604030504040204" pitchFamily="50" charset="-128"/>
                <a:cs typeface="メイリオ" panose="020B0604030504040204" pitchFamily="50" charset="-128"/>
              </a:rPr>
              <a:t>UPS</a:t>
            </a:r>
            <a:r>
              <a:rPr lang="ja-JP" altLang="en-US" sz="1200" b="1">
                <a:solidFill>
                  <a:schemeClr val="bg1"/>
                </a:solidFill>
                <a:latin typeface="メイリオ" pitchFamily="50" charset="-128"/>
                <a:ea typeface="メイリオ" panose="020B0604030504040204" pitchFamily="50" charset="-128"/>
                <a:cs typeface="メイリオ" panose="020B0604030504040204" pitchFamily="50" charset="-128"/>
              </a:rPr>
              <a:t>本体無償保証期間（</a:t>
            </a:r>
            <a:r>
              <a:rPr lang="en-US" altLang="ja-JP" sz="1200" b="1">
                <a:solidFill>
                  <a:schemeClr val="bg1"/>
                </a:solidFill>
                <a:latin typeface="メイリオ" pitchFamily="50" charset="-128"/>
                <a:ea typeface="メイリオ" panose="020B0604030504040204" pitchFamily="50" charset="-128"/>
                <a:cs typeface="メイリオ" panose="020B0604030504040204" pitchFamily="50" charset="-128"/>
              </a:rPr>
              <a:t>3</a:t>
            </a:r>
            <a:r>
              <a:rPr lang="ja-JP" altLang="en-US" sz="1200" b="1">
                <a:solidFill>
                  <a:schemeClr val="bg1"/>
                </a:solidFill>
                <a:latin typeface="メイリオ" pitchFamily="50" charset="-128"/>
                <a:ea typeface="メイリオ" panose="020B0604030504040204" pitchFamily="50" charset="-128"/>
                <a:cs typeface="メイリオ" panose="020B0604030504040204" pitchFamily="50" charset="-128"/>
              </a:rPr>
              <a:t>年）</a:t>
            </a:r>
          </a:p>
        </p:txBody>
      </p:sp>
      <p:sp>
        <p:nvSpPr>
          <p:cNvPr id="171" name="Text Box 1121"/>
          <p:cNvSpPr txBox="1">
            <a:spLocks noChangeArrowheads="1"/>
          </p:cNvSpPr>
          <p:nvPr/>
        </p:nvSpPr>
        <p:spPr bwMode="auto">
          <a:xfrm>
            <a:off x="936625" y="3265488"/>
            <a:ext cx="2657475"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100" b="1">
                <a:solidFill>
                  <a:schemeClr val="bg1"/>
                </a:solidFill>
                <a:latin typeface="メイリオ" pitchFamily="50" charset="-128"/>
                <a:ea typeface="メイリオ" panose="020B0604030504040204" pitchFamily="50" charset="-128"/>
                <a:cs typeface="メイリオ" panose="020B0604030504040204" pitchFamily="50" charset="-128"/>
              </a:rPr>
              <a:t>バッテリ無償提供サービス期間（</a:t>
            </a:r>
            <a:r>
              <a:rPr lang="en-US" altLang="ja-JP" sz="1100" b="1">
                <a:solidFill>
                  <a:schemeClr val="bg1"/>
                </a:solidFill>
                <a:latin typeface="メイリオ" pitchFamily="50" charset="-128"/>
                <a:ea typeface="メイリオ" panose="020B0604030504040204" pitchFamily="50" charset="-128"/>
                <a:cs typeface="メイリオ" panose="020B0604030504040204" pitchFamily="50" charset="-128"/>
              </a:rPr>
              <a:t>3</a:t>
            </a:r>
            <a:r>
              <a:rPr lang="ja-JP" altLang="en-US" sz="1100" b="1">
                <a:solidFill>
                  <a:schemeClr val="bg1"/>
                </a:solidFill>
                <a:latin typeface="メイリオ" pitchFamily="50" charset="-128"/>
                <a:ea typeface="メイリオ" panose="020B0604030504040204" pitchFamily="50" charset="-128"/>
                <a:cs typeface="メイリオ" panose="020B0604030504040204" pitchFamily="50" charset="-128"/>
              </a:rPr>
              <a:t>年）</a:t>
            </a:r>
          </a:p>
        </p:txBody>
      </p:sp>
      <p:sp>
        <p:nvSpPr>
          <p:cNvPr id="172" name="AutoShape 1123"/>
          <p:cNvSpPr>
            <a:spLocks noChangeArrowheads="1"/>
          </p:cNvSpPr>
          <p:nvPr/>
        </p:nvSpPr>
        <p:spPr bwMode="auto">
          <a:xfrm>
            <a:off x="4051300" y="2755899"/>
            <a:ext cx="995363" cy="800101"/>
          </a:xfrm>
          <a:prstGeom prst="homePlate">
            <a:avLst>
              <a:gd name="adj" fmla="val 29495"/>
            </a:avLst>
          </a:prstGeom>
          <a:solidFill>
            <a:srgbClr val="FFC000"/>
          </a:solidFill>
          <a:ln>
            <a:noFill/>
          </a:ln>
          <a:effectLst>
            <a:outerShdw dist="35921" dir="2700000" algn="ctr" rotWithShape="0">
              <a:schemeClr val="bg2"/>
            </a:outerShdw>
          </a:effectLst>
          <a:extLst/>
        </p:spPr>
        <p:txBody>
          <a:bodyPr wrap="none" anchor="ctr"/>
          <a:lstStyle/>
          <a:p>
            <a:endParaRPr lang="ja-JP" altLang="en-US"/>
          </a:p>
        </p:txBody>
      </p:sp>
      <p:sp>
        <p:nvSpPr>
          <p:cNvPr id="173" name="Text Box 1125"/>
          <p:cNvSpPr txBox="1">
            <a:spLocks noChangeArrowheads="1"/>
          </p:cNvSpPr>
          <p:nvPr/>
        </p:nvSpPr>
        <p:spPr bwMode="auto">
          <a:xfrm>
            <a:off x="4124325" y="3152775"/>
            <a:ext cx="752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200" b="1">
                <a:latin typeface="メイリオ" pitchFamily="50" charset="-128"/>
                <a:ea typeface="メイリオ" panose="020B0604030504040204" pitchFamily="50" charset="-128"/>
                <a:cs typeface="メイリオ" panose="020B0604030504040204" pitchFamily="50" charset="-128"/>
              </a:rPr>
              <a:t>（</a:t>
            </a:r>
            <a:r>
              <a:rPr lang="en-US" altLang="ja-JP" sz="1200" b="1">
                <a:latin typeface="メイリオ" pitchFamily="50" charset="-128"/>
                <a:ea typeface="メイリオ" panose="020B0604030504040204" pitchFamily="50" charset="-128"/>
                <a:cs typeface="メイリオ" panose="020B0604030504040204" pitchFamily="50" charset="-128"/>
              </a:rPr>
              <a:t>4</a:t>
            </a:r>
            <a:r>
              <a:rPr lang="ja-JP" altLang="en-US" sz="1200" b="1">
                <a:latin typeface="メイリオ" pitchFamily="50" charset="-128"/>
                <a:ea typeface="メイリオ" panose="020B0604030504040204" pitchFamily="50" charset="-128"/>
                <a:cs typeface="メイリオ" panose="020B0604030504040204" pitchFamily="50" charset="-128"/>
              </a:rPr>
              <a:t>年）</a:t>
            </a:r>
          </a:p>
        </p:txBody>
      </p:sp>
      <p:sp>
        <p:nvSpPr>
          <p:cNvPr id="174" name="AutoShape 1126"/>
          <p:cNvSpPr>
            <a:spLocks noChangeArrowheads="1"/>
          </p:cNvSpPr>
          <p:nvPr/>
        </p:nvSpPr>
        <p:spPr bwMode="auto">
          <a:xfrm>
            <a:off x="5062538" y="2762249"/>
            <a:ext cx="1009650" cy="800101"/>
          </a:xfrm>
          <a:prstGeom prst="homePlate">
            <a:avLst>
              <a:gd name="adj" fmla="val 29918"/>
            </a:avLst>
          </a:prstGeom>
          <a:solidFill>
            <a:srgbClr val="FFC000"/>
          </a:solidFill>
          <a:ln>
            <a:noFill/>
          </a:ln>
          <a:effectLst>
            <a:outerShdw dist="35921" dir="2700000" algn="ctr" rotWithShape="0">
              <a:schemeClr val="bg2"/>
            </a:outerShdw>
          </a:effectLst>
          <a:extLst/>
        </p:spPr>
        <p:txBody>
          <a:bodyPr wrap="none" anchor="ctr"/>
          <a:lstStyle/>
          <a:p>
            <a:endParaRPr lang="ja-JP" altLang="en-US"/>
          </a:p>
        </p:txBody>
      </p:sp>
      <p:sp>
        <p:nvSpPr>
          <p:cNvPr id="175" name="Text Box 1127"/>
          <p:cNvSpPr txBox="1">
            <a:spLocks noChangeArrowheads="1"/>
          </p:cNvSpPr>
          <p:nvPr/>
        </p:nvSpPr>
        <p:spPr bwMode="auto">
          <a:xfrm>
            <a:off x="5145088" y="3144838"/>
            <a:ext cx="7524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200" b="1">
                <a:latin typeface="メイリオ" pitchFamily="50" charset="-128"/>
                <a:ea typeface="メイリオ" panose="020B0604030504040204" pitchFamily="50" charset="-128"/>
                <a:cs typeface="メイリオ" panose="020B0604030504040204" pitchFamily="50" charset="-128"/>
              </a:rPr>
              <a:t>（</a:t>
            </a:r>
            <a:r>
              <a:rPr lang="en-US" altLang="ja-JP" sz="1200" b="1">
                <a:latin typeface="メイリオ" pitchFamily="50" charset="-128"/>
                <a:ea typeface="メイリオ" panose="020B0604030504040204" pitchFamily="50" charset="-128"/>
                <a:cs typeface="メイリオ" panose="020B0604030504040204" pitchFamily="50" charset="-128"/>
              </a:rPr>
              <a:t>5</a:t>
            </a:r>
            <a:r>
              <a:rPr lang="ja-JP" altLang="en-US" sz="1200" b="1">
                <a:latin typeface="メイリオ" pitchFamily="50" charset="-128"/>
                <a:ea typeface="メイリオ" panose="020B0604030504040204" pitchFamily="50" charset="-128"/>
                <a:cs typeface="メイリオ" panose="020B0604030504040204" pitchFamily="50" charset="-128"/>
              </a:rPr>
              <a:t>年）</a:t>
            </a:r>
          </a:p>
        </p:txBody>
      </p:sp>
      <p:sp>
        <p:nvSpPr>
          <p:cNvPr id="176" name="Text Box 1124"/>
          <p:cNvSpPr txBox="1">
            <a:spLocks noChangeArrowheads="1"/>
          </p:cNvSpPr>
          <p:nvPr/>
        </p:nvSpPr>
        <p:spPr bwMode="auto">
          <a:xfrm>
            <a:off x="3994150" y="2965450"/>
            <a:ext cx="22574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200" b="1">
                <a:latin typeface="メイリオ" panose="020B0604030504040204" pitchFamily="50" charset="-128"/>
                <a:ea typeface="メイリオ" panose="020B0604030504040204" pitchFamily="50" charset="-128"/>
                <a:cs typeface="メイリオ" panose="020B0604030504040204" pitchFamily="50" charset="-128"/>
              </a:rPr>
              <a:t>無償無償保証サービスパック</a:t>
            </a:r>
          </a:p>
        </p:txBody>
      </p:sp>
      <p:sp>
        <p:nvSpPr>
          <p:cNvPr id="179" name="AutoShape 1113"/>
          <p:cNvSpPr>
            <a:spLocks noChangeArrowheads="1"/>
          </p:cNvSpPr>
          <p:nvPr/>
        </p:nvSpPr>
        <p:spPr bwMode="auto">
          <a:xfrm>
            <a:off x="969963" y="4113213"/>
            <a:ext cx="2619375" cy="333375"/>
          </a:xfrm>
          <a:prstGeom prst="homePlate">
            <a:avLst>
              <a:gd name="adj" fmla="val 44597"/>
            </a:avLst>
          </a:prstGeom>
          <a:solidFill>
            <a:srgbClr val="00CC99"/>
          </a:solidFill>
          <a:ln>
            <a:noFill/>
          </a:ln>
          <a:effectLst>
            <a:outerShdw dist="35921" dir="2700000" algn="ctr" rotWithShape="0">
              <a:schemeClr val="bg2"/>
            </a:outerShdw>
          </a:effectLst>
          <a:extLst/>
        </p:spPr>
        <p:txBody>
          <a:bodyPr wrap="none" anchor="ctr"/>
          <a:lstStyle/>
          <a:p>
            <a:endParaRPr lang="ja-JP" altLang="en-US"/>
          </a:p>
        </p:txBody>
      </p:sp>
      <p:sp>
        <p:nvSpPr>
          <p:cNvPr id="180" name="Text Box 1122"/>
          <p:cNvSpPr txBox="1">
            <a:spLocks noChangeArrowheads="1"/>
          </p:cNvSpPr>
          <p:nvPr/>
        </p:nvSpPr>
        <p:spPr bwMode="auto">
          <a:xfrm>
            <a:off x="946150" y="4170363"/>
            <a:ext cx="26670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100" b="1">
                <a:solidFill>
                  <a:schemeClr val="bg1"/>
                </a:solidFill>
                <a:latin typeface="メイリオ" pitchFamily="50" charset="-128"/>
                <a:ea typeface="メイリオ" panose="020B0604030504040204" pitchFamily="50" charset="-128"/>
                <a:cs typeface="メイリオ" panose="020B0604030504040204" pitchFamily="50" charset="-128"/>
              </a:rPr>
              <a:t>オンサイト保守サービスパック（</a:t>
            </a:r>
            <a:r>
              <a:rPr lang="en-US" altLang="ja-JP" sz="1100" b="1">
                <a:solidFill>
                  <a:schemeClr val="bg1"/>
                </a:solidFill>
                <a:latin typeface="メイリオ" pitchFamily="50" charset="-128"/>
                <a:ea typeface="メイリオ" panose="020B0604030504040204" pitchFamily="50" charset="-128"/>
                <a:cs typeface="メイリオ" panose="020B0604030504040204" pitchFamily="50" charset="-128"/>
              </a:rPr>
              <a:t>3</a:t>
            </a:r>
            <a:r>
              <a:rPr lang="ja-JP" altLang="en-US" sz="1100" b="1">
                <a:solidFill>
                  <a:schemeClr val="bg1"/>
                </a:solidFill>
                <a:latin typeface="メイリオ" pitchFamily="50" charset="-128"/>
                <a:ea typeface="メイリオ" panose="020B0604030504040204" pitchFamily="50" charset="-128"/>
                <a:cs typeface="メイリオ" panose="020B0604030504040204" pitchFamily="50" charset="-128"/>
              </a:rPr>
              <a:t>年）</a:t>
            </a:r>
          </a:p>
        </p:txBody>
      </p:sp>
      <p:sp>
        <p:nvSpPr>
          <p:cNvPr id="183" name="Rectangle 1146"/>
          <p:cNvSpPr>
            <a:spLocks noChangeArrowheads="1"/>
          </p:cNvSpPr>
          <p:nvPr/>
        </p:nvSpPr>
        <p:spPr bwMode="auto">
          <a:xfrm>
            <a:off x="244475" y="2092325"/>
            <a:ext cx="7032625" cy="285750"/>
          </a:xfrm>
          <a:prstGeom prst="rect">
            <a:avLst/>
          </a:prstGeom>
          <a:solidFill>
            <a:srgbClr val="C00000"/>
          </a:solidFill>
          <a:ln>
            <a:noFill/>
          </a:ln>
          <a:effectLst/>
          <a:extLst/>
        </p:spPr>
        <p:txBody>
          <a:bodyPr wrap="none" anchor="ctr"/>
          <a:lstStyle/>
          <a:p>
            <a:endParaRPr lang="ja-JP" altLang="en-US"/>
          </a:p>
        </p:txBody>
      </p:sp>
      <p:sp>
        <p:nvSpPr>
          <p:cNvPr id="184" name="Text Box 1144"/>
          <p:cNvSpPr txBox="1">
            <a:spLocks noChangeArrowheads="1"/>
          </p:cNvSpPr>
          <p:nvPr/>
        </p:nvSpPr>
        <p:spPr bwMode="auto">
          <a:xfrm>
            <a:off x="2609850" y="2105025"/>
            <a:ext cx="2247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＜サービス・メニュー＞</a:t>
            </a:r>
          </a:p>
        </p:txBody>
      </p:sp>
      <p:sp>
        <p:nvSpPr>
          <p:cNvPr id="186" name="Text Box 1149"/>
          <p:cNvSpPr txBox="1">
            <a:spLocks noChangeArrowheads="1"/>
          </p:cNvSpPr>
          <p:nvPr/>
        </p:nvSpPr>
        <p:spPr bwMode="auto">
          <a:xfrm>
            <a:off x="676275" y="7581900"/>
            <a:ext cx="2514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オンサイト設置サービス</a:t>
            </a:r>
          </a:p>
        </p:txBody>
      </p:sp>
      <p:sp>
        <p:nvSpPr>
          <p:cNvPr id="188" name="Text Box 1151"/>
          <p:cNvSpPr txBox="1">
            <a:spLocks noChangeArrowheads="1"/>
          </p:cNvSpPr>
          <p:nvPr/>
        </p:nvSpPr>
        <p:spPr bwMode="auto">
          <a:xfrm>
            <a:off x="682625" y="8797925"/>
            <a:ext cx="2514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1600" b="1" dirty="0">
                <a:solidFill>
                  <a:schemeClr val="bg1"/>
                </a:solidFill>
                <a:latin typeface="メイリオ" pitchFamily="50" charset="-128"/>
                <a:ea typeface="メイリオ" panose="020B0604030504040204" pitchFamily="50" charset="-128"/>
                <a:cs typeface="メイリオ" panose="020B0604030504040204" pitchFamily="50" charset="-128"/>
              </a:rPr>
              <a:t>UPS</a:t>
            </a:r>
            <a:r>
              <a:rPr lang="ja-JP" altLang="en-US" sz="1600" b="1" dirty="0">
                <a:solidFill>
                  <a:schemeClr val="bg1"/>
                </a:solidFill>
                <a:latin typeface="メイリオ" pitchFamily="50" charset="-128"/>
                <a:ea typeface="メイリオ" panose="020B0604030504040204" pitchFamily="50" charset="-128"/>
                <a:cs typeface="メイリオ" panose="020B0604030504040204" pitchFamily="50" charset="-128"/>
              </a:rPr>
              <a:t>電源コンセント工事</a:t>
            </a:r>
          </a:p>
        </p:txBody>
      </p:sp>
      <p:sp>
        <p:nvSpPr>
          <p:cNvPr id="190" name="Text Box 1153"/>
          <p:cNvSpPr txBox="1">
            <a:spLocks noChangeArrowheads="1"/>
          </p:cNvSpPr>
          <p:nvPr/>
        </p:nvSpPr>
        <p:spPr bwMode="auto">
          <a:xfrm>
            <a:off x="679450" y="9652000"/>
            <a:ext cx="2514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6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リプレイスサービス</a:t>
            </a:r>
          </a:p>
        </p:txBody>
      </p:sp>
      <p:sp>
        <p:nvSpPr>
          <p:cNvPr id="191" name="Text Box 1157"/>
          <p:cNvSpPr txBox="1">
            <a:spLocks noChangeArrowheads="1"/>
          </p:cNvSpPr>
          <p:nvPr/>
        </p:nvSpPr>
        <p:spPr bwMode="auto">
          <a:xfrm>
            <a:off x="295275" y="7905750"/>
            <a:ext cx="70580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オムロン指定の保守会社による現地対応サービスです。エンジニアが</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設置場所にお伺いし、</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の設置作業、</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電源コンセントの接続作業、動作確認等を行います。　</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配電盤工事は本サービスには含まれません。配電盤工事が必要な場合は別途「</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電源コンセント工事」サービスも合わせてお申し込みください。</a:t>
            </a: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●オプションサービスも豊富に取り揃えていますので、お客様のニーズに合わせて柔軟な対応が可能です。</a:t>
            </a:r>
          </a:p>
        </p:txBody>
      </p:sp>
      <p:sp>
        <p:nvSpPr>
          <p:cNvPr id="192" name="Text Box 1158"/>
          <p:cNvSpPr txBox="1">
            <a:spLocks noChangeArrowheads="1"/>
          </p:cNvSpPr>
          <p:nvPr/>
        </p:nvSpPr>
        <p:spPr bwMode="auto">
          <a:xfrm>
            <a:off x="295275" y="9096375"/>
            <a:ext cx="7048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オムロン指定の保守会社による現地対応サービスです。エンジニアが</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UPS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設置場所にお伺いし、</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UPS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電源コンセント工事を行います。</a:t>
            </a:r>
          </a:p>
        </p:txBody>
      </p:sp>
      <p:sp>
        <p:nvSpPr>
          <p:cNvPr id="193" name="Text Box 1159"/>
          <p:cNvSpPr txBox="1">
            <a:spLocks noChangeArrowheads="1"/>
          </p:cNvSpPr>
          <p:nvPr/>
        </p:nvSpPr>
        <p:spPr bwMode="auto">
          <a:xfrm>
            <a:off x="295275" y="9982200"/>
            <a:ext cx="66960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a:latin typeface="メイリオ" panose="020B0604030504040204" pitchFamily="50" charset="-128"/>
                <a:ea typeface="メイリオ" panose="020B0604030504040204" pitchFamily="50" charset="-128"/>
                <a:cs typeface="メイリオ" panose="020B0604030504040204" pitchFamily="50" charset="-128"/>
              </a:rPr>
              <a:t>●</a:t>
            </a:r>
            <a:r>
              <a:rPr lang="ja-JP" altLang="en-US">
                <a:latin typeface="メイリオ" panose="020B0604030504040204" pitchFamily="50" charset="-128"/>
                <a:ea typeface="メイリオ" panose="020B0604030504040204" pitchFamily="50" charset="-128"/>
                <a:cs typeface="メイリオ" panose="020B0604030504040204" pitchFamily="50" charset="-128"/>
              </a:rPr>
              <a:t>ご不要になった当社製</a:t>
            </a:r>
            <a:r>
              <a:rPr lang="en-US" altLang="ja-JP">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a:latin typeface="メイリオ" panose="020B0604030504040204" pitchFamily="50" charset="-128"/>
                <a:ea typeface="メイリオ" panose="020B0604030504040204" pitchFamily="50" charset="-128"/>
                <a:cs typeface="メイリオ" panose="020B0604030504040204" pitchFamily="50" charset="-128"/>
              </a:rPr>
              <a:t>、交換バッテリ、他社製</a:t>
            </a:r>
            <a:r>
              <a:rPr lang="en-US" altLang="ja-JP">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a:latin typeface="メイリオ" panose="020B0604030504040204" pitchFamily="50" charset="-128"/>
                <a:ea typeface="メイリオ" panose="020B0604030504040204" pitchFamily="50" charset="-128"/>
                <a:cs typeface="メイリオ" panose="020B0604030504040204" pitchFamily="50" charset="-128"/>
              </a:rPr>
              <a:t>をお客様のご負担は送料のみで無料引き取りいたします。</a:t>
            </a:r>
          </a:p>
        </p:txBody>
      </p:sp>
      <p:sp>
        <p:nvSpPr>
          <p:cNvPr id="197" name="Text Box 1005"/>
          <p:cNvSpPr txBox="1">
            <a:spLocks noChangeArrowheads="1"/>
          </p:cNvSpPr>
          <p:nvPr/>
        </p:nvSpPr>
        <p:spPr bwMode="auto">
          <a:xfrm>
            <a:off x="73026" y="654050"/>
            <a:ext cx="6889750" cy="683264"/>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128016" tIns="64008" rIns="128016" bIns="64008">
            <a:spAutoFit/>
          </a:bodyPr>
          <a:lstStyle>
            <a:lvl1pPr defTabSz="1279525">
              <a:defRPr kumimoji="1">
                <a:solidFill>
                  <a:schemeClr val="tx1"/>
                </a:solidFill>
                <a:latin typeface="Arial" charset="0"/>
                <a:ea typeface="ＭＳ Ｐゴシック" pitchFamily="50" charset="-128"/>
              </a:defRPr>
            </a:lvl1pPr>
            <a:lvl2pPr marL="639763" defTabSz="1279525">
              <a:defRPr kumimoji="1">
                <a:solidFill>
                  <a:schemeClr val="tx1"/>
                </a:solidFill>
                <a:latin typeface="Arial" charset="0"/>
                <a:ea typeface="ＭＳ Ｐゴシック" pitchFamily="50" charset="-128"/>
              </a:defRPr>
            </a:lvl2pPr>
            <a:lvl3pPr marL="1279525" defTabSz="1279525">
              <a:defRPr kumimoji="1">
                <a:solidFill>
                  <a:schemeClr val="tx1"/>
                </a:solidFill>
                <a:latin typeface="Arial" charset="0"/>
                <a:ea typeface="ＭＳ Ｐゴシック" pitchFamily="50" charset="-128"/>
              </a:defRPr>
            </a:lvl3pPr>
            <a:lvl4pPr marL="1920875" defTabSz="1279525">
              <a:defRPr kumimoji="1">
                <a:solidFill>
                  <a:schemeClr val="tx1"/>
                </a:solidFill>
                <a:latin typeface="Arial" charset="0"/>
                <a:ea typeface="ＭＳ Ｐゴシック" pitchFamily="50" charset="-128"/>
              </a:defRPr>
            </a:lvl4pPr>
            <a:lvl5pPr marL="2560638" defTabSz="1279525">
              <a:defRPr kumimoji="1">
                <a:solidFill>
                  <a:schemeClr val="tx1"/>
                </a:solidFill>
                <a:latin typeface="Arial" charset="0"/>
                <a:ea typeface="ＭＳ Ｐゴシック" pitchFamily="50" charset="-128"/>
              </a:defRPr>
            </a:lvl5pPr>
            <a:lvl6pPr marL="3017838" defTabSz="1279525" fontAlgn="base">
              <a:spcBef>
                <a:spcPct val="0"/>
              </a:spcBef>
              <a:spcAft>
                <a:spcPct val="0"/>
              </a:spcAft>
              <a:defRPr kumimoji="1">
                <a:solidFill>
                  <a:schemeClr val="tx1"/>
                </a:solidFill>
                <a:latin typeface="Arial" charset="0"/>
                <a:ea typeface="ＭＳ Ｐゴシック" pitchFamily="50" charset="-128"/>
              </a:defRPr>
            </a:lvl6pPr>
            <a:lvl7pPr marL="3475038" defTabSz="1279525" fontAlgn="base">
              <a:spcBef>
                <a:spcPct val="0"/>
              </a:spcBef>
              <a:spcAft>
                <a:spcPct val="0"/>
              </a:spcAft>
              <a:defRPr kumimoji="1">
                <a:solidFill>
                  <a:schemeClr val="tx1"/>
                </a:solidFill>
                <a:latin typeface="Arial" charset="0"/>
                <a:ea typeface="ＭＳ Ｐゴシック" pitchFamily="50" charset="-128"/>
              </a:defRPr>
            </a:lvl7pPr>
            <a:lvl8pPr marL="3932238" defTabSz="1279525" fontAlgn="base">
              <a:spcBef>
                <a:spcPct val="0"/>
              </a:spcBef>
              <a:spcAft>
                <a:spcPct val="0"/>
              </a:spcAft>
              <a:defRPr kumimoji="1">
                <a:solidFill>
                  <a:schemeClr val="tx1"/>
                </a:solidFill>
                <a:latin typeface="Arial" charset="0"/>
                <a:ea typeface="ＭＳ Ｐゴシック" pitchFamily="50" charset="-128"/>
              </a:defRPr>
            </a:lvl8pPr>
            <a:lvl9pPr marL="4389438" defTabSz="1279525" fontAlgn="base">
              <a:spcBef>
                <a:spcPct val="0"/>
              </a:spcBef>
              <a:spcAft>
                <a:spcPct val="0"/>
              </a:spcAft>
              <a:defRPr kumimoji="1">
                <a:solidFill>
                  <a:schemeClr val="tx1"/>
                </a:solidFill>
                <a:latin typeface="Arial" charset="0"/>
                <a:ea typeface="ＭＳ Ｐゴシック" pitchFamily="50" charset="-128"/>
              </a:defRPr>
            </a:lvl9pPr>
          </a:lstStyle>
          <a:p>
            <a:pPr>
              <a:spcBef>
                <a:spcPct val="50000"/>
              </a:spcBef>
            </a:pPr>
            <a:r>
              <a:rPr lang="ja-JP" altLang="en-US" sz="3600" b="1" dirty="0" smtClean="0">
                <a:solidFill>
                  <a:srgbClr val="FFFF00"/>
                </a:solidFill>
                <a:effectLst>
                  <a:outerShdw blurRad="38100" dist="38100" dir="2700000" algn="tl">
                    <a:srgbClr val="000000">
                      <a:alpha val="43137"/>
                    </a:srgbClr>
                  </a:outerShdw>
                </a:effectLst>
                <a:latin typeface="メイリオ" pitchFamily="50" charset="-128"/>
                <a:ea typeface="メイリオ" pitchFamily="50" charset="-128"/>
              </a:rPr>
              <a:t>修理</a:t>
            </a:r>
            <a:r>
              <a:rPr lang="ja-JP" altLang="en-US" sz="3600" b="1" dirty="0">
                <a:solidFill>
                  <a:srgbClr val="FFFF00"/>
                </a:solidFill>
                <a:effectLst>
                  <a:outerShdw blurRad="38100" dist="38100" dir="2700000" algn="tl">
                    <a:srgbClr val="000000">
                      <a:alpha val="43137"/>
                    </a:srgbClr>
                  </a:outerShdw>
                </a:effectLst>
                <a:latin typeface="メイリオ" pitchFamily="50" charset="-128"/>
                <a:ea typeface="メイリオ" pitchFamily="50" charset="-128"/>
              </a:rPr>
              <a:t>･保守サービスのご案内</a:t>
            </a:r>
          </a:p>
        </p:txBody>
      </p:sp>
      <p:sp>
        <p:nvSpPr>
          <p:cNvPr id="4" name="テキスト ボックス 3"/>
          <p:cNvSpPr txBox="1"/>
          <p:nvPr/>
        </p:nvSpPr>
        <p:spPr>
          <a:xfrm>
            <a:off x="1838326" y="2438400"/>
            <a:ext cx="457200" cy="246221"/>
          </a:xfrm>
          <a:prstGeom prst="rect">
            <a:avLst/>
          </a:prstGeom>
          <a:noFill/>
        </p:spPr>
        <p:txBody>
          <a:bodyPr wrap="square" rtlCol="0">
            <a:spAutoFit/>
          </a:bodyPr>
          <a:lstStyle/>
          <a:p>
            <a:r>
              <a:rPr kumimoji="1"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年</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8" name="テキスト ボックス 197"/>
          <p:cNvSpPr txBox="1"/>
          <p:nvPr/>
        </p:nvSpPr>
        <p:spPr>
          <a:xfrm>
            <a:off x="5867401" y="2438400"/>
            <a:ext cx="457200" cy="246221"/>
          </a:xfrm>
          <a:prstGeom prst="rect">
            <a:avLst/>
          </a:prstGeom>
          <a:noFill/>
        </p:spPr>
        <p:txBody>
          <a:bodyPr wrap="square" rtlCol="0">
            <a:spAutoFit/>
          </a:bodyPr>
          <a:lstStyle/>
          <a:p>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年</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9" name="テキスト ボックス 198"/>
          <p:cNvSpPr txBox="1"/>
          <p:nvPr/>
        </p:nvSpPr>
        <p:spPr>
          <a:xfrm>
            <a:off x="4857751" y="2438400"/>
            <a:ext cx="447674" cy="246221"/>
          </a:xfrm>
          <a:prstGeom prst="rect">
            <a:avLst/>
          </a:prstGeom>
          <a:noFill/>
        </p:spPr>
        <p:txBody>
          <a:bodyPr wrap="square" rtlCol="0">
            <a:spAutoFit/>
          </a:bodyPr>
          <a:lstStyle/>
          <a:p>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年</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0" name="テキスト ボックス 199"/>
          <p:cNvSpPr txBox="1"/>
          <p:nvPr/>
        </p:nvSpPr>
        <p:spPr>
          <a:xfrm>
            <a:off x="3857626" y="2438400"/>
            <a:ext cx="457200" cy="246221"/>
          </a:xfrm>
          <a:prstGeom prst="rect">
            <a:avLst/>
          </a:prstGeom>
          <a:noFill/>
        </p:spPr>
        <p:txBody>
          <a:bodyPr wrap="square" rtlCol="0">
            <a:spAutoFit/>
          </a:bodyPr>
          <a:lstStyle/>
          <a:p>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年</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1" name="テキスト ボックス 200"/>
          <p:cNvSpPr txBox="1"/>
          <p:nvPr/>
        </p:nvSpPr>
        <p:spPr>
          <a:xfrm>
            <a:off x="2838451" y="2428875"/>
            <a:ext cx="457200" cy="246221"/>
          </a:xfrm>
          <a:prstGeom prst="rect">
            <a:avLst/>
          </a:prstGeom>
          <a:noFill/>
        </p:spPr>
        <p:txBody>
          <a:bodyPr wrap="square" rtlCol="0">
            <a:spAutoFit/>
          </a:bodyPr>
          <a:lstStyle/>
          <a:p>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年</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2" name="テキスト ボックス 201"/>
          <p:cNvSpPr txBox="1"/>
          <p:nvPr/>
        </p:nvSpPr>
        <p:spPr>
          <a:xfrm>
            <a:off x="330201" y="2438400"/>
            <a:ext cx="847724" cy="246221"/>
          </a:xfrm>
          <a:prstGeom prst="rect">
            <a:avLst/>
          </a:prstGeom>
          <a:noFill/>
        </p:spPr>
        <p:txBody>
          <a:bodyPr wrap="square" rtlCol="0">
            <a:spAutoFit/>
          </a:bodyPr>
          <a:lstStyle/>
          <a:p>
            <a:r>
              <a:rPr kumimoji="1"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UPS</a:t>
            </a: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導入</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3" name="テキスト ボックス 202"/>
          <p:cNvSpPr txBox="1"/>
          <p:nvPr/>
        </p:nvSpPr>
        <p:spPr>
          <a:xfrm>
            <a:off x="6464301" y="2428875"/>
            <a:ext cx="847724" cy="246221"/>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買換／廃棄</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AutoShape 1113"/>
          <p:cNvSpPr>
            <a:spLocks noChangeArrowheads="1"/>
          </p:cNvSpPr>
          <p:nvPr/>
        </p:nvSpPr>
        <p:spPr bwMode="auto">
          <a:xfrm>
            <a:off x="969963" y="4570413"/>
            <a:ext cx="4087812" cy="333375"/>
          </a:xfrm>
          <a:prstGeom prst="homePlate">
            <a:avLst>
              <a:gd name="adj" fmla="val 44597"/>
            </a:avLst>
          </a:prstGeom>
          <a:solidFill>
            <a:srgbClr val="00CC99"/>
          </a:solidFill>
          <a:ln>
            <a:noFill/>
          </a:ln>
          <a:effectLst>
            <a:outerShdw dist="35921" dir="2700000" algn="ctr" rotWithShape="0">
              <a:schemeClr val="bg2"/>
            </a:outerShdw>
          </a:effectLst>
          <a:extLst/>
        </p:spPr>
        <p:txBody>
          <a:bodyPr wrap="none" anchor="ctr"/>
          <a:lstStyle/>
          <a:p>
            <a:endParaRPr lang="ja-JP" altLang="en-US"/>
          </a:p>
        </p:txBody>
      </p:sp>
      <p:sp>
        <p:nvSpPr>
          <p:cNvPr id="66" name="Text Box 1122"/>
          <p:cNvSpPr txBox="1">
            <a:spLocks noChangeArrowheads="1"/>
          </p:cNvSpPr>
          <p:nvPr/>
        </p:nvSpPr>
        <p:spPr bwMode="auto">
          <a:xfrm>
            <a:off x="946150" y="4627563"/>
            <a:ext cx="26670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100" b="1" dirty="0">
                <a:solidFill>
                  <a:schemeClr val="bg1"/>
                </a:solidFill>
                <a:latin typeface="メイリオ" pitchFamily="50" charset="-128"/>
                <a:ea typeface="メイリオ" panose="020B0604030504040204" pitchFamily="50" charset="-128"/>
                <a:cs typeface="メイリオ" panose="020B0604030504040204" pitchFamily="50" charset="-128"/>
              </a:rPr>
              <a:t>オンサイト保守サービスパック</a:t>
            </a:r>
            <a:r>
              <a:rPr lang="ja-JP" altLang="en-US" sz="1100" b="1" dirty="0" smtClean="0">
                <a:solidFill>
                  <a:schemeClr val="bg1"/>
                </a:solidFill>
                <a:latin typeface="メイリオ" pitchFamily="50" charset="-128"/>
                <a:ea typeface="メイリオ" panose="020B0604030504040204" pitchFamily="50" charset="-128"/>
                <a:cs typeface="メイリオ" panose="020B0604030504040204" pitchFamily="50" charset="-128"/>
              </a:rPr>
              <a:t>（</a:t>
            </a:r>
            <a:r>
              <a:rPr lang="en-US" altLang="ja-JP" sz="1100" b="1" dirty="0" smtClean="0">
                <a:solidFill>
                  <a:schemeClr val="bg1"/>
                </a:solidFill>
                <a:latin typeface="メイリオ" pitchFamily="50" charset="-128"/>
                <a:ea typeface="メイリオ" panose="020B0604030504040204" pitchFamily="50" charset="-128"/>
                <a:cs typeface="メイリオ" panose="020B0604030504040204" pitchFamily="50" charset="-128"/>
              </a:rPr>
              <a:t>4</a:t>
            </a:r>
            <a:r>
              <a:rPr lang="ja-JP" altLang="en-US" sz="1100" b="1" dirty="0" smtClean="0">
                <a:solidFill>
                  <a:schemeClr val="bg1"/>
                </a:solidFill>
                <a:latin typeface="メイリオ" pitchFamily="50" charset="-128"/>
                <a:ea typeface="メイリオ" panose="020B0604030504040204" pitchFamily="50" charset="-128"/>
                <a:cs typeface="メイリオ" panose="020B0604030504040204" pitchFamily="50" charset="-128"/>
              </a:rPr>
              <a:t>年</a:t>
            </a:r>
            <a:r>
              <a:rPr lang="ja-JP" altLang="en-US" sz="1100" b="1" dirty="0">
                <a:solidFill>
                  <a:schemeClr val="bg1"/>
                </a:solidFill>
                <a:latin typeface="メイリオ" pitchFamily="50" charset="-128"/>
                <a:ea typeface="メイリオ" panose="020B0604030504040204" pitchFamily="50" charset="-128"/>
                <a:cs typeface="メイリオ" panose="020B0604030504040204" pitchFamily="50" charset="-128"/>
              </a:rPr>
              <a:t>）</a:t>
            </a:r>
          </a:p>
        </p:txBody>
      </p:sp>
      <p:sp>
        <p:nvSpPr>
          <p:cNvPr id="71" name="AutoShape 1113"/>
          <p:cNvSpPr>
            <a:spLocks noChangeArrowheads="1"/>
          </p:cNvSpPr>
          <p:nvPr/>
        </p:nvSpPr>
        <p:spPr bwMode="auto">
          <a:xfrm>
            <a:off x="969963" y="5037138"/>
            <a:ext cx="5106987" cy="333375"/>
          </a:xfrm>
          <a:prstGeom prst="homePlate">
            <a:avLst>
              <a:gd name="adj" fmla="val 44597"/>
            </a:avLst>
          </a:prstGeom>
          <a:solidFill>
            <a:srgbClr val="00CC99"/>
          </a:solidFill>
          <a:ln>
            <a:noFill/>
          </a:ln>
          <a:effectLst>
            <a:outerShdw dist="35921" dir="2700000" algn="ctr" rotWithShape="0">
              <a:schemeClr val="bg2"/>
            </a:outerShdw>
          </a:effectLst>
          <a:extLst/>
        </p:spPr>
        <p:txBody>
          <a:bodyPr wrap="none" anchor="ctr"/>
          <a:lstStyle/>
          <a:p>
            <a:endParaRPr lang="ja-JP" altLang="en-US"/>
          </a:p>
        </p:txBody>
      </p:sp>
      <p:sp>
        <p:nvSpPr>
          <p:cNvPr id="72" name="Text Box 1122"/>
          <p:cNvSpPr txBox="1">
            <a:spLocks noChangeArrowheads="1"/>
          </p:cNvSpPr>
          <p:nvPr/>
        </p:nvSpPr>
        <p:spPr bwMode="auto">
          <a:xfrm>
            <a:off x="946150" y="5094288"/>
            <a:ext cx="26670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100" b="1" dirty="0">
                <a:solidFill>
                  <a:schemeClr val="bg1"/>
                </a:solidFill>
                <a:latin typeface="メイリオ" pitchFamily="50" charset="-128"/>
                <a:ea typeface="メイリオ" panose="020B0604030504040204" pitchFamily="50" charset="-128"/>
                <a:cs typeface="メイリオ" panose="020B0604030504040204" pitchFamily="50" charset="-128"/>
              </a:rPr>
              <a:t>オンサイト保守サービスパック</a:t>
            </a:r>
            <a:r>
              <a:rPr lang="ja-JP" altLang="en-US" sz="1100" b="1" dirty="0" smtClean="0">
                <a:solidFill>
                  <a:schemeClr val="bg1"/>
                </a:solidFill>
                <a:latin typeface="メイリオ" pitchFamily="50" charset="-128"/>
                <a:ea typeface="メイリオ" panose="020B0604030504040204" pitchFamily="50" charset="-128"/>
                <a:cs typeface="メイリオ" panose="020B0604030504040204" pitchFamily="50" charset="-128"/>
              </a:rPr>
              <a:t>（</a:t>
            </a:r>
            <a:r>
              <a:rPr lang="en-US" altLang="ja-JP" sz="1100" b="1" dirty="0" smtClean="0">
                <a:solidFill>
                  <a:schemeClr val="bg1"/>
                </a:solidFill>
                <a:latin typeface="メイリオ" pitchFamily="50" charset="-128"/>
                <a:ea typeface="メイリオ" panose="020B0604030504040204" pitchFamily="50" charset="-128"/>
                <a:cs typeface="メイリオ" panose="020B0604030504040204" pitchFamily="50" charset="-128"/>
              </a:rPr>
              <a:t>5</a:t>
            </a:r>
            <a:r>
              <a:rPr lang="ja-JP" altLang="en-US" sz="1100" b="1" dirty="0" smtClean="0">
                <a:solidFill>
                  <a:schemeClr val="bg1"/>
                </a:solidFill>
                <a:latin typeface="メイリオ" pitchFamily="50" charset="-128"/>
                <a:ea typeface="メイリオ" panose="020B0604030504040204" pitchFamily="50" charset="-128"/>
                <a:cs typeface="メイリオ" panose="020B0604030504040204" pitchFamily="50" charset="-128"/>
              </a:rPr>
              <a:t>年</a:t>
            </a:r>
            <a:r>
              <a:rPr lang="ja-JP" altLang="en-US" sz="1100" b="1" dirty="0">
                <a:solidFill>
                  <a:schemeClr val="bg1"/>
                </a:solidFill>
                <a:latin typeface="メイリオ" pitchFamily="50" charset="-128"/>
                <a:ea typeface="メイリオ" panose="020B0604030504040204" pitchFamily="50" charset="-128"/>
                <a:cs typeface="メイリオ" panose="020B0604030504040204" pitchFamily="50" charset="-128"/>
              </a:rPr>
              <a:t>）</a:t>
            </a:r>
          </a:p>
        </p:txBody>
      </p:sp>
      <p:sp>
        <p:nvSpPr>
          <p:cNvPr id="75" name="Rectangle 1114"/>
          <p:cNvSpPr>
            <a:spLocks noChangeArrowheads="1"/>
          </p:cNvSpPr>
          <p:nvPr/>
        </p:nvSpPr>
        <p:spPr bwMode="auto">
          <a:xfrm>
            <a:off x="969962" y="5508625"/>
            <a:ext cx="5621337" cy="333375"/>
          </a:xfrm>
          <a:prstGeom prst="rect">
            <a:avLst/>
          </a:prstGeom>
          <a:solidFill>
            <a:srgbClr val="00CC99"/>
          </a:solidFill>
          <a:ln>
            <a:noFill/>
          </a:ln>
          <a:effectLst>
            <a:outerShdw dist="35921" dir="2700000" algn="ctr" rotWithShape="0">
              <a:schemeClr val="bg2"/>
            </a:outerShdw>
          </a:effectLst>
          <a:extLst/>
        </p:spPr>
        <p:txBody>
          <a:bodyPr wrap="none" anchor="ctr"/>
          <a:lstStyle/>
          <a:p>
            <a:endParaRPr lang="ja-JP" altLang="en-US"/>
          </a:p>
        </p:txBody>
      </p:sp>
      <p:sp>
        <p:nvSpPr>
          <p:cNvPr id="78" name="Text Box 1115"/>
          <p:cNvSpPr txBox="1">
            <a:spLocks noChangeArrowheads="1"/>
          </p:cNvSpPr>
          <p:nvPr/>
        </p:nvSpPr>
        <p:spPr bwMode="auto">
          <a:xfrm>
            <a:off x="942975" y="5553075"/>
            <a:ext cx="25336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スポットオンサイト保守サービス</a:t>
            </a:r>
          </a:p>
        </p:txBody>
      </p:sp>
      <p:sp>
        <p:nvSpPr>
          <p:cNvPr id="80" name="Rectangle 1118"/>
          <p:cNvSpPr>
            <a:spLocks noChangeArrowheads="1"/>
          </p:cNvSpPr>
          <p:nvPr/>
        </p:nvSpPr>
        <p:spPr bwMode="auto">
          <a:xfrm>
            <a:off x="968375" y="6902450"/>
            <a:ext cx="5086350" cy="333375"/>
          </a:xfrm>
          <a:prstGeom prst="rect">
            <a:avLst/>
          </a:prstGeom>
          <a:solidFill>
            <a:srgbClr val="FF9966"/>
          </a:solidFill>
          <a:ln>
            <a:noFill/>
          </a:ln>
          <a:effectLst>
            <a:outerShdw dist="35921" dir="2700000" algn="ctr" rotWithShape="0">
              <a:schemeClr val="bg2"/>
            </a:outerShdw>
          </a:effectLst>
          <a:extLst/>
        </p:spPr>
        <p:txBody>
          <a:bodyPr wrap="none" anchor="ctr"/>
          <a:lstStyle/>
          <a:p>
            <a:endParaRPr lang="ja-JP" altLang="en-US"/>
          </a:p>
        </p:txBody>
      </p:sp>
      <p:sp>
        <p:nvSpPr>
          <p:cNvPr id="81" name="Text Box 1119"/>
          <p:cNvSpPr txBox="1">
            <a:spLocks noChangeArrowheads="1"/>
          </p:cNvSpPr>
          <p:nvPr/>
        </p:nvSpPr>
        <p:spPr bwMode="auto">
          <a:xfrm>
            <a:off x="946150" y="6956425"/>
            <a:ext cx="25336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交換品先出しサービス</a:t>
            </a:r>
            <a:endPar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descr="\\nassvr1\電子\営業\企画販促\営企\カタログ・チラシ\UPS News素材\upsnews58\te_c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7329" y="7461779"/>
            <a:ext cx="487046" cy="405872"/>
          </a:xfrm>
          <a:prstGeom prst="rect">
            <a:avLst/>
          </a:prstGeom>
          <a:noFill/>
          <a:extLst>
            <a:ext uri="{909E8E84-426E-40DD-AFC4-6F175D3DCCD1}">
              <a14:hiddenFill xmlns:a14="http://schemas.microsoft.com/office/drawing/2010/main">
                <a:solidFill>
                  <a:srgbClr val="FFFFFF"/>
                </a:solidFill>
              </a14:hiddenFill>
            </a:ext>
          </a:extLst>
        </p:spPr>
      </p:pic>
      <p:pic>
        <p:nvPicPr>
          <p:cNvPr id="82" name="Picture 2" descr="\\nassvr1\電子\営業\企画販促\営企\カタログ・チラシ\UPS News素材\upsnews58\te_c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7329" y="9528704"/>
            <a:ext cx="487046" cy="405872"/>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2" descr="\\nassvr1\電子\営業\企画販促\営企\カタログ・チラシ\UPS News素材\upsnews58\te_c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854" y="8671454"/>
            <a:ext cx="487046" cy="405872"/>
          </a:xfrm>
          <a:prstGeom prst="rect">
            <a:avLst/>
          </a:prstGeom>
          <a:noFill/>
          <a:extLst>
            <a:ext uri="{909E8E84-426E-40DD-AFC4-6F175D3DCCD1}">
              <a14:hiddenFill xmlns:a14="http://schemas.microsoft.com/office/drawing/2010/main">
                <a:solidFill>
                  <a:srgbClr val="FFFFFF"/>
                </a:solidFill>
              </a14:hiddenFill>
            </a:ext>
          </a:extLst>
        </p:spPr>
      </p:pic>
      <p:sp>
        <p:nvSpPr>
          <p:cNvPr id="84" name="Text Box 1005"/>
          <p:cNvSpPr txBox="1">
            <a:spLocks noChangeArrowheads="1"/>
          </p:cNvSpPr>
          <p:nvPr/>
        </p:nvSpPr>
        <p:spPr bwMode="auto">
          <a:xfrm>
            <a:off x="73026" y="96953"/>
            <a:ext cx="3594100" cy="683264"/>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128016" tIns="64008" rIns="128016" bIns="64008">
            <a:spAutoFit/>
          </a:bodyPr>
          <a:lstStyle>
            <a:lvl1pPr defTabSz="1279525">
              <a:defRPr kumimoji="1">
                <a:solidFill>
                  <a:schemeClr val="tx1"/>
                </a:solidFill>
                <a:latin typeface="Arial" charset="0"/>
                <a:ea typeface="ＭＳ Ｐゴシック" pitchFamily="50" charset="-128"/>
              </a:defRPr>
            </a:lvl1pPr>
            <a:lvl2pPr marL="639763" defTabSz="1279525">
              <a:defRPr kumimoji="1">
                <a:solidFill>
                  <a:schemeClr val="tx1"/>
                </a:solidFill>
                <a:latin typeface="Arial" charset="0"/>
                <a:ea typeface="ＭＳ Ｐゴシック" pitchFamily="50" charset="-128"/>
              </a:defRPr>
            </a:lvl2pPr>
            <a:lvl3pPr marL="1279525" defTabSz="1279525">
              <a:defRPr kumimoji="1">
                <a:solidFill>
                  <a:schemeClr val="tx1"/>
                </a:solidFill>
                <a:latin typeface="Arial" charset="0"/>
                <a:ea typeface="ＭＳ Ｐゴシック" pitchFamily="50" charset="-128"/>
              </a:defRPr>
            </a:lvl3pPr>
            <a:lvl4pPr marL="1920875" defTabSz="1279525">
              <a:defRPr kumimoji="1">
                <a:solidFill>
                  <a:schemeClr val="tx1"/>
                </a:solidFill>
                <a:latin typeface="Arial" charset="0"/>
                <a:ea typeface="ＭＳ Ｐゴシック" pitchFamily="50" charset="-128"/>
              </a:defRPr>
            </a:lvl4pPr>
            <a:lvl5pPr marL="2560638" defTabSz="1279525">
              <a:defRPr kumimoji="1">
                <a:solidFill>
                  <a:schemeClr val="tx1"/>
                </a:solidFill>
                <a:latin typeface="Arial" charset="0"/>
                <a:ea typeface="ＭＳ Ｐゴシック" pitchFamily="50" charset="-128"/>
              </a:defRPr>
            </a:lvl5pPr>
            <a:lvl6pPr marL="3017838" defTabSz="1279525" fontAlgn="base">
              <a:spcBef>
                <a:spcPct val="0"/>
              </a:spcBef>
              <a:spcAft>
                <a:spcPct val="0"/>
              </a:spcAft>
              <a:defRPr kumimoji="1">
                <a:solidFill>
                  <a:schemeClr val="tx1"/>
                </a:solidFill>
                <a:latin typeface="Arial" charset="0"/>
                <a:ea typeface="ＭＳ Ｐゴシック" pitchFamily="50" charset="-128"/>
              </a:defRPr>
            </a:lvl6pPr>
            <a:lvl7pPr marL="3475038" defTabSz="1279525" fontAlgn="base">
              <a:spcBef>
                <a:spcPct val="0"/>
              </a:spcBef>
              <a:spcAft>
                <a:spcPct val="0"/>
              </a:spcAft>
              <a:defRPr kumimoji="1">
                <a:solidFill>
                  <a:schemeClr val="tx1"/>
                </a:solidFill>
                <a:latin typeface="Arial" charset="0"/>
                <a:ea typeface="ＭＳ Ｐゴシック" pitchFamily="50" charset="-128"/>
              </a:defRPr>
            </a:lvl7pPr>
            <a:lvl8pPr marL="3932238" defTabSz="1279525" fontAlgn="base">
              <a:spcBef>
                <a:spcPct val="0"/>
              </a:spcBef>
              <a:spcAft>
                <a:spcPct val="0"/>
              </a:spcAft>
              <a:defRPr kumimoji="1">
                <a:solidFill>
                  <a:schemeClr val="tx1"/>
                </a:solidFill>
                <a:latin typeface="Arial" charset="0"/>
                <a:ea typeface="ＭＳ Ｐゴシック" pitchFamily="50" charset="-128"/>
              </a:defRPr>
            </a:lvl8pPr>
            <a:lvl9pPr marL="4389438" defTabSz="1279525" fontAlgn="base">
              <a:spcBef>
                <a:spcPct val="0"/>
              </a:spcBef>
              <a:spcAft>
                <a:spcPct val="0"/>
              </a:spcAft>
              <a:defRPr kumimoji="1">
                <a:solidFill>
                  <a:schemeClr val="tx1"/>
                </a:solidFill>
                <a:latin typeface="Arial" charset="0"/>
                <a:ea typeface="ＭＳ Ｐゴシック" pitchFamily="50" charset="-128"/>
              </a:defRPr>
            </a:lvl9pPr>
          </a:lstStyle>
          <a:p>
            <a:pPr>
              <a:spcBef>
                <a:spcPct val="50000"/>
              </a:spcBef>
            </a:pPr>
            <a:r>
              <a:rPr lang="ja-JP" altLang="en-US" sz="3600" b="1" dirty="0" smtClean="0">
                <a:solidFill>
                  <a:srgbClr val="FFFF00"/>
                </a:solidFill>
                <a:effectLst>
                  <a:outerShdw blurRad="38100" dist="38100" dir="2700000" algn="tl">
                    <a:srgbClr val="000000">
                      <a:alpha val="43137"/>
                    </a:srgbClr>
                  </a:outerShdw>
                </a:effectLst>
                <a:latin typeface="メイリオ" pitchFamily="50" charset="-128"/>
                <a:ea typeface="メイリオ" pitchFamily="50" charset="-128"/>
              </a:rPr>
              <a:t>オムロン</a:t>
            </a:r>
            <a:r>
              <a:rPr lang="en-US" altLang="ja-JP" sz="3600" b="1" dirty="0" smtClean="0">
                <a:solidFill>
                  <a:srgbClr val="FFFF00"/>
                </a:solidFill>
                <a:effectLst>
                  <a:outerShdw blurRad="38100" dist="38100" dir="2700000" algn="tl">
                    <a:srgbClr val="000000">
                      <a:alpha val="43137"/>
                    </a:srgbClr>
                  </a:outerShdw>
                </a:effectLst>
                <a:latin typeface="メイリオ" pitchFamily="50" charset="-128"/>
                <a:ea typeface="メイリオ" pitchFamily="50" charset="-128"/>
              </a:rPr>
              <a:t>UPS</a:t>
            </a:r>
            <a:endParaRPr lang="ja-JP" altLang="en-US" sz="3600" b="1" dirty="0">
              <a:solidFill>
                <a:srgbClr val="FFFF00"/>
              </a:solidFill>
              <a:effectLst>
                <a:outerShdw blurRad="38100" dist="38100" dir="2700000" algn="tl">
                  <a:srgbClr val="000000">
                    <a:alpha val="43137"/>
                  </a:srgbClr>
                </a:outerShdw>
              </a:effectLst>
              <a:latin typeface="メイリオ" pitchFamily="50" charset="-128"/>
              <a:ea typeface="メイリオ"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07"/>
          <p:cNvSpPr>
            <a:spLocks noChangeArrowheads="1"/>
          </p:cNvSpPr>
          <p:nvPr/>
        </p:nvSpPr>
        <p:spPr bwMode="auto">
          <a:xfrm>
            <a:off x="238125" y="8582025"/>
            <a:ext cx="3536950" cy="1319213"/>
          </a:xfrm>
          <a:prstGeom prst="rect">
            <a:avLst/>
          </a:prstGeom>
          <a:noFill/>
          <a:ln w="19050">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endParaRPr lang="ja-JP" altLang="en-US"/>
          </a:p>
        </p:txBody>
      </p:sp>
      <p:sp>
        <p:nvSpPr>
          <p:cNvPr id="3077" name="Text Box 208"/>
          <p:cNvSpPr txBox="1">
            <a:spLocks noChangeArrowheads="1"/>
          </p:cNvSpPr>
          <p:nvPr/>
        </p:nvSpPr>
        <p:spPr bwMode="auto">
          <a:xfrm>
            <a:off x="3421063" y="10206038"/>
            <a:ext cx="395922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5" tIns="45713" rIns="91425" bIns="45713">
            <a:spAutoFit/>
          </a:bodyPr>
          <a:lstStyle>
            <a:lvl1pPr defTabSz="912813" eaLnBrk="0" hangingPunct="0">
              <a:defRPr kumimoji="1" sz="1000">
                <a:solidFill>
                  <a:schemeClr val="tx1"/>
                </a:solidFill>
                <a:latin typeface="Arial" charset="0"/>
                <a:ea typeface="ＭＳ Ｐゴシック" pitchFamily="50" charset="-128"/>
              </a:defRPr>
            </a:lvl1pPr>
            <a:lvl2pPr marL="742950" indent="-285750" defTabSz="912813" eaLnBrk="0" hangingPunct="0">
              <a:defRPr kumimoji="1" sz="1000">
                <a:solidFill>
                  <a:schemeClr val="tx1"/>
                </a:solidFill>
                <a:latin typeface="Arial" charset="0"/>
                <a:ea typeface="ＭＳ Ｐゴシック" pitchFamily="50" charset="-128"/>
              </a:defRPr>
            </a:lvl2pPr>
            <a:lvl3pPr marL="1143000" indent="-228600" defTabSz="912813" eaLnBrk="0" hangingPunct="0">
              <a:defRPr kumimoji="1" sz="1000">
                <a:solidFill>
                  <a:schemeClr val="tx1"/>
                </a:solidFill>
                <a:latin typeface="Arial" charset="0"/>
                <a:ea typeface="ＭＳ Ｐゴシック" pitchFamily="50" charset="-128"/>
              </a:defRPr>
            </a:lvl3pPr>
            <a:lvl4pPr marL="1600200" indent="-228600" defTabSz="912813" eaLnBrk="0" hangingPunct="0">
              <a:defRPr kumimoji="1" sz="1000">
                <a:solidFill>
                  <a:schemeClr val="tx1"/>
                </a:solidFill>
                <a:latin typeface="Arial" charset="0"/>
                <a:ea typeface="ＭＳ Ｐゴシック" pitchFamily="50" charset="-128"/>
              </a:defRPr>
            </a:lvl4pPr>
            <a:lvl5pPr marL="2057400" indent="-228600" defTabSz="912813" eaLnBrk="0" hangingPunct="0">
              <a:defRPr kumimoji="1" sz="1000">
                <a:solidFill>
                  <a:schemeClr val="tx1"/>
                </a:solidFill>
                <a:latin typeface="Arial" charset="0"/>
                <a:ea typeface="ＭＳ Ｐゴシック" pitchFamily="50" charset="-128"/>
              </a:defRPr>
            </a:lvl5pPr>
            <a:lvl6pPr marL="2514600" indent="-228600" defTabSz="912813"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defTabSz="912813"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defTabSz="912813"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defTabSz="912813"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r" eaLnBrk="1" hangingPunct="1">
              <a:spcBef>
                <a:spcPct val="50000"/>
              </a:spcBef>
            </a:pPr>
            <a:r>
              <a:rPr lang="en-US" altLang="ja-JP" sz="900">
                <a:latin typeface="MS UI Gothic" pitchFamily="50" charset="-128"/>
                <a:ea typeface="MS UI Gothic" pitchFamily="50" charset="-128"/>
              </a:rPr>
              <a:t>〒108-0075 </a:t>
            </a:r>
            <a:r>
              <a:rPr lang="ja-JP" altLang="en-US" sz="900">
                <a:latin typeface="MS UI Gothic" pitchFamily="50" charset="-128"/>
                <a:ea typeface="MS UI Gothic" pitchFamily="50" charset="-128"/>
              </a:rPr>
              <a:t>東京都港区港南</a:t>
            </a:r>
            <a:r>
              <a:rPr lang="en-US" altLang="ja-JP" sz="900">
                <a:latin typeface="MS UI Gothic" pitchFamily="50" charset="-128"/>
                <a:ea typeface="MS UI Gothic" pitchFamily="50" charset="-128"/>
              </a:rPr>
              <a:t>2-3-13</a:t>
            </a:r>
            <a:r>
              <a:rPr lang="ja-JP" altLang="en-US" sz="900">
                <a:latin typeface="MS UI Gothic" pitchFamily="50" charset="-128"/>
                <a:ea typeface="MS UI Gothic" pitchFamily="50" charset="-128"/>
              </a:rPr>
              <a:t>　品川フロントビル</a:t>
            </a:r>
            <a:r>
              <a:rPr lang="en-US" altLang="ja-JP" sz="900">
                <a:latin typeface="MS UI Gothic" pitchFamily="50" charset="-128"/>
                <a:ea typeface="MS UI Gothic" pitchFamily="50" charset="-128"/>
              </a:rPr>
              <a:t>7F</a:t>
            </a:r>
            <a:r>
              <a:rPr lang="ja-JP" altLang="en-US" sz="900">
                <a:latin typeface="MS UI Gothic" pitchFamily="50" charset="-128"/>
                <a:ea typeface="MS UI Gothic" pitchFamily="50" charset="-128"/>
              </a:rPr>
              <a:t>　　</a:t>
            </a:r>
            <a:r>
              <a:rPr lang="en-US" altLang="ja-JP" sz="900">
                <a:latin typeface="MS UI Gothic" pitchFamily="50" charset="-128"/>
                <a:ea typeface="MS UI Gothic" pitchFamily="50" charset="-128"/>
              </a:rPr>
              <a:t>Tel:03-6718-3630</a:t>
            </a:r>
          </a:p>
        </p:txBody>
      </p:sp>
      <p:sp>
        <p:nvSpPr>
          <p:cNvPr id="3078" name="Text Box 209"/>
          <p:cNvSpPr txBox="1">
            <a:spLocks noChangeArrowheads="1"/>
          </p:cNvSpPr>
          <p:nvPr/>
        </p:nvSpPr>
        <p:spPr bwMode="auto">
          <a:xfrm>
            <a:off x="1936750" y="10171113"/>
            <a:ext cx="174625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5" tIns="45713" rIns="91425" bIns="45713">
            <a:spAutoFit/>
          </a:bodyPr>
          <a:lstStyle>
            <a:lvl1pPr defTabSz="912813" eaLnBrk="0" hangingPunct="0">
              <a:defRPr kumimoji="1" sz="1000">
                <a:solidFill>
                  <a:schemeClr val="tx1"/>
                </a:solidFill>
                <a:latin typeface="Arial" charset="0"/>
                <a:ea typeface="ＭＳ Ｐゴシック" pitchFamily="50" charset="-128"/>
              </a:defRPr>
            </a:lvl1pPr>
            <a:lvl2pPr marL="742950" indent="-285750" defTabSz="912813" eaLnBrk="0" hangingPunct="0">
              <a:defRPr kumimoji="1" sz="1000">
                <a:solidFill>
                  <a:schemeClr val="tx1"/>
                </a:solidFill>
                <a:latin typeface="Arial" charset="0"/>
                <a:ea typeface="ＭＳ Ｐゴシック" pitchFamily="50" charset="-128"/>
              </a:defRPr>
            </a:lvl2pPr>
            <a:lvl3pPr marL="1143000" indent="-228600" defTabSz="912813" eaLnBrk="0" hangingPunct="0">
              <a:defRPr kumimoji="1" sz="1000">
                <a:solidFill>
                  <a:schemeClr val="tx1"/>
                </a:solidFill>
                <a:latin typeface="Arial" charset="0"/>
                <a:ea typeface="ＭＳ Ｐゴシック" pitchFamily="50" charset="-128"/>
              </a:defRPr>
            </a:lvl3pPr>
            <a:lvl4pPr marL="1600200" indent="-228600" defTabSz="912813" eaLnBrk="0" hangingPunct="0">
              <a:defRPr kumimoji="1" sz="1000">
                <a:solidFill>
                  <a:schemeClr val="tx1"/>
                </a:solidFill>
                <a:latin typeface="Arial" charset="0"/>
                <a:ea typeface="ＭＳ Ｐゴシック" pitchFamily="50" charset="-128"/>
              </a:defRPr>
            </a:lvl4pPr>
            <a:lvl5pPr marL="2057400" indent="-228600" defTabSz="912813" eaLnBrk="0" hangingPunct="0">
              <a:defRPr kumimoji="1" sz="1000">
                <a:solidFill>
                  <a:schemeClr val="tx1"/>
                </a:solidFill>
                <a:latin typeface="Arial" charset="0"/>
                <a:ea typeface="ＭＳ Ｐゴシック" pitchFamily="50" charset="-128"/>
              </a:defRPr>
            </a:lvl5pPr>
            <a:lvl6pPr marL="2514600" indent="-228600" defTabSz="912813"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defTabSz="912813"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defTabSz="912813"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defTabSz="912813"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sz="1200">
                <a:latin typeface="Times New Roman" pitchFamily="18" charset="0"/>
              </a:rPr>
              <a:t>電子機器統轄事業部</a:t>
            </a:r>
          </a:p>
        </p:txBody>
      </p:sp>
      <p:sp>
        <p:nvSpPr>
          <p:cNvPr id="3079" name="Text Box 210"/>
          <p:cNvSpPr txBox="1">
            <a:spLocks noChangeArrowheads="1"/>
          </p:cNvSpPr>
          <p:nvPr/>
        </p:nvSpPr>
        <p:spPr bwMode="auto">
          <a:xfrm>
            <a:off x="146050" y="10385425"/>
            <a:ext cx="25177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5" tIns="45713" rIns="91425" bIns="45713">
            <a:spAutoFit/>
          </a:bodyPr>
          <a:lstStyle>
            <a:lvl1pPr defTabSz="912813" eaLnBrk="0" hangingPunct="0">
              <a:defRPr kumimoji="1" sz="1000">
                <a:solidFill>
                  <a:schemeClr val="tx1"/>
                </a:solidFill>
                <a:latin typeface="Arial" charset="0"/>
                <a:ea typeface="ＭＳ Ｐゴシック" pitchFamily="50" charset="-128"/>
              </a:defRPr>
            </a:lvl1pPr>
            <a:lvl2pPr marL="742950" indent="-285750" defTabSz="912813" eaLnBrk="0" hangingPunct="0">
              <a:defRPr kumimoji="1" sz="1000">
                <a:solidFill>
                  <a:schemeClr val="tx1"/>
                </a:solidFill>
                <a:latin typeface="Arial" charset="0"/>
                <a:ea typeface="ＭＳ Ｐゴシック" pitchFamily="50" charset="-128"/>
              </a:defRPr>
            </a:lvl2pPr>
            <a:lvl3pPr marL="1143000" indent="-228600" defTabSz="912813" eaLnBrk="0" hangingPunct="0">
              <a:defRPr kumimoji="1" sz="1000">
                <a:solidFill>
                  <a:schemeClr val="tx1"/>
                </a:solidFill>
                <a:latin typeface="Arial" charset="0"/>
                <a:ea typeface="ＭＳ Ｐゴシック" pitchFamily="50" charset="-128"/>
              </a:defRPr>
            </a:lvl3pPr>
            <a:lvl4pPr marL="1600200" indent="-228600" defTabSz="912813" eaLnBrk="0" hangingPunct="0">
              <a:defRPr kumimoji="1" sz="1000">
                <a:solidFill>
                  <a:schemeClr val="tx1"/>
                </a:solidFill>
                <a:latin typeface="Arial" charset="0"/>
                <a:ea typeface="ＭＳ Ｐゴシック" pitchFamily="50" charset="-128"/>
              </a:defRPr>
            </a:lvl4pPr>
            <a:lvl5pPr marL="2057400" indent="-228600" defTabSz="912813" eaLnBrk="0" hangingPunct="0">
              <a:defRPr kumimoji="1" sz="1000">
                <a:solidFill>
                  <a:schemeClr val="tx1"/>
                </a:solidFill>
                <a:latin typeface="Arial" charset="0"/>
                <a:ea typeface="ＭＳ Ｐゴシック" pitchFamily="50" charset="-128"/>
              </a:defRPr>
            </a:lvl5pPr>
            <a:lvl6pPr marL="2514600" indent="-228600" defTabSz="912813"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defTabSz="912813"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defTabSz="912813"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defTabSz="912813"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sz="900" dirty="0">
                <a:latin typeface="Times New Roman" pitchFamily="18" charset="0"/>
              </a:rPr>
              <a:t>製品の最新情報はホームページをご覧ください。</a:t>
            </a:r>
          </a:p>
        </p:txBody>
      </p:sp>
      <p:pic>
        <p:nvPicPr>
          <p:cNvPr id="3080" name="Picture 211" descr="j-logo-general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538" y="10150475"/>
            <a:ext cx="170497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1" name="Rectangle 65"/>
          <p:cNvSpPr>
            <a:spLocks noChangeArrowheads="1"/>
          </p:cNvSpPr>
          <p:nvPr/>
        </p:nvSpPr>
        <p:spPr bwMode="auto">
          <a:xfrm>
            <a:off x="4027488" y="8574088"/>
            <a:ext cx="3343275" cy="15144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endParaRPr lang="ja-JP" altLang="en-US"/>
          </a:p>
        </p:txBody>
      </p:sp>
      <p:sp>
        <p:nvSpPr>
          <p:cNvPr id="3082" name="Text Box 88"/>
          <p:cNvSpPr txBox="1">
            <a:spLocks noChangeArrowheads="1"/>
          </p:cNvSpPr>
          <p:nvPr/>
        </p:nvSpPr>
        <p:spPr bwMode="auto">
          <a:xfrm>
            <a:off x="3987800" y="8574088"/>
            <a:ext cx="1133475"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en-US" altLang="ja-JP" sz="700">
                <a:ea typeface="MS UI Gothic" pitchFamily="50" charset="-128"/>
              </a:rPr>
              <a:t>●</a:t>
            </a:r>
            <a:r>
              <a:rPr lang="ja-JP" altLang="en-US" sz="700">
                <a:ea typeface="MS UI Gothic" pitchFamily="50" charset="-128"/>
              </a:rPr>
              <a:t>ご用命・お問い合わせは</a:t>
            </a:r>
          </a:p>
        </p:txBody>
      </p:sp>
      <p:sp>
        <p:nvSpPr>
          <p:cNvPr id="3083" name="Line 212"/>
          <p:cNvSpPr>
            <a:spLocks noChangeShapeType="1"/>
          </p:cNvSpPr>
          <p:nvPr/>
        </p:nvSpPr>
        <p:spPr bwMode="auto">
          <a:xfrm flipH="1">
            <a:off x="238125" y="10096500"/>
            <a:ext cx="7137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4" name="Text Box 237"/>
          <p:cNvSpPr txBox="1">
            <a:spLocks noChangeArrowheads="1"/>
          </p:cNvSpPr>
          <p:nvPr/>
        </p:nvSpPr>
        <p:spPr bwMode="auto">
          <a:xfrm>
            <a:off x="238125" y="8791575"/>
            <a:ext cx="3667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r>
              <a:rPr lang="ja-JP" altLang="en-US" sz="1600">
                <a:solidFill>
                  <a:srgbClr val="0066FF"/>
                </a:solidFill>
                <a:ea typeface="HGP創英角ｺﾞｼｯｸUB" pitchFamily="50" charset="-128"/>
              </a:rPr>
              <a:t>オムロン電子機器カスタマサポートセンタ</a:t>
            </a:r>
          </a:p>
        </p:txBody>
      </p:sp>
      <p:sp>
        <p:nvSpPr>
          <p:cNvPr id="3085" name="Text Box 238"/>
          <p:cNvSpPr txBox="1">
            <a:spLocks noChangeArrowheads="1"/>
          </p:cNvSpPr>
          <p:nvPr/>
        </p:nvSpPr>
        <p:spPr bwMode="auto">
          <a:xfrm>
            <a:off x="247650" y="8601075"/>
            <a:ext cx="20288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en-US" altLang="ja-JP"/>
              <a:t>■</a:t>
            </a:r>
            <a:r>
              <a:rPr lang="ja-JP" altLang="en-US"/>
              <a:t>商品に関するお問い合わせは</a:t>
            </a:r>
          </a:p>
        </p:txBody>
      </p:sp>
      <p:sp>
        <p:nvSpPr>
          <p:cNvPr id="3086" name="Text Box 240"/>
          <p:cNvSpPr txBox="1">
            <a:spLocks noChangeArrowheads="1"/>
          </p:cNvSpPr>
          <p:nvPr/>
        </p:nvSpPr>
        <p:spPr bwMode="auto">
          <a:xfrm>
            <a:off x="419100" y="9477375"/>
            <a:ext cx="32639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r>
              <a:rPr lang="ja-JP" altLang="en-US" sz="900">
                <a:latin typeface="ＭＳ Ｐゴシック" pitchFamily="50" charset="-128"/>
              </a:rPr>
              <a:t>［電話受付時間］ 月曜日～金曜日（祝祭日、当社の休日を除く）</a:t>
            </a:r>
          </a:p>
          <a:p>
            <a:pPr eaLnBrk="1" hangingPunct="1"/>
            <a:r>
              <a:rPr lang="ja-JP" altLang="en-US" sz="900">
                <a:latin typeface="ＭＳ Ｐゴシック" pitchFamily="50" charset="-128"/>
              </a:rPr>
              <a:t>                        </a:t>
            </a:r>
            <a:r>
              <a:rPr lang="en-US" altLang="ja-JP" sz="900">
                <a:latin typeface="ＭＳ Ｐゴシック" pitchFamily="50" charset="-128"/>
              </a:rPr>
              <a:t>9:00</a:t>
            </a:r>
            <a:r>
              <a:rPr lang="ja-JP" altLang="en-US" sz="900">
                <a:latin typeface="ＭＳ Ｐゴシック" pitchFamily="50" charset="-128"/>
              </a:rPr>
              <a:t>～</a:t>
            </a:r>
            <a:r>
              <a:rPr lang="en-US" altLang="ja-JP" sz="900">
                <a:latin typeface="ＭＳ Ｐゴシック" pitchFamily="50" charset="-128"/>
              </a:rPr>
              <a:t>17:30</a:t>
            </a:r>
            <a:r>
              <a:rPr lang="ja-JP" altLang="en-US" sz="900">
                <a:latin typeface="ＭＳ Ｐゴシック" pitchFamily="50" charset="-128"/>
              </a:rPr>
              <a:t>（</a:t>
            </a:r>
            <a:r>
              <a:rPr lang="en-US" altLang="ja-JP" sz="900">
                <a:latin typeface="ＭＳ Ｐゴシック" pitchFamily="50" charset="-128"/>
              </a:rPr>
              <a:t>12:00</a:t>
            </a:r>
            <a:r>
              <a:rPr lang="ja-JP" altLang="en-US" sz="900">
                <a:latin typeface="ＭＳ Ｐゴシック" pitchFamily="50" charset="-128"/>
              </a:rPr>
              <a:t>～</a:t>
            </a:r>
            <a:r>
              <a:rPr lang="en-US" altLang="ja-JP" sz="900">
                <a:latin typeface="ＭＳ Ｐゴシック" pitchFamily="50" charset="-128"/>
              </a:rPr>
              <a:t>13:00</a:t>
            </a:r>
            <a:r>
              <a:rPr lang="ja-JP" altLang="en-US" sz="900">
                <a:latin typeface="ＭＳ Ｐゴシック" pitchFamily="50" charset="-128"/>
              </a:rPr>
              <a:t>を除く）</a:t>
            </a:r>
          </a:p>
        </p:txBody>
      </p:sp>
      <p:pic>
        <p:nvPicPr>
          <p:cNvPr id="3087" name="Picture 2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3113" y="9124950"/>
            <a:ext cx="2397125" cy="32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 name="AutoShape 1929"/>
          <p:cNvSpPr>
            <a:spLocks noChangeArrowheads="1"/>
          </p:cNvSpPr>
          <p:nvPr/>
        </p:nvSpPr>
        <p:spPr bwMode="auto">
          <a:xfrm>
            <a:off x="301625" y="3740150"/>
            <a:ext cx="3733800" cy="285750"/>
          </a:xfrm>
          <a:prstGeom prst="roundRect">
            <a:avLst>
              <a:gd name="adj" fmla="val 50000"/>
            </a:avLst>
          </a:prstGeom>
          <a:solidFill>
            <a:srgbClr val="00CC99"/>
          </a:solidFill>
          <a:ln>
            <a:noFill/>
          </a:ln>
          <a:effectLst/>
          <a:extLst/>
        </p:spPr>
        <p:txBody>
          <a:bodyPr wrap="none" anchor="ctr"/>
          <a:lstStyle/>
          <a:p>
            <a:endParaRPr lang="ja-JP" altLang="en-US"/>
          </a:p>
        </p:txBody>
      </p:sp>
      <p:sp>
        <p:nvSpPr>
          <p:cNvPr id="61" name="AutoShape 1930"/>
          <p:cNvSpPr>
            <a:spLocks noChangeArrowheads="1"/>
          </p:cNvSpPr>
          <p:nvPr/>
        </p:nvSpPr>
        <p:spPr bwMode="auto">
          <a:xfrm>
            <a:off x="298450" y="4765675"/>
            <a:ext cx="3743325" cy="285750"/>
          </a:xfrm>
          <a:prstGeom prst="roundRect">
            <a:avLst>
              <a:gd name="adj" fmla="val 50000"/>
            </a:avLst>
          </a:prstGeom>
          <a:solidFill>
            <a:srgbClr val="00CC99"/>
          </a:solidFill>
          <a:ln>
            <a:noFill/>
          </a:ln>
          <a:effectLst/>
          <a:extLst/>
        </p:spPr>
        <p:txBody>
          <a:bodyPr wrap="none" anchor="ctr"/>
          <a:lstStyle/>
          <a:p>
            <a:endParaRPr lang="ja-JP" altLang="en-US"/>
          </a:p>
        </p:txBody>
      </p:sp>
      <p:sp>
        <p:nvSpPr>
          <p:cNvPr id="62" name="AutoShape 1931"/>
          <p:cNvSpPr>
            <a:spLocks noChangeArrowheads="1"/>
          </p:cNvSpPr>
          <p:nvPr/>
        </p:nvSpPr>
        <p:spPr bwMode="auto">
          <a:xfrm>
            <a:off x="295275" y="257175"/>
            <a:ext cx="6057900" cy="285750"/>
          </a:xfrm>
          <a:prstGeom prst="roundRect">
            <a:avLst>
              <a:gd name="adj" fmla="val 50000"/>
            </a:avLst>
          </a:prstGeom>
          <a:solidFill>
            <a:srgbClr val="800080"/>
          </a:solidFill>
          <a:ln>
            <a:noFill/>
          </a:ln>
          <a:effectLst/>
          <a:extLst/>
        </p:spPr>
        <p:txBody>
          <a:bodyPr wrap="none" anchor="ctr"/>
          <a:lstStyle/>
          <a:p>
            <a:endParaRPr lang="ja-JP" altLang="en-US"/>
          </a:p>
        </p:txBody>
      </p:sp>
      <p:sp>
        <p:nvSpPr>
          <p:cNvPr id="64" name="Text Box 1933"/>
          <p:cNvSpPr txBox="1">
            <a:spLocks noChangeArrowheads="1"/>
          </p:cNvSpPr>
          <p:nvPr/>
        </p:nvSpPr>
        <p:spPr bwMode="auto">
          <a:xfrm>
            <a:off x="714375" y="257175"/>
            <a:ext cx="56578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ja-JP" sz="1600" b="1" dirty="0">
                <a:solidFill>
                  <a:schemeClr val="bg1"/>
                </a:solidFill>
                <a:latin typeface="メイリオ" pitchFamily="50" charset="-128"/>
                <a:ea typeface="メイリオ" panose="020B0604030504040204" pitchFamily="50" charset="-128"/>
                <a:cs typeface="メイリオ" panose="020B0604030504040204" pitchFamily="50" charset="-128"/>
              </a:rPr>
              <a:t>UPS</a:t>
            </a:r>
            <a:r>
              <a:rPr lang="ja-JP" altLang="en-US" sz="1600" b="1" dirty="0">
                <a:solidFill>
                  <a:schemeClr val="bg1"/>
                </a:solidFill>
                <a:latin typeface="メイリオ" pitchFamily="50" charset="-128"/>
                <a:ea typeface="メイリオ" panose="020B0604030504040204" pitchFamily="50" charset="-128"/>
                <a:cs typeface="メイリオ" panose="020B0604030504040204" pitchFamily="50" charset="-128"/>
              </a:rPr>
              <a:t>全機種本体</a:t>
            </a:r>
            <a:r>
              <a:rPr lang="en-US" altLang="ja-JP" sz="1600" b="1" dirty="0">
                <a:solidFill>
                  <a:schemeClr val="bg1"/>
                </a:solidFill>
                <a:latin typeface="メイリオ" pitchFamily="50" charset="-128"/>
                <a:ea typeface="メイリオ" panose="020B0604030504040204" pitchFamily="50" charset="-128"/>
                <a:cs typeface="メイリオ" panose="020B0604030504040204" pitchFamily="50" charset="-128"/>
              </a:rPr>
              <a:t>3</a:t>
            </a:r>
            <a:r>
              <a:rPr lang="ja-JP" altLang="en-US" sz="1600" b="1" dirty="0">
                <a:solidFill>
                  <a:schemeClr val="bg1"/>
                </a:solidFill>
                <a:latin typeface="メイリオ" pitchFamily="50" charset="-128"/>
                <a:ea typeface="メイリオ" panose="020B0604030504040204" pitchFamily="50" charset="-128"/>
                <a:cs typeface="メイリオ" panose="020B0604030504040204" pitchFamily="50" charset="-128"/>
              </a:rPr>
              <a:t>年保証＋バッテリ</a:t>
            </a:r>
            <a:r>
              <a:rPr lang="en-US" altLang="ja-JP" sz="1600" b="1" dirty="0">
                <a:solidFill>
                  <a:schemeClr val="bg1"/>
                </a:solidFill>
                <a:latin typeface="メイリオ" pitchFamily="50" charset="-128"/>
                <a:ea typeface="メイリオ" panose="020B0604030504040204" pitchFamily="50" charset="-128"/>
                <a:cs typeface="メイリオ" panose="020B0604030504040204" pitchFamily="50" charset="-128"/>
              </a:rPr>
              <a:t>3</a:t>
            </a:r>
            <a:r>
              <a:rPr lang="ja-JP" altLang="en-US" sz="1600" b="1" dirty="0">
                <a:solidFill>
                  <a:schemeClr val="bg1"/>
                </a:solidFill>
                <a:latin typeface="メイリオ" pitchFamily="50" charset="-128"/>
                <a:ea typeface="メイリオ" panose="020B0604030504040204" pitchFamily="50" charset="-128"/>
                <a:cs typeface="メイリオ" panose="020B0604030504040204" pitchFamily="50" charset="-128"/>
              </a:rPr>
              <a:t>年間無償提供サービス</a:t>
            </a:r>
          </a:p>
        </p:txBody>
      </p:sp>
      <p:sp>
        <p:nvSpPr>
          <p:cNvPr id="66" name="Text Box 1935"/>
          <p:cNvSpPr txBox="1">
            <a:spLocks noChangeArrowheads="1"/>
          </p:cNvSpPr>
          <p:nvPr/>
        </p:nvSpPr>
        <p:spPr bwMode="auto">
          <a:xfrm>
            <a:off x="720725" y="3749675"/>
            <a:ext cx="3105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オンサイト保守サービスパック</a:t>
            </a:r>
          </a:p>
        </p:txBody>
      </p:sp>
      <p:sp>
        <p:nvSpPr>
          <p:cNvPr id="69" name="Text Box 1937"/>
          <p:cNvSpPr txBox="1">
            <a:spLocks noChangeArrowheads="1"/>
          </p:cNvSpPr>
          <p:nvPr/>
        </p:nvSpPr>
        <p:spPr bwMode="auto">
          <a:xfrm>
            <a:off x="717550" y="4765675"/>
            <a:ext cx="33019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スポットオンサイト保守サービス</a:t>
            </a:r>
          </a:p>
        </p:txBody>
      </p:sp>
      <p:sp>
        <p:nvSpPr>
          <p:cNvPr id="70" name="Text Box 1938"/>
          <p:cNvSpPr txBox="1">
            <a:spLocks noChangeArrowheads="1"/>
          </p:cNvSpPr>
          <p:nvPr/>
        </p:nvSpPr>
        <p:spPr bwMode="auto">
          <a:xfrm>
            <a:off x="333375" y="552450"/>
            <a:ext cx="706306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dirty="0">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本体の</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年保証（無償修理対応）に加え、全機種バッテリ</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年間無償提供です。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バッテリの無償提供につきましては、ご購入日より</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ヵ月以内にご愛用者登録をしていただいた場合に限り、このサービスが適用となります。ご愛用者登録は、ホームページから、または製品付属の登録カードで行ってください。</a:t>
            </a:r>
          </a:p>
        </p:txBody>
      </p:sp>
      <p:sp>
        <p:nvSpPr>
          <p:cNvPr id="71" name="Text Box 1939"/>
          <p:cNvSpPr txBox="1">
            <a:spLocks noChangeArrowheads="1"/>
          </p:cNvSpPr>
          <p:nvPr/>
        </p:nvSpPr>
        <p:spPr bwMode="auto">
          <a:xfrm>
            <a:off x="333374" y="4048125"/>
            <a:ext cx="708137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本体」と「オンサイト保守」がセットになった商品です。</a:t>
            </a: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本体」＋「オンサイト保守年間契約価格</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契約年数分」よりも割安な価格設定になっております。</a:t>
            </a: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●オンサイト保守（当営業日または翌々営業日）</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年パック、</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年パック、</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年パック付の商品をご用意しております。</a:t>
            </a:r>
          </a:p>
        </p:txBody>
      </p:sp>
      <p:sp>
        <p:nvSpPr>
          <p:cNvPr id="72" name="Text Box 1940"/>
          <p:cNvSpPr txBox="1">
            <a:spLocks noChangeArrowheads="1"/>
          </p:cNvSpPr>
          <p:nvPr/>
        </p:nvSpPr>
        <p:spPr bwMode="auto">
          <a:xfrm>
            <a:off x="333375" y="5095875"/>
            <a:ext cx="66960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a:latin typeface="メイリオ" panose="020B0604030504040204" pitchFamily="50" charset="-128"/>
                <a:ea typeface="メイリオ" panose="020B0604030504040204" pitchFamily="50" charset="-128"/>
                <a:cs typeface="メイリオ" panose="020B0604030504040204" pitchFamily="50" charset="-128"/>
              </a:rPr>
              <a:t>●</a:t>
            </a:r>
            <a:r>
              <a:rPr lang="ja-JP" altLang="en-US">
                <a:latin typeface="メイリオ" panose="020B0604030504040204" pitchFamily="50" charset="-128"/>
                <a:ea typeface="メイリオ" panose="020B0604030504040204" pitchFamily="50" charset="-128"/>
                <a:cs typeface="メイリオ" panose="020B0604030504040204" pitchFamily="50" charset="-128"/>
              </a:rPr>
              <a:t>エンジニアがお客様の</a:t>
            </a:r>
            <a:r>
              <a:rPr lang="en-US" altLang="ja-JP">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a:latin typeface="メイリオ" panose="020B0604030504040204" pitchFamily="50" charset="-128"/>
                <a:ea typeface="メイリオ" panose="020B0604030504040204" pitchFamily="50" charset="-128"/>
                <a:cs typeface="メイリオ" panose="020B0604030504040204" pitchFamily="50" charset="-128"/>
              </a:rPr>
              <a:t>設置場所にお伺いし、代替機との交換・動作確認を行います。</a:t>
            </a:r>
          </a:p>
        </p:txBody>
      </p:sp>
      <p:sp>
        <p:nvSpPr>
          <p:cNvPr id="73" name="AutoShape 1943"/>
          <p:cNvSpPr>
            <a:spLocks noChangeArrowheads="1"/>
          </p:cNvSpPr>
          <p:nvPr/>
        </p:nvSpPr>
        <p:spPr bwMode="auto">
          <a:xfrm>
            <a:off x="295275" y="6324600"/>
            <a:ext cx="3743325" cy="285750"/>
          </a:xfrm>
          <a:prstGeom prst="roundRect">
            <a:avLst>
              <a:gd name="adj" fmla="val 50000"/>
            </a:avLst>
          </a:prstGeom>
          <a:solidFill>
            <a:srgbClr val="FF5050"/>
          </a:solidFill>
          <a:ln>
            <a:noFill/>
          </a:ln>
          <a:effectLst/>
          <a:extLst/>
        </p:spPr>
        <p:txBody>
          <a:bodyPr wrap="none" anchor="ctr"/>
          <a:lstStyle/>
          <a:p>
            <a:endParaRPr lang="ja-JP" altLang="en-US"/>
          </a:p>
        </p:txBody>
      </p:sp>
      <p:sp>
        <p:nvSpPr>
          <p:cNvPr id="75" name="Text Box 1945"/>
          <p:cNvSpPr txBox="1">
            <a:spLocks noChangeArrowheads="1"/>
          </p:cNvSpPr>
          <p:nvPr/>
        </p:nvSpPr>
        <p:spPr bwMode="auto">
          <a:xfrm>
            <a:off x="714375" y="6324600"/>
            <a:ext cx="2714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ja-JP" altLang="en-US" sz="16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センドバック修理サービス</a:t>
            </a:r>
          </a:p>
        </p:txBody>
      </p:sp>
      <p:sp>
        <p:nvSpPr>
          <p:cNvPr id="76" name="Text Box 1946"/>
          <p:cNvSpPr txBox="1">
            <a:spLocks noChangeArrowheads="1"/>
          </p:cNvSpPr>
          <p:nvPr/>
        </p:nvSpPr>
        <p:spPr bwMode="auto">
          <a:xfrm>
            <a:off x="330200" y="6654800"/>
            <a:ext cx="70231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a:latin typeface="メイリオ" panose="020B0604030504040204" pitchFamily="50" charset="-128"/>
                <a:ea typeface="メイリオ" panose="020B0604030504040204" pitchFamily="50" charset="-128"/>
                <a:cs typeface="メイリオ" panose="020B0604030504040204" pitchFamily="50" charset="-128"/>
              </a:rPr>
              <a:t>● </a:t>
            </a:r>
            <a:r>
              <a:rPr lang="ja-JP" altLang="en-US">
                <a:latin typeface="メイリオ" panose="020B0604030504040204" pitchFamily="50" charset="-128"/>
                <a:ea typeface="メイリオ" panose="020B0604030504040204" pitchFamily="50" charset="-128"/>
                <a:cs typeface="メイリオ" panose="020B0604030504040204" pitchFamily="50" charset="-128"/>
              </a:rPr>
              <a:t>製品の修理をご要望の場合は、修理品を「電子機器修理センタ」宛に直接送付していただくか、もしくはご購入いただいた販売店にお持ち込みください。（どちらの場合も、修理品に「修理依頼票」を必ず添付してください）。</a:t>
            </a:r>
          </a:p>
          <a:p>
            <a:r>
              <a:rPr lang="ja-JP" altLang="en-US">
                <a:latin typeface="メイリオ" panose="020B0604030504040204" pitchFamily="50" charset="-128"/>
                <a:ea typeface="メイリオ" panose="020B0604030504040204" pitchFamily="50" charset="-128"/>
                <a:cs typeface="メイリオ" panose="020B0604030504040204" pitchFamily="50" charset="-128"/>
              </a:rPr>
              <a:t>● </a:t>
            </a:r>
            <a:r>
              <a:rPr lang="en-US" altLang="ja-JP">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a:latin typeface="メイリオ" panose="020B0604030504040204" pitchFamily="50" charset="-128"/>
                <a:ea typeface="メイリオ" panose="020B0604030504040204" pitchFamily="50" charset="-128"/>
                <a:cs typeface="メイリオ" panose="020B0604030504040204" pitchFamily="50" charset="-128"/>
              </a:rPr>
              <a:t>の有償センドバックバッテリ交換についても同様手順にてお申し込みください。</a:t>
            </a:r>
          </a:p>
        </p:txBody>
      </p:sp>
      <p:sp>
        <p:nvSpPr>
          <p:cNvPr id="77" name="AutoShape 1951"/>
          <p:cNvSpPr>
            <a:spLocks noChangeArrowheads="1"/>
          </p:cNvSpPr>
          <p:nvPr/>
        </p:nvSpPr>
        <p:spPr bwMode="auto">
          <a:xfrm>
            <a:off x="301625" y="1254125"/>
            <a:ext cx="3733800" cy="285750"/>
          </a:xfrm>
          <a:prstGeom prst="roundRect">
            <a:avLst>
              <a:gd name="adj" fmla="val 50000"/>
            </a:avLst>
          </a:prstGeom>
          <a:solidFill>
            <a:srgbClr val="FFC000"/>
          </a:solidFill>
          <a:ln>
            <a:noFill/>
          </a:ln>
          <a:effectLst/>
          <a:extLst/>
        </p:spPr>
        <p:txBody>
          <a:bodyPr wrap="none" anchor="ctr"/>
          <a:lstStyle/>
          <a:p>
            <a:endParaRPr lang="ja-JP" altLang="en-US"/>
          </a:p>
        </p:txBody>
      </p:sp>
      <p:sp>
        <p:nvSpPr>
          <p:cNvPr id="79" name="Text Box 1953"/>
          <p:cNvSpPr txBox="1">
            <a:spLocks noChangeArrowheads="1"/>
          </p:cNvSpPr>
          <p:nvPr/>
        </p:nvSpPr>
        <p:spPr bwMode="auto">
          <a:xfrm>
            <a:off x="720725" y="1254125"/>
            <a:ext cx="3105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無償保証延長サービスパック</a:t>
            </a:r>
          </a:p>
        </p:txBody>
      </p:sp>
      <p:sp>
        <p:nvSpPr>
          <p:cNvPr id="80" name="Text Box 1954"/>
          <p:cNvSpPr txBox="1">
            <a:spLocks noChangeArrowheads="1"/>
          </p:cNvSpPr>
          <p:nvPr/>
        </p:nvSpPr>
        <p:spPr bwMode="auto">
          <a:xfrm>
            <a:off x="333375" y="1562100"/>
            <a:ext cx="694151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「無償センドバック修理」と「交換バッテリの無償提供」の無償保証サービス期間（通常</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）を</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年に</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延長したサービスパック商品です</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無償保証延長サービスをお受けになられるには、ご愛用者登録が必要です。（ご購入後</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ヶ月以内に必ず「ご愛用者登録」を行ってください）</a:t>
            </a:r>
          </a:p>
        </p:txBody>
      </p:sp>
      <p:sp>
        <p:nvSpPr>
          <p:cNvPr id="81" name="AutoShape 1956"/>
          <p:cNvSpPr>
            <a:spLocks noChangeArrowheads="1"/>
          </p:cNvSpPr>
          <p:nvPr/>
        </p:nvSpPr>
        <p:spPr bwMode="auto">
          <a:xfrm>
            <a:off x="295275" y="2276475"/>
            <a:ext cx="3743325" cy="285750"/>
          </a:xfrm>
          <a:prstGeom prst="roundRect">
            <a:avLst>
              <a:gd name="adj" fmla="val 50000"/>
            </a:avLst>
          </a:prstGeom>
          <a:solidFill>
            <a:srgbClr val="00CC99"/>
          </a:solidFill>
          <a:ln>
            <a:noFill/>
          </a:ln>
          <a:effectLst/>
          <a:extLst/>
        </p:spPr>
        <p:txBody>
          <a:bodyPr wrap="none" anchor="ctr"/>
          <a:lstStyle/>
          <a:p>
            <a:endParaRPr lang="ja-JP" altLang="en-US"/>
          </a:p>
        </p:txBody>
      </p:sp>
      <p:sp>
        <p:nvSpPr>
          <p:cNvPr id="83" name="Text Box 1958"/>
          <p:cNvSpPr txBox="1">
            <a:spLocks noChangeArrowheads="1"/>
          </p:cNvSpPr>
          <p:nvPr/>
        </p:nvSpPr>
        <p:spPr bwMode="auto">
          <a:xfrm>
            <a:off x="714376" y="2276475"/>
            <a:ext cx="2895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ja-JP" altLang="en-US" sz="16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オンサイト保守サービス</a:t>
            </a:r>
          </a:p>
        </p:txBody>
      </p:sp>
      <p:sp>
        <p:nvSpPr>
          <p:cNvPr id="84" name="Text Box 1959"/>
          <p:cNvSpPr txBox="1">
            <a:spLocks noChangeArrowheads="1"/>
          </p:cNvSpPr>
          <p:nvPr/>
        </p:nvSpPr>
        <p:spPr bwMode="auto">
          <a:xfrm>
            <a:off x="330200" y="2606675"/>
            <a:ext cx="70231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a:latin typeface="メイリオ" panose="020B0604030504040204" pitchFamily="50" charset="-128"/>
                <a:ea typeface="メイリオ" panose="020B0604030504040204" pitchFamily="50" charset="-128"/>
                <a:cs typeface="メイリオ" panose="020B0604030504040204" pitchFamily="50" charset="-128"/>
              </a:rPr>
              <a:t>●</a:t>
            </a:r>
            <a:r>
              <a:rPr lang="ja-JP" altLang="en-US">
                <a:latin typeface="メイリオ" panose="020B0604030504040204" pitchFamily="50" charset="-128"/>
                <a:ea typeface="メイリオ" panose="020B0604030504040204" pitchFamily="50" charset="-128"/>
                <a:cs typeface="メイリオ" panose="020B0604030504040204" pitchFamily="50" charset="-128"/>
              </a:rPr>
              <a:t>「</a:t>
            </a:r>
            <a:r>
              <a:rPr lang="en-US" altLang="ja-JP">
                <a:latin typeface="メイリオ" panose="020B0604030504040204" pitchFamily="50" charset="-128"/>
                <a:ea typeface="メイリオ" panose="020B0604030504040204" pitchFamily="50" charset="-128"/>
                <a:cs typeface="メイリオ" panose="020B0604030504040204" pitchFamily="50" charset="-128"/>
              </a:rPr>
              <a:t>24</a:t>
            </a:r>
            <a:r>
              <a:rPr lang="ja-JP" altLang="en-US">
                <a:latin typeface="メイリオ" panose="020B0604030504040204" pitchFamily="50" charset="-128"/>
                <a:ea typeface="メイリオ" panose="020B0604030504040204" pitchFamily="50" charset="-128"/>
                <a:cs typeface="メイリオ" panose="020B0604030504040204" pitchFamily="50" charset="-128"/>
              </a:rPr>
              <a:t>時間</a:t>
            </a:r>
            <a:r>
              <a:rPr lang="en-US" altLang="ja-JP">
                <a:latin typeface="メイリオ" panose="020B0604030504040204" pitchFamily="50" charset="-128"/>
                <a:ea typeface="メイリオ" panose="020B0604030504040204" pitchFamily="50" charset="-128"/>
                <a:cs typeface="メイリオ" panose="020B0604030504040204" pitchFamily="50" charset="-128"/>
              </a:rPr>
              <a:t>365</a:t>
            </a:r>
            <a:r>
              <a:rPr lang="ja-JP" altLang="en-US">
                <a:latin typeface="メイリオ" panose="020B0604030504040204" pitchFamily="50" charset="-128"/>
                <a:ea typeface="メイリオ" panose="020B0604030504040204" pitchFamily="50" charset="-128"/>
                <a:cs typeface="メイリオ" panose="020B0604030504040204" pitchFamily="50" charset="-128"/>
              </a:rPr>
              <a:t>日対応」「当営業日対応」「翌々営業日対応」の</a:t>
            </a:r>
            <a:r>
              <a:rPr lang="en-US" altLang="ja-JP">
                <a:latin typeface="メイリオ" panose="020B0604030504040204" pitchFamily="50" charset="-128"/>
                <a:ea typeface="メイリオ" panose="020B0604030504040204" pitchFamily="50" charset="-128"/>
                <a:cs typeface="メイリオ" panose="020B0604030504040204" pitchFamily="50" charset="-128"/>
              </a:rPr>
              <a:t>3</a:t>
            </a:r>
            <a:r>
              <a:rPr lang="ja-JP" altLang="en-US">
                <a:latin typeface="メイリオ" panose="020B0604030504040204" pitchFamily="50" charset="-128"/>
                <a:ea typeface="メイリオ" panose="020B0604030504040204" pitchFamily="50" charset="-128"/>
                <a:cs typeface="メイリオ" panose="020B0604030504040204" pitchFamily="50" charset="-128"/>
              </a:rPr>
              <a:t>タイプのサービスをご用意しています。これによりシステムの用途に応じて柔軟な保守が可能となります。</a:t>
            </a:r>
          </a:p>
          <a:p>
            <a:r>
              <a:rPr lang="ja-JP" altLang="en-US">
                <a:latin typeface="メイリオ" panose="020B0604030504040204" pitchFamily="50" charset="-128"/>
                <a:ea typeface="メイリオ" panose="020B0604030504040204" pitchFamily="50" charset="-128"/>
                <a:cs typeface="メイリオ" panose="020B0604030504040204" pitchFamily="50" charset="-128"/>
              </a:rPr>
              <a:t>●オムロン指定の保守会社による現地対応サービスです。商品のメンテナンスをお客様で行う必要がなくなり、保守の手間と時間の削減が可能です。お求めいただいた機器が故障した場合、オムロン指定の保守会社のエンジニアがお客様の</a:t>
            </a:r>
            <a:r>
              <a:rPr lang="en-US" altLang="ja-JP">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a:latin typeface="メイリオ" panose="020B0604030504040204" pitchFamily="50" charset="-128"/>
                <a:ea typeface="メイリオ" panose="020B0604030504040204" pitchFamily="50" charset="-128"/>
                <a:cs typeface="メイリオ" panose="020B0604030504040204" pitchFamily="50" charset="-128"/>
              </a:rPr>
              <a:t>設置場所にお伺いし、保守作業を行います。本体修理だけでなくバッテリ交換も含まれます。この保守サービスを受けられるには事前の契約締結が必要となります。</a:t>
            </a:r>
          </a:p>
        </p:txBody>
      </p:sp>
      <p:sp>
        <p:nvSpPr>
          <p:cNvPr id="38" name="AutoShape 1943"/>
          <p:cNvSpPr>
            <a:spLocks noChangeArrowheads="1"/>
          </p:cNvSpPr>
          <p:nvPr/>
        </p:nvSpPr>
        <p:spPr bwMode="auto">
          <a:xfrm>
            <a:off x="295275" y="7334250"/>
            <a:ext cx="3743325" cy="285750"/>
          </a:xfrm>
          <a:prstGeom prst="roundRect">
            <a:avLst>
              <a:gd name="adj" fmla="val 50000"/>
            </a:avLst>
          </a:prstGeom>
          <a:solidFill>
            <a:srgbClr val="FF9966"/>
          </a:solidFill>
          <a:ln>
            <a:noFill/>
          </a:ln>
          <a:effectLst/>
          <a:extLst/>
        </p:spPr>
        <p:txBody>
          <a:bodyPr wrap="none" anchor="ctr"/>
          <a:lstStyle/>
          <a:p>
            <a:endParaRPr lang="ja-JP" altLang="en-US"/>
          </a:p>
        </p:txBody>
      </p:sp>
      <p:sp>
        <p:nvSpPr>
          <p:cNvPr id="40" name="Text Box 1945"/>
          <p:cNvSpPr txBox="1">
            <a:spLocks noChangeArrowheads="1"/>
          </p:cNvSpPr>
          <p:nvPr/>
        </p:nvSpPr>
        <p:spPr bwMode="auto">
          <a:xfrm>
            <a:off x="714375" y="7334250"/>
            <a:ext cx="23717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交換品先出しサービス</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Text Box 1946"/>
          <p:cNvSpPr txBox="1">
            <a:spLocks noChangeArrowheads="1"/>
          </p:cNvSpPr>
          <p:nvPr/>
        </p:nvSpPr>
        <p:spPr bwMode="auto">
          <a:xfrm>
            <a:off x="330200" y="7664450"/>
            <a:ext cx="70231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お申し込みいただいた翌営業日に交換品を先出しするサービスです。早く復旧させたい、かつ復旧作業を一度で済ませたいお客様に最適な</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サービス</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です。</a:t>
            </a: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保証期間内の</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で、取扱説明書の記載事項に従って正常にご利用いただいた上で、故障した場合に限ります</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お申込みには諸条件がございますの、で当社ホームページでご確認ください。</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2" name="Picture 2" descr="\\nassvr1\電子\営業\企画販促\営企\カタログ・チラシ\UPS News素材\upsnews58\te_cl.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7329" y="7214129"/>
            <a:ext cx="487046" cy="405872"/>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2" descr="\\nassvr1\電子\営業\企画販促\営企\カタログ・チラシ\UPS News素材\upsnews58\te_cl.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7329" y="6204479"/>
            <a:ext cx="487046" cy="405872"/>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2" descr="\\nassvr1\電子\営業\企画販促\営企\カタログ・チラシ\UPS News素材\upsnews58\te_cl.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6854" y="4642379"/>
            <a:ext cx="487046" cy="405872"/>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2" descr="\\nassvr1\電子\営業\企画販促\営企\カタログ・チラシ\UPS News素材\upsnews58\te_cl.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6379" y="3623204"/>
            <a:ext cx="487046" cy="405872"/>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2" descr="\\nassvr1\電子\営業\企画販促\営企\カタログ・チラシ\UPS News素材\upsnews58\te_cl.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5904" y="2156354"/>
            <a:ext cx="487046" cy="405872"/>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2" descr="\\nassvr1\電子\営業\企画販促\営企\カタログ・チラシ\UPS News素材\upsnews58\te_cl.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5904" y="1137179"/>
            <a:ext cx="487046" cy="405872"/>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2" descr="\\nassvr1\電子\営業\企画販促\営企\カタログ・チラシ\UPS News素材\upsnews58\te_cl.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5429" y="137054"/>
            <a:ext cx="487046" cy="405872"/>
          </a:xfrm>
          <a:prstGeom prst="rect">
            <a:avLst/>
          </a:prstGeom>
          <a:noFill/>
          <a:extLst>
            <a:ext uri="{909E8E84-426E-40DD-AFC4-6F175D3DCCD1}">
              <a14:hiddenFill xmlns:a14="http://schemas.microsoft.com/office/drawing/2010/main">
                <a:solidFill>
                  <a:srgbClr val="FFFFFF"/>
                </a:solidFill>
              </a14:hiddenFill>
            </a:ext>
          </a:extLst>
        </p:spPr>
      </p:pic>
      <p:sp>
        <p:nvSpPr>
          <p:cNvPr id="49" name="AutoShape 1943"/>
          <p:cNvSpPr>
            <a:spLocks noChangeArrowheads="1"/>
          </p:cNvSpPr>
          <p:nvPr/>
        </p:nvSpPr>
        <p:spPr bwMode="auto">
          <a:xfrm>
            <a:off x="295275" y="5486400"/>
            <a:ext cx="3743325" cy="285750"/>
          </a:xfrm>
          <a:prstGeom prst="roundRect">
            <a:avLst>
              <a:gd name="adj" fmla="val 50000"/>
            </a:avLst>
          </a:prstGeom>
          <a:solidFill>
            <a:srgbClr val="FF66CC"/>
          </a:solidFill>
          <a:ln>
            <a:noFill/>
          </a:ln>
          <a:effectLst/>
          <a:extLst/>
        </p:spPr>
        <p:txBody>
          <a:bodyPr wrap="none" anchor="ctr"/>
          <a:lstStyle/>
          <a:p>
            <a:endParaRPr lang="ja-JP" altLang="en-US"/>
          </a:p>
        </p:txBody>
      </p:sp>
      <p:sp>
        <p:nvSpPr>
          <p:cNvPr id="50" name="Text Box 1945"/>
          <p:cNvSpPr txBox="1">
            <a:spLocks noChangeArrowheads="1"/>
          </p:cNvSpPr>
          <p:nvPr/>
        </p:nvSpPr>
        <p:spPr bwMode="auto">
          <a:xfrm>
            <a:off x="714375" y="5486400"/>
            <a:ext cx="21621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予防保守サービス</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Text Box 1946"/>
          <p:cNvSpPr txBox="1">
            <a:spLocks noChangeArrowheads="1"/>
          </p:cNvSpPr>
          <p:nvPr/>
        </p:nvSpPr>
        <p:spPr bwMode="auto">
          <a:xfrm>
            <a:off x="330199" y="5816600"/>
            <a:ext cx="712787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オムロン指定の保守会社による現地対応サービスです。エンジニアが</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設置場所にお伺いし、</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UPS</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の点検作業、バッテリ交換作業、動作確認等を行います。</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2" name="Picture 2" descr="\\nassvr1\電子\営業\企画販促\営企\カタログ・チラシ\UPS News素材\upsnews58\te_cl.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7329" y="5366279"/>
            <a:ext cx="487046" cy="4058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4310</TotalTime>
  <Words>840</Words>
  <Application>Microsoft Office PowerPoint</Application>
  <PresentationFormat>ユーザー設定</PresentationFormat>
  <Paragraphs>65</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標準デザイン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OMRON</dc:creator>
  <cp:lastModifiedBy>オムロン</cp:lastModifiedBy>
  <cp:revision>168</cp:revision>
  <cp:lastPrinted>2015-07-02T07:01:27Z</cp:lastPrinted>
  <dcterms:created xsi:type="dcterms:W3CDTF">2009-10-08T04:58:23Z</dcterms:created>
  <dcterms:modified xsi:type="dcterms:W3CDTF">2015-09-08T03:38:35Z</dcterms:modified>
</cp:coreProperties>
</file>