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2" r:id="rId3"/>
  </p:sldIdLst>
  <p:sldSz cx="6858000" cy="9906000" type="A4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44D0"/>
    <a:srgbClr val="4B1E78"/>
    <a:srgbClr val="CEEEFF"/>
    <a:srgbClr val="AD7CDE"/>
    <a:srgbClr val="29A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2" autoAdjust="0"/>
    <p:restoredTop sz="94790" autoAdjust="0"/>
  </p:normalViewPr>
  <p:slideViewPr>
    <p:cSldViewPr snapToGrid="0">
      <p:cViewPr varScale="1">
        <p:scale>
          <a:sx n="84" d="100"/>
          <a:sy n="84" d="100"/>
        </p:scale>
        <p:origin x="426" y="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9B71-CB57-4F85-8DB2-467E4E7801A9}" type="datetimeFigureOut">
              <a:rPr kumimoji="1" lang="ja-JP" altLang="en-US" smtClean="0"/>
              <a:t>2015/7/17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01E4-0538-45DF-B50B-1ACC58B5B5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86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9B71-CB57-4F85-8DB2-467E4E7801A9}" type="datetimeFigureOut">
              <a:rPr kumimoji="1" lang="ja-JP" altLang="en-US" smtClean="0"/>
              <a:t>2015/7/17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01E4-0538-45DF-B50B-1ACC58B5B5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22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9B71-CB57-4F85-8DB2-467E4E7801A9}" type="datetimeFigureOut">
              <a:rPr kumimoji="1" lang="ja-JP" altLang="en-US" smtClean="0"/>
              <a:t>2015/7/17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01E4-0538-45DF-B50B-1ACC58B5B5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398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9B71-CB57-4F85-8DB2-467E4E7801A9}" type="datetimeFigureOut">
              <a:rPr kumimoji="1" lang="ja-JP" altLang="en-US" smtClean="0"/>
              <a:t>2015/7/17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01E4-0538-45DF-B50B-1ACC58B5B5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17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9B71-CB57-4F85-8DB2-467E4E7801A9}" type="datetimeFigureOut">
              <a:rPr kumimoji="1" lang="ja-JP" altLang="en-US" smtClean="0"/>
              <a:t>2015/7/17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01E4-0538-45DF-B50B-1ACC58B5B5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45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9B71-CB57-4F85-8DB2-467E4E7801A9}" type="datetimeFigureOut">
              <a:rPr kumimoji="1" lang="ja-JP" altLang="en-US" smtClean="0"/>
              <a:t>2015/7/17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01E4-0538-45DF-B50B-1ACC58B5B5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86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9B71-CB57-4F85-8DB2-467E4E7801A9}" type="datetimeFigureOut">
              <a:rPr kumimoji="1" lang="ja-JP" altLang="en-US" smtClean="0"/>
              <a:t>2015/7/17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01E4-0538-45DF-B50B-1ACC58B5B5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358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9B71-CB57-4F85-8DB2-467E4E7801A9}" type="datetimeFigureOut">
              <a:rPr kumimoji="1" lang="ja-JP" altLang="en-US" smtClean="0"/>
              <a:t>2015/7/17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01E4-0538-45DF-B50B-1ACC58B5B5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39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9B71-CB57-4F85-8DB2-467E4E7801A9}" type="datetimeFigureOut">
              <a:rPr kumimoji="1" lang="ja-JP" altLang="en-US" smtClean="0"/>
              <a:t>2015/7/17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01E4-0538-45DF-B50B-1ACC58B5B5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99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9B71-CB57-4F85-8DB2-467E4E7801A9}" type="datetimeFigureOut">
              <a:rPr kumimoji="1" lang="ja-JP" altLang="en-US" smtClean="0"/>
              <a:t>2015/7/17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01E4-0538-45DF-B50B-1ACC58B5B5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439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9B71-CB57-4F85-8DB2-467E4E7801A9}" type="datetimeFigureOut">
              <a:rPr kumimoji="1" lang="ja-JP" altLang="en-US" smtClean="0"/>
              <a:t>2015/7/17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01E4-0538-45DF-B50B-1ACC58B5B5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577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D9B71-CB57-4F85-8DB2-467E4E7801A9}" type="datetimeFigureOut">
              <a:rPr kumimoji="1" lang="ja-JP" altLang="en-US" smtClean="0"/>
              <a:t>2015/7/17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B01E4-0538-45DF-B50B-1ACC58B5B5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2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openxmlformats.org/officeDocument/2006/relationships/image" Target="../media/image13.emf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ata.yamaha.jp/sdb/product/image/others/raw/r/rtx1210/F96507BF948A439082565834732DD252_12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3459" y="4843722"/>
            <a:ext cx="3537825" cy="237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3" b="89976" l="3760" r="95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0235" b="22724"/>
          <a:stretch/>
        </p:blipFill>
        <p:spPr>
          <a:xfrm>
            <a:off x="428687" y="2236935"/>
            <a:ext cx="2671714" cy="742217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463752" y="1917963"/>
            <a:ext cx="2702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ヤマハルーター　</a:t>
            </a:r>
            <a:r>
              <a:rPr lang="en-US" altLang="ja-JP" b="1" dirty="0" smtClean="0"/>
              <a:t>RTX1210</a:t>
            </a:r>
            <a:endParaRPr lang="en-US" altLang="ja-JP" b="1" dirty="0"/>
          </a:p>
        </p:txBody>
      </p:sp>
      <p:sp>
        <p:nvSpPr>
          <p:cNvPr id="24" name="乗算記号 23"/>
          <p:cNvSpPr/>
          <p:nvPr/>
        </p:nvSpPr>
        <p:spPr>
          <a:xfrm>
            <a:off x="3175273" y="2402533"/>
            <a:ext cx="580364" cy="673233"/>
          </a:xfrm>
          <a:prstGeom prst="mathMultiply">
            <a:avLst>
              <a:gd name="adj1" fmla="val 1123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800881" y="1919291"/>
            <a:ext cx="3057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ヤマハスイッチ　</a:t>
            </a:r>
            <a:r>
              <a:rPr lang="en-US" altLang="ja-JP" b="1" dirty="0" smtClean="0"/>
              <a:t>SWX</a:t>
            </a:r>
            <a:r>
              <a:rPr lang="ja-JP" altLang="en-US" dirty="0" smtClean="0"/>
              <a:t>シリーズ</a:t>
            </a:r>
            <a:endParaRPr lang="en-US" altLang="ja-JP" b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12697" y="3799173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組み合わせると</a:t>
            </a:r>
            <a:endParaRPr lang="en-US" altLang="ja-JP" b="1" dirty="0"/>
          </a:p>
        </p:txBody>
      </p:sp>
      <p:pic>
        <p:nvPicPr>
          <p:cNvPr id="31" name="コンテンツ プレースホルダー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786" y="927202"/>
            <a:ext cx="2891214" cy="1040258"/>
          </a:xfrm>
          <a:prstGeom prst="rect">
            <a:avLst/>
          </a:prstGeom>
        </p:spPr>
      </p:pic>
      <p:sp>
        <p:nvSpPr>
          <p:cNvPr id="32" name="片側の 2 つの角を丸めた四角形 31"/>
          <p:cNvSpPr/>
          <p:nvPr/>
        </p:nvSpPr>
        <p:spPr>
          <a:xfrm>
            <a:off x="92117" y="890347"/>
            <a:ext cx="5044718" cy="988302"/>
          </a:xfrm>
          <a:prstGeom prst="round2SameRect">
            <a:avLst>
              <a:gd name="adj1" fmla="val 6187"/>
              <a:gd name="adj2" fmla="val 654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b="1" dirty="0" smtClean="0">
                <a:solidFill>
                  <a:schemeClr val="tx1"/>
                </a:solidFill>
              </a:rPr>
              <a:t>「オフィスのネットワーク構成がごちゃごちゃ！」</a:t>
            </a:r>
            <a:endParaRPr lang="en-US" altLang="ja-JP" sz="1600" b="1" dirty="0" smtClean="0">
              <a:solidFill>
                <a:schemeClr val="tx1"/>
              </a:solidFill>
            </a:endParaRPr>
          </a:p>
          <a:p>
            <a:r>
              <a:rPr lang="ja-JP" altLang="en-US" sz="1600" b="1" dirty="0" smtClean="0">
                <a:solidFill>
                  <a:schemeClr val="tx1"/>
                </a:solidFill>
              </a:rPr>
              <a:t>「障害原因の機器がどこにあるの？」</a:t>
            </a:r>
            <a:endParaRPr lang="en-US" altLang="ja-JP" sz="1600" b="1" dirty="0" smtClean="0">
              <a:solidFill>
                <a:schemeClr val="tx1"/>
              </a:solidFill>
            </a:endParaRPr>
          </a:p>
          <a:p>
            <a:r>
              <a:rPr lang="ja-JP" altLang="en-US" sz="1600" b="1" dirty="0">
                <a:solidFill>
                  <a:schemeClr val="tx1"/>
                </a:solidFill>
              </a:rPr>
              <a:t>困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ったことはありませんか？</a:t>
            </a:r>
            <a:endParaRPr lang="en-US" altLang="ja-JP" sz="1600" b="1" dirty="0" smtClean="0">
              <a:solidFill>
                <a:schemeClr val="tx1"/>
              </a:solidFill>
            </a:endParaRPr>
          </a:p>
        </p:txBody>
      </p:sp>
      <p:sp>
        <p:nvSpPr>
          <p:cNvPr id="33" name="片側の 2 つの角を丸めた四角形 32"/>
          <p:cNvSpPr/>
          <p:nvPr/>
        </p:nvSpPr>
        <p:spPr>
          <a:xfrm>
            <a:off x="31601" y="62128"/>
            <a:ext cx="6794798" cy="836676"/>
          </a:xfrm>
          <a:prstGeom prst="round2SameRect">
            <a:avLst>
              <a:gd name="adj1" fmla="val 16667"/>
              <a:gd name="adj2" fmla="val 11187"/>
            </a:avLst>
          </a:prstGeom>
          <a:solidFill>
            <a:srgbClr val="4B1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600" b="1" dirty="0">
                <a:solidFill>
                  <a:schemeClr val="bg1"/>
                </a:solidFill>
              </a:rPr>
              <a:t>システムエンジニア</a:t>
            </a:r>
            <a:r>
              <a:rPr lang="ja-JP" altLang="en-US" sz="2600" b="1" dirty="0" smtClean="0">
                <a:solidFill>
                  <a:schemeClr val="bg1"/>
                </a:solidFill>
              </a:rPr>
              <a:t>、オフィスの</a:t>
            </a:r>
            <a:r>
              <a:rPr lang="en-US" altLang="ja-JP" sz="2600" b="1" dirty="0" smtClean="0">
                <a:solidFill>
                  <a:schemeClr val="bg1"/>
                </a:solidFill>
              </a:rPr>
              <a:t>IT</a:t>
            </a:r>
            <a:r>
              <a:rPr lang="ja-JP" altLang="en-US" sz="2600" b="1" dirty="0" smtClean="0">
                <a:solidFill>
                  <a:schemeClr val="bg1"/>
                </a:solidFill>
              </a:rPr>
              <a:t>管理者必見</a:t>
            </a:r>
            <a:r>
              <a:rPr lang="en-US" altLang="ja-JP" sz="2600" b="1" dirty="0" smtClean="0">
                <a:solidFill>
                  <a:schemeClr val="bg1"/>
                </a:solidFill>
              </a:rPr>
              <a:t>!!</a:t>
            </a:r>
          </a:p>
          <a:p>
            <a:pPr algn="ctr"/>
            <a:r>
              <a:rPr lang="ja-JP" altLang="en-US" sz="2600" b="1" dirty="0" smtClean="0">
                <a:solidFill>
                  <a:schemeClr val="bg1"/>
                </a:solidFill>
              </a:rPr>
              <a:t>ヤマハ「見える化」ソリューション</a:t>
            </a:r>
            <a:r>
              <a:rPr lang="ja-JP" altLang="en-US" sz="2600" b="1" dirty="0">
                <a:solidFill>
                  <a:schemeClr val="bg1"/>
                </a:solidFill>
              </a:rPr>
              <a:t>　</a:t>
            </a:r>
            <a:r>
              <a:rPr lang="ja-JP" altLang="en-US" b="1" dirty="0" smtClean="0">
                <a:solidFill>
                  <a:schemeClr val="bg1"/>
                </a:solidFill>
              </a:rPr>
              <a:t>～</a:t>
            </a:r>
            <a:r>
              <a:rPr lang="en-US" altLang="ja-JP" b="1" dirty="0" smtClean="0">
                <a:solidFill>
                  <a:schemeClr val="bg1"/>
                </a:solidFill>
              </a:rPr>
              <a:t>LAN</a:t>
            </a:r>
            <a:r>
              <a:rPr lang="ja-JP" altLang="en-US" b="1" dirty="0" smtClean="0">
                <a:solidFill>
                  <a:schemeClr val="bg1"/>
                </a:solidFill>
              </a:rPr>
              <a:t>マップ編～</a:t>
            </a:r>
            <a:endParaRPr lang="en-US" altLang="ja-JP" sz="2600" b="1" dirty="0">
              <a:solidFill>
                <a:schemeClr val="bg1"/>
              </a:solidFill>
            </a:endParaRP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2125" y="3178212"/>
            <a:ext cx="2183979" cy="1363976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016" y="2379841"/>
            <a:ext cx="1515010" cy="34504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5445893" y="2363553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 smtClean="0"/>
              <a:t>スマート</a:t>
            </a:r>
            <a:r>
              <a:rPr lang="en-US" altLang="ja-JP" sz="1200" b="1" dirty="0" smtClean="0"/>
              <a:t>L2</a:t>
            </a:r>
            <a:r>
              <a:rPr lang="ja-JP" altLang="en-US" sz="1200" b="1" dirty="0" smtClean="0"/>
              <a:t>スイッチ</a:t>
            </a:r>
            <a:endParaRPr lang="en-US" altLang="ja-JP" sz="1200" b="1" dirty="0" smtClean="0"/>
          </a:p>
          <a:p>
            <a:r>
              <a:rPr lang="en-US" altLang="ja-JP" sz="1200" b="1" dirty="0" smtClean="0"/>
              <a:t>SWX2200</a:t>
            </a:r>
            <a:r>
              <a:rPr lang="ja-JP" altLang="en-US" sz="1200" b="1" dirty="0" smtClean="0"/>
              <a:t>シリーズ</a:t>
            </a:r>
            <a:endParaRPr lang="en-US" altLang="ja-JP" sz="1200" b="1" dirty="0"/>
          </a:p>
        </p:txBody>
      </p:sp>
      <p:sp>
        <p:nvSpPr>
          <p:cNvPr id="39" name="円/楕円 38"/>
          <p:cNvSpPr/>
          <p:nvPr/>
        </p:nvSpPr>
        <p:spPr>
          <a:xfrm>
            <a:off x="5348933" y="2940874"/>
            <a:ext cx="1375592" cy="2868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NEW</a:t>
            </a:r>
            <a:r>
              <a:rPr kumimoji="1" lang="en-US" altLang="ja-JP" sz="1000" dirty="0" smtClean="0"/>
              <a:t>6</a:t>
            </a:r>
            <a:r>
              <a:rPr kumimoji="1" lang="ja-JP" altLang="en-US" sz="1000" dirty="0" smtClean="0"/>
              <a:t>月～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806937" y="2876805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 smtClean="0"/>
              <a:t>シンプル</a:t>
            </a:r>
            <a:r>
              <a:rPr lang="en-US" altLang="ja-JP" sz="1200" b="1" dirty="0" smtClean="0"/>
              <a:t>L2</a:t>
            </a:r>
            <a:r>
              <a:rPr lang="ja-JP" altLang="en-US" sz="1200" b="1" dirty="0" smtClean="0"/>
              <a:t>スイッチ</a:t>
            </a:r>
            <a:endParaRPr lang="en-US" altLang="ja-JP" sz="1200" b="1" dirty="0" smtClean="0"/>
          </a:p>
          <a:p>
            <a:r>
              <a:rPr lang="en-US" altLang="ja-JP" sz="1200" b="1" dirty="0" smtClean="0"/>
              <a:t>SWX2100</a:t>
            </a:r>
            <a:r>
              <a:rPr lang="ja-JP" altLang="en-US" sz="1200" b="1" dirty="0" smtClean="0"/>
              <a:t>シリーズ</a:t>
            </a:r>
            <a:endParaRPr lang="en-US" altLang="ja-JP" sz="1200" b="1" dirty="0"/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47" y="5268569"/>
            <a:ext cx="2366772" cy="1745704"/>
          </a:xfrm>
          <a:prstGeom prst="rect">
            <a:avLst/>
          </a:prstGeom>
        </p:spPr>
      </p:pic>
      <p:sp>
        <p:nvSpPr>
          <p:cNvPr id="42" name="左矢印 41"/>
          <p:cNvSpPr/>
          <p:nvPr/>
        </p:nvSpPr>
        <p:spPr>
          <a:xfrm rot="10800000">
            <a:off x="2755780" y="5651974"/>
            <a:ext cx="410314" cy="835522"/>
          </a:xfrm>
          <a:prstGeom prst="leftArrow">
            <a:avLst/>
          </a:prstGeom>
          <a:solidFill>
            <a:srgbClr val="4B1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105" y="7604064"/>
            <a:ext cx="2722982" cy="2221704"/>
          </a:xfrm>
          <a:prstGeom prst="rect">
            <a:avLst/>
          </a:prstGeom>
        </p:spPr>
      </p:pic>
      <p:sp>
        <p:nvSpPr>
          <p:cNvPr id="48" name="テキスト ボックス 47"/>
          <p:cNvSpPr txBox="1"/>
          <p:nvPr/>
        </p:nvSpPr>
        <p:spPr>
          <a:xfrm>
            <a:off x="5335382" y="790160"/>
            <a:ext cx="1076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 smtClean="0">
                <a:solidFill>
                  <a:srgbClr val="FF0000"/>
                </a:solidFill>
              </a:rPr>
              <a:t>！</a:t>
            </a:r>
            <a:endParaRPr lang="en-US" altLang="ja-JP" sz="8000" b="1" dirty="0" smtClean="0">
              <a:solidFill>
                <a:srgbClr val="FF00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631984" y="3238572"/>
            <a:ext cx="1076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 smtClean="0">
                <a:solidFill>
                  <a:srgbClr val="FF0000"/>
                </a:solidFill>
              </a:rPr>
              <a:t>？</a:t>
            </a:r>
            <a:endParaRPr lang="en-US" altLang="ja-JP" sz="8000" b="1" dirty="0" smtClean="0">
              <a:solidFill>
                <a:srgbClr val="FF0000"/>
              </a:solidFill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>
            <a:off x="3217907" y="7741404"/>
            <a:ext cx="3640093" cy="1924344"/>
            <a:chOff x="3186306" y="7901424"/>
            <a:chExt cx="3564978" cy="1744212"/>
          </a:xfrm>
        </p:grpSpPr>
        <p:grpSp>
          <p:nvGrpSpPr>
            <p:cNvPr id="43" name="グループ化 42"/>
            <p:cNvGrpSpPr/>
            <p:nvPr/>
          </p:nvGrpSpPr>
          <p:grpSpPr>
            <a:xfrm>
              <a:off x="3186306" y="7901424"/>
              <a:ext cx="3564978" cy="1744212"/>
              <a:chOff x="3186306" y="7901424"/>
              <a:chExt cx="3564978" cy="1744212"/>
            </a:xfrm>
          </p:grpSpPr>
          <p:pic>
            <p:nvPicPr>
              <p:cNvPr id="46" name="図 4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86306" y="7901424"/>
                <a:ext cx="3564978" cy="1744212"/>
              </a:xfrm>
              <a:prstGeom prst="rect">
                <a:avLst/>
              </a:prstGeom>
            </p:spPr>
          </p:pic>
          <p:sp>
            <p:nvSpPr>
              <p:cNvPr id="51" name="テキスト ボックス 50"/>
              <p:cNvSpPr txBox="1"/>
              <p:nvPr/>
            </p:nvSpPr>
            <p:spPr>
              <a:xfrm>
                <a:off x="3989328" y="8783808"/>
                <a:ext cx="10766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6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×</a:t>
                </a: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3883147" y="8949780"/>
                <a:ext cx="4639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？</a:t>
                </a:r>
                <a:endParaRPr lang="en-US" altLang="ja-JP" sz="2400" b="1" dirty="0" smtClean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35" name="角丸四角形吹き出し 34"/>
            <p:cNvSpPr/>
            <p:nvPr/>
          </p:nvSpPr>
          <p:spPr>
            <a:xfrm>
              <a:off x="3645441" y="9379683"/>
              <a:ext cx="1176802" cy="225309"/>
            </a:xfrm>
            <a:prstGeom prst="wedgeRoundRectCallout">
              <a:avLst>
                <a:gd name="adj1" fmla="val 9461"/>
                <a:gd name="adj2" fmla="val -120927"/>
                <a:gd name="adj3" fmla="val 16667"/>
              </a:avLst>
            </a:prstGeom>
            <a:solidFill>
              <a:srgbClr val="CEE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700" b="1" dirty="0" smtClean="0">
                  <a:solidFill>
                    <a:srgbClr val="29AEE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あるはずの端末がない！</a:t>
              </a:r>
              <a:endParaRPr kumimoji="1" lang="ja-JP" altLang="en-US" sz="700" b="1" dirty="0">
                <a:solidFill>
                  <a:srgbClr val="29AEE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4" name="角丸四角形吹き出し 53"/>
            <p:cNvSpPr/>
            <p:nvPr/>
          </p:nvSpPr>
          <p:spPr>
            <a:xfrm>
              <a:off x="4873780" y="9379683"/>
              <a:ext cx="1436431" cy="217281"/>
            </a:xfrm>
            <a:prstGeom prst="wedgeRoundRectCallout">
              <a:avLst>
                <a:gd name="adj1" fmla="val 60064"/>
                <a:gd name="adj2" fmla="val -198614"/>
                <a:gd name="adj3" fmla="val 16667"/>
              </a:avLst>
            </a:prstGeom>
            <a:solidFill>
              <a:srgbClr val="CEE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b="1" dirty="0">
                  <a:solidFill>
                    <a:srgbClr val="29AEE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勝手</a:t>
              </a:r>
              <a:r>
                <a:rPr lang="ja-JP" altLang="en-US" sz="700" b="1" dirty="0" smtClean="0">
                  <a:solidFill>
                    <a:srgbClr val="29AEE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に端末がつながれている！</a:t>
              </a:r>
              <a:endParaRPr kumimoji="1" lang="ja-JP" altLang="en-US" sz="700" b="1" dirty="0">
                <a:solidFill>
                  <a:srgbClr val="29AEE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55" name="片側の 2 つの角を丸めた四角形 54"/>
          <p:cNvSpPr/>
          <p:nvPr/>
        </p:nvSpPr>
        <p:spPr>
          <a:xfrm>
            <a:off x="126287" y="4598677"/>
            <a:ext cx="4172142" cy="200480"/>
          </a:xfrm>
          <a:prstGeom prst="round2SameRect">
            <a:avLst>
              <a:gd name="adj1" fmla="val 16667"/>
              <a:gd name="adj2" fmla="val 11187"/>
            </a:avLst>
          </a:prstGeom>
          <a:solidFill>
            <a:srgbClr val="8A4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b="1" dirty="0"/>
              <a:t>RTX1210</a:t>
            </a:r>
            <a:r>
              <a:rPr lang="ja-JP" altLang="en-US" sz="1400" b="1" dirty="0"/>
              <a:t>の「ＬＡＮマップ」でＬＡＮの環境を見える化！</a:t>
            </a:r>
            <a:endParaRPr lang="en-US" altLang="ja-JP" sz="1400" b="1" dirty="0"/>
          </a:p>
        </p:txBody>
      </p:sp>
      <p:sp>
        <p:nvSpPr>
          <p:cNvPr id="56" name="片側の 2 つの角を丸めた四角形 55"/>
          <p:cNvSpPr/>
          <p:nvPr/>
        </p:nvSpPr>
        <p:spPr>
          <a:xfrm>
            <a:off x="126287" y="7347997"/>
            <a:ext cx="2999615" cy="200480"/>
          </a:xfrm>
          <a:prstGeom prst="round2SameRect">
            <a:avLst>
              <a:gd name="adj1" fmla="val 16667"/>
              <a:gd name="adj2" fmla="val 11187"/>
            </a:avLst>
          </a:prstGeom>
          <a:solidFill>
            <a:srgbClr val="8A4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/>
              <a:t>ループ検出、通信量急増も見える！</a:t>
            </a:r>
            <a:endParaRPr lang="en-US" altLang="ja-JP" sz="1400" b="1" dirty="0"/>
          </a:p>
        </p:txBody>
      </p:sp>
      <p:sp>
        <p:nvSpPr>
          <p:cNvPr id="57" name="片側の 2 つの角を丸めた四角形 56"/>
          <p:cNvSpPr/>
          <p:nvPr/>
        </p:nvSpPr>
        <p:spPr>
          <a:xfrm>
            <a:off x="3168148" y="7347997"/>
            <a:ext cx="3628445" cy="200480"/>
          </a:xfrm>
          <a:prstGeom prst="round2SameRect">
            <a:avLst>
              <a:gd name="adj1" fmla="val 16667"/>
              <a:gd name="adj2" fmla="val 11187"/>
            </a:avLst>
          </a:prstGeom>
          <a:solidFill>
            <a:srgbClr val="8A4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/>
              <a:t>トラブルシューティング、セキュリティ</a:t>
            </a:r>
            <a:r>
              <a:rPr lang="ja-JP" altLang="en-US" sz="1400" b="1" dirty="0" smtClean="0"/>
              <a:t>に役立つ</a:t>
            </a:r>
            <a:endParaRPr lang="en-US" altLang="ja-JP" sz="1400" b="1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856916" y="6024558"/>
            <a:ext cx="1076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b="1" dirty="0" smtClean="0">
                <a:solidFill>
                  <a:srgbClr val="FF0000"/>
                </a:solidFill>
              </a:rPr>
              <a:t>!!</a:t>
            </a: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928560" y="7557350"/>
            <a:ext cx="1951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b="1" dirty="0" smtClean="0"/>
              <a:t>※</a:t>
            </a:r>
            <a:r>
              <a:rPr lang="ja-JP" altLang="en-US" sz="900" b="1" dirty="0" smtClean="0"/>
              <a:t>「スナップショット機能」使用で検出</a:t>
            </a:r>
            <a:endParaRPr lang="en-US" altLang="ja-JP" sz="900" b="1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92117" y="4836135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オフィスの</a:t>
            </a:r>
            <a:r>
              <a:rPr lang="en-US" altLang="ja-JP" b="1" dirty="0" smtClean="0"/>
              <a:t>LAN</a:t>
            </a:r>
            <a:r>
              <a:rPr lang="ja-JP" altLang="en-US" b="1" dirty="0" smtClean="0"/>
              <a:t>環境が</a:t>
            </a:r>
            <a:endParaRPr lang="en-US" altLang="ja-JP" b="1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037953" y="672465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見えます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67" name="左矢印 66"/>
          <p:cNvSpPr/>
          <p:nvPr/>
        </p:nvSpPr>
        <p:spPr>
          <a:xfrm rot="16200000">
            <a:off x="3299101" y="3937091"/>
            <a:ext cx="259797" cy="812307"/>
          </a:xfrm>
          <a:prstGeom prst="leftArrow">
            <a:avLst/>
          </a:prstGeom>
          <a:solidFill>
            <a:srgbClr val="4B1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4514022" y="151716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ごちゃごちゃ</a:t>
            </a:r>
            <a:endParaRPr lang="en-US" altLang="ja-JP" b="1" dirty="0"/>
          </a:p>
        </p:txBody>
      </p:sp>
      <p:grpSp>
        <p:nvGrpSpPr>
          <p:cNvPr id="59" name="グループ化 58"/>
          <p:cNvGrpSpPr/>
          <p:nvPr/>
        </p:nvGrpSpPr>
        <p:grpSpPr>
          <a:xfrm>
            <a:off x="552484" y="3135592"/>
            <a:ext cx="1570730" cy="1304347"/>
            <a:chOff x="913389" y="3055794"/>
            <a:chExt cx="1570730" cy="1304347"/>
          </a:xfrm>
        </p:grpSpPr>
        <p:pic>
          <p:nvPicPr>
            <p:cNvPr id="53" name="図 5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2" t="3594" r="62778" b="48615"/>
            <a:stretch/>
          </p:blipFill>
          <p:spPr>
            <a:xfrm flipH="1">
              <a:off x="913389" y="3131578"/>
              <a:ext cx="1335395" cy="1228563"/>
            </a:xfrm>
            <a:prstGeom prst="rect">
              <a:avLst/>
            </a:prstGeom>
          </p:spPr>
        </p:pic>
        <p:sp>
          <p:nvSpPr>
            <p:cNvPr id="58" name="正方形/長方形 57"/>
            <p:cNvSpPr/>
            <p:nvPr/>
          </p:nvSpPr>
          <p:spPr>
            <a:xfrm>
              <a:off x="1684596" y="3055794"/>
              <a:ext cx="799523" cy="313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632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67983" y="900097"/>
            <a:ext cx="1244584" cy="865375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1956966" y="1382273"/>
            <a:ext cx="2121261" cy="1444995"/>
            <a:chOff x="1319025" y="1458978"/>
            <a:chExt cx="2121261" cy="1444995"/>
          </a:xfrm>
          <a:solidFill>
            <a:srgbClr val="CEEEFF"/>
          </a:solidFill>
        </p:grpSpPr>
        <p:sp>
          <p:nvSpPr>
            <p:cNvPr id="8" name="四角形吹き出し 7"/>
            <p:cNvSpPr/>
            <p:nvPr/>
          </p:nvSpPr>
          <p:spPr>
            <a:xfrm>
              <a:off x="1319027" y="1458978"/>
              <a:ext cx="2121259" cy="1444995"/>
            </a:xfrm>
            <a:prstGeom prst="wedgeRectCallout">
              <a:avLst>
                <a:gd name="adj1" fmla="val -78040"/>
                <a:gd name="adj2" fmla="val -50397"/>
              </a:avLst>
            </a:prstGeom>
            <a:grpFill/>
            <a:ln w="38100">
              <a:solidFill>
                <a:srgbClr val="CEE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Picture 2" descr="http://data.yamaha.jp/sdb/product/image/others/raw/r/rtx1210/F96507BF948A439082565834732DD252_1207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025" y="1472333"/>
              <a:ext cx="2121261" cy="1423013"/>
            </a:xfrm>
            <a:prstGeom prst="rect">
              <a:avLst/>
            </a:prstGeom>
            <a:grpFill/>
            <a:extLst/>
          </p:spPr>
        </p:pic>
      </p:grpSp>
      <p:sp>
        <p:nvSpPr>
          <p:cNvPr id="5" name="テキスト ボックス 4"/>
          <p:cNvSpPr txBox="1"/>
          <p:nvPr/>
        </p:nvSpPr>
        <p:spPr>
          <a:xfrm>
            <a:off x="113571" y="3085618"/>
            <a:ext cx="6509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さらに！</a:t>
            </a:r>
            <a:r>
              <a:rPr lang="en-US" altLang="ja-JP" b="1" dirty="0" smtClean="0"/>
              <a:t>6</a:t>
            </a:r>
            <a:r>
              <a:rPr lang="ja-JP" altLang="en-US" b="1" dirty="0" smtClean="0"/>
              <a:t>月の新ファームウェア</a:t>
            </a:r>
            <a:r>
              <a:rPr lang="en-US" altLang="ja-JP" b="1" dirty="0"/>
              <a:t>(</a:t>
            </a:r>
            <a:r>
              <a:rPr lang="en-US" altLang="ja-JP" b="1" dirty="0" smtClean="0"/>
              <a:t>Rev.14.01.09)</a:t>
            </a:r>
            <a:r>
              <a:rPr lang="ja-JP" altLang="en-US" b="1" dirty="0" smtClean="0"/>
              <a:t>では･･･</a:t>
            </a:r>
            <a:endParaRPr lang="en-US" altLang="ja-JP" b="1" dirty="0"/>
          </a:p>
        </p:txBody>
      </p:sp>
      <p:pic>
        <p:nvPicPr>
          <p:cNvPr id="2052" name="Picture 4" descr="http://jp.yamaha.com/news_release/2015/download/15060302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226" y="5852454"/>
            <a:ext cx="3376548" cy="151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39" y="8801166"/>
            <a:ext cx="1550526" cy="1004345"/>
          </a:xfrm>
          <a:prstGeom prst="rect">
            <a:avLst/>
          </a:prstGeom>
        </p:spPr>
      </p:pic>
      <p:cxnSp>
        <p:nvCxnSpPr>
          <p:cNvPr id="13" name="直線コネクタ 12"/>
          <p:cNvCxnSpPr/>
          <p:nvPr/>
        </p:nvCxnSpPr>
        <p:spPr>
          <a:xfrm flipH="1" flipV="1">
            <a:off x="2095265" y="778379"/>
            <a:ext cx="2354850" cy="464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jp.yamaha.com/products/network/downloads/tools/images/network_blue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122" y="594667"/>
            <a:ext cx="966256" cy="3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2759047" y="687078"/>
            <a:ext cx="8961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 smtClean="0">
                <a:latin typeface="Calibri 本文"/>
              </a:rPr>
              <a:t>インターネット</a:t>
            </a:r>
            <a:endParaRPr lang="en-US" altLang="ja-JP" sz="900" b="1" dirty="0">
              <a:latin typeface="Calibri 本文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3060" y="555762"/>
            <a:ext cx="2847920" cy="2323642"/>
          </a:xfrm>
          <a:prstGeom prst="rect">
            <a:avLst/>
          </a:prstGeom>
        </p:spPr>
      </p:pic>
      <p:sp>
        <p:nvSpPr>
          <p:cNvPr id="21" name="雲形吹き出し 20"/>
          <p:cNvSpPr/>
          <p:nvPr/>
        </p:nvSpPr>
        <p:spPr>
          <a:xfrm>
            <a:off x="198256" y="2079615"/>
            <a:ext cx="1621009" cy="906908"/>
          </a:xfrm>
          <a:prstGeom prst="cloudCallout">
            <a:avLst>
              <a:gd name="adj1" fmla="val -20521"/>
              <a:gd name="adj2" fmla="val -99158"/>
            </a:avLst>
          </a:prstGeom>
          <a:solidFill>
            <a:srgbClr val="CE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05554" y="671250"/>
            <a:ext cx="823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/>
              <a:t>本社</a:t>
            </a:r>
            <a:endParaRPr lang="en-US" altLang="ja-JP" sz="1050" b="1" dirty="0" smtClean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465728" y="573398"/>
            <a:ext cx="823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/>
              <a:t>支店</a:t>
            </a:r>
            <a:endParaRPr lang="en-US" altLang="ja-JP" sz="1050" b="1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35916" y="230257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rgbClr val="29AEE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ＩＴ管理者</a:t>
            </a:r>
            <a:r>
              <a:rPr lang="ja-JP" altLang="en-US" sz="1200" b="1" dirty="0" smtClean="0">
                <a:solidFill>
                  <a:srgbClr val="29AEE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</a:t>
            </a:r>
            <a:endParaRPr lang="en-US" altLang="ja-JP" sz="1200" b="1" dirty="0" smtClean="0">
              <a:solidFill>
                <a:srgbClr val="29AEE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200" b="1" dirty="0" smtClean="0">
                <a:solidFill>
                  <a:srgbClr val="29AEE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便利</a:t>
            </a:r>
            <a:r>
              <a:rPr lang="ja-JP" altLang="en-US" sz="1200" b="1" dirty="0">
                <a:solidFill>
                  <a:srgbClr val="29AEE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sz="1200" b="1" dirty="0" smtClean="0">
                <a:solidFill>
                  <a:srgbClr val="29AEE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使える</a:t>
            </a:r>
            <a:endParaRPr lang="ja-JP" altLang="en-US" sz="1200" b="1" dirty="0">
              <a:solidFill>
                <a:srgbClr val="29AEE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片側の 2 つの角を丸めた四角形 29"/>
          <p:cNvSpPr/>
          <p:nvPr/>
        </p:nvSpPr>
        <p:spPr>
          <a:xfrm>
            <a:off x="197633" y="7467244"/>
            <a:ext cx="6563347" cy="1155956"/>
          </a:xfrm>
          <a:prstGeom prst="round2SameRect">
            <a:avLst>
              <a:gd name="adj1" fmla="val 16667"/>
              <a:gd name="adj2" fmla="val 11187"/>
            </a:avLst>
          </a:prstGeom>
          <a:solidFill>
            <a:srgbClr val="8A4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/>
              <a:t>もっと詳しくは･･･</a:t>
            </a:r>
            <a:endParaRPr lang="en-US" altLang="ja-JP" sz="1400" dirty="0"/>
          </a:p>
          <a:p>
            <a:r>
              <a:rPr lang="ja-JP" altLang="en-US" sz="1400" dirty="0" smtClean="0"/>
              <a:t>　</a:t>
            </a:r>
            <a:r>
              <a:rPr lang="en-US" altLang="ja-JP" sz="1400" dirty="0" smtClean="0"/>
              <a:t>RTX1210(Rev.14.01.05)Web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GUI</a:t>
            </a:r>
            <a:r>
              <a:rPr lang="ja-JP" altLang="en-US" sz="1400" dirty="0" smtClean="0"/>
              <a:t>マニュアル</a:t>
            </a:r>
            <a:r>
              <a:rPr lang="en-US" altLang="ja-JP" sz="1400" dirty="0" smtClean="0"/>
              <a:t> </a:t>
            </a:r>
            <a:r>
              <a:rPr lang="ja-JP" altLang="en-US" sz="1400" dirty="0" smtClean="0"/>
              <a:t>　　　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http</a:t>
            </a:r>
            <a:r>
              <a:rPr lang="ja-JP" altLang="en-US" sz="1400" dirty="0"/>
              <a:t>://www.rtpro.yamaha.co.jp/RT/manual/rtx1210/Webgui.</a:t>
            </a:r>
            <a:r>
              <a:rPr lang="ja-JP" altLang="en-US" sz="1400" dirty="0" smtClean="0"/>
              <a:t>pdf</a:t>
            </a:r>
            <a:endParaRPr lang="en-US" altLang="ja-JP" sz="1400" dirty="0" smtClean="0"/>
          </a:p>
          <a:p>
            <a:r>
              <a:rPr lang="ja-JP" altLang="en-US" sz="1400" dirty="0" smtClean="0"/>
              <a:t>　</a:t>
            </a:r>
            <a:r>
              <a:rPr lang="en-US" altLang="ja-JP" sz="1400" dirty="0" smtClean="0"/>
              <a:t>RTX1210</a:t>
            </a:r>
            <a:r>
              <a:rPr lang="ja-JP" altLang="en-US" sz="1400" dirty="0" smtClean="0"/>
              <a:t>新ファーム公開</a:t>
            </a:r>
            <a:r>
              <a:rPr lang="en-US" altLang="ja-JP" sz="1400" dirty="0" smtClean="0"/>
              <a:t>(Rev.14.01.09)</a:t>
            </a:r>
            <a:r>
              <a:rPr lang="ja-JP" altLang="en-US" sz="1400" dirty="0" smtClean="0"/>
              <a:t>ニュースリリース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</a:t>
            </a:r>
            <a:r>
              <a:rPr lang="en-US" altLang="ja-JP" sz="1400" dirty="0" smtClean="0"/>
              <a:t>http</a:t>
            </a:r>
            <a:r>
              <a:rPr lang="en-US" altLang="ja-JP" sz="1400" dirty="0"/>
              <a:t>://jp.yamaha.com/news_release/2015/15060302.html</a:t>
            </a:r>
          </a:p>
        </p:txBody>
      </p:sp>
      <p:sp>
        <p:nvSpPr>
          <p:cNvPr id="32" name="片側の 2 つの角を丸めた四角形 31"/>
          <p:cNvSpPr/>
          <p:nvPr/>
        </p:nvSpPr>
        <p:spPr>
          <a:xfrm>
            <a:off x="162039" y="3694950"/>
            <a:ext cx="3184925" cy="200480"/>
          </a:xfrm>
          <a:prstGeom prst="round2SameRect">
            <a:avLst>
              <a:gd name="adj1" fmla="val 16667"/>
              <a:gd name="adj2" fmla="val 11187"/>
            </a:avLst>
          </a:prstGeom>
          <a:solidFill>
            <a:srgbClr val="8A4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 smtClean="0"/>
              <a:t>「一覧マップ」の表示</a:t>
            </a:r>
            <a:r>
              <a:rPr lang="ja-JP" altLang="en-US" sz="1400" b="1" dirty="0"/>
              <a:t>・印刷も可能</a:t>
            </a:r>
            <a:r>
              <a:rPr lang="ja-JP" altLang="en-US" sz="1400" b="1" dirty="0" smtClean="0"/>
              <a:t>に</a:t>
            </a:r>
            <a:endParaRPr lang="en-US" altLang="ja-JP" sz="1400" b="1" dirty="0"/>
          </a:p>
        </p:txBody>
      </p:sp>
      <p:sp>
        <p:nvSpPr>
          <p:cNvPr id="33" name="片側の 2 つの角を丸めた四角形 32"/>
          <p:cNvSpPr/>
          <p:nvPr/>
        </p:nvSpPr>
        <p:spPr>
          <a:xfrm>
            <a:off x="3435498" y="3694950"/>
            <a:ext cx="3404001" cy="181855"/>
          </a:xfrm>
          <a:prstGeom prst="round2SameRect">
            <a:avLst>
              <a:gd name="adj1" fmla="val 16667"/>
              <a:gd name="adj2" fmla="val 11187"/>
            </a:avLst>
          </a:prstGeom>
          <a:solidFill>
            <a:srgbClr val="8A4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b="1" dirty="0"/>
              <a:t>WLX302</a:t>
            </a:r>
            <a:r>
              <a:rPr lang="ja-JP" altLang="en-US" sz="1400" b="1" dirty="0"/>
              <a:t>の</a:t>
            </a:r>
            <a:r>
              <a:rPr lang="ja-JP" altLang="en-US" sz="1400" b="1" dirty="0" smtClean="0"/>
              <a:t>配下のモバイル端末も見える！</a:t>
            </a:r>
            <a:endParaRPr lang="en-US" altLang="ja-JP" sz="1400" b="1" dirty="0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263" y="4408335"/>
            <a:ext cx="1264217" cy="1377316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0115" y="4107300"/>
            <a:ext cx="1087081" cy="334330"/>
          </a:xfrm>
          <a:prstGeom prst="rect">
            <a:avLst/>
          </a:prstGeom>
        </p:spPr>
      </p:pic>
      <p:sp>
        <p:nvSpPr>
          <p:cNvPr id="31" name="曲折矢印 30"/>
          <p:cNvSpPr/>
          <p:nvPr/>
        </p:nvSpPr>
        <p:spPr>
          <a:xfrm flipV="1">
            <a:off x="4795111" y="5761900"/>
            <a:ext cx="365760" cy="1365278"/>
          </a:xfrm>
          <a:prstGeom prst="bentArrow">
            <a:avLst>
              <a:gd name="adj1" fmla="val 11702"/>
              <a:gd name="adj2" fmla="val 13802"/>
              <a:gd name="adj3" fmla="val 36898"/>
              <a:gd name="adj4" fmla="val 220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4554596" y="5267845"/>
            <a:ext cx="504292" cy="4973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grpSp>
        <p:nvGrpSpPr>
          <p:cNvPr id="2048" name="グループ化 2047"/>
          <p:cNvGrpSpPr/>
          <p:nvPr/>
        </p:nvGrpSpPr>
        <p:grpSpPr>
          <a:xfrm>
            <a:off x="173471" y="4079202"/>
            <a:ext cx="3289982" cy="3240342"/>
            <a:chOff x="234431" y="4208742"/>
            <a:chExt cx="3289982" cy="3240342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234431" y="4365260"/>
              <a:ext cx="3153567" cy="2661718"/>
              <a:chOff x="239786" y="4657826"/>
              <a:chExt cx="3153567" cy="2661718"/>
            </a:xfrm>
          </p:grpSpPr>
          <p:pic>
            <p:nvPicPr>
              <p:cNvPr id="2050" name="Picture 2" descr="http://jp.yamaha.com/news_release/2015/download/1506030201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786" y="4657826"/>
                <a:ext cx="3144940" cy="26617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角丸四角形 22"/>
              <p:cNvSpPr/>
              <p:nvPr/>
            </p:nvSpPr>
            <p:spPr>
              <a:xfrm>
                <a:off x="3160271" y="4832285"/>
                <a:ext cx="233082" cy="193370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6" name="角丸四角形吹き出し 45"/>
            <p:cNvSpPr/>
            <p:nvPr/>
          </p:nvSpPr>
          <p:spPr>
            <a:xfrm>
              <a:off x="1212384" y="7101406"/>
              <a:ext cx="1907802" cy="347678"/>
            </a:xfrm>
            <a:prstGeom prst="wedgeRoundRectCallout">
              <a:avLst>
                <a:gd name="adj1" fmla="val -27429"/>
                <a:gd name="adj2" fmla="val -135651"/>
                <a:gd name="adj3" fmla="val 16667"/>
              </a:avLst>
            </a:prstGeom>
            <a:solidFill>
              <a:srgbClr val="CEE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b="1" dirty="0" smtClean="0">
                  <a:solidFill>
                    <a:srgbClr val="29AEE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ネットワーク機器と</a:t>
              </a:r>
              <a:r>
                <a:rPr lang="en-US" altLang="ja-JP" sz="700" b="1" dirty="0" smtClean="0">
                  <a:solidFill>
                    <a:srgbClr val="29AEE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IP</a:t>
              </a:r>
              <a:r>
                <a:rPr lang="ja-JP" altLang="en-US" sz="700" b="1" dirty="0" smtClean="0">
                  <a:solidFill>
                    <a:srgbClr val="29AEE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端末がどんな構成でつながれているが一目瞭然</a:t>
              </a:r>
              <a:endParaRPr lang="en-US" altLang="ja-JP" sz="700" b="1" dirty="0" smtClean="0">
                <a:solidFill>
                  <a:srgbClr val="29AEE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7" name="角丸四角形吹き出し 46"/>
            <p:cNvSpPr/>
            <p:nvPr/>
          </p:nvSpPr>
          <p:spPr>
            <a:xfrm>
              <a:off x="2871757" y="4208742"/>
              <a:ext cx="652656" cy="256845"/>
            </a:xfrm>
            <a:prstGeom prst="wedgeRoundRectCallout">
              <a:avLst>
                <a:gd name="adj1" fmla="val 9932"/>
                <a:gd name="adj2" fmla="val 95757"/>
                <a:gd name="adj3" fmla="val 16667"/>
              </a:avLst>
            </a:prstGeom>
            <a:solidFill>
              <a:srgbClr val="CEE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b="1" dirty="0" smtClean="0">
                  <a:solidFill>
                    <a:srgbClr val="29AEE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印刷ボタン</a:t>
              </a:r>
              <a:endParaRPr lang="en-US" altLang="ja-JP" sz="700" b="1" dirty="0" smtClean="0">
                <a:solidFill>
                  <a:srgbClr val="29AEE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48" name="片側の 2 つの角を丸めた四角形 47"/>
          <p:cNvSpPr/>
          <p:nvPr/>
        </p:nvSpPr>
        <p:spPr>
          <a:xfrm>
            <a:off x="142567" y="118244"/>
            <a:ext cx="6573521" cy="186747"/>
          </a:xfrm>
          <a:prstGeom prst="round2SameRect">
            <a:avLst>
              <a:gd name="adj1" fmla="val 16667"/>
              <a:gd name="adj2" fmla="val 11187"/>
            </a:avLst>
          </a:prstGeom>
          <a:solidFill>
            <a:srgbClr val="8A4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/>
              <a:t>ＶＰＮ</a:t>
            </a:r>
            <a:r>
              <a:rPr lang="ja-JP" altLang="en-US" sz="1400" b="1" dirty="0" smtClean="0"/>
              <a:t>接続をした先の拠点</a:t>
            </a:r>
            <a:r>
              <a:rPr lang="ja-JP" altLang="en-US" sz="1400" b="1" dirty="0"/>
              <a:t>のＬＡＮも見える</a:t>
            </a:r>
            <a:endParaRPr lang="en-US" altLang="ja-JP" sz="1400" b="1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846874" y="994392"/>
            <a:ext cx="8961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 smtClean="0">
                <a:latin typeface="Calibri 本文"/>
              </a:rPr>
              <a:t>VPN</a:t>
            </a:r>
            <a:r>
              <a:rPr lang="ja-JP" altLang="en-US" sz="900" b="1" dirty="0" smtClean="0">
                <a:latin typeface="Calibri 本文"/>
              </a:rPr>
              <a:t>接続</a:t>
            </a:r>
            <a:endParaRPr lang="en-US" altLang="ja-JP" sz="900" b="1" dirty="0">
              <a:latin typeface="Calibri 本文"/>
            </a:endParaRPr>
          </a:p>
        </p:txBody>
      </p:sp>
      <p:sp>
        <p:nvSpPr>
          <p:cNvPr id="50" name="左矢印 49"/>
          <p:cNvSpPr/>
          <p:nvPr/>
        </p:nvSpPr>
        <p:spPr>
          <a:xfrm rot="16200000">
            <a:off x="3365354" y="3110332"/>
            <a:ext cx="221359" cy="833614"/>
          </a:xfrm>
          <a:prstGeom prst="leftArrow">
            <a:avLst/>
          </a:prstGeom>
          <a:solidFill>
            <a:srgbClr val="4B1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33494" y="3889343"/>
            <a:ext cx="30700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b="1" dirty="0"/>
              <a:t>わざわざ</a:t>
            </a:r>
            <a:r>
              <a:rPr lang="ja-JP" altLang="en-US" sz="900" b="1" dirty="0" smtClean="0"/>
              <a:t>作らなくてもネットワーク図が自動で生成されます。</a:t>
            </a:r>
            <a:endParaRPr lang="en-US" altLang="ja-JP" sz="900" b="1" dirty="0" smtClean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451647" y="3889931"/>
            <a:ext cx="26019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b="1" dirty="0"/>
              <a:t>社内</a:t>
            </a:r>
            <a:r>
              <a:rPr lang="ja-JP" altLang="en-US" sz="900" b="1" dirty="0" smtClean="0"/>
              <a:t>導入しているモバイル端末も管理できます。</a:t>
            </a:r>
            <a:endParaRPr lang="en-US" altLang="ja-JP" sz="900" b="1" dirty="0" smtClean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346964" y="4823391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900" b="1" dirty="0" smtClean="0"/>
              <a:t>無線</a:t>
            </a:r>
            <a:r>
              <a:rPr lang="en-US" altLang="ja-JP" sz="900" b="1" dirty="0" smtClean="0"/>
              <a:t>LAN</a:t>
            </a:r>
            <a:r>
              <a:rPr lang="ja-JP" altLang="en-US" sz="900" b="1" dirty="0" smtClean="0"/>
              <a:t>アクセスポイント</a:t>
            </a:r>
            <a:endParaRPr lang="en-US" altLang="ja-JP" sz="900" b="1" dirty="0" smtClean="0"/>
          </a:p>
          <a:p>
            <a:pPr algn="r"/>
            <a:r>
              <a:rPr lang="en-US" altLang="ja-JP" sz="900" b="1" dirty="0" smtClean="0"/>
              <a:t>WLX302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993655" y="5525396"/>
            <a:ext cx="8467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900" b="1" dirty="0" smtClean="0"/>
              <a:t>モバイル端末</a:t>
            </a:r>
            <a:endParaRPr lang="en-US" altLang="ja-JP" sz="900" b="1" dirty="0" smtClean="0"/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63" b="89976" l="3760" r="95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0235" b="22724"/>
          <a:stretch/>
        </p:blipFill>
        <p:spPr>
          <a:xfrm>
            <a:off x="1316290" y="668786"/>
            <a:ext cx="1001350" cy="278181"/>
          </a:xfrm>
          <a:prstGeom prst="rect">
            <a:avLst/>
          </a:prstGeom>
        </p:spPr>
      </p:pic>
      <p:sp>
        <p:nvSpPr>
          <p:cNvPr id="58" name="テキスト ボックス 57"/>
          <p:cNvSpPr txBox="1"/>
          <p:nvPr/>
        </p:nvSpPr>
        <p:spPr>
          <a:xfrm>
            <a:off x="1139801" y="540787"/>
            <a:ext cx="9765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b="1" dirty="0" smtClean="0"/>
              <a:t>ヤマハ</a:t>
            </a:r>
            <a:r>
              <a:rPr lang="en-US" altLang="ja-JP" sz="600" b="1" dirty="0" smtClean="0"/>
              <a:t>VPN</a:t>
            </a:r>
            <a:r>
              <a:rPr lang="ja-JP" altLang="en-US" sz="600" b="1" dirty="0" smtClean="0"/>
              <a:t>対応ルーター</a:t>
            </a:r>
            <a:endParaRPr lang="en-US" altLang="ja-JP" sz="600" b="1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873404" y="8682127"/>
            <a:ext cx="4801203" cy="1123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numCol="2" rtlCol="0">
            <a:spAutoFit/>
          </a:bodyPr>
          <a:lstStyle/>
          <a:p>
            <a:r>
              <a:rPr lang="ja-JP" altLang="en-US" sz="1200" dirty="0" smtClean="0"/>
              <a:t>　お</a:t>
            </a:r>
            <a:r>
              <a:rPr kumimoji="1" lang="ja-JP" altLang="en-US" sz="1200" dirty="0" smtClean="0"/>
              <a:t>問合せ先</a:t>
            </a:r>
            <a:endParaRPr lang="en-US" altLang="ja-JP" sz="1200" dirty="0"/>
          </a:p>
          <a:p>
            <a:endParaRPr lang="en-US" altLang="ja-JP" sz="1100" dirty="0" smtClean="0"/>
          </a:p>
          <a:p>
            <a:r>
              <a:rPr lang="ja-JP" altLang="en-US" sz="1100" dirty="0" smtClean="0"/>
              <a:t>　　</a:t>
            </a:r>
            <a:r>
              <a:rPr lang="zh-CN" altLang="en-US" sz="1100" dirty="0"/>
              <a:t>株式会社大塚商会</a:t>
            </a:r>
            <a:r>
              <a:rPr lang="ja-JP" altLang="ja-JP" sz="1100" dirty="0"/>
              <a:t>　</a:t>
            </a:r>
            <a:endParaRPr lang="en-US" altLang="ja-JP" sz="1100" dirty="0" smtClean="0"/>
          </a:p>
          <a:p>
            <a:r>
              <a:rPr lang="en-US" altLang="ja-JP" sz="1100" dirty="0" smtClean="0"/>
              <a:t>      </a:t>
            </a:r>
            <a:r>
              <a:rPr lang="en-US" altLang="ja-JP" sz="1100" dirty="0"/>
              <a:t>http://www.otsuka-shokai.co.jp/</a:t>
            </a:r>
          </a:p>
          <a:p>
            <a:endParaRPr lang="en-US" altLang="ja-JP" sz="1100" dirty="0" smtClean="0"/>
          </a:p>
          <a:p>
            <a:endParaRPr lang="en-US" altLang="ja-JP" sz="1100" dirty="0" smtClean="0"/>
          </a:p>
          <a:p>
            <a:endParaRPr lang="en-US" altLang="ja-JP" sz="1100" dirty="0" smtClean="0"/>
          </a:p>
          <a:p>
            <a:r>
              <a:rPr lang="ja-JP" altLang="en-US" sz="1100" dirty="0" smtClean="0"/>
              <a:t>担当者：</a:t>
            </a:r>
            <a:r>
              <a:rPr lang="en-US" altLang="ja-JP" sz="1100" dirty="0" smtClean="0"/>
              <a:t>** **</a:t>
            </a:r>
          </a:p>
          <a:p>
            <a:r>
              <a:rPr lang="ja-JP" altLang="en-US" sz="1100" dirty="0" smtClean="0"/>
              <a:t>　</a:t>
            </a:r>
            <a:r>
              <a:rPr lang="en-US" altLang="ja-JP" sz="1100" dirty="0" smtClean="0"/>
              <a:t>TEL</a:t>
            </a:r>
            <a:r>
              <a:rPr lang="ja-JP" altLang="en-US" sz="1100" dirty="0"/>
              <a:t> </a:t>
            </a:r>
            <a:r>
              <a:rPr lang="ja-JP" altLang="en-US" sz="1100" dirty="0" smtClean="0"/>
              <a:t>   ：</a:t>
            </a:r>
            <a:r>
              <a:rPr lang="en-US" altLang="ja-JP" sz="1100" dirty="0" smtClean="0"/>
              <a:t>**-****-****(</a:t>
            </a:r>
            <a:r>
              <a:rPr lang="ja-JP" altLang="en-US" sz="1100" dirty="0" smtClean="0"/>
              <a:t>***</a:t>
            </a:r>
            <a:r>
              <a:rPr lang="en-US" altLang="ja-JP" sz="1100" dirty="0" smtClean="0"/>
              <a:t>-****-****)</a:t>
            </a:r>
          </a:p>
          <a:p>
            <a:r>
              <a:rPr kumimoji="1" lang="ja-JP" altLang="en-US" sz="1100" dirty="0" smtClean="0"/>
              <a:t>　</a:t>
            </a:r>
            <a:r>
              <a:rPr kumimoji="1" lang="en-US" altLang="ja-JP" sz="1100" dirty="0" smtClean="0"/>
              <a:t>MAIL </a:t>
            </a:r>
            <a:r>
              <a:rPr kumimoji="1" lang="ja-JP" altLang="en-US" sz="1100" dirty="0" smtClean="0"/>
              <a:t>：</a:t>
            </a:r>
            <a:r>
              <a:rPr lang="en-US" altLang="ja-JP" sz="1100" dirty="0"/>
              <a:t>*****@otsuka-shokai.co.jp</a:t>
            </a:r>
            <a:r>
              <a:rPr lang="ja-JP" altLang="en-US" sz="1100" dirty="0"/>
              <a:t>　　アシスタント：</a:t>
            </a:r>
            <a:r>
              <a:rPr lang="en-US" altLang="ja-JP" sz="1100" dirty="0"/>
              <a:t>** **</a:t>
            </a:r>
          </a:p>
          <a:p>
            <a:r>
              <a:rPr kumimoji="1" lang="ja-JP" altLang="en-US" sz="1100" dirty="0" smtClean="0"/>
              <a:t>　　　</a:t>
            </a:r>
            <a:r>
              <a:rPr lang="en-US" altLang="ja-JP" sz="1100" dirty="0" smtClean="0"/>
              <a:t>MAIL </a:t>
            </a:r>
            <a:r>
              <a:rPr lang="ja-JP" altLang="en-US" sz="1100" dirty="0"/>
              <a:t>：</a:t>
            </a:r>
            <a:r>
              <a:rPr lang="en-US" altLang="ja-JP" sz="1100" dirty="0"/>
              <a:t>*****@otsuka-shokai.co.jp</a:t>
            </a:r>
          </a:p>
        </p:txBody>
      </p:sp>
    </p:spTree>
    <p:extLst>
      <p:ext uri="{BB962C8B-B14F-4D97-AF65-F5344CB8AC3E}">
        <p14:creationId xmlns:p14="http://schemas.microsoft.com/office/powerpoint/2010/main" val="527346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8256</TotalTime>
  <Words>225</Words>
  <Application>Microsoft Office PowerPoint</Application>
  <PresentationFormat>A4 210 x 297 mm</PresentationFormat>
  <Paragraphs>61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Calibri 本文</vt:lpstr>
      <vt:lpstr>ＭＳ Ｐゴシック</vt:lpstr>
      <vt:lpstr>宋体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YAMAHA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hitomi arakawa/荒川　仁美</dc:creator>
  <cp:lastModifiedBy>hitomi arakawa/荒川　仁美</cp:lastModifiedBy>
  <cp:revision>117</cp:revision>
  <cp:lastPrinted>2015-06-30T07:51:10Z</cp:lastPrinted>
  <dcterms:created xsi:type="dcterms:W3CDTF">2015-06-02T07:18:37Z</dcterms:created>
  <dcterms:modified xsi:type="dcterms:W3CDTF">2015-07-17T08:18:37Z</dcterms:modified>
</cp:coreProperties>
</file>