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6858000" cy="9906000" type="A4"/>
  <p:notesSz cx="6797675" cy="99266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>
      <p:cViewPr varScale="1">
        <p:scale>
          <a:sx n="51" d="100"/>
          <a:sy n="51" d="100"/>
        </p:scale>
        <p:origin x="-2292" y="-102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A41B79-3655-459E-9C3B-76F23D6F1195}" type="datetimeFigureOut">
              <a:rPr kumimoji="1" lang="ja-JP" altLang="en-US" smtClean="0"/>
              <a:t>2020/3/16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111375" y="744538"/>
            <a:ext cx="25749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034E2C-C765-4E4F-9536-52FB47AB101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90704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14350" y="3077283"/>
            <a:ext cx="5829300" cy="2123369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981A8-BBC6-49E3-9AE8-9A42CD40480C}" type="datetimeFigureOut">
              <a:rPr kumimoji="1" lang="ja-JP" altLang="en-US" smtClean="0"/>
              <a:t>2020/3/16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B035A-947E-4318-87BE-89453151C9A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44378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981A8-BBC6-49E3-9AE8-9A42CD40480C}" type="datetimeFigureOut">
              <a:rPr kumimoji="1" lang="ja-JP" altLang="en-US" smtClean="0"/>
              <a:t>2020/3/16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B035A-947E-4318-87BE-89453151C9A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45567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3729037" y="529697"/>
            <a:ext cx="1157288" cy="1126807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257176" y="529697"/>
            <a:ext cx="3357563" cy="1126807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981A8-BBC6-49E3-9AE8-9A42CD40480C}" type="datetimeFigureOut">
              <a:rPr kumimoji="1" lang="ja-JP" altLang="en-US" smtClean="0"/>
              <a:t>2020/3/16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B035A-947E-4318-87BE-89453151C9A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8139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981A8-BBC6-49E3-9AE8-9A42CD40480C}" type="datetimeFigureOut">
              <a:rPr kumimoji="1" lang="ja-JP" altLang="en-US" smtClean="0"/>
              <a:t>2020/3/16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B035A-947E-4318-87BE-89453151C9A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6550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41735" y="6365522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41735" y="4198587"/>
            <a:ext cx="5829300" cy="216693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981A8-BBC6-49E3-9AE8-9A42CD40480C}" type="datetimeFigureOut">
              <a:rPr kumimoji="1" lang="ja-JP" altLang="en-US" smtClean="0"/>
              <a:t>2020/3/16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B035A-947E-4318-87BE-89453151C9A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4303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257176" y="3081867"/>
            <a:ext cx="2257425" cy="87159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2628901" y="3081867"/>
            <a:ext cx="2257425" cy="87159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981A8-BBC6-49E3-9AE8-9A42CD40480C}" type="datetimeFigureOut">
              <a:rPr kumimoji="1" lang="ja-JP" altLang="en-US" smtClean="0"/>
              <a:t>2020/3/16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B035A-947E-4318-87BE-89453151C9A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21462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3483770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3483770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981A8-BBC6-49E3-9AE8-9A42CD40480C}" type="datetimeFigureOut">
              <a:rPr kumimoji="1" lang="ja-JP" altLang="en-US" smtClean="0"/>
              <a:t>2020/3/16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B035A-947E-4318-87BE-89453151C9A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3393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981A8-BBC6-49E3-9AE8-9A42CD40480C}" type="datetimeFigureOut">
              <a:rPr kumimoji="1" lang="ja-JP" altLang="en-US" smtClean="0"/>
              <a:t>2020/3/16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B035A-947E-4318-87BE-89453151C9A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2880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981A8-BBC6-49E3-9AE8-9A42CD40480C}" type="datetimeFigureOut">
              <a:rPr kumimoji="1" lang="ja-JP" altLang="en-US" smtClean="0"/>
              <a:t>2020/3/16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B035A-947E-4318-87BE-89453151C9A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70084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1" y="394406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681288" y="394406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342901" y="2072923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981A8-BBC6-49E3-9AE8-9A42CD40480C}" type="datetimeFigureOut">
              <a:rPr kumimoji="1" lang="ja-JP" altLang="en-US" smtClean="0"/>
              <a:t>2020/3/16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B035A-947E-4318-87BE-89453151C9A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12029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44216" y="6934201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344216" y="7752823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981A8-BBC6-49E3-9AE8-9A42CD40480C}" type="datetimeFigureOut">
              <a:rPr kumimoji="1" lang="ja-JP" altLang="en-US" smtClean="0"/>
              <a:t>2020/3/16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B035A-947E-4318-87BE-89453151C9A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3044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C981A8-BBC6-49E3-9AE8-9A42CD40480C}" type="datetimeFigureOut">
              <a:rPr kumimoji="1" lang="ja-JP" altLang="en-US" smtClean="0"/>
              <a:t>2020/3/16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FB035A-947E-4318-87BE-89453151C9A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24045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2"/>
          <a:stretch/>
        </p:blipFill>
        <p:spPr bwMode="auto">
          <a:xfrm>
            <a:off x="0" y="0"/>
            <a:ext cx="6968764" cy="9942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テキスト ボックス 10"/>
          <p:cNvSpPr txBox="1"/>
          <p:nvPr/>
        </p:nvSpPr>
        <p:spPr>
          <a:xfrm>
            <a:off x="341194" y="5633704"/>
            <a:ext cx="14531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b="1" dirty="0">
                <a:solidFill>
                  <a:srgbClr val="FF0000"/>
                </a:solidFill>
                <a:latin typeface="+mn-ea"/>
              </a:rPr>
              <a:t>0</a:t>
            </a:r>
            <a:r>
              <a:rPr lang="en-US" altLang="ja-JP" b="1" dirty="0" smtClean="0">
                <a:solidFill>
                  <a:srgbClr val="FF0000"/>
                </a:solidFill>
                <a:latin typeface="+mn-ea"/>
              </a:rPr>
              <a:t>00,000</a:t>
            </a:r>
            <a:r>
              <a:rPr lang="ja-JP" altLang="en-US" sz="10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 </a:t>
            </a:r>
            <a:r>
              <a:rPr lang="en-US" altLang="ja-JP" sz="10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lang="ja-JP" altLang="en-US" sz="10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税別</a:t>
            </a:r>
            <a:r>
              <a:rPr lang="en-US" altLang="ja-JP" sz="10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  <a:endParaRPr kumimoji="1" lang="ja-JP" altLang="en-US" sz="8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49820" y="7111901"/>
            <a:ext cx="6378782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50" dirty="0">
                <a:solidFill>
                  <a:srgbClr val="FF0000"/>
                </a:solidFill>
              </a:rPr>
              <a:t>＊</a:t>
            </a:r>
            <a:r>
              <a:rPr lang="en-US" altLang="ja-JP" sz="550" dirty="0">
                <a:solidFill>
                  <a:srgbClr val="FF0000"/>
                </a:solidFill>
              </a:rPr>
              <a:t>1</a:t>
            </a:r>
            <a:r>
              <a:rPr lang="ja-JP" altLang="en-US" sz="550" dirty="0"/>
              <a:t>：</a:t>
            </a:r>
            <a:r>
              <a:rPr lang="en-US" altLang="ja-JP" sz="550" dirty="0"/>
              <a:t>A3</a:t>
            </a:r>
            <a:r>
              <a:rPr lang="ja-JP" altLang="en-US" sz="550" dirty="0"/>
              <a:t>カラー</a:t>
            </a:r>
            <a:r>
              <a:rPr lang="en-US" altLang="ja-JP" sz="550" dirty="0"/>
              <a:t>LED </a:t>
            </a:r>
            <a:r>
              <a:rPr lang="ja-JP" altLang="en-US" sz="550" dirty="0"/>
              <a:t>／レーザープリンターの設置面積（</a:t>
            </a:r>
            <a:r>
              <a:rPr lang="en-US" altLang="ja-JP" sz="550" dirty="0"/>
              <a:t>A3</a:t>
            </a:r>
            <a:r>
              <a:rPr lang="ja-JP" altLang="en-US" sz="550" dirty="0"/>
              <a:t>使用時）において。</a:t>
            </a:r>
            <a:r>
              <a:rPr lang="en-US" altLang="ja-JP" sz="550" dirty="0" smtClean="0"/>
              <a:t>2020</a:t>
            </a:r>
            <a:r>
              <a:rPr lang="ja-JP" altLang="en-US" sz="550" dirty="0" smtClean="0"/>
              <a:t>年１月</a:t>
            </a:r>
            <a:r>
              <a:rPr lang="ja-JP" altLang="en-US" sz="550" dirty="0"/>
              <a:t>現在。当社調べ（当社製品除く）。</a:t>
            </a:r>
            <a:r>
              <a:rPr lang="ja-JP" altLang="en-US" sz="550" dirty="0">
                <a:solidFill>
                  <a:srgbClr val="FF0000"/>
                </a:solidFill>
              </a:rPr>
              <a:t>＊</a:t>
            </a:r>
            <a:r>
              <a:rPr lang="en-US" altLang="ja-JP" sz="550" dirty="0">
                <a:solidFill>
                  <a:srgbClr val="FF0000"/>
                </a:solidFill>
              </a:rPr>
              <a:t>2</a:t>
            </a:r>
            <a:r>
              <a:rPr lang="ja-JP" altLang="en-US" sz="550" dirty="0"/>
              <a:t>：坪量</a:t>
            </a:r>
            <a:r>
              <a:rPr lang="en-US" altLang="ja-JP" sz="550" dirty="0"/>
              <a:t>64g/㎡</a:t>
            </a:r>
            <a:r>
              <a:rPr lang="ja-JP" altLang="en-US" sz="550" dirty="0"/>
              <a:t>の場合。最大値はフルオプショントレイ装置時。</a:t>
            </a:r>
            <a:r>
              <a:rPr lang="ja-JP" altLang="en-US" sz="550" dirty="0">
                <a:solidFill>
                  <a:srgbClr val="FF0000"/>
                </a:solidFill>
              </a:rPr>
              <a:t>＊</a:t>
            </a:r>
            <a:r>
              <a:rPr lang="en-US" altLang="ja-JP" sz="550" dirty="0">
                <a:solidFill>
                  <a:srgbClr val="FF0000"/>
                </a:solidFill>
              </a:rPr>
              <a:t>3</a:t>
            </a:r>
            <a:r>
              <a:rPr lang="ja-JP" altLang="en-US" sz="550" dirty="0"/>
              <a:t>：普通紙、</a:t>
            </a:r>
            <a:r>
              <a:rPr lang="en-US" altLang="ja-JP" sz="550" dirty="0"/>
              <a:t>A4</a:t>
            </a:r>
            <a:r>
              <a:rPr lang="ja-JP" altLang="en-US" sz="550" dirty="0"/>
              <a:t>ヨコ送り片面</a:t>
            </a:r>
            <a:r>
              <a:rPr lang="en-US" altLang="ja-JP" sz="550" dirty="0"/>
              <a:t>/</a:t>
            </a:r>
            <a:r>
              <a:rPr lang="ja-JP" altLang="en-US" sz="550" dirty="0"/>
              <a:t>コピーモード時</a:t>
            </a:r>
            <a:r>
              <a:rPr lang="ja-JP" altLang="en-US" sz="550" dirty="0" smtClean="0"/>
              <a:t>。</a:t>
            </a:r>
            <a:r>
              <a:rPr lang="ja-JP" altLang="en-US" sz="550" dirty="0" smtClean="0">
                <a:solidFill>
                  <a:srgbClr val="FF0000"/>
                </a:solidFill>
              </a:rPr>
              <a:t>＊</a:t>
            </a:r>
            <a:r>
              <a:rPr lang="en-US" altLang="ja-JP" sz="550" dirty="0">
                <a:solidFill>
                  <a:srgbClr val="FF0000"/>
                </a:solidFill>
              </a:rPr>
              <a:t>4</a:t>
            </a:r>
            <a:r>
              <a:rPr lang="ja-JP" altLang="en-US" sz="550" dirty="0"/>
              <a:t>：「</a:t>
            </a:r>
            <a:r>
              <a:rPr lang="en-US" altLang="ja-JP" sz="550" dirty="0"/>
              <a:t>ISO/IEC19798</a:t>
            </a:r>
            <a:r>
              <a:rPr lang="ja-JP" altLang="en-US" sz="550" dirty="0"/>
              <a:t>」に基づいたトナーカートリッジ（</a:t>
            </a:r>
            <a:r>
              <a:rPr lang="en-US" altLang="ja-JP" sz="550" dirty="0"/>
              <a:t>TC-C3B●2</a:t>
            </a:r>
            <a:r>
              <a:rPr lang="ja-JP" altLang="en-US" sz="550" dirty="0"/>
              <a:t>）の印刷可能枚数と、</a:t>
            </a:r>
            <a:r>
              <a:rPr lang="en-US" altLang="ja-JP" sz="550" dirty="0"/>
              <a:t>A4</a:t>
            </a:r>
            <a:r>
              <a:rPr lang="ja-JP" altLang="en-US" sz="550" dirty="0"/>
              <a:t>ヨコ送り片面を一度に</a:t>
            </a:r>
            <a:r>
              <a:rPr lang="en-US" altLang="ja-JP" sz="550" dirty="0"/>
              <a:t>3</a:t>
            </a:r>
            <a:r>
              <a:rPr lang="ja-JP" altLang="en-US" sz="550" dirty="0"/>
              <a:t>枚ずつ印刷した場合のイメージドラムの印刷可能枚数より算出。</a:t>
            </a:r>
            <a:r>
              <a:rPr lang="ja-JP" altLang="en-US" sz="550" dirty="0">
                <a:solidFill>
                  <a:srgbClr val="FF0000"/>
                </a:solidFill>
              </a:rPr>
              <a:t>＊</a:t>
            </a:r>
            <a:r>
              <a:rPr lang="en-US" altLang="ja-JP" sz="550" dirty="0">
                <a:solidFill>
                  <a:srgbClr val="FF0000"/>
                </a:solidFill>
              </a:rPr>
              <a:t>5</a:t>
            </a:r>
            <a:r>
              <a:rPr lang="ja-JP" altLang="en-US" sz="550" dirty="0"/>
              <a:t>：「</a:t>
            </a:r>
            <a:r>
              <a:rPr lang="en-US" altLang="ja-JP" sz="550" dirty="0"/>
              <a:t>ISO/IEC19798</a:t>
            </a:r>
            <a:r>
              <a:rPr lang="ja-JP" altLang="en-US" sz="550" dirty="0"/>
              <a:t>」に基づいたトナーカートリッジ（</a:t>
            </a:r>
            <a:r>
              <a:rPr lang="en-US" altLang="ja-JP" sz="550" dirty="0"/>
              <a:t>TC-C3B●1</a:t>
            </a:r>
            <a:r>
              <a:rPr lang="ja-JP" altLang="en-US" sz="550" dirty="0" smtClean="0"/>
              <a:t>）の</a:t>
            </a:r>
            <a:r>
              <a:rPr lang="ja-JP" altLang="en-US" sz="550" dirty="0"/>
              <a:t>印刷可能枚数と、</a:t>
            </a:r>
            <a:r>
              <a:rPr lang="en-US" altLang="ja-JP" sz="550" dirty="0"/>
              <a:t>A4</a:t>
            </a:r>
            <a:r>
              <a:rPr lang="ja-JP" altLang="en-US" sz="550" dirty="0"/>
              <a:t>ヨコ送り片面を一度に</a:t>
            </a:r>
            <a:r>
              <a:rPr lang="en-US" altLang="ja-JP" sz="550" dirty="0"/>
              <a:t>3</a:t>
            </a:r>
            <a:r>
              <a:rPr lang="ja-JP" altLang="en-US" sz="550" dirty="0"/>
              <a:t>枚ずつ印刷した場合のイメージドラムの印刷可能枚数より算出。</a:t>
            </a:r>
            <a:endParaRPr kumimoji="1" lang="ja-JP" altLang="en-US" sz="55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954334" y="5633704"/>
            <a:ext cx="14531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b="1" dirty="0">
                <a:solidFill>
                  <a:srgbClr val="FF0000"/>
                </a:solidFill>
                <a:latin typeface="+mn-ea"/>
              </a:rPr>
              <a:t>0</a:t>
            </a:r>
            <a:r>
              <a:rPr lang="en-US" altLang="ja-JP" b="1" dirty="0" smtClean="0">
                <a:solidFill>
                  <a:srgbClr val="FF0000"/>
                </a:solidFill>
                <a:latin typeface="+mn-ea"/>
              </a:rPr>
              <a:t>00,000</a:t>
            </a:r>
            <a:r>
              <a:rPr lang="ja-JP" altLang="en-US" sz="10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 </a:t>
            </a:r>
            <a:r>
              <a:rPr lang="en-US" altLang="ja-JP" sz="10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lang="ja-JP" altLang="en-US" sz="10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税別</a:t>
            </a:r>
            <a:r>
              <a:rPr lang="en-US" altLang="ja-JP" sz="10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  <a:endParaRPr kumimoji="1" lang="ja-JP" altLang="en-US" sz="8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601979" y="5633704"/>
            <a:ext cx="14531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b="1" dirty="0">
                <a:solidFill>
                  <a:srgbClr val="FF0000"/>
                </a:solidFill>
                <a:latin typeface="+mn-ea"/>
              </a:rPr>
              <a:t>0</a:t>
            </a:r>
            <a:r>
              <a:rPr lang="en-US" altLang="ja-JP" b="1" dirty="0" smtClean="0">
                <a:solidFill>
                  <a:srgbClr val="FF0000"/>
                </a:solidFill>
                <a:latin typeface="+mn-ea"/>
              </a:rPr>
              <a:t>00,000</a:t>
            </a:r>
            <a:r>
              <a:rPr lang="ja-JP" altLang="en-US" sz="10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 </a:t>
            </a:r>
            <a:r>
              <a:rPr lang="en-US" altLang="ja-JP" sz="10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lang="ja-JP" altLang="en-US" sz="10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税別</a:t>
            </a:r>
            <a:r>
              <a:rPr lang="en-US" altLang="ja-JP" sz="10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  <a:endParaRPr kumimoji="1" lang="ja-JP" altLang="en-US" sz="8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206493" y="5633704"/>
            <a:ext cx="14531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b="1" dirty="0">
                <a:solidFill>
                  <a:srgbClr val="FF0000"/>
                </a:solidFill>
                <a:latin typeface="+mn-ea"/>
              </a:rPr>
              <a:t>0</a:t>
            </a:r>
            <a:r>
              <a:rPr lang="en-US" altLang="ja-JP" b="1" dirty="0" smtClean="0">
                <a:solidFill>
                  <a:srgbClr val="FF0000"/>
                </a:solidFill>
                <a:latin typeface="+mn-ea"/>
              </a:rPr>
              <a:t>00,000</a:t>
            </a:r>
            <a:r>
              <a:rPr lang="ja-JP" altLang="en-US" sz="10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 </a:t>
            </a:r>
            <a:r>
              <a:rPr lang="en-US" altLang="ja-JP" sz="10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lang="ja-JP" altLang="en-US" sz="10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税別</a:t>
            </a:r>
            <a:r>
              <a:rPr lang="en-US" altLang="ja-JP" sz="10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  <a:endParaRPr kumimoji="1" lang="ja-JP" altLang="en-US" sz="8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99749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グループ化 5"/>
          <p:cNvGrpSpPr/>
          <p:nvPr/>
        </p:nvGrpSpPr>
        <p:grpSpPr>
          <a:xfrm>
            <a:off x="-4536" y="19051"/>
            <a:ext cx="6881586" cy="9601200"/>
            <a:chOff x="-4536" y="19051"/>
            <a:chExt cx="6881586" cy="9601200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313"/>
            <a:stretch/>
          </p:blipFill>
          <p:spPr bwMode="auto">
            <a:xfrm>
              <a:off x="-4536" y="19051"/>
              <a:ext cx="6881586" cy="9601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正方形/長方形 2"/>
            <p:cNvSpPr/>
            <p:nvPr/>
          </p:nvSpPr>
          <p:spPr>
            <a:xfrm>
              <a:off x="301925" y="8445260"/>
              <a:ext cx="6297283" cy="4226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5" name="テキスト ボックス 4"/>
          <p:cNvSpPr txBox="1"/>
          <p:nvPr/>
        </p:nvSpPr>
        <p:spPr>
          <a:xfrm>
            <a:off x="640459" y="9116258"/>
            <a:ext cx="55915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株式会社●●●　</a:t>
            </a:r>
            <a:r>
              <a:rPr kumimoji="1" lang="ja-JP" altLang="en-US" sz="12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〒</a:t>
            </a:r>
            <a:r>
              <a:rPr lang="ja-JP" altLang="en-US" sz="12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●●</a:t>
            </a:r>
            <a:r>
              <a:rPr lang="ja-JP" altLang="en-US" sz="12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●</a:t>
            </a:r>
            <a:r>
              <a:rPr lang="en-US" altLang="ja-JP" sz="12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-</a:t>
            </a:r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 ●●</a:t>
            </a:r>
            <a:r>
              <a:rPr lang="ja-JP" altLang="en-US" sz="12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●●　　</a:t>
            </a:r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ja-JP" altLang="en-US" sz="12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●</a:t>
            </a:r>
            <a:r>
              <a:rPr lang="ja-JP" altLang="en-US" sz="12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●県</a:t>
            </a:r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●●</a:t>
            </a:r>
            <a:r>
              <a:rPr lang="ja-JP" altLang="en-US" sz="12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●市</a:t>
            </a:r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●</a:t>
            </a:r>
            <a:r>
              <a:rPr lang="ja-JP" altLang="en-US" sz="12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●　●丁目●番●号</a:t>
            </a:r>
            <a:endParaRPr lang="en-US" altLang="ja-JP" sz="1200" b="1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2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担当者：○○　○○　お問合せ：○○○</a:t>
            </a:r>
            <a:r>
              <a:rPr kumimoji="1" lang="en-US" altLang="ja-JP" sz="12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‐</a:t>
            </a:r>
            <a:r>
              <a:rPr kumimoji="1" lang="ja-JP" altLang="en-US" sz="12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○○○</a:t>
            </a:r>
            <a:r>
              <a:rPr kumimoji="1" lang="en-US" altLang="ja-JP" sz="12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‐</a:t>
            </a:r>
            <a:r>
              <a:rPr kumimoji="1" lang="ja-JP" altLang="en-US" sz="12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○○○○</a:t>
            </a:r>
            <a:endParaRPr kumimoji="1" lang="ja-JP" altLang="en-US" sz="12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232918" y="8367624"/>
            <a:ext cx="639216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50" dirty="0">
                <a:solidFill>
                  <a:srgbClr val="FF0000"/>
                </a:solidFill>
              </a:rPr>
              <a:t>＊</a:t>
            </a:r>
            <a:r>
              <a:rPr lang="en-US" altLang="ja-JP" sz="550" dirty="0">
                <a:solidFill>
                  <a:srgbClr val="FF0000"/>
                </a:solidFill>
              </a:rPr>
              <a:t>1</a:t>
            </a:r>
            <a:r>
              <a:rPr lang="ja-JP" altLang="en-US" sz="550" dirty="0"/>
              <a:t>：</a:t>
            </a:r>
            <a:r>
              <a:rPr lang="en-US" altLang="ja-JP" sz="550" dirty="0"/>
              <a:t>A3</a:t>
            </a:r>
            <a:r>
              <a:rPr lang="ja-JP" altLang="en-US" sz="550" dirty="0"/>
              <a:t>カラー</a:t>
            </a:r>
            <a:r>
              <a:rPr lang="en-US" altLang="ja-JP" sz="550" dirty="0"/>
              <a:t>LED </a:t>
            </a:r>
            <a:r>
              <a:rPr lang="ja-JP" altLang="en-US" sz="550" dirty="0"/>
              <a:t>／レーザープリンターの設置面積（</a:t>
            </a:r>
            <a:r>
              <a:rPr lang="en-US" altLang="ja-JP" sz="550" dirty="0"/>
              <a:t>A3</a:t>
            </a:r>
            <a:r>
              <a:rPr lang="ja-JP" altLang="en-US" sz="550" dirty="0"/>
              <a:t>使用時）において。</a:t>
            </a:r>
            <a:r>
              <a:rPr lang="en-US" altLang="ja-JP" sz="550" dirty="0" smtClean="0"/>
              <a:t>2020</a:t>
            </a:r>
            <a:r>
              <a:rPr lang="ja-JP" altLang="en-US" sz="550" dirty="0" smtClean="0"/>
              <a:t>年</a:t>
            </a:r>
            <a:r>
              <a:rPr lang="en-US" altLang="ja-JP" sz="550" dirty="0"/>
              <a:t>1</a:t>
            </a:r>
            <a:r>
              <a:rPr lang="ja-JP" altLang="en-US" sz="550" dirty="0" smtClean="0"/>
              <a:t>月</a:t>
            </a:r>
            <a:r>
              <a:rPr lang="ja-JP" altLang="en-US" sz="550" dirty="0"/>
              <a:t>現在。当社調べ（当社製品除く）。</a:t>
            </a:r>
            <a:r>
              <a:rPr lang="ja-JP" altLang="en-US" sz="550" dirty="0">
                <a:solidFill>
                  <a:srgbClr val="FF0000"/>
                </a:solidFill>
              </a:rPr>
              <a:t>＊</a:t>
            </a:r>
            <a:r>
              <a:rPr lang="en-US" altLang="ja-JP" sz="550" dirty="0">
                <a:solidFill>
                  <a:srgbClr val="FF0000"/>
                </a:solidFill>
              </a:rPr>
              <a:t>2</a:t>
            </a:r>
            <a:r>
              <a:rPr lang="ja-JP" altLang="en-US" sz="550" dirty="0"/>
              <a:t>：エネスタ</a:t>
            </a:r>
            <a:r>
              <a:rPr lang="en-US" altLang="ja-JP" sz="550" dirty="0"/>
              <a:t>Ver.2.0</a:t>
            </a:r>
            <a:r>
              <a:rPr lang="ja-JP" altLang="en-US" sz="550" dirty="0"/>
              <a:t>時。</a:t>
            </a:r>
            <a:r>
              <a:rPr lang="ja-JP" altLang="en-US" sz="550" dirty="0">
                <a:solidFill>
                  <a:srgbClr val="FF0000"/>
                </a:solidFill>
              </a:rPr>
              <a:t>＊</a:t>
            </a:r>
            <a:r>
              <a:rPr lang="en-US" altLang="ja-JP" sz="550" dirty="0">
                <a:solidFill>
                  <a:srgbClr val="FF0000"/>
                </a:solidFill>
              </a:rPr>
              <a:t>3</a:t>
            </a:r>
            <a:r>
              <a:rPr lang="ja-JP" altLang="en-US" sz="550" dirty="0"/>
              <a:t>：印刷可能な用紙については</a:t>
            </a:r>
            <a:r>
              <a:rPr lang="en-US" altLang="ja-JP" sz="550" dirty="0"/>
              <a:t>OKI</a:t>
            </a:r>
            <a:r>
              <a:rPr lang="ja-JP" altLang="en-US" sz="550" dirty="0"/>
              <a:t>データホームページからご確認ください。</a:t>
            </a:r>
            <a:r>
              <a:rPr lang="ja-JP" altLang="en-US" sz="550" dirty="0">
                <a:solidFill>
                  <a:srgbClr val="FF0000"/>
                </a:solidFill>
              </a:rPr>
              <a:t>＊</a:t>
            </a:r>
            <a:r>
              <a:rPr lang="en-US" altLang="ja-JP" sz="550" dirty="0">
                <a:solidFill>
                  <a:srgbClr val="FF0000"/>
                </a:solidFill>
              </a:rPr>
              <a:t>4</a:t>
            </a:r>
            <a:r>
              <a:rPr lang="ja-JP" altLang="en-US" sz="550" dirty="0"/>
              <a:t>：普通紙、コピーモード（複数部印刷</a:t>
            </a:r>
            <a:r>
              <a:rPr lang="ja-JP" altLang="en-US" sz="550" dirty="0" smtClean="0"/>
              <a:t>）時</a:t>
            </a:r>
            <a:r>
              <a:rPr lang="ja-JP" altLang="en-US" sz="550" dirty="0"/>
              <a:t>。用紙のサイズ、種類、厚さ、給紙方法、環境により、印刷速度は変わります。連続印刷時に本体の温度調整や画質調整のため、動作が休止もしくは遅くなる場合があります。印刷速度は温湿度条件によって遅くなることがあります</a:t>
            </a:r>
            <a:r>
              <a:rPr lang="ja-JP" altLang="en-US" sz="550" dirty="0" smtClean="0"/>
              <a:t>。</a:t>
            </a:r>
            <a:r>
              <a:rPr lang="ja-JP" altLang="en-US" sz="550" dirty="0" smtClean="0">
                <a:solidFill>
                  <a:srgbClr val="FF0000"/>
                </a:solidFill>
              </a:rPr>
              <a:t>＊</a:t>
            </a:r>
            <a:r>
              <a:rPr lang="en-US" altLang="ja-JP" sz="550" dirty="0">
                <a:solidFill>
                  <a:srgbClr val="FF0000"/>
                </a:solidFill>
              </a:rPr>
              <a:t>5</a:t>
            </a:r>
            <a:r>
              <a:rPr lang="ja-JP" altLang="en-US" sz="550" dirty="0"/>
              <a:t>：「</a:t>
            </a:r>
            <a:r>
              <a:rPr lang="en-US" altLang="ja-JP" sz="550" dirty="0"/>
              <a:t>ISO/IEC19798</a:t>
            </a:r>
            <a:r>
              <a:rPr lang="ja-JP" altLang="en-US" sz="550" dirty="0"/>
              <a:t>」に基づいたトナーカートリッジ（</a:t>
            </a:r>
            <a:r>
              <a:rPr lang="en-US" altLang="ja-JP" sz="550" dirty="0"/>
              <a:t>TC-C3B●2</a:t>
            </a:r>
            <a:r>
              <a:rPr lang="ja-JP" altLang="en-US" sz="550" dirty="0"/>
              <a:t>）の印刷可能枚数と、</a:t>
            </a:r>
            <a:r>
              <a:rPr lang="en-US" altLang="ja-JP" sz="550" dirty="0"/>
              <a:t>A4</a:t>
            </a:r>
            <a:r>
              <a:rPr lang="ja-JP" altLang="en-US" sz="550" dirty="0"/>
              <a:t>ヨコ送り片面を一度に</a:t>
            </a:r>
            <a:r>
              <a:rPr lang="en-US" altLang="ja-JP" sz="550" dirty="0"/>
              <a:t>3</a:t>
            </a:r>
            <a:r>
              <a:rPr lang="ja-JP" altLang="en-US" sz="550" dirty="0"/>
              <a:t>枚ずつ印刷した場合のイメージドラムの印刷可能枚数より算出。</a:t>
            </a:r>
            <a:r>
              <a:rPr lang="ja-JP" altLang="en-US" sz="550" dirty="0">
                <a:solidFill>
                  <a:srgbClr val="FF0000"/>
                </a:solidFill>
              </a:rPr>
              <a:t>＊</a:t>
            </a:r>
            <a:r>
              <a:rPr lang="en-US" altLang="ja-JP" sz="550" dirty="0">
                <a:solidFill>
                  <a:srgbClr val="FF0000"/>
                </a:solidFill>
              </a:rPr>
              <a:t>6</a:t>
            </a:r>
            <a:r>
              <a:rPr lang="ja-JP" altLang="en-US" sz="550" dirty="0"/>
              <a:t>：「</a:t>
            </a:r>
            <a:r>
              <a:rPr lang="en-US" altLang="ja-JP" sz="550" dirty="0"/>
              <a:t>ISO/IEC19798</a:t>
            </a:r>
            <a:r>
              <a:rPr lang="ja-JP" altLang="en-US" sz="550" dirty="0"/>
              <a:t>」に基づいたトナーカートリッジ（</a:t>
            </a:r>
            <a:r>
              <a:rPr lang="en-US" altLang="ja-JP" sz="550" dirty="0"/>
              <a:t>TC-C3B●1</a:t>
            </a:r>
            <a:r>
              <a:rPr lang="ja-JP" altLang="en-US" sz="550" dirty="0" smtClean="0"/>
              <a:t>）の</a:t>
            </a:r>
            <a:r>
              <a:rPr lang="ja-JP" altLang="en-US" sz="550" dirty="0"/>
              <a:t>印刷可能枚数と、</a:t>
            </a:r>
            <a:r>
              <a:rPr lang="en-US" altLang="ja-JP" sz="550" dirty="0"/>
              <a:t>A4</a:t>
            </a:r>
            <a:r>
              <a:rPr lang="ja-JP" altLang="en-US" sz="550" dirty="0"/>
              <a:t>ヨコ送り片面を一度に</a:t>
            </a:r>
            <a:r>
              <a:rPr lang="en-US" altLang="ja-JP" sz="550" dirty="0"/>
              <a:t>3</a:t>
            </a:r>
            <a:r>
              <a:rPr lang="ja-JP" altLang="en-US" sz="550" dirty="0"/>
              <a:t>枚ずつ印刷した場合のイメージドラムの印刷可能枚数より算出。</a:t>
            </a:r>
            <a:r>
              <a:rPr lang="ja-JP" altLang="en-US" sz="550" dirty="0">
                <a:solidFill>
                  <a:srgbClr val="FF0000"/>
                </a:solidFill>
              </a:rPr>
              <a:t>＊</a:t>
            </a:r>
            <a:r>
              <a:rPr lang="en-US" altLang="ja-JP" sz="550" dirty="0">
                <a:solidFill>
                  <a:srgbClr val="FF0000"/>
                </a:solidFill>
              </a:rPr>
              <a:t>7</a:t>
            </a:r>
            <a:r>
              <a:rPr lang="ja-JP" altLang="en-US" sz="550" dirty="0"/>
              <a:t>：坪量</a:t>
            </a:r>
            <a:r>
              <a:rPr lang="en-US" altLang="ja-JP" sz="550" dirty="0"/>
              <a:t>64g/㎡</a:t>
            </a:r>
            <a:r>
              <a:rPr lang="ja-JP" altLang="en-US" sz="550" dirty="0"/>
              <a:t>の場合。最大値はオプションの増設トレイユニット装着時およびマルチパーパストレイ</a:t>
            </a:r>
            <a:r>
              <a:rPr lang="ja-JP" altLang="en-US" sz="550" dirty="0" smtClean="0"/>
              <a:t>含む</a:t>
            </a:r>
            <a:r>
              <a:rPr lang="ja-JP" altLang="en-US" sz="550" dirty="0"/>
              <a:t>。</a:t>
            </a:r>
            <a:r>
              <a:rPr lang="ja-JP" altLang="en-US" sz="550" dirty="0" smtClean="0">
                <a:solidFill>
                  <a:srgbClr val="FF0000"/>
                </a:solidFill>
              </a:rPr>
              <a:t>＊</a:t>
            </a:r>
            <a:r>
              <a:rPr lang="en-US" altLang="ja-JP" sz="550" dirty="0">
                <a:solidFill>
                  <a:srgbClr val="FF0000"/>
                </a:solidFill>
              </a:rPr>
              <a:t>8</a:t>
            </a:r>
            <a:r>
              <a:rPr lang="ja-JP" altLang="en-US" sz="550" dirty="0"/>
              <a:t>：装置寿命はお客様の</a:t>
            </a:r>
            <a:r>
              <a:rPr lang="ja-JP" altLang="en-US" sz="550" dirty="0" smtClean="0"/>
              <a:t>使用状況</a:t>
            </a:r>
            <a:r>
              <a:rPr lang="ja-JP" altLang="en-US" sz="550" dirty="0"/>
              <a:t>によって異なります。</a:t>
            </a:r>
            <a:r>
              <a:rPr lang="ja-JP" altLang="en-US" sz="550" dirty="0">
                <a:solidFill>
                  <a:srgbClr val="FF0000"/>
                </a:solidFill>
              </a:rPr>
              <a:t>＊</a:t>
            </a:r>
            <a:r>
              <a:rPr lang="en-US" altLang="ja-JP" sz="550" dirty="0">
                <a:solidFill>
                  <a:srgbClr val="FF0000"/>
                </a:solidFill>
              </a:rPr>
              <a:t>9</a:t>
            </a:r>
            <a:r>
              <a:rPr lang="ja-JP" altLang="en-US" sz="550" dirty="0"/>
              <a:t>：</a:t>
            </a:r>
            <a:r>
              <a:rPr lang="en-US" altLang="ja-JP" sz="550" dirty="0"/>
              <a:t>100</a:t>
            </a:r>
            <a:r>
              <a:rPr lang="ja-JP" altLang="en-US" sz="550" dirty="0"/>
              <a:t>万ページの通紙性能を維持するため、保守員による当社指定部品の交換が必要な場合があります。</a:t>
            </a:r>
            <a:endParaRPr kumimoji="1" lang="ja-JP" altLang="en-US" sz="550" dirty="0"/>
          </a:p>
        </p:txBody>
      </p:sp>
    </p:spTree>
    <p:extLst>
      <p:ext uri="{BB962C8B-B14F-4D97-AF65-F5344CB8AC3E}">
        <p14:creationId xmlns:p14="http://schemas.microsoft.com/office/powerpoint/2010/main" val="3960389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448</Words>
  <Application>Microsoft Office PowerPoint</Application>
  <PresentationFormat>A4 210 x 297 mm</PresentationFormat>
  <Paragraphs>8</Paragraphs>
  <Slides>2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3" baseType="lpstr">
      <vt:lpstr>Office ​​テーマ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OKI-PC-MASTER</dc:creator>
  <cp:lastModifiedBy>OKI-PC-MASTER</cp:lastModifiedBy>
  <cp:revision>12</cp:revision>
  <cp:lastPrinted>2020-01-23T10:38:52Z</cp:lastPrinted>
  <dcterms:created xsi:type="dcterms:W3CDTF">2019-03-15T00:50:10Z</dcterms:created>
  <dcterms:modified xsi:type="dcterms:W3CDTF">2020-03-16T07:42:59Z</dcterms:modified>
</cp:coreProperties>
</file>