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C0E"/>
    <a:srgbClr val="F13BE8"/>
    <a:srgbClr val="EE4F3E"/>
    <a:srgbClr val="E1F3F1"/>
    <a:srgbClr val="F2776A"/>
    <a:srgbClr val="007E39"/>
    <a:srgbClr val="DE2914"/>
    <a:srgbClr val="006C31"/>
    <a:srgbClr val="99CC00"/>
    <a:srgbClr val="78A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2" autoAdjust="0"/>
    <p:restoredTop sz="96221" autoAdjust="0"/>
  </p:normalViewPr>
  <p:slideViewPr>
    <p:cSldViewPr>
      <p:cViewPr>
        <p:scale>
          <a:sx n="150" d="100"/>
          <a:sy n="150" d="100"/>
        </p:scale>
        <p:origin x="-276" y="39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8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96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78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9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24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6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42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4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39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637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62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C55D9-0EFB-4F92-8728-88A79826992D}" type="datetimeFigureOut">
              <a:rPr kumimoji="1" lang="ja-JP" altLang="en-US" smtClean="0"/>
              <a:t>2015/7/5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4E1F5-D04E-471F-AE97-49E30C6D8D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04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12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jpeg"/><Relationship Id="rId5" Type="http://schemas.openxmlformats.org/officeDocument/2006/relationships/image" Target="../media/image3.wmf"/><Relationship Id="rId10" Type="http://schemas.openxmlformats.org/officeDocument/2006/relationships/image" Target="../media/image7.jpeg"/><Relationship Id="rId4" Type="http://schemas.microsoft.com/office/2007/relationships/hdphoto" Target="../media/hdphoto1.wdp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microsoft.com/office/2007/relationships/hdphoto" Target="../media/hdphoto3.wdp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1" name="直線コネクタ 240"/>
          <p:cNvCxnSpPr/>
          <p:nvPr/>
        </p:nvCxnSpPr>
        <p:spPr>
          <a:xfrm>
            <a:off x="251871" y="5419275"/>
            <a:ext cx="641748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1" name="図 2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357" y="7702889"/>
            <a:ext cx="3078806" cy="1786999"/>
          </a:xfrm>
          <a:prstGeom prst="rect">
            <a:avLst/>
          </a:prstGeom>
        </p:spPr>
      </p:pic>
      <p:sp>
        <p:nvSpPr>
          <p:cNvPr id="313" name="正方形/長方形 312"/>
          <p:cNvSpPr/>
          <p:nvPr/>
        </p:nvSpPr>
        <p:spPr>
          <a:xfrm>
            <a:off x="-21612" y="923566"/>
            <a:ext cx="6879612" cy="53678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034" y="9282125"/>
            <a:ext cx="6714515" cy="2880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noAutofit/>
          </a:bodyPr>
          <a:lstStyle/>
          <a:p>
            <a:r>
              <a:rPr lang="ja-JP" altLang="en-US" sz="105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 sz="1050" smtClean="0">
                <a:solidFill>
                  <a:prstClr val="white"/>
                </a:solidFill>
                <a:latin typeface="PUD新ゴシック表示-B" panose="020B0500000000000000" pitchFamily="50" charset="-128"/>
                <a:ea typeface="PUD新ゴシック表示-B" panose="020B0500000000000000" pitchFamily="50" charset="-128"/>
              </a:rPr>
              <a:t>http://panasonic.co.jp/es/pesnw</a:t>
            </a:r>
            <a:endParaRPr lang="ja-JP" altLang="en-US" sz="1050">
              <a:solidFill>
                <a:prstClr val="white"/>
              </a:solidFill>
              <a:latin typeface="PUD新ゴシック表示-B" panose="020B0500000000000000" pitchFamily="50" charset="-128"/>
              <a:ea typeface="PUD新ゴシック表示-B" panose="020B05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406392" y="9308059"/>
            <a:ext cx="788417" cy="191376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417610" y="9273480"/>
            <a:ext cx="624634" cy="270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smtClean="0">
                <a:solidFill>
                  <a:prstClr val="black"/>
                </a:solidFill>
              </a:rPr>
              <a:t>ZEQUO</a:t>
            </a:r>
            <a:endParaRPr lang="ja-JP" altLang="en-US" sz="1100" b="1">
              <a:solidFill>
                <a:prstClr val="black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6270827" y="9314181"/>
            <a:ext cx="338749" cy="191376"/>
            <a:chOff x="6449739" y="4974465"/>
            <a:chExt cx="1572729" cy="888511"/>
          </a:xfrm>
        </p:grpSpPr>
        <p:pic>
          <p:nvPicPr>
            <p:cNvPr id="67" name="Picture 1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4595" l="0" r="95455">
                          <a14:backgroundMark x1="4545" y1="2703" x2="4545" y2="2703"/>
                          <a14:backgroundMark x1="4545" y1="86486" x2="4545" y2="8648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58" t="1" r="8505" b="12022"/>
            <a:stretch/>
          </p:blipFill>
          <p:spPr bwMode="auto">
            <a:xfrm>
              <a:off x="6449739" y="4974465"/>
              <a:ext cx="1569702" cy="8885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角丸四角形 12"/>
            <p:cNvSpPr/>
            <p:nvPr/>
          </p:nvSpPr>
          <p:spPr>
            <a:xfrm>
              <a:off x="6449739" y="4984750"/>
              <a:ext cx="1572729" cy="878226"/>
            </a:xfrm>
            <a:prstGeom prst="roundRect">
              <a:avLst>
                <a:gd name="adj" fmla="val 12736"/>
              </a:avLst>
            </a:prstGeom>
            <a:noFill/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74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531" b="22223"/>
          <a:stretch>
            <a:fillRect/>
          </a:stretch>
        </p:blipFill>
        <p:spPr bwMode="auto">
          <a:xfrm>
            <a:off x="-12806" y="9677141"/>
            <a:ext cx="3402112" cy="207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直線コネクタ 25"/>
          <p:cNvCxnSpPr/>
          <p:nvPr/>
        </p:nvCxnSpPr>
        <p:spPr>
          <a:xfrm>
            <a:off x="-215064" y="9623995"/>
            <a:ext cx="7201040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124596" y="9644390"/>
            <a:ext cx="6655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smtClean="0">
                <a:solidFill>
                  <a:prstClr val="black"/>
                </a:solidFill>
              </a:rPr>
              <a:t>2015.7.3</a:t>
            </a:r>
            <a:endParaRPr lang="ja-JP" altLang="en-US" sz="1050">
              <a:solidFill>
                <a:prstClr val="black"/>
              </a:solidFill>
            </a:endParaRPr>
          </a:p>
        </p:txBody>
      </p:sp>
      <p:pic>
        <p:nvPicPr>
          <p:cNvPr id="207" name="Picture 2" descr="Panasonic_RGB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2" y="32385"/>
            <a:ext cx="2274887" cy="34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テキスト ボックス 87"/>
          <p:cNvSpPr txBox="1"/>
          <p:nvPr/>
        </p:nvSpPr>
        <p:spPr>
          <a:xfrm>
            <a:off x="-12806" y="620976"/>
            <a:ext cx="48013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00" b="1" i="1" smtClean="0">
                <a:solidFill>
                  <a:schemeClr val="accent5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マイナンバー対応、万全ですか？必要なのは給与ソフトだけではありません！！</a:t>
            </a:r>
            <a:endParaRPr lang="ja-JP" altLang="en-US" sz="1000" b="1" i="1">
              <a:solidFill>
                <a:schemeClr val="accent5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084339" y="47880"/>
            <a:ext cx="1678665" cy="26161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</a:t>
            </a:r>
            <a:r>
              <a:rPr lang="ja-JP" altLang="en-US" sz="11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</a:t>
            </a:r>
            <a:endParaRPr kumimoji="1" lang="ja-JP" altLang="en-US" sz="11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0" y="914957"/>
            <a:ext cx="21178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パナソニックの</a:t>
            </a:r>
            <a:endParaRPr kumimoji="1" lang="en-US" altLang="ja-JP" sz="1200" smtClean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スイッチングハブで</a:t>
            </a:r>
            <a:endParaRPr kumimoji="1" lang="ja-JP" altLang="en-US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135200" y="923566"/>
            <a:ext cx="3501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spc="6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セキュリティ対策</a:t>
            </a:r>
            <a:endParaRPr kumimoji="1" lang="ja-JP" altLang="en-US" sz="3200" spc="6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 rot="529631">
            <a:off x="5565875" y="690732"/>
            <a:ext cx="998734" cy="360040"/>
          </a:xfrm>
          <a:prstGeom prst="roundRect">
            <a:avLst>
              <a:gd name="adj" fmla="val 4992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6" name="Picture 3" descr="C:\Users\m.oshika\Desktop\image01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7" y="1959993"/>
            <a:ext cx="4070360" cy="143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-21612" y="1565302"/>
            <a:ext cx="68796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/>
              <a:t>「特定個人情報の適正な取扱いに関する</a:t>
            </a:r>
            <a:r>
              <a:rPr lang="ja-JP" altLang="en-US" sz="700" smtClean="0"/>
              <a:t>ガイドライン</a:t>
            </a:r>
            <a:r>
              <a:rPr lang="ja-JP" altLang="en-US" sz="700"/>
              <a:t>（事業者編）平成</a:t>
            </a:r>
            <a:r>
              <a:rPr lang="en-US" altLang="ja-JP" sz="700"/>
              <a:t>26</a:t>
            </a:r>
            <a:r>
              <a:rPr lang="ja-JP" altLang="en-US" sz="700"/>
              <a:t>年</a:t>
            </a:r>
            <a:r>
              <a:rPr lang="en-US" altLang="ja-JP" sz="700"/>
              <a:t>12</a:t>
            </a:r>
            <a:r>
              <a:rPr lang="ja-JP" altLang="en-US" sz="700"/>
              <a:t>月</a:t>
            </a:r>
            <a:r>
              <a:rPr lang="en-US" altLang="ja-JP" sz="700"/>
              <a:t>11</a:t>
            </a:r>
            <a:r>
              <a:rPr lang="ja-JP" altLang="en-US" sz="700"/>
              <a:t>日」</a:t>
            </a:r>
            <a:r>
              <a:rPr lang="ja-JP" altLang="en-US" sz="700" smtClean="0"/>
              <a:t>で</a:t>
            </a:r>
            <a:r>
              <a:rPr lang="ja-JP" altLang="en-US" sz="1100" smtClean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</a:t>
            </a:r>
            <a:r>
              <a:rPr kumimoji="1" lang="ja-JP" altLang="en-US" sz="1100" smtClean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安全管理措置を講じなければならない」</a:t>
            </a:r>
            <a:r>
              <a:rPr kumimoji="1" lang="ja-JP" altLang="en-US" sz="70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と定められています</a:t>
            </a:r>
            <a:endParaRPr kumimoji="1" lang="ja-JP" altLang="en-US" sz="7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15832" y="3591859"/>
            <a:ext cx="6835818" cy="3530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92" name="図 9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647" y="2244314"/>
            <a:ext cx="2482334" cy="1048874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4265597" y="1998093"/>
            <a:ext cx="2524566" cy="133371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941169" y="1998093"/>
            <a:ext cx="11834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smtClean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安全管理措置</a:t>
            </a:r>
            <a:endParaRPr kumimoji="1" lang="ja-JP" altLang="en-US" sz="100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96" name="Picture 3" descr="C:\Users\m.oshika\Desktop\image01.jpg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57" t="2284" r="21327" b="46593"/>
          <a:stretch/>
        </p:blipFill>
        <p:spPr bwMode="auto">
          <a:xfrm>
            <a:off x="1159625" y="1987824"/>
            <a:ext cx="2125359" cy="732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円/楕円 6"/>
          <p:cNvSpPr/>
          <p:nvPr/>
        </p:nvSpPr>
        <p:spPr>
          <a:xfrm>
            <a:off x="908720" y="1889760"/>
            <a:ext cx="2620717" cy="972330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/>
          <p:cNvSpPr/>
          <p:nvPr/>
        </p:nvSpPr>
        <p:spPr>
          <a:xfrm>
            <a:off x="3235210" y="2678907"/>
            <a:ext cx="1024030" cy="0"/>
          </a:xfrm>
          <a:custGeom>
            <a:avLst/>
            <a:gdLst>
              <a:gd name="connsiteX0" fmla="*/ 0 w 1771650"/>
              <a:gd name="connsiteY0" fmla="*/ 215900 h 215900"/>
              <a:gd name="connsiteX1" fmla="*/ 215900 w 1771650"/>
              <a:gd name="connsiteY1" fmla="*/ 0 h 215900"/>
              <a:gd name="connsiteX2" fmla="*/ 1771650 w 1771650"/>
              <a:gd name="connsiteY2" fmla="*/ 0 h 215900"/>
              <a:gd name="connsiteX0" fmla="*/ 0 w 1555750"/>
              <a:gd name="connsiteY0" fmla="*/ 0 h 0"/>
              <a:gd name="connsiteX1" fmla="*/ 1555750 w 15557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55750">
                <a:moveTo>
                  <a:pt x="0" y="0"/>
                </a:moveTo>
                <a:lnTo>
                  <a:pt x="1555750" y="0"/>
                </a:lnTo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角丸四角形 96"/>
          <p:cNvSpPr/>
          <p:nvPr/>
        </p:nvSpPr>
        <p:spPr>
          <a:xfrm rot="529631">
            <a:off x="5830076" y="1143583"/>
            <a:ext cx="998734" cy="360040"/>
          </a:xfrm>
          <a:prstGeom prst="roundRect">
            <a:avLst>
              <a:gd name="adj" fmla="val 4992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0" y="3613732"/>
            <a:ext cx="4458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部署ごとのネットワークを</a:t>
            </a:r>
            <a:r>
              <a:rPr kumimoji="1" lang="ja-JP" altLang="en-US" sz="14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グループ分けしてセキュリティ確保</a:t>
            </a:r>
            <a:endParaRPr kumimoji="1" lang="en-US" altLang="ja-JP" sz="140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 rot="590603">
            <a:off x="5663462" y="67656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ln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簡　単</a:t>
            </a:r>
            <a:endParaRPr kumimoji="1" lang="en-US" altLang="ja-JP" smtClean="0">
              <a:ln>
                <a:solidFill>
                  <a:schemeClr val="bg1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 rot="590603">
            <a:off x="5929333" y="1139319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ln>
                  <a:solidFill>
                    <a:schemeClr val="bg1"/>
                  </a:solidFill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　全</a:t>
            </a:r>
            <a:endParaRPr kumimoji="1" lang="en-US" altLang="ja-JP" smtClean="0">
              <a:ln>
                <a:solidFill>
                  <a:schemeClr val="bg1"/>
                </a:solidFill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 rot="590603">
            <a:off x="5664821" y="67293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簡　単</a:t>
            </a:r>
            <a:endParaRPr kumimoji="1" lang="en-US" altLang="ja-JP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 rot="590603">
            <a:off x="5930692" y="113569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安　全</a:t>
            </a:r>
            <a:endParaRPr kumimoji="1" lang="en-US" altLang="ja-JP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-171400" y="7432344"/>
            <a:ext cx="3528199" cy="307777"/>
          </a:xfrm>
          <a:prstGeom prst="roundRect">
            <a:avLst>
              <a:gd name="adj" fmla="val 4629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1973" y="7397101"/>
            <a:ext cx="286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インターネットマンション機能</a:t>
            </a:r>
            <a:endParaRPr kumimoji="1" lang="ja-JP" altLang="en-US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-171400" y="5162094"/>
            <a:ext cx="3528199" cy="269304"/>
          </a:xfrm>
          <a:prstGeom prst="roundRect">
            <a:avLst>
              <a:gd name="adj" fmla="val 4629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98660" y="5098272"/>
            <a:ext cx="237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ポートグルーピング機能</a:t>
            </a:r>
            <a:endParaRPr kumimoji="1" lang="ja-JP" altLang="en-US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79935" y="7527966"/>
            <a:ext cx="23294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ローカルにマイナンバーデータを</a:t>
            </a:r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保存</a:t>
            </a:r>
            <a:r>
              <a:rPr lang="ja-JP" altLang="en-US" sz="9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す</a:t>
            </a:r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る</a:t>
            </a:r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</a:t>
            </a:r>
            <a:endParaRPr kumimoji="1" lang="ja-JP" altLang="en-US" sz="9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479935" y="5210090"/>
            <a:ext cx="247375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共有サーバにマイナンバーデータを</a:t>
            </a:r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保存する</a:t>
            </a:r>
            <a:r>
              <a:rPr kumimoji="1" lang="ja-JP" altLang="en-US" sz="9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場合</a:t>
            </a:r>
            <a:endParaRPr kumimoji="1" lang="ja-JP" altLang="en-US" sz="9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6" name="Picture 2" descr="C:\Users\m.oshika\Desktop\images\79-80_03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250" y="5683102"/>
            <a:ext cx="3080913" cy="177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正方形/長方形 29"/>
          <p:cNvSpPr/>
          <p:nvPr/>
        </p:nvSpPr>
        <p:spPr>
          <a:xfrm>
            <a:off x="82706" y="5647421"/>
            <a:ext cx="35784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/>
              <a:t>●通信を許可するポート同士を「グループ」として割り当てること</a:t>
            </a:r>
            <a:r>
              <a:rPr lang="ja-JP" altLang="en-US" sz="900" smtClean="0"/>
              <a:t>に</a:t>
            </a:r>
            <a:endParaRPr lang="en-US" altLang="ja-JP" sz="900" smtClean="0"/>
          </a:p>
          <a:p>
            <a:r>
              <a:rPr lang="ja-JP" altLang="en-US" sz="900"/>
              <a:t>　</a:t>
            </a:r>
            <a:r>
              <a:rPr lang="ja-JP" altLang="en-US" sz="900" smtClean="0"/>
              <a:t> よって</a:t>
            </a:r>
            <a:r>
              <a:rPr lang="ja-JP" altLang="en-US" sz="900"/>
              <a:t>通信経路の制御が可能になります。</a:t>
            </a:r>
          </a:p>
          <a:p>
            <a:r>
              <a:rPr lang="ja-JP" altLang="en-US" sz="900"/>
              <a:t>●同一セグメント内であっても通信可能なポートを個々に指定</a:t>
            </a:r>
            <a:r>
              <a:rPr lang="ja-JP" altLang="en-US" sz="900" smtClean="0"/>
              <a:t>できる</a:t>
            </a:r>
            <a:endParaRPr lang="en-US" altLang="ja-JP" sz="900" smtClean="0"/>
          </a:p>
          <a:p>
            <a:r>
              <a:rPr lang="ja-JP" altLang="en-US" sz="900"/>
              <a:t>　</a:t>
            </a:r>
            <a:r>
              <a:rPr lang="ja-JP" altLang="en-US" sz="900" smtClean="0"/>
              <a:t> ため、無線</a:t>
            </a:r>
            <a:r>
              <a:rPr lang="en-US" altLang="ja-JP" sz="900"/>
              <a:t>LAN</a:t>
            </a:r>
            <a:r>
              <a:rPr lang="ja-JP" altLang="en-US" sz="900"/>
              <a:t>環境における同一</a:t>
            </a:r>
            <a:r>
              <a:rPr lang="en-US" altLang="ja-JP" sz="900"/>
              <a:t>VLAN</a:t>
            </a:r>
            <a:r>
              <a:rPr lang="ja-JP" altLang="en-US" sz="900"/>
              <a:t>内でも端末毎の</a:t>
            </a:r>
            <a:r>
              <a:rPr lang="ja-JP" altLang="en-US" sz="900" smtClean="0"/>
              <a:t>セキュリティ</a:t>
            </a:r>
            <a:endParaRPr lang="en-US" altLang="ja-JP" sz="900" smtClean="0"/>
          </a:p>
          <a:p>
            <a:r>
              <a:rPr lang="ja-JP" altLang="en-US" sz="900"/>
              <a:t>　</a:t>
            </a:r>
            <a:r>
              <a:rPr lang="ja-JP" altLang="en-US" sz="900" smtClean="0"/>
              <a:t>確保</a:t>
            </a:r>
            <a:r>
              <a:rPr lang="ja-JP" altLang="en-US" sz="900"/>
              <a:t>が可能です。</a:t>
            </a:r>
          </a:p>
          <a:p>
            <a:r>
              <a:rPr lang="ja-JP" altLang="en-US" sz="900"/>
              <a:t>●タグ</a:t>
            </a:r>
            <a:r>
              <a:rPr lang="en-US" altLang="ja-JP" sz="900"/>
              <a:t>VLAN</a:t>
            </a:r>
            <a:r>
              <a:rPr lang="ja-JP" altLang="en-US" sz="900"/>
              <a:t>を設定したポートもグルーピングすることが可能です。</a:t>
            </a:r>
          </a:p>
          <a:p>
            <a:r>
              <a:rPr lang="ja-JP" altLang="en-US" sz="900"/>
              <a:t>　タグ</a:t>
            </a:r>
            <a:r>
              <a:rPr lang="en-US" altLang="ja-JP" sz="900"/>
              <a:t>VLAN</a:t>
            </a:r>
            <a:r>
              <a:rPr lang="ja-JP" altLang="en-US" sz="900"/>
              <a:t>に対応した無線</a:t>
            </a:r>
            <a:r>
              <a:rPr lang="en-US" altLang="ja-JP" sz="900"/>
              <a:t>LAN</a:t>
            </a:r>
            <a:r>
              <a:rPr lang="ja-JP" altLang="en-US" sz="900"/>
              <a:t>アクセスポイントもグループ</a:t>
            </a:r>
            <a:r>
              <a:rPr lang="ja-JP" altLang="en-US" sz="900" smtClean="0"/>
              <a:t>に</a:t>
            </a:r>
            <a:endParaRPr lang="en-US" altLang="ja-JP" sz="900" smtClean="0"/>
          </a:p>
          <a:p>
            <a:r>
              <a:rPr lang="ja-JP" altLang="en-US" sz="900"/>
              <a:t>　</a:t>
            </a:r>
            <a:r>
              <a:rPr lang="ja-JP" altLang="en-US" sz="900" smtClean="0"/>
              <a:t>割り</a:t>
            </a:r>
            <a:r>
              <a:rPr lang="ja-JP" altLang="en-US" sz="900"/>
              <a:t>あてることができます</a:t>
            </a:r>
            <a:r>
              <a:rPr lang="ja-JP" altLang="en-US" sz="900" smtClean="0"/>
              <a:t>。</a:t>
            </a:r>
            <a:endParaRPr lang="ja-JP" altLang="en-US" sz="900"/>
          </a:p>
        </p:txBody>
      </p:sp>
      <p:sp>
        <p:nvSpPr>
          <p:cNvPr id="31" name="正方形/長方形 30"/>
          <p:cNvSpPr/>
          <p:nvPr/>
        </p:nvSpPr>
        <p:spPr>
          <a:xfrm>
            <a:off x="196580" y="6847750"/>
            <a:ext cx="2983339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柔軟な通信制御でセキュリティ</a:t>
            </a:r>
            <a:r>
              <a:rPr lang="ja-JP" altLang="en-US" sz="12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</a:t>
            </a:r>
            <a:r>
              <a:rPr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確保</a:t>
            </a:r>
            <a:endParaRPr lang="ja-JP" altLang="en-US" sz="12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872" y="5490842"/>
            <a:ext cx="685941" cy="34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" name="角丸四角形 225"/>
          <p:cNvSpPr/>
          <p:nvPr/>
        </p:nvSpPr>
        <p:spPr>
          <a:xfrm>
            <a:off x="3661144" y="5469870"/>
            <a:ext cx="1474344" cy="1413560"/>
          </a:xfrm>
          <a:prstGeom prst="roundRect">
            <a:avLst/>
          </a:prstGeom>
          <a:noFill/>
          <a:ln w="952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1" name="Picture 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676" y="8421784"/>
            <a:ext cx="685941" cy="34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角丸四角形 121"/>
          <p:cNvSpPr/>
          <p:nvPr/>
        </p:nvSpPr>
        <p:spPr>
          <a:xfrm>
            <a:off x="3573016" y="8040878"/>
            <a:ext cx="1105831" cy="1125086"/>
          </a:xfrm>
          <a:prstGeom prst="roundRect">
            <a:avLst/>
          </a:prstGeom>
          <a:noFill/>
          <a:ln w="952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/>
          <p:cNvSpPr/>
          <p:nvPr/>
        </p:nvSpPr>
        <p:spPr>
          <a:xfrm>
            <a:off x="103706" y="7988957"/>
            <a:ext cx="355743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smtClean="0"/>
              <a:t>●各ポート間</a:t>
            </a:r>
            <a:r>
              <a:rPr lang="ja-JP" altLang="en-US" sz="900"/>
              <a:t>の通信を完全に遮断し</a:t>
            </a:r>
            <a:r>
              <a:rPr lang="ja-JP" altLang="en-US" sz="900" smtClean="0"/>
              <a:t>、</a:t>
            </a:r>
            <a:r>
              <a:rPr lang="en-US" altLang="ja-JP" sz="900" smtClean="0"/>
              <a:t/>
            </a:r>
            <a:br>
              <a:rPr lang="en-US" altLang="ja-JP" sz="900" smtClean="0"/>
            </a:br>
            <a:r>
              <a:rPr lang="ja-JP" altLang="en-US" sz="900" smtClean="0"/>
              <a:t>アップリンクポート（</a:t>
            </a:r>
            <a:r>
              <a:rPr lang="ja-JP" altLang="en-US" sz="900"/>
              <a:t>インターネット）との</a:t>
            </a:r>
            <a:r>
              <a:rPr lang="ja-JP" altLang="en-US" sz="900" smtClean="0"/>
              <a:t>通信のみに限定します。</a:t>
            </a:r>
            <a:r>
              <a:rPr lang="en-US" altLang="ja-JP" sz="900" smtClean="0"/>
              <a:t/>
            </a:r>
            <a:br>
              <a:rPr lang="en-US" altLang="ja-JP" sz="900" smtClean="0"/>
            </a:br>
            <a:r>
              <a:rPr lang="ja-JP" altLang="en-US" sz="900" smtClean="0"/>
              <a:t>他のパソコンからの侵入を防ぐことが可能です。</a:t>
            </a:r>
            <a:r>
              <a:rPr lang="en-US" altLang="ja-JP" sz="900" smtClean="0"/>
              <a:t/>
            </a:r>
            <a:br>
              <a:rPr lang="en-US" altLang="ja-JP" sz="900" smtClean="0"/>
            </a:br>
            <a:endParaRPr lang="en-US" altLang="ja-JP" sz="900" smtClean="0"/>
          </a:p>
          <a:p>
            <a:r>
              <a:rPr lang="ja-JP" altLang="en-US" sz="900" smtClean="0"/>
              <a:t>●この</a:t>
            </a:r>
            <a:r>
              <a:rPr lang="ja-JP" altLang="en-US" sz="900"/>
              <a:t>ような複雑なＶＬＡＮ設定を１コマンドで設定</a:t>
            </a:r>
            <a:r>
              <a:rPr lang="ja-JP" altLang="en-US" sz="900" smtClean="0"/>
              <a:t>できます。</a:t>
            </a:r>
            <a:endParaRPr lang="ja-JP" altLang="en-US" sz="900"/>
          </a:p>
        </p:txBody>
      </p:sp>
      <p:sp>
        <p:nvSpPr>
          <p:cNvPr id="126" name="正方形/長方形 125"/>
          <p:cNvSpPr/>
          <p:nvPr/>
        </p:nvSpPr>
        <p:spPr>
          <a:xfrm>
            <a:off x="196580" y="8880420"/>
            <a:ext cx="2983339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ja-JP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コマンドでポート間通信遮断</a:t>
            </a:r>
            <a:endParaRPr lang="ja-JP" altLang="en-US" sz="12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39" name="グループ化 238"/>
          <p:cNvGrpSpPr/>
          <p:nvPr/>
        </p:nvGrpSpPr>
        <p:grpSpPr>
          <a:xfrm>
            <a:off x="0" y="3686437"/>
            <a:ext cx="7105974" cy="1409165"/>
            <a:chOff x="0" y="3558220"/>
            <a:chExt cx="7105974" cy="1409165"/>
          </a:xfrm>
        </p:grpSpPr>
        <p:sp>
          <p:nvSpPr>
            <p:cNvPr id="238" name="正方形/長方形 237"/>
            <p:cNvSpPr/>
            <p:nvPr/>
          </p:nvSpPr>
          <p:spPr>
            <a:xfrm>
              <a:off x="0" y="3944888"/>
              <a:ext cx="6858000" cy="86409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7" name="角丸四角形 236"/>
            <p:cNvSpPr/>
            <p:nvPr/>
          </p:nvSpPr>
          <p:spPr>
            <a:xfrm>
              <a:off x="82706" y="4016897"/>
              <a:ext cx="5146493" cy="216024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8" name="Picture 4" descr="D:\デスクトップ2\eg.jpg"/>
            <p:cNvPicPr>
              <a:picLocks noChangeAspect="1" noChangeArrowheads="1"/>
            </p:cNvPicPr>
            <p:nvPr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270" b="22871"/>
            <a:stretch/>
          </p:blipFill>
          <p:spPr bwMode="auto">
            <a:xfrm>
              <a:off x="4627617" y="3558220"/>
              <a:ext cx="2478357" cy="14091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4" name="テキスト ボックス 233"/>
            <p:cNvSpPr txBox="1"/>
            <p:nvPr/>
          </p:nvSpPr>
          <p:spPr>
            <a:xfrm>
              <a:off x="187054" y="3851727"/>
              <a:ext cx="25202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eG</a:t>
              </a:r>
              <a:r>
                <a:rPr kumimoji="1" lang="ja-JP" altLang="en-US" sz="1600" i="1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シリーズ </a:t>
              </a:r>
              <a:r>
                <a:rPr kumimoji="1" lang="ja-JP" altLang="en-US" sz="1400" i="1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がおすすめです</a:t>
              </a:r>
              <a:endParaRPr kumimoji="1" lang="ja-JP" altLang="en-US" sz="1400" i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cxnSp>
        <p:nvCxnSpPr>
          <p:cNvPr id="134" name="直線コネクタ 133"/>
          <p:cNvCxnSpPr/>
          <p:nvPr/>
        </p:nvCxnSpPr>
        <p:spPr>
          <a:xfrm>
            <a:off x="251871" y="7724508"/>
            <a:ext cx="641748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2"/>
          <p:cNvSpPr>
            <a:spLocks noChangeArrowheads="1"/>
          </p:cNvSpPr>
          <p:nvPr/>
        </p:nvSpPr>
        <p:spPr bwMode="auto">
          <a:xfrm>
            <a:off x="1455635" y="4396087"/>
            <a:ext cx="515667" cy="268882"/>
          </a:xfrm>
          <a:prstGeom prst="ellipse">
            <a:avLst/>
          </a:prstGeom>
          <a:gradFill rotWithShape="1">
            <a:gsLst>
              <a:gs pos="0">
                <a:srgbClr val="0066FF">
                  <a:gamma/>
                  <a:tint val="71765"/>
                  <a:invGamma/>
                </a:srgbClr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8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</a:t>
            </a:r>
            <a:r>
              <a:rPr lang="ja-JP" altLang="en-US" sz="8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℃</a:t>
            </a:r>
          </a:p>
        </p:txBody>
      </p:sp>
      <p:grpSp>
        <p:nvGrpSpPr>
          <p:cNvPr id="242" name="グループ化 241"/>
          <p:cNvGrpSpPr/>
          <p:nvPr/>
        </p:nvGrpSpPr>
        <p:grpSpPr>
          <a:xfrm>
            <a:off x="819900" y="4369086"/>
            <a:ext cx="679450" cy="322262"/>
            <a:chOff x="209119" y="4369086"/>
            <a:chExt cx="679450" cy="322262"/>
          </a:xfrm>
        </p:grpSpPr>
        <p:sp>
          <p:nvSpPr>
            <p:cNvPr id="138" name="Oval 10"/>
            <p:cNvSpPr>
              <a:spLocks noChangeArrowheads="1"/>
            </p:cNvSpPr>
            <p:nvPr/>
          </p:nvSpPr>
          <p:spPr bwMode="auto">
            <a:xfrm>
              <a:off x="277922" y="4396087"/>
              <a:ext cx="515667" cy="268881"/>
            </a:xfrm>
            <a:prstGeom prst="ellipse">
              <a:avLst/>
            </a:prstGeom>
            <a:gradFill rotWithShape="1">
              <a:gsLst>
                <a:gs pos="0">
                  <a:srgbClr val="0066FF">
                    <a:gamma/>
                    <a:tint val="71765"/>
                    <a:invGamma/>
                  </a:srgbClr>
                </a:gs>
                <a:gs pos="100000">
                  <a:srgbClr val="0066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 sz="1200">
                <a:solidFill>
                  <a:schemeClr val="bg1"/>
                </a:solidFill>
                <a:ea typeface="HGP創英角ｺﾞｼｯｸUB" pitchFamily="50" charset="-128"/>
              </a:endParaRPr>
            </a:p>
          </p:txBody>
        </p:sp>
        <p:sp>
          <p:nvSpPr>
            <p:cNvPr id="141" name="Oval 10"/>
            <p:cNvSpPr>
              <a:spLocks noChangeArrowheads="1"/>
            </p:cNvSpPr>
            <p:nvPr/>
          </p:nvSpPr>
          <p:spPr bwMode="auto">
            <a:xfrm>
              <a:off x="209119" y="4369086"/>
              <a:ext cx="679450" cy="32226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r>
                <a:rPr lang="ja-JP" altLang="en-US" sz="800" smtClean="0">
                  <a:solidFill>
                    <a:schemeClr val="bg1"/>
                  </a:solidFill>
                  <a:ea typeface="HGP創英角ｺﾞｼｯｸUB" pitchFamily="50" charset="-128"/>
                </a:rPr>
                <a:t>コンパクト</a:t>
              </a:r>
              <a:endParaRPr lang="ja-JP" altLang="en-US" sz="800">
                <a:solidFill>
                  <a:schemeClr val="bg1"/>
                </a:solidFill>
                <a:ea typeface="HGP創英角ｺﾞｼｯｸUB" pitchFamily="50" charset="-128"/>
              </a:endParaRPr>
            </a:p>
          </p:txBody>
        </p:sp>
      </p:grpSp>
      <p:sp>
        <p:nvSpPr>
          <p:cNvPr id="143" name="Oval 14"/>
          <p:cNvSpPr>
            <a:spLocks noChangeArrowheads="1"/>
          </p:cNvSpPr>
          <p:nvPr/>
        </p:nvSpPr>
        <p:spPr bwMode="auto">
          <a:xfrm>
            <a:off x="310587" y="4396087"/>
            <a:ext cx="515667" cy="268881"/>
          </a:xfrm>
          <a:prstGeom prst="ellipse">
            <a:avLst/>
          </a:prstGeom>
          <a:gradFill rotWithShape="1">
            <a:gsLst>
              <a:gs pos="0">
                <a:srgbClr val="0066FF">
                  <a:gamma/>
                  <a:tint val="71765"/>
                  <a:invGamma/>
                </a:srgbClr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 anchor="ctr"/>
          <a:lstStyle/>
          <a:p>
            <a:pPr algn="ctr"/>
            <a:r>
              <a:rPr lang="en-US" altLang="ja-JP" sz="8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GIGA</a:t>
            </a:r>
            <a:endParaRPr lang="ja-JP" altLang="en-US" sz="8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3" name="正方形/長方形 242"/>
          <p:cNvSpPr/>
          <p:nvPr/>
        </p:nvSpPr>
        <p:spPr>
          <a:xfrm>
            <a:off x="2564175" y="4153098"/>
            <a:ext cx="193052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0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全ポート</a:t>
            </a:r>
            <a:r>
              <a:rPr lang="en-US" altLang="ja-JP" sz="700">
                <a:solidFill>
                  <a:srgbClr val="FF0000"/>
                </a:solidFill>
                <a:latin typeface="+mj-ea"/>
                <a:ea typeface="+mj-ea"/>
              </a:rPr>
              <a:t>GIGA</a:t>
            </a:r>
            <a:r>
              <a:rPr lang="ja-JP" altLang="en-US" sz="70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　レイヤ</a:t>
            </a:r>
            <a:r>
              <a:rPr lang="en-US" altLang="ja-JP" sz="70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2</a:t>
            </a:r>
            <a:r>
              <a:rPr lang="ja-JP" altLang="en-US" sz="700">
                <a:solidFill>
                  <a:schemeClr val="tx1">
                    <a:lumMod val="95000"/>
                    <a:lumOff val="5000"/>
                  </a:schemeClr>
                </a:solidFill>
                <a:latin typeface="+mj-ea"/>
                <a:ea typeface="+mj-ea"/>
              </a:rPr>
              <a:t>インテリジェントスイッチ</a:t>
            </a:r>
            <a:endParaRPr lang="ja-JP" altLang="en-US" sz="700" dirty="0">
              <a:solidFill>
                <a:schemeClr val="tx1">
                  <a:lumMod val="95000"/>
                  <a:lumOff val="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45" name="Oval 12"/>
          <p:cNvSpPr>
            <a:spLocks noChangeArrowheads="1"/>
          </p:cNvSpPr>
          <p:nvPr/>
        </p:nvSpPr>
        <p:spPr bwMode="auto">
          <a:xfrm>
            <a:off x="2039235" y="4396087"/>
            <a:ext cx="515667" cy="268882"/>
          </a:xfrm>
          <a:prstGeom prst="ellipse">
            <a:avLst/>
          </a:prstGeom>
          <a:gradFill rotWithShape="1">
            <a:gsLst>
              <a:gs pos="0">
                <a:srgbClr val="0066FF">
                  <a:gamma/>
                  <a:tint val="71765"/>
                  <a:invGamma/>
                </a:srgbClr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8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ファンレス</a:t>
            </a:r>
            <a:endParaRPr lang="ja-JP" altLang="en-US" sz="8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2628074" y="4441609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smtClean="0"/>
              <a:t>・ループ検知・遮断・ヒストリー</a:t>
            </a:r>
            <a:endParaRPr lang="en-US" altLang="ja-JP" sz="800"/>
          </a:p>
          <a:p>
            <a:r>
              <a:rPr kumimoji="1" lang="ja-JP" altLang="en-US" sz="800" smtClean="0"/>
              <a:t>・</a:t>
            </a:r>
            <a:r>
              <a:rPr kumimoji="1" lang="en-US" altLang="ja-JP" sz="800" smtClean="0"/>
              <a:t>IEEE802.1X</a:t>
            </a:r>
          </a:p>
          <a:p>
            <a:r>
              <a:rPr lang="ja-JP" altLang="en-US" sz="800" smtClean="0"/>
              <a:t>・</a:t>
            </a:r>
            <a:r>
              <a:rPr lang="en-US" altLang="ja-JP" sz="800" smtClean="0"/>
              <a:t>IPv6</a:t>
            </a:r>
            <a:endParaRPr kumimoji="1" lang="ja-JP" altLang="en-US" sz="800"/>
          </a:p>
        </p:txBody>
      </p:sp>
      <p:sp>
        <p:nvSpPr>
          <p:cNvPr id="64" name="角丸四角形 63"/>
          <p:cNvSpPr/>
          <p:nvPr/>
        </p:nvSpPr>
        <p:spPr>
          <a:xfrm>
            <a:off x="-133086" y="4985711"/>
            <a:ext cx="769913" cy="225121"/>
          </a:xfrm>
          <a:prstGeom prst="roundRect">
            <a:avLst>
              <a:gd name="adj" fmla="val 4992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 rot="21459975">
            <a:off x="-67625" y="4949309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利用例</a:t>
            </a:r>
            <a:r>
              <a:rPr kumimoji="1" lang="en-US" altLang="ja-JP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endParaRPr kumimoji="1" lang="en-US" altLang="ja-JP" sz="110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-133086" y="7286177"/>
            <a:ext cx="769913" cy="225121"/>
          </a:xfrm>
          <a:prstGeom prst="roundRect">
            <a:avLst>
              <a:gd name="adj" fmla="val 49925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 rot="21459975">
            <a:off x="-67625" y="7249775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利用例</a:t>
            </a:r>
            <a:r>
              <a:rPr kumimoji="1" lang="en-US" altLang="ja-JP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endParaRPr kumimoji="1" lang="en-US" altLang="ja-JP" sz="110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188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437" y="4574391"/>
            <a:ext cx="1618642" cy="1014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188913" y="7915637"/>
            <a:ext cx="65532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Text Box 618"/>
          <p:cNvSpPr txBox="1">
            <a:spLocks noChangeArrowheads="1"/>
          </p:cNvSpPr>
          <p:nvPr/>
        </p:nvSpPr>
        <p:spPr bwMode="auto">
          <a:xfrm>
            <a:off x="-26988" y="7113240"/>
            <a:ext cx="6884988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700" b="0" dirty="0">
                <a:solidFill>
                  <a:schemeClr val="tx1"/>
                </a:solidFill>
                <a:latin typeface="+mn-ea"/>
              </a:rPr>
              <a:t>●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最新のファームウェア、取扱説明書、仕様書、寸法図、カタログデータは上記ホームページよりダウンロード可能</a:t>
            </a:r>
            <a:r>
              <a:rPr lang="ja-JP" altLang="en-US" sz="700" b="0">
                <a:solidFill>
                  <a:schemeClr val="tx1"/>
                </a:solidFill>
                <a:latin typeface="+mn-ea"/>
              </a:rPr>
              <a:t>です</a:t>
            </a:r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700" b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●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メールマガジン好評配信中。上記ホームページよりご登録ください。</a:t>
            </a:r>
          </a:p>
          <a:p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●商品改良のため、仕様・外観は予告なしに変更することがありますのでご了承</a:t>
            </a:r>
            <a:r>
              <a:rPr lang="ja-JP" altLang="en-US" sz="700" b="0">
                <a:solidFill>
                  <a:schemeClr val="tx1"/>
                </a:solidFill>
                <a:latin typeface="+mn-ea"/>
              </a:rPr>
              <a:t>ください</a:t>
            </a:r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700" b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●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印刷物と実物とでは、多少色味が異なる場合があります。あらかじめご了承ください。</a:t>
            </a:r>
          </a:p>
          <a:p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●</a:t>
            </a:r>
            <a:r>
              <a:rPr lang="en-US" altLang="ja-JP" sz="700" b="0" dirty="0">
                <a:solidFill>
                  <a:schemeClr val="tx1"/>
                </a:solidFill>
                <a:latin typeface="+mn-ea"/>
              </a:rPr>
              <a:t>『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エネルギーの使用の合理化に関する法律</a:t>
            </a:r>
            <a:r>
              <a:rPr lang="en-US" altLang="ja-JP" sz="700" b="0" dirty="0">
                <a:solidFill>
                  <a:schemeClr val="tx1"/>
                </a:solidFill>
                <a:latin typeface="+mn-ea"/>
              </a:rPr>
              <a:t>』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（省エネ法）</a:t>
            </a:r>
            <a:r>
              <a:rPr lang="ja-JP" altLang="en-US" sz="700" b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基づくスイッチングハブ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のエネルギー消費</a:t>
            </a:r>
            <a:r>
              <a:rPr lang="ja-JP" altLang="en-US" sz="700" b="0">
                <a:solidFill>
                  <a:schemeClr val="tx1"/>
                </a:solidFill>
                <a:latin typeface="+mn-ea"/>
              </a:rPr>
              <a:t>効率</a:t>
            </a:r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は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700" b="0" dirty="0">
                <a:solidFill>
                  <a:schemeClr val="tx1"/>
                </a:solidFill>
                <a:latin typeface="+mn-ea"/>
              </a:rPr>
              <a:t>HP(</a:t>
            </a:r>
            <a:r>
              <a:rPr lang="en-US" altLang="en-US" sz="700" b="0" dirty="0">
                <a:solidFill>
                  <a:schemeClr val="tx1"/>
                </a:solidFill>
                <a:latin typeface="+mn-ea"/>
              </a:rPr>
              <a:t>http://panasonic.co.jp/es/pesnw/</a:t>
            </a:r>
            <a:r>
              <a:rPr lang="en-US" altLang="ja-JP" sz="700" b="0" dirty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700" b="0" dirty="0">
                <a:solidFill>
                  <a:schemeClr val="tx1"/>
                </a:solidFill>
                <a:latin typeface="+mn-ea"/>
              </a:rPr>
              <a:t>に記載して</a:t>
            </a:r>
            <a:r>
              <a:rPr lang="ja-JP" altLang="en-US" sz="700" b="0">
                <a:solidFill>
                  <a:schemeClr val="tx1"/>
                </a:solidFill>
                <a:latin typeface="+mn-ea"/>
              </a:rPr>
              <a:t>おります</a:t>
            </a:r>
            <a:r>
              <a:rPr lang="ja-JP" altLang="en-US" sz="700" b="0" smtClean="0">
                <a:solidFill>
                  <a:schemeClr val="tx1"/>
                </a:solidFill>
                <a:latin typeface="+mn-ea"/>
              </a:rPr>
              <a:t>。</a:t>
            </a:r>
            <a:endParaRPr lang="ja-JP" altLang="en-US" sz="700" b="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8" name="Picture 6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531" b="22223"/>
          <a:stretch>
            <a:fillRect/>
          </a:stretch>
        </p:blipFill>
        <p:spPr bwMode="auto">
          <a:xfrm>
            <a:off x="0" y="7981298"/>
            <a:ext cx="3921125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624"/>
          <p:cNvSpPr>
            <a:spLocks noChangeArrowheads="1"/>
          </p:cNvSpPr>
          <p:nvPr/>
        </p:nvSpPr>
        <p:spPr bwMode="auto">
          <a:xfrm>
            <a:off x="4083050" y="9689583"/>
            <a:ext cx="27749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800" b="0" dirty="0">
                <a:solidFill>
                  <a:schemeClr val="tx1"/>
                </a:solidFill>
                <a:latin typeface="HG創英角ｺﾞｼｯｸUB" pitchFamily="49" charset="-128"/>
                <a:ea typeface="HG創英角ｺﾞｼｯｸUB" pitchFamily="49" charset="-128"/>
              </a:rPr>
              <a:t>このカタログの記載内容は平成</a:t>
            </a:r>
            <a:r>
              <a:rPr lang="en-US" altLang="ja-JP" sz="800" b="0" smtClean="0">
                <a:solidFill>
                  <a:schemeClr val="tx1"/>
                </a:solidFill>
                <a:latin typeface="HG創英角ｺﾞｼｯｸUB" pitchFamily="49" charset="-128"/>
                <a:ea typeface="HG創英角ｺﾞｼｯｸUB" pitchFamily="49" charset="-128"/>
              </a:rPr>
              <a:t>27</a:t>
            </a:r>
            <a:r>
              <a:rPr lang="ja-JP" altLang="en-US" sz="800" b="0" smtClean="0">
                <a:solidFill>
                  <a:schemeClr val="tx1"/>
                </a:solidFill>
                <a:latin typeface="HG創英角ｺﾞｼｯｸUB" pitchFamily="49" charset="-128"/>
                <a:ea typeface="HG創英角ｺﾞｼｯｸUB" pitchFamily="49" charset="-128"/>
              </a:rPr>
              <a:t>年</a:t>
            </a:r>
            <a:r>
              <a:rPr lang="en-US" altLang="ja-JP" sz="800" dirty="0">
                <a:latin typeface="HG創英角ｺﾞｼｯｸUB" pitchFamily="49" charset="-128"/>
                <a:ea typeface="HG創英角ｺﾞｼｯｸUB" pitchFamily="49" charset="-128"/>
              </a:rPr>
              <a:t>7</a:t>
            </a:r>
            <a:r>
              <a:rPr lang="ja-JP" altLang="en-US" sz="800" b="0" smtClean="0">
                <a:solidFill>
                  <a:schemeClr val="tx1"/>
                </a:solidFill>
                <a:latin typeface="HG創英角ｺﾞｼｯｸUB" pitchFamily="49" charset="-128"/>
                <a:ea typeface="HG創英角ｺﾞｼｯｸUB" pitchFamily="49" charset="-128"/>
              </a:rPr>
              <a:t>月</a:t>
            </a:r>
            <a:r>
              <a:rPr lang="ja-JP" altLang="en-US" sz="800" b="0" dirty="0">
                <a:solidFill>
                  <a:schemeClr val="tx1"/>
                </a:solidFill>
                <a:latin typeface="HG創英角ｺﾞｼｯｸUB" pitchFamily="49" charset="-128"/>
                <a:ea typeface="HG創英角ｺﾞｼｯｸUB" pitchFamily="49" charset="-128"/>
              </a:rPr>
              <a:t>現在のものです。</a:t>
            </a:r>
          </a:p>
        </p:txBody>
      </p:sp>
      <p:sp>
        <p:nvSpPr>
          <p:cNvPr id="10" name="Text Box 625"/>
          <p:cNvSpPr txBox="1">
            <a:spLocks noChangeArrowheads="1"/>
          </p:cNvSpPr>
          <p:nvPr/>
        </p:nvSpPr>
        <p:spPr bwMode="auto">
          <a:xfrm>
            <a:off x="3508375" y="8088795"/>
            <a:ext cx="3349625" cy="160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263" tIns="45131" rIns="90263" bIns="45131">
            <a:spAutoFit/>
          </a:bodyPr>
          <a:lstStyle>
            <a:lvl1pPr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450850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903288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354138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04988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2621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7193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1765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6337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0" hangingPunct="0">
              <a:spcAft>
                <a:spcPct val="30000"/>
              </a:spcAft>
            </a:pPr>
            <a:r>
              <a:rPr lang="ja-JP" altLang="en-US" sz="700" dirty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endParaRPr lang="ja-JP" altLang="en-US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・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中部営業部</a:t>
            </a: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TEL.052-586-4141</a:t>
            </a: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〒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450-8611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愛知県名古屋市中村区名駅南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2-7-55</a:t>
            </a:r>
          </a:p>
          <a:p>
            <a:pPr eaLnBrk="0" hangingPunct="0">
              <a:lnSpc>
                <a:spcPct val="80000"/>
              </a:lnSpc>
            </a:pPr>
            <a:endParaRPr lang="en-US" altLang="ja-JP" sz="5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・近畿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営業部</a:t>
            </a: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TEL.06-6209-2731</a:t>
            </a: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〒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541-0044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大阪府大阪市中央区伏見町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2-1-1 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三井住友銀行高麗橋ﾋﾞﾙ</a:t>
            </a:r>
          </a:p>
          <a:p>
            <a:pPr eaLnBrk="0" hangingPunct="0">
              <a:lnSpc>
                <a:spcPct val="30000"/>
              </a:lnSpc>
            </a:pPr>
            <a:endParaRPr lang="ja-JP" altLang="en-US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endParaRPr lang="en-US" altLang="ja-JP" sz="5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・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西部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営業部</a:t>
            </a: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endParaRPr lang="en-US" altLang="ja-JP" sz="700" b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中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・四国営業所</a:t>
            </a:r>
            <a:endParaRPr lang="ja-JP" altLang="en-US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en-US" altLang="ja-JP" sz="700" b="0" dirty="0" smtClean="0">
                <a:latin typeface="HG創英角ｺﾞｼｯｸUB" pitchFamily="49" charset="-128"/>
                <a:ea typeface="HG創英角ｺﾞｼｯｸUB" pitchFamily="49" charset="-128"/>
              </a:rPr>
              <a:t>TEL.082-247-5623</a:t>
            </a:r>
            <a:endParaRPr lang="en-US" altLang="ja-JP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〒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730-8577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広島県広島市中区中町</a:t>
            </a:r>
            <a:r>
              <a:rPr lang="en-US" altLang="ja-JP" sz="700" b="0" dirty="0" smtClean="0">
                <a:latin typeface="HG創英角ｺﾞｼｯｸUB" pitchFamily="49" charset="-128"/>
                <a:ea typeface="HG創英角ｺﾞｼｯｸUB" pitchFamily="49" charset="-128"/>
              </a:rPr>
              <a:t>7-1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endParaRPr lang="en-US" altLang="ja-JP" sz="700" b="0" dirty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endParaRPr lang="ja-JP" altLang="en-US" sz="500" b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九州営業所</a:t>
            </a:r>
            <a:endParaRPr lang="ja-JP" altLang="en-US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en-US" altLang="ja-JP" sz="700" b="0" dirty="0" smtClean="0">
                <a:latin typeface="HG創英角ｺﾞｼｯｸUB" pitchFamily="49" charset="-128"/>
                <a:ea typeface="HG創英角ｺﾞｼｯｸUB" pitchFamily="49" charset="-128"/>
              </a:rPr>
              <a:t>TEL.092-522-3778</a:t>
            </a:r>
            <a:endParaRPr lang="en-US" altLang="ja-JP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〒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810-8530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福岡県福岡市中央区薬院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3-1-24</a:t>
            </a:r>
          </a:p>
          <a:p>
            <a:pPr eaLnBrk="0" hangingPunct="0">
              <a:lnSpc>
                <a:spcPct val="30000"/>
              </a:lnSpc>
            </a:pPr>
            <a:endParaRPr lang="en-US" altLang="ja-JP" sz="700" b="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11" name="Text Box 625"/>
          <p:cNvSpPr txBox="1">
            <a:spLocks noChangeArrowheads="1"/>
          </p:cNvSpPr>
          <p:nvPr/>
        </p:nvSpPr>
        <p:spPr bwMode="auto">
          <a:xfrm>
            <a:off x="21332" y="8148029"/>
            <a:ext cx="3349625" cy="1492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263" tIns="45131" rIns="90263" bIns="45131">
            <a:spAutoFit/>
          </a:bodyPr>
          <a:lstStyle>
            <a:lvl1pPr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450850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903288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354138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04988" defTabSz="903288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2621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7193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1765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633788" defTabSz="903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0" hangingPunct="0">
              <a:spcAft>
                <a:spcPct val="30000"/>
              </a:spcAft>
            </a:pPr>
            <a:r>
              <a:rPr lang="ja-JP" altLang="en-US" sz="700" dirty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endParaRPr lang="ja-JP" altLang="en-US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・ネットワークインテグレーション営業一部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/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二部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/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三部　市場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開発営業部</a:t>
            </a:r>
            <a:endParaRPr lang="en-US" altLang="ja-JP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  <a:spcBef>
                <a:spcPct val="15000"/>
              </a:spcBef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TEL.03-6402-5301</a:t>
            </a:r>
          </a:p>
          <a:p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〒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105-0021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東京都港区東新橋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2-12-7 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住友東新橋ビル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2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号館　</a:t>
            </a:r>
          </a:p>
          <a:p>
            <a:pPr eaLnBrk="0" hangingPunct="0">
              <a:lnSpc>
                <a:spcPct val="30000"/>
              </a:lnSpc>
            </a:pPr>
            <a:endParaRPr lang="ja-JP" altLang="en-US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30000"/>
              </a:lnSpc>
            </a:pPr>
            <a:endParaRPr lang="ja-JP" altLang="en-US" sz="5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endParaRPr lang="en-US" altLang="ja-JP" sz="700" b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・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北海道・</a:t>
            </a:r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東北営業部</a:t>
            </a:r>
            <a:endParaRPr lang="en-US" altLang="ja-JP" sz="700" b="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smtClean="0">
                <a:latin typeface="HG創英角ｺﾞｼｯｸUB" pitchFamily="49" charset="-128"/>
                <a:ea typeface="HG創英角ｺﾞｼｯｸUB" pitchFamily="49" charset="-128"/>
              </a:rPr>
              <a:t>　北海道営業所</a:t>
            </a:r>
            <a:endParaRPr lang="en-US" altLang="ja-JP" sz="700" smtClean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ja-JP" altLang="en-US" sz="700" smtClean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  <a:r>
              <a:rPr lang="en-US" altLang="ja-JP" sz="700" b="0" smtClean="0">
                <a:latin typeface="HG創英角ｺﾞｼｯｸUB" pitchFamily="49" charset="-128"/>
                <a:ea typeface="HG創英角ｺﾞｼｯｸUB" pitchFamily="49" charset="-128"/>
              </a:rPr>
              <a:t>TEL.011-736-1816</a:t>
            </a:r>
            <a:endParaRPr lang="en-US" altLang="ja-JP" sz="7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80000"/>
              </a:lnSpc>
            </a:pP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〒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060-0809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北海道札幌市北区北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9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条西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2-1</a:t>
            </a:r>
          </a:p>
          <a:p>
            <a:pPr eaLnBrk="0" hangingPunct="0">
              <a:lnSpc>
                <a:spcPct val="80000"/>
              </a:lnSpc>
            </a:pPr>
            <a:endParaRPr lang="en-US" altLang="ja-JP" sz="5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r>
              <a:rPr lang="ja-JP" altLang="en-US" sz="700" b="0" smtClean="0">
                <a:latin typeface="HG創英角ｺﾞｼｯｸUB" pitchFamily="49" charset="-128"/>
                <a:ea typeface="HG創英角ｺﾞｼｯｸUB" pitchFamily="49" charset="-128"/>
              </a:rPr>
              <a:t>　　東北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営業所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</a:t>
            </a:r>
          </a:p>
          <a:p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TEL.022-712-1422</a:t>
            </a:r>
          </a:p>
          <a:p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　</a:t>
            </a:r>
            <a:r>
              <a:rPr lang="ja-JP" altLang="en-US" sz="700" b="0" dirty="0" smtClean="0">
                <a:latin typeface="HG創英角ｺﾞｼｯｸUB" pitchFamily="49" charset="-128"/>
                <a:ea typeface="HG創英角ｺﾞｼｯｸUB" pitchFamily="49" charset="-128"/>
              </a:rPr>
              <a:t>〒</a:t>
            </a:r>
            <a:r>
              <a:rPr lang="en-US" altLang="ja-JP" sz="700" b="0" dirty="0" smtClean="0">
                <a:latin typeface="HG創英角ｺﾞｼｯｸUB" pitchFamily="49" charset="-128"/>
                <a:ea typeface="HG創英角ｺﾞｼｯｸUB" pitchFamily="49" charset="-128"/>
              </a:rPr>
              <a:t>980-0014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　宮城県仙台市青葉区本町</a:t>
            </a:r>
            <a:r>
              <a:rPr lang="en-US" altLang="ja-JP" sz="700" b="0" dirty="0">
                <a:latin typeface="HG創英角ｺﾞｼｯｸUB" pitchFamily="49" charset="-128"/>
                <a:ea typeface="HG創英角ｺﾞｼｯｸUB" pitchFamily="49" charset="-128"/>
              </a:rPr>
              <a:t>2-4-6 </a:t>
            </a:r>
            <a:r>
              <a:rPr lang="ja-JP" altLang="en-US" sz="700" b="0" dirty="0">
                <a:latin typeface="HG創英角ｺﾞｼｯｸUB" pitchFamily="49" charset="-128"/>
                <a:ea typeface="HG創英角ｺﾞｼｯｸUB" pitchFamily="49" charset="-128"/>
              </a:rPr>
              <a:t>仙台本町三井ﾋﾞﾙﾃﾞｨﾝｸﾞ</a:t>
            </a:r>
          </a:p>
          <a:p>
            <a:pPr eaLnBrk="0" hangingPunct="0">
              <a:lnSpc>
                <a:spcPct val="80000"/>
              </a:lnSpc>
            </a:pPr>
            <a:endParaRPr lang="ja-JP" altLang="en-US" sz="500" b="0" dirty="0">
              <a:latin typeface="HG創英角ｺﾞｼｯｸUB" pitchFamily="49" charset="-128"/>
              <a:ea typeface="HG創英角ｺﾞｼｯｸUB" pitchFamily="49" charset="-128"/>
            </a:endParaRPr>
          </a:p>
          <a:p>
            <a:pPr eaLnBrk="0" hangingPunct="0">
              <a:lnSpc>
                <a:spcPct val="30000"/>
              </a:lnSpc>
            </a:pPr>
            <a:endParaRPr lang="en-US" altLang="ja-JP" sz="700" b="0" dirty="0"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6" name="Rectangle 531"/>
          <p:cNvSpPr>
            <a:spLocks noChangeArrowheads="1"/>
          </p:cNvSpPr>
          <p:nvPr/>
        </p:nvSpPr>
        <p:spPr bwMode="auto">
          <a:xfrm>
            <a:off x="0" y="6552406"/>
            <a:ext cx="6858000" cy="42862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ja-JP" altLang="en-US" sz="1400" b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お問い合わせ　</a:t>
            </a:r>
            <a:r>
              <a:rPr lang="ja-JP" altLang="en-US" sz="1400" b="0">
                <a:solidFill>
                  <a:schemeClr val="bg1"/>
                </a:solidFill>
                <a:latin typeface="HGP創英角ｺﾞｼｯｸUB" pitchFamily="50" charset="-128"/>
              </a:rPr>
              <a:t>　 </a:t>
            </a:r>
            <a:r>
              <a:rPr lang="en-US" altLang="ja-JP" sz="1400" b="0">
                <a:solidFill>
                  <a:schemeClr val="bg1"/>
                </a:solidFill>
                <a:latin typeface="HGP創英角ｺﾞｼｯｸUB" pitchFamily="50" charset="-128"/>
              </a:rPr>
              <a:t>http://panasonic.co.jp/es/pesnw/</a:t>
            </a:r>
          </a:p>
          <a:p>
            <a:pPr>
              <a:lnSpc>
                <a:spcPct val="90000"/>
              </a:lnSpc>
            </a:pPr>
            <a:r>
              <a:rPr lang="en-US" altLang="ja-JP" sz="1400" b="0">
                <a:solidFill>
                  <a:schemeClr val="bg1"/>
                </a:solidFill>
                <a:latin typeface="HGP創英角ｺﾞｼｯｸUB" pitchFamily="50" charset="-128"/>
              </a:rPr>
              <a:t>                        E-mail:sales-esnetworks@ml.jp.panasonic.com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331" y="128464"/>
            <a:ext cx="6720781" cy="3693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マイナンバーセキュリティソリューション</a:t>
            </a:r>
            <a:endParaRPr kumimoji="1" lang="ja-JP" altLang="en-US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921715"/>
            <a:ext cx="6070054" cy="2564812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346158" y="504734"/>
            <a:ext cx="5941049" cy="450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smtClean="0">
                <a:solidFill>
                  <a:srgbClr val="9E1C0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パナソニックＥＳネットワークスはオフィスセキュリティをトータルに提案いたします</a:t>
            </a:r>
            <a:endParaRPr kumimoji="1" lang="ja-JP" altLang="en-US" sz="1400">
              <a:solidFill>
                <a:srgbClr val="9E1C0E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3504555" y="3411111"/>
            <a:ext cx="484632" cy="224552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9E1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下矢印 58"/>
          <p:cNvSpPr/>
          <p:nvPr/>
        </p:nvSpPr>
        <p:spPr>
          <a:xfrm>
            <a:off x="5373216" y="3411111"/>
            <a:ext cx="484632" cy="224552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9E1C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3308226" y="1641795"/>
            <a:ext cx="1427759" cy="1728192"/>
          </a:xfrm>
          <a:prstGeom prst="roundRect">
            <a:avLst>
              <a:gd name="adj" fmla="val 1181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角丸四角形 62"/>
          <p:cNvSpPr/>
          <p:nvPr/>
        </p:nvSpPr>
        <p:spPr>
          <a:xfrm>
            <a:off x="4821348" y="1641795"/>
            <a:ext cx="1427759" cy="1728192"/>
          </a:xfrm>
          <a:prstGeom prst="roundRect">
            <a:avLst>
              <a:gd name="adj" fmla="val 1181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69060" y="1445515"/>
            <a:ext cx="1568058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オフィスセキュリティ</a:t>
            </a:r>
            <a:endParaRPr kumimoji="1" lang="ja-JP" altLang="en-US" sz="14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99019" y="859136"/>
            <a:ext cx="347342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smtClean="0"/>
              <a:t>特定個人情報（マイナンバー）取り扱いにおけて講じなければならない安全管理措置</a:t>
            </a:r>
            <a:endParaRPr kumimoji="1" lang="ja-JP" altLang="en-US" sz="700"/>
          </a:p>
        </p:txBody>
      </p:sp>
      <p:sp>
        <p:nvSpPr>
          <p:cNvPr id="71" name="角丸四角形 70"/>
          <p:cNvSpPr/>
          <p:nvPr/>
        </p:nvSpPr>
        <p:spPr>
          <a:xfrm>
            <a:off x="346159" y="3636829"/>
            <a:ext cx="3802921" cy="1893398"/>
          </a:xfrm>
          <a:prstGeom prst="roundRect">
            <a:avLst>
              <a:gd name="adj" fmla="val 577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角丸四角形 71"/>
          <p:cNvSpPr/>
          <p:nvPr/>
        </p:nvSpPr>
        <p:spPr>
          <a:xfrm>
            <a:off x="4221088" y="3636829"/>
            <a:ext cx="2054684" cy="1893398"/>
          </a:xfrm>
          <a:prstGeom prst="roundRect">
            <a:avLst>
              <a:gd name="adj" fmla="val 6641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角丸四角形 72"/>
          <p:cNvSpPr/>
          <p:nvPr/>
        </p:nvSpPr>
        <p:spPr>
          <a:xfrm>
            <a:off x="431521" y="3730027"/>
            <a:ext cx="1989367" cy="288032"/>
          </a:xfrm>
          <a:prstGeom prst="roundRect">
            <a:avLst>
              <a:gd name="adj" fmla="val 1181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入退室管理システム</a:t>
            </a:r>
            <a:endParaRPr kumimoji="1" lang="ja-JP" altLang="en-US" sz="11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431521" y="4619532"/>
            <a:ext cx="1989367" cy="288032"/>
          </a:xfrm>
          <a:prstGeom prst="roundRect">
            <a:avLst>
              <a:gd name="adj" fmla="val 1181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映像監視</a:t>
            </a:r>
            <a:endParaRPr kumimoji="1" lang="ja-JP" altLang="en-US" sz="11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2579"/>
          <a:stretch/>
        </p:blipFill>
        <p:spPr bwMode="auto">
          <a:xfrm>
            <a:off x="3206031" y="4724118"/>
            <a:ext cx="877019" cy="69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" name="テキスト ボックス 75"/>
          <p:cNvSpPr txBox="1"/>
          <p:nvPr/>
        </p:nvSpPr>
        <p:spPr>
          <a:xfrm>
            <a:off x="431521" y="4090067"/>
            <a:ext cx="3209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smtClean="0"/>
              <a:t>IC</a:t>
            </a:r>
            <a:r>
              <a:rPr lang="ja-JP" altLang="en-US" sz="700" smtClean="0"/>
              <a:t>カード、生態認証による入退室制限と入退室の履歴管理を行います。</a:t>
            </a:r>
            <a:endParaRPr lang="en-US" altLang="ja-JP" sz="700" smtClean="0"/>
          </a:p>
          <a:p>
            <a:r>
              <a:rPr lang="ja-JP" altLang="en-US" sz="700" smtClean="0"/>
              <a:t>データとして記録を残せるので、管理の効率を図ることができます。</a:t>
            </a:r>
            <a:endParaRPr lang="en-US" altLang="ja-JP" sz="700" smtClean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31521" y="4907564"/>
            <a:ext cx="33328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smtClean="0"/>
              <a:t>入退室管理システムとカメラ映像と連携することで、</a:t>
            </a:r>
            <a:endParaRPr kumimoji="1" lang="en-US" altLang="ja-JP" sz="700" smtClean="0"/>
          </a:p>
          <a:p>
            <a:r>
              <a:rPr kumimoji="1" lang="ja-JP" altLang="en-US" sz="700" smtClean="0"/>
              <a:t>不正機器の持ち込みやデータ持出の防止・抑制や、</a:t>
            </a:r>
            <a:endParaRPr kumimoji="1" lang="en-US" altLang="ja-JP" sz="700" smtClean="0"/>
          </a:p>
          <a:p>
            <a:r>
              <a:rPr kumimoji="1" lang="ja-JP" altLang="en-US" sz="700" smtClean="0"/>
              <a:t>万が一のトラブル発生時の早期原因究明が可能となります。</a:t>
            </a:r>
            <a:endParaRPr kumimoji="1" lang="ja-JP" altLang="en-US" sz="70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6CBA4E"/>
              </a:clrFrom>
              <a:clrTo>
                <a:srgbClr val="6CBA4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653" b="97934" l="0" r="96886">
                        <a14:foregroundMark x1="54671" y1="68595" x2="54671" y2="68595"/>
                        <a14:foregroundMark x1="53633" y1="62810" x2="53633" y2="62810"/>
                        <a14:foregroundMark x1="48443" y1="62397" x2="83045" y2="85124"/>
                        <a14:foregroundMark x1="60208" y1="61983" x2="94464" y2="66529"/>
                        <a14:foregroundMark x1="46367" y1="65289" x2="49135" y2="78512"/>
                        <a14:foregroundMark x1="49135" y1="78512" x2="66782" y2="85950"/>
                        <a14:foregroundMark x1="66090" y1="86364" x2="58824" y2="97934"/>
                        <a14:foregroundMark x1="93772" y1="67355" x2="96886" y2="71074"/>
                        <a14:foregroundMark x1="73356" y1="69835" x2="73356" y2="69835"/>
                        <a14:foregroundMark x1="76125" y1="71488" x2="79239" y2="72314"/>
                        <a14:foregroundMark x1="85121" y1="75207" x2="85121" y2="75207"/>
                        <a14:foregroundMark x1="90657" y1="85124" x2="90657" y2="85124"/>
                        <a14:foregroundMark x1="92042" y1="74380" x2="92042" y2="74380"/>
                        <a14:foregroundMark x1="91696" y1="72314" x2="73356" y2="90909"/>
                        <a14:foregroundMark x1="63668" y1="95455" x2="86505" y2="97521"/>
                      </a14:backgroundRemoval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7331"/>
          <a:stretch/>
        </p:blipFill>
        <p:spPr bwMode="auto">
          <a:xfrm>
            <a:off x="3206031" y="3759123"/>
            <a:ext cx="877019" cy="792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角丸四角形 77"/>
          <p:cNvSpPr/>
          <p:nvPr/>
        </p:nvSpPr>
        <p:spPr>
          <a:xfrm>
            <a:off x="4296425" y="3730027"/>
            <a:ext cx="1868879" cy="288032"/>
          </a:xfrm>
          <a:prstGeom prst="roundRect">
            <a:avLst>
              <a:gd name="adj" fmla="val 1181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10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ネットワークソリューション</a:t>
            </a:r>
            <a:endParaRPr kumimoji="1" lang="ja-JP" altLang="en-US" sz="11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221088" y="4090067"/>
            <a:ext cx="2054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smtClean="0"/>
              <a:t>スイッチングハブを中心として、個別ネットワークの構築や専用アプライアンスによる制御など、お客様の規模・予算に合わせてマルチベンダで最適なご提案を行います。</a:t>
            </a:r>
            <a:endParaRPr kumimoji="1" lang="ja-JP" altLang="en-US" sz="70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7274" y="5732255"/>
            <a:ext cx="4671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i="1" smtClean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コンサルティングから設計、構築、保守、運用まで一貫してサービスをご提供します。</a:t>
            </a:r>
            <a:endParaRPr kumimoji="1" lang="ja-JP" altLang="en-US" sz="1000" i="1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175620" y="5978476"/>
            <a:ext cx="1306828" cy="39326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ヒアリング</a:t>
            </a:r>
            <a:endParaRPr kumimoji="1" lang="ja-JP" altLang="en-US" sz="12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866557" y="5978476"/>
            <a:ext cx="1306828" cy="39326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機器選定</a:t>
            </a:r>
            <a:r>
              <a:rPr kumimoji="1" lang="en-US" altLang="ja-JP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kumimoji="1" lang="en-US" altLang="ja-JP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kumimoji="1"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設　計</a:t>
            </a:r>
            <a:endParaRPr kumimoji="1" lang="ja-JP" altLang="en-US" sz="12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3557494" y="5978476"/>
            <a:ext cx="1306828" cy="39326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構　築</a:t>
            </a:r>
            <a:endParaRPr kumimoji="1" lang="ja-JP" altLang="en-US" sz="12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5248430" y="5978476"/>
            <a:ext cx="1306828" cy="39326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20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保　守</a:t>
            </a:r>
            <a:endParaRPr kumimoji="1" lang="ja-JP" altLang="en-US" sz="120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1549871" y="6095452"/>
            <a:ext cx="249263" cy="88793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二等辺三角形 89"/>
          <p:cNvSpPr/>
          <p:nvPr/>
        </p:nvSpPr>
        <p:spPr>
          <a:xfrm rot="5400000">
            <a:off x="3240808" y="6095452"/>
            <a:ext cx="249263" cy="88793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二等辺三角形 90"/>
          <p:cNvSpPr/>
          <p:nvPr/>
        </p:nvSpPr>
        <p:spPr>
          <a:xfrm rot="5400000">
            <a:off x="4931745" y="6095452"/>
            <a:ext cx="249263" cy="88793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87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442</Words>
  <Application>Microsoft Office PowerPoint</Application>
  <PresentationFormat>A4 210 x 297 mm</PresentationFormat>
  <Paragraphs>101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**********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大鹿 恵美</dc:creator>
  <cp:lastModifiedBy>大鹿 恵美</cp:lastModifiedBy>
  <cp:revision>83</cp:revision>
  <cp:lastPrinted>2015-07-03T10:34:52Z</cp:lastPrinted>
  <dcterms:created xsi:type="dcterms:W3CDTF">2015-04-14T06:38:04Z</dcterms:created>
  <dcterms:modified xsi:type="dcterms:W3CDTF">2015-07-05T08:23:56Z</dcterms:modified>
</cp:coreProperties>
</file>