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7"/>
  </p:notesMasterIdLst>
  <p:sldIdLst>
    <p:sldId id="256" r:id="rId5"/>
    <p:sldId id="257" r:id="rId6"/>
  </p:sldIdLst>
  <p:sldSz cx="7556500" cy="10693400"/>
  <p:notesSz cx="6858000" cy="9144000"/>
  <p:embeddedFontLst>
    <p:embeddedFont>
      <p:font typeface="A-OTF UD新ゴ Pro L" panose="020B0300000000000000" charset="-128"/>
      <p:regular r:id="rId8"/>
    </p:embeddedFont>
    <p:embeddedFont>
      <p:font typeface="游ゴシック" panose="020B0400000000000000" pitchFamily="34" charset="-128"/>
      <p:regular r:id="rId9"/>
      <p:bold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66CCFF"/>
    <a:srgbClr val="66FFCC"/>
    <a:srgbClr val="42B4E6"/>
    <a:srgbClr val="3DCD58"/>
    <a:srgbClr val="FFD1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130" d="100"/>
          <a:sy n="130" d="100"/>
        </p:scale>
        <p:origin x="1290" y="-28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A631D0-38C3-43E1-B9B6-8DA2662479F1}" type="datetimeFigureOut">
              <a:rPr kumimoji="1" lang="ja-JP" altLang="en-US" smtClean="0"/>
              <a:t>2026/7/26</a:t>
            </a:fld>
            <a:endParaRPr kumimoji="1" lang="ja-JP" altLang="en-US"/>
          </a:p>
        </p:txBody>
      </p:sp>
      <p:sp>
        <p:nvSpPr>
          <p:cNvPr id="4" name="スライド イメージ プレースホルダー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BCFAE5-9149-4FB0-8447-E9C67E91D7AC}" type="slidenum">
              <a:rPr kumimoji="1" lang="ja-JP" altLang="en-US" smtClean="0"/>
              <a:t>‹#›</a:t>
            </a:fld>
            <a:endParaRPr kumimoji="1" lang="ja-JP" altLang="en-US"/>
          </a:p>
        </p:txBody>
      </p:sp>
    </p:spTree>
    <p:extLst>
      <p:ext uri="{BB962C8B-B14F-4D97-AF65-F5344CB8AC3E}">
        <p14:creationId xmlns:p14="http://schemas.microsoft.com/office/powerpoint/2010/main" val="42399550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1BCFAE5-9149-4FB0-8447-E9C67E91D7AC}" type="slidenum">
              <a:rPr kumimoji="1" lang="ja-JP" altLang="en-US" smtClean="0"/>
              <a:t>2</a:t>
            </a:fld>
            <a:endParaRPr kumimoji="1" lang="ja-JP" altLang="en-US"/>
          </a:p>
        </p:txBody>
      </p:sp>
    </p:spTree>
    <p:extLst>
      <p:ext uri="{BB962C8B-B14F-4D97-AF65-F5344CB8AC3E}">
        <p14:creationId xmlns:p14="http://schemas.microsoft.com/office/powerpoint/2010/main" val="2323822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8" name="テキスト ボックス 7">
            <a:extLst>
              <a:ext uri="{FF2B5EF4-FFF2-40B4-BE49-F238E27FC236}">
                <a16:creationId xmlns:a16="http://schemas.microsoft.com/office/drawing/2014/main" id="{8B8193D9-8101-7CE4-C29C-73DAE577A74D}"/>
              </a:ext>
            </a:extLst>
          </p:cNvPr>
          <p:cNvSpPr txBox="1"/>
          <p:nvPr userDrawn="1">
            <p:extLst>
              <p:ext uri="{1162E1C5-73C7-4A58-AE30-91384D911F3F}">
                <p184:classification xmlns:p184="http://schemas.microsoft.com/office/powerpoint/2018/4/main" val="ftr"/>
              </p:ext>
            </p:extLst>
          </p:nvPr>
        </p:nvSpPr>
        <p:spPr>
          <a:xfrm>
            <a:off x="3675063" y="10538460"/>
            <a:ext cx="222250" cy="91440"/>
          </a:xfrm>
          <a:prstGeom prst="rect">
            <a:avLst/>
          </a:prstGeom>
        </p:spPr>
        <p:txBody>
          <a:bodyPr horzOverflow="overflow" lIns="0" tIns="0" rIns="0" bIns="0">
            <a:spAutoFit/>
          </a:bodyPr>
          <a:lstStyle/>
          <a:p>
            <a:pPr algn="l"/>
            <a:r>
              <a:rPr lang="ja-JP" altLang="en-US" sz="600">
                <a:solidFill>
                  <a:srgbClr val="626469">
                    <a:alpha val="50000"/>
                  </a:srgbClr>
                </a:solidFill>
                <a:latin typeface="Aptos" panose="020B0004020202020204" pitchFamily="34" charset="0"/>
              </a:rPr>
              <a:t>Public</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svg"/><Relationship Id="rId18" Type="http://schemas.openxmlformats.org/officeDocument/2006/relationships/hyperlink" Target="https://www.meti.go.jp/shingikai/enecho/denryoku_gas/jisedai_kiban/pdf/005_08_00.pdf" TargetMode="External"/><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11.svg"/><Relationship Id="rId17" Type="http://schemas.openxmlformats.org/officeDocument/2006/relationships/hyperlink" Target="https://www.asahi.com/articles/ASV6C10RVV6COXIE022M.html" TargetMode="External"/><Relationship Id="rId2" Type="http://schemas.openxmlformats.org/officeDocument/2006/relationships/image" Target="../media/image1.jpeg"/><Relationship Id="rId16" Type="http://schemas.openxmlformats.org/officeDocument/2006/relationships/hyperlink" Target="https://weather-jwa.jp/news/topics/post12892" TargetMode="External"/><Relationship Id="rId20" Type="http://schemas.openxmlformats.org/officeDocument/2006/relationships/hyperlink" Target="https://www.chusho.meti.go.jp/keiei/antei/bousai/keizokuryoku.html" TargetMode="External"/><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hyperlink" Target="https://jp.weathernews.com/news/56092" TargetMode="External"/><Relationship Id="rId10" Type="http://schemas.openxmlformats.org/officeDocument/2006/relationships/image" Target="../media/image9.jpeg"/><Relationship Id="rId19" Type="http://schemas.openxmlformats.org/officeDocument/2006/relationships/hyperlink" Target="https://www.tokyo-kosha.or.jp/support/josei/setsubijosei/bcp.html" TargetMode="External"/><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13" Type="http://schemas.openxmlformats.org/officeDocument/2006/relationships/image" Target="../media/image22.png"/><Relationship Id="rId18" Type="http://schemas.openxmlformats.org/officeDocument/2006/relationships/image" Target="../media/image27.jpeg"/><Relationship Id="rId26" Type="http://schemas.openxmlformats.org/officeDocument/2006/relationships/image" Target="../media/image34.svg"/><Relationship Id="rId3" Type="http://schemas.openxmlformats.org/officeDocument/2006/relationships/image" Target="../media/image2.png"/><Relationship Id="rId21" Type="http://schemas.openxmlformats.org/officeDocument/2006/relationships/image" Target="../media/image30.png"/><Relationship Id="rId34" Type="http://schemas.openxmlformats.org/officeDocument/2006/relationships/image" Target="../media/image42.svg"/><Relationship Id="rId7" Type="http://schemas.openxmlformats.org/officeDocument/2006/relationships/image" Target="../media/image16.svg"/><Relationship Id="rId12" Type="http://schemas.openxmlformats.org/officeDocument/2006/relationships/image" Target="../media/image21.png"/><Relationship Id="rId17" Type="http://schemas.openxmlformats.org/officeDocument/2006/relationships/image" Target="../media/image26.png"/><Relationship Id="rId25" Type="http://schemas.openxmlformats.org/officeDocument/2006/relationships/image" Target="../media/image33.png"/><Relationship Id="rId33" Type="http://schemas.openxmlformats.org/officeDocument/2006/relationships/image" Target="../media/image41.png"/><Relationship Id="rId2" Type="http://schemas.openxmlformats.org/officeDocument/2006/relationships/notesSlide" Target="../notesSlides/notesSlide1.xml"/><Relationship Id="rId16" Type="http://schemas.openxmlformats.org/officeDocument/2006/relationships/image" Target="../media/image25.png"/><Relationship Id="rId20" Type="http://schemas.openxmlformats.org/officeDocument/2006/relationships/image" Target="../media/image29.svg"/><Relationship Id="rId29"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15.svg"/><Relationship Id="rId11" Type="http://schemas.openxmlformats.org/officeDocument/2006/relationships/image" Target="../media/image20.svg"/><Relationship Id="rId24" Type="http://schemas.openxmlformats.org/officeDocument/2006/relationships/hyperlink" Target="https://www.se.com/jp/ja/work/support/product-support/recycling-options/" TargetMode="External"/><Relationship Id="rId32" Type="http://schemas.openxmlformats.org/officeDocument/2006/relationships/image" Target="../media/image40.svg"/><Relationship Id="rId5" Type="http://schemas.openxmlformats.org/officeDocument/2006/relationships/image" Target="../media/image14.svg"/><Relationship Id="rId15" Type="http://schemas.openxmlformats.org/officeDocument/2006/relationships/image" Target="../media/image24.png"/><Relationship Id="rId23" Type="http://schemas.openxmlformats.org/officeDocument/2006/relationships/image" Target="../media/image32.png"/><Relationship Id="rId28" Type="http://schemas.openxmlformats.org/officeDocument/2006/relationships/image" Target="../media/image36.png"/><Relationship Id="rId36" Type="http://schemas.openxmlformats.org/officeDocument/2006/relationships/image" Target="../media/image44.jpeg"/><Relationship Id="rId10" Type="http://schemas.openxmlformats.org/officeDocument/2006/relationships/image" Target="../media/image19.svg"/><Relationship Id="rId19" Type="http://schemas.openxmlformats.org/officeDocument/2006/relationships/image" Target="../media/image28.png"/><Relationship Id="rId31" Type="http://schemas.openxmlformats.org/officeDocument/2006/relationships/image" Target="../media/image39.svg"/><Relationship Id="rId4" Type="http://schemas.openxmlformats.org/officeDocument/2006/relationships/image" Target="../media/image4.png"/><Relationship Id="rId9" Type="http://schemas.openxmlformats.org/officeDocument/2006/relationships/image" Target="../media/image18.svg"/><Relationship Id="rId14" Type="http://schemas.openxmlformats.org/officeDocument/2006/relationships/image" Target="../media/image23.png"/><Relationship Id="rId22" Type="http://schemas.openxmlformats.org/officeDocument/2006/relationships/image" Target="../media/image31.png"/><Relationship Id="rId27" Type="http://schemas.openxmlformats.org/officeDocument/2006/relationships/image" Target="../media/image35.svg"/><Relationship Id="rId30" Type="http://schemas.openxmlformats.org/officeDocument/2006/relationships/image" Target="../media/image38.svg"/><Relationship Id="rId35" Type="http://schemas.openxmlformats.org/officeDocument/2006/relationships/image" Target="../media/image43.png"/><Relationship Id="rId8"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0" y="0"/>
            <a:ext cx="7556500" cy="4441337"/>
          </a:xfrm>
          <a:custGeom>
            <a:avLst/>
            <a:gdLst/>
            <a:ahLst/>
            <a:cxnLst/>
            <a:rect l="l" t="t" r="r" b="b"/>
            <a:pathLst>
              <a:path w="10271165" h="6856002">
                <a:moveTo>
                  <a:pt x="0" y="0"/>
                </a:moveTo>
                <a:lnTo>
                  <a:pt x="10271165" y="0"/>
                </a:lnTo>
                <a:lnTo>
                  <a:pt x="10271165" y="6856002"/>
                </a:lnTo>
                <a:lnTo>
                  <a:pt x="0" y="6856002"/>
                </a:lnTo>
                <a:lnTo>
                  <a:pt x="0" y="0"/>
                </a:lnTo>
                <a:close/>
              </a:path>
            </a:pathLst>
          </a:custGeom>
          <a:blipFill>
            <a:blip r:embed="rId2"/>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31" name="正方形/長方形 230">
            <a:extLst>
              <a:ext uri="{FF2B5EF4-FFF2-40B4-BE49-F238E27FC236}">
                <a16:creationId xmlns:a16="http://schemas.microsoft.com/office/drawing/2014/main" id="{E1C1E809-438C-2AE4-C21E-C8B5854B8A66}"/>
              </a:ext>
            </a:extLst>
          </p:cNvPr>
          <p:cNvSpPr/>
          <p:nvPr/>
        </p:nvSpPr>
        <p:spPr>
          <a:xfrm>
            <a:off x="0" y="13914"/>
            <a:ext cx="7566401" cy="4426279"/>
          </a:xfrm>
          <a:prstGeom prst="rect">
            <a:avLst/>
          </a:prstGeom>
          <a:solidFill>
            <a:srgbClr val="FFFFFF">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Freeform 7"/>
          <p:cNvSpPr/>
          <p:nvPr/>
        </p:nvSpPr>
        <p:spPr>
          <a:xfrm>
            <a:off x="218218" y="215062"/>
            <a:ext cx="911552" cy="245812"/>
          </a:xfrm>
          <a:custGeom>
            <a:avLst/>
            <a:gdLst/>
            <a:ahLst/>
            <a:cxnLst/>
            <a:rect l="l" t="t" r="r" b="b"/>
            <a:pathLst>
              <a:path w="911552" h="245812">
                <a:moveTo>
                  <a:pt x="0" y="0"/>
                </a:moveTo>
                <a:lnTo>
                  <a:pt x="911552" y="0"/>
                </a:lnTo>
                <a:lnTo>
                  <a:pt x="911552" y="245812"/>
                </a:lnTo>
                <a:lnTo>
                  <a:pt x="0" y="245812"/>
                </a:lnTo>
                <a:lnTo>
                  <a:pt x="0" y="0"/>
                </a:lnTo>
                <a:close/>
              </a:path>
            </a:pathLst>
          </a:custGeom>
          <a:blipFill>
            <a:blip r:embed="rId3"/>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8" name="Group 8"/>
          <p:cNvGrpSpPr/>
          <p:nvPr/>
        </p:nvGrpSpPr>
        <p:grpSpPr>
          <a:xfrm>
            <a:off x="0" y="10040775"/>
            <a:ext cx="7560000" cy="651225"/>
            <a:chOff x="0" y="0"/>
            <a:chExt cx="2709333" cy="233384"/>
          </a:xfrm>
        </p:grpSpPr>
        <p:sp>
          <p:nvSpPr>
            <p:cNvPr id="9" name="Freeform 9"/>
            <p:cNvSpPr/>
            <p:nvPr/>
          </p:nvSpPr>
          <p:spPr>
            <a:xfrm>
              <a:off x="0" y="0"/>
              <a:ext cx="2709333" cy="233384"/>
            </a:xfrm>
            <a:custGeom>
              <a:avLst/>
              <a:gdLst/>
              <a:ahLst/>
              <a:cxnLst/>
              <a:rect l="l" t="t" r="r" b="b"/>
              <a:pathLst>
                <a:path w="2709333" h="233384">
                  <a:moveTo>
                    <a:pt x="0" y="0"/>
                  </a:moveTo>
                  <a:lnTo>
                    <a:pt x="2709333" y="0"/>
                  </a:lnTo>
                  <a:lnTo>
                    <a:pt x="2709333" y="233384"/>
                  </a:lnTo>
                  <a:lnTo>
                    <a:pt x="0" y="233384"/>
                  </a:lnTo>
                  <a:close/>
                </a:path>
              </a:pathLst>
            </a:custGeom>
            <a:solidFill>
              <a:srgbClr val="3DCD58"/>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0" name="TextBox 10"/>
            <p:cNvSpPr txBox="1"/>
            <p:nvPr/>
          </p:nvSpPr>
          <p:spPr>
            <a:xfrm>
              <a:off x="0" y="-19050"/>
              <a:ext cx="2709333" cy="252434"/>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sp>
        <p:nvSpPr>
          <p:cNvPr id="11" name="Freeform 11"/>
          <p:cNvSpPr/>
          <p:nvPr/>
        </p:nvSpPr>
        <p:spPr>
          <a:xfrm>
            <a:off x="2541655" y="1129845"/>
            <a:ext cx="564869" cy="564869"/>
          </a:xfrm>
          <a:custGeom>
            <a:avLst/>
            <a:gdLst/>
            <a:ahLst/>
            <a:cxnLst/>
            <a:rect l="l" t="t" r="r" b="b"/>
            <a:pathLst>
              <a:path w="564869" h="564869">
                <a:moveTo>
                  <a:pt x="0" y="0"/>
                </a:moveTo>
                <a:lnTo>
                  <a:pt x="564869" y="0"/>
                </a:lnTo>
                <a:lnTo>
                  <a:pt x="564869" y="564869"/>
                </a:lnTo>
                <a:lnTo>
                  <a:pt x="0" y="564869"/>
                </a:lnTo>
                <a:lnTo>
                  <a:pt x="0" y="0"/>
                </a:lnTo>
                <a:close/>
              </a:path>
            </a:pathLst>
          </a:custGeom>
          <a:blipFill>
            <a:blip r:embed="rId4"/>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2" name="Freeform 12"/>
          <p:cNvSpPr/>
          <p:nvPr/>
        </p:nvSpPr>
        <p:spPr>
          <a:xfrm>
            <a:off x="6145031" y="10075322"/>
            <a:ext cx="1249630" cy="434871"/>
          </a:xfrm>
          <a:custGeom>
            <a:avLst/>
            <a:gdLst/>
            <a:ahLst/>
            <a:cxnLst/>
            <a:rect l="l" t="t" r="r" b="b"/>
            <a:pathLst>
              <a:path w="1249630" h="434871">
                <a:moveTo>
                  <a:pt x="0" y="0"/>
                </a:moveTo>
                <a:lnTo>
                  <a:pt x="1249630" y="0"/>
                </a:lnTo>
                <a:lnTo>
                  <a:pt x="1249630" y="434871"/>
                </a:lnTo>
                <a:lnTo>
                  <a:pt x="0" y="434871"/>
                </a:lnTo>
                <a:lnTo>
                  <a:pt x="0" y="0"/>
                </a:lnTo>
                <a:close/>
              </a:path>
            </a:pathLst>
          </a:custGeom>
          <a:blipFill>
            <a:blip r:embed="rId5"/>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13" name="Group 13"/>
          <p:cNvGrpSpPr/>
          <p:nvPr/>
        </p:nvGrpSpPr>
        <p:grpSpPr>
          <a:xfrm>
            <a:off x="176855" y="1190889"/>
            <a:ext cx="2252738" cy="90986"/>
            <a:chOff x="0" y="0"/>
            <a:chExt cx="807331" cy="32607"/>
          </a:xfrm>
        </p:grpSpPr>
        <p:sp>
          <p:nvSpPr>
            <p:cNvPr id="14" name="Freeform 14"/>
            <p:cNvSpPr/>
            <p:nvPr/>
          </p:nvSpPr>
          <p:spPr>
            <a:xfrm>
              <a:off x="0" y="0"/>
              <a:ext cx="807331" cy="32607"/>
            </a:xfrm>
            <a:custGeom>
              <a:avLst/>
              <a:gdLst/>
              <a:ahLst/>
              <a:cxnLst/>
              <a:rect l="l" t="t" r="r" b="b"/>
              <a:pathLst>
                <a:path w="807331" h="32607">
                  <a:moveTo>
                    <a:pt x="0" y="0"/>
                  </a:moveTo>
                  <a:lnTo>
                    <a:pt x="807331" y="0"/>
                  </a:lnTo>
                  <a:lnTo>
                    <a:pt x="807331" y="32607"/>
                  </a:lnTo>
                  <a:lnTo>
                    <a:pt x="0" y="32607"/>
                  </a:lnTo>
                  <a:close/>
                </a:path>
              </a:pathLst>
            </a:custGeom>
            <a:solidFill>
              <a:srgbClr val="3DCD58"/>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5" name="TextBox 15"/>
            <p:cNvSpPr txBox="1"/>
            <p:nvPr/>
          </p:nvSpPr>
          <p:spPr>
            <a:xfrm>
              <a:off x="0" y="-28575"/>
              <a:ext cx="807331" cy="61182"/>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6" name="Group 16"/>
          <p:cNvGrpSpPr/>
          <p:nvPr/>
        </p:nvGrpSpPr>
        <p:grpSpPr>
          <a:xfrm>
            <a:off x="1992817" y="2035859"/>
            <a:ext cx="1759011" cy="2251996"/>
            <a:chOff x="0" y="0"/>
            <a:chExt cx="655701" cy="839470"/>
          </a:xfrm>
        </p:grpSpPr>
        <p:sp>
          <p:nvSpPr>
            <p:cNvPr id="17" name="Freeform 17"/>
            <p:cNvSpPr/>
            <p:nvPr/>
          </p:nvSpPr>
          <p:spPr>
            <a:xfrm>
              <a:off x="0" y="0"/>
              <a:ext cx="655701" cy="839470"/>
            </a:xfrm>
            <a:custGeom>
              <a:avLst/>
              <a:gdLst/>
              <a:ahLst/>
              <a:cxnLst/>
              <a:rect l="l" t="t" r="r" b="b"/>
              <a:pathLst>
                <a:path w="655701" h="839470">
                  <a:moveTo>
                    <a:pt x="655701" y="110032"/>
                  </a:moveTo>
                  <a:lnTo>
                    <a:pt x="655701" y="729438"/>
                  </a:lnTo>
                  <a:cubicBezTo>
                    <a:pt x="655701" y="758620"/>
                    <a:pt x="644108" y="786607"/>
                    <a:pt x="623473" y="807242"/>
                  </a:cubicBezTo>
                  <a:cubicBezTo>
                    <a:pt x="602838" y="827877"/>
                    <a:pt x="574851" y="839470"/>
                    <a:pt x="545669" y="839470"/>
                  </a:cubicBezTo>
                  <a:lnTo>
                    <a:pt x="110032" y="839470"/>
                  </a:lnTo>
                  <a:cubicBezTo>
                    <a:pt x="80850" y="839470"/>
                    <a:pt x="52863" y="827877"/>
                    <a:pt x="32228" y="807242"/>
                  </a:cubicBezTo>
                  <a:cubicBezTo>
                    <a:pt x="11593" y="786607"/>
                    <a:pt x="0" y="758620"/>
                    <a:pt x="0" y="729438"/>
                  </a:cubicBezTo>
                  <a:lnTo>
                    <a:pt x="0" y="110032"/>
                  </a:lnTo>
                  <a:cubicBezTo>
                    <a:pt x="0" y="80850"/>
                    <a:pt x="11593" y="52863"/>
                    <a:pt x="32228" y="32228"/>
                  </a:cubicBezTo>
                  <a:cubicBezTo>
                    <a:pt x="52863" y="11593"/>
                    <a:pt x="80850" y="0"/>
                    <a:pt x="110032" y="0"/>
                  </a:cubicBezTo>
                  <a:lnTo>
                    <a:pt x="545669" y="0"/>
                  </a:lnTo>
                  <a:cubicBezTo>
                    <a:pt x="574851" y="0"/>
                    <a:pt x="602838" y="11593"/>
                    <a:pt x="623473" y="32228"/>
                  </a:cubicBezTo>
                  <a:cubicBezTo>
                    <a:pt x="644108" y="52863"/>
                    <a:pt x="655701" y="80850"/>
                    <a:pt x="655701" y="110032"/>
                  </a:cubicBezTo>
                  <a:close/>
                </a:path>
              </a:pathLst>
            </a:custGeom>
            <a:solidFill>
              <a:srgbClr val="FFFFFF">
                <a:alpha val="80000"/>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8" name="TextBox 18"/>
            <p:cNvSpPr txBox="1"/>
            <p:nvPr/>
          </p:nvSpPr>
          <p:spPr>
            <a:xfrm>
              <a:off x="0" y="-28575"/>
              <a:ext cx="655701" cy="868045"/>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9" name="Group 19"/>
          <p:cNvGrpSpPr/>
          <p:nvPr/>
        </p:nvGrpSpPr>
        <p:grpSpPr>
          <a:xfrm>
            <a:off x="3811682" y="2035859"/>
            <a:ext cx="1759011" cy="2251996"/>
            <a:chOff x="0" y="0"/>
            <a:chExt cx="655701" cy="839470"/>
          </a:xfrm>
        </p:grpSpPr>
        <p:sp>
          <p:nvSpPr>
            <p:cNvPr id="20" name="Freeform 20"/>
            <p:cNvSpPr/>
            <p:nvPr/>
          </p:nvSpPr>
          <p:spPr>
            <a:xfrm>
              <a:off x="0" y="0"/>
              <a:ext cx="655701" cy="839470"/>
            </a:xfrm>
            <a:custGeom>
              <a:avLst/>
              <a:gdLst/>
              <a:ahLst/>
              <a:cxnLst/>
              <a:rect l="l" t="t" r="r" b="b"/>
              <a:pathLst>
                <a:path w="655701" h="839470">
                  <a:moveTo>
                    <a:pt x="655701" y="110032"/>
                  </a:moveTo>
                  <a:lnTo>
                    <a:pt x="655701" y="729438"/>
                  </a:lnTo>
                  <a:cubicBezTo>
                    <a:pt x="655701" y="758620"/>
                    <a:pt x="644108" y="786607"/>
                    <a:pt x="623473" y="807242"/>
                  </a:cubicBezTo>
                  <a:cubicBezTo>
                    <a:pt x="602838" y="827877"/>
                    <a:pt x="574851" y="839470"/>
                    <a:pt x="545669" y="839470"/>
                  </a:cubicBezTo>
                  <a:lnTo>
                    <a:pt x="110032" y="839470"/>
                  </a:lnTo>
                  <a:cubicBezTo>
                    <a:pt x="80850" y="839470"/>
                    <a:pt x="52863" y="827877"/>
                    <a:pt x="32228" y="807242"/>
                  </a:cubicBezTo>
                  <a:cubicBezTo>
                    <a:pt x="11593" y="786607"/>
                    <a:pt x="0" y="758620"/>
                    <a:pt x="0" y="729438"/>
                  </a:cubicBezTo>
                  <a:lnTo>
                    <a:pt x="0" y="110032"/>
                  </a:lnTo>
                  <a:cubicBezTo>
                    <a:pt x="0" y="80850"/>
                    <a:pt x="11593" y="52863"/>
                    <a:pt x="32228" y="32228"/>
                  </a:cubicBezTo>
                  <a:cubicBezTo>
                    <a:pt x="52863" y="11593"/>
                    <a:pt x="80850" y="0"/>
                    <a:pt x="110032" y="0"/>
                  </a:cubicBezTo>
                  <a:lnTo>
                    <a:pt x="545669" y="0"/>
                  </a:lnTo>
                  <a:cubicBezTo>
                    <a:pt x="574851" y="0"/>
                    <a:pt x="602838" y="11593"/>
                    <a:pt x="623473" y="32228"/>
                  </a:cubicBezTo>
                  <a:cubicBezTo>
                    <a:pt x="644108" y="52863"/>
                    <a:pt x="655701" y="80850"/>
                    <a:pt x="655701" y="110032"/>
                  </a:cubicBezTo>
                  <a:close/>
                </a:path>
              </a:pathLst>
            </a:custGeom>
            <a:solidFill>
              <a:srgbClr val="FFFFFF">
                <a:alpha val="80000"/>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1" name="TextBox 21"/>
            <p:cNvSpPr txBox="1"/>
            <p:nvPr/>
          </p:nvSpPr>
          <p:spPr>
            <a:xfrm>
              <a:off x="0" y="-28575"/>
              <a:ext cx="655701" cy="868045"/>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22" name="Group 22"/>
          <p:cNvGrpSpPr/>
          <p:nvPr/>
        </p:nvGrpSpPr>
        <p:grpSpPr>
          <a:xfrm>
            <a:off x="5630547" y="2035859"/>
            <a:ext cx="1759011" cy="2251996"/>
            <a:chOff x="0" y="0"/>
            <a:chExt cx="655701" cy="839470"/>
          </a:xfrm>
        </p:grpSpPr>
        <p:sp>
          <p:nvSpPr>
            <p:cNvPr id="23" name="Freeform 23"/>
            <p:cNvSpPr/>
            <p:nvPr/>
          </p:nvSpPr>
          <p:spPr>
            <a:xfrm>
              <a:off x="0" y="0"/>
              <a:ext cx="655701" cy="839470"/>
            </a:xfrm>
            <a:custGeom>
              <a:avLst/>
              <a:gdLst/>
              <a:ahLst/>
              <a:cxnLst/>
              <a:rect l="l" t="t" r="r" b="b"/>
              <a:pathLst>
                <a:path w="655701" h="839470">
                  <a:moveTo>
                    <a:pt x="655701" y="110032"/>
                  </a:moveTo>
                  <a:lnTo>
                    <a:pt x="655701" y="729438"/>
                  </a:lnTo>
                  <a:cubicBezTo>
                    <a:pt x="655701" y="758620"/>
                    <a:pt x="644108" y="786607"/>
                    <a:pt x="623473" y="807242"/>
                  </a:cubicBezTo>
                  <a:cubicBezTo>
                    <a:pt x="602838" y="827877"/>
                    <a:pt x="574851" y="839470"/>
                    <a:pt x="545669" y="839470"/>
                  </a:cubicBezTo>
                  <a:lnTo>
                    <a:pt x="110032" y="839470"/>
                  </a:lnTo>
                  <a:cubicBezTo>
                    <a:pt x="80850" y="839470"/>
                    <a:pt x="52863" y="827877"/>
                    <a:pt x="32228" y="807242"/>
                  </a:cubicBezTo>
                  <a:cubicBezTo>
                    <a:pt x="11593" y="786607"/>
                    <a:pt x="0" y="758620"/>
                    <a:pt x="0" y="729438"/>
                  </a:cubicBezTo>
                  <a:lnTo>
                    <a:pt x="0" y="110032"/>
                  </a:lnTo>
                  <a:cubicBezTo>
                    <a:pt x="0" y="80850"/>
                    <a:pt x="11593" y="52863"/>
                    <a:pt x="32228" y="32228"/>
                  </a:cubicBezTo>
                  <a:cubicBezTo>
                    <a:pt x="52863" y="11593"/>
                    <a:pt x="80850" y="0"/>
                    <a:pt x="110032" y="0"/>
                  </a:cubicBezTo>
                  <a:lnTo>
                    <a:pt x="545669" y="0"/>
                  </a:lnTo>
                  <a:cubicBezTo>
                    <a:pt x="574851" y="0"/>
                    <a:pt x="602838" y="11593"/>
                    <a:pt x="623473" y="32228"/>
                  </a:cubicBezTo>
                  <a:cubicBezTo>
                    <a:pt x="644108" y="52863"/>
                    <a:pt x="655701" y="80850"/>
                    <a:pt x="655701" y="110032"/>
                  </a:cubicBezTo>
                  <a:close/>
                </a:path>
              </a:pathLst>
            </a:custGeom>
            <a:solidFill>
              <a:srgbClr val="FFFFFF">
                <a:alpha val="80000"/>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4" name="TextBox 24"/>
            <p:cNvSpPr txBox="1"/>
            <p:nvPr/>
          </p:nvSpPr>
          <p:spPr>
            <a:xfrm>
              <a:off x="0" y="-28575"/>
              <a:ext cx="655701" cy="868045"/>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sp>
        <p:nvSpPr>
          <p:cNvPr id="25" name="Freeform 25"/>
          <p:cNvSpPr/>
          <p:nvPr/>
        </p:nvSpPr>
        <p:spPr>
          <a:xfrm>
            <a:off x="2083865" y="2145739"/>
            <a:ext cx="596071" cy="595326"/>
          </a:xfrm>
          <a:custGeom>
            <a:avLst/>
            <a:gdLst/>
            <a:ahLst/>
            <a:cxnLst/>
            <a:rect l="l" t="t" r="r" b="b"/>
            <a:pathLst>
              <a:path w="596071" h="595326">
                <a:moveTo>
                  <a:pt x="0" y="0"/>
                </a:moveTo>
                <a:lnTo>
                  <a:pt x="596070" y="0"/>
                </a:lnTo>
                <a:lnTo>
                  <a:pt x="596070" y="595325"/>
                </a:lnTo>
                <a:lnTo>
                  <a:pt x="0" y="5953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26" name="Group 26"/>
          <p:cNvGrpSpPr/>
          <p:nvPr/>
        </p:nvGrpSpPr>
        <p:grpSpPr>
          <a:xfrm>
            <a:off x="168470" y="2035859"/>
            <a:ext cx="1759011" cy="2251996"/>
            <a:chOff x="0" y="0"/>
            <a:chExt cx="655701" cy="839470"/>
          </a:xfrm>
        </p:grpSpPr>
        <p:sp>
          <p:nvSpPr>
            <p:cNvPr id="27" name="Freeform 27"/>
            <p:cNvSpPr/>
            <p:nvPr/>
          </p:nvSpPr>
          <p:spPr>
            <a:xfrm>
              <a:off x="0" y="0"/>
              <a:ext cx="655701" cy="839470"/>
            </a:xfrm>
            <a:custGeom>
              <a:avLst/>
              <a:gdLst/>
              <a:ahLst/>
              <a:cxnLst/>
              <a:rect l="l" t="t" r="r" b="b"/>
              <a:pathLst>
                <a:path w="655701" h="839470">
                  <a:moveTo>
                    <a:pt x="655701" y="110032"/>
                  </a:moveTo>
                  <a:lnTo>
                    <a:pt x="655701" y="729438"/>
                  </a:lnTo>
                  <a:cubicBezTo>
                    <a:pt x="655701" y="758620"/>
                    <a:pt x="644108" y="786607"/>
                    <a:pt x="623473" y="807242"/>
                  </a:cubicBezTo>
                  <a:cubicBezTo>
                    <a:pt x="602838" y="827877"/>
                    <a:pt x="574851" y="839470"/>
                    <a:pt x="545669" y="839470"/>
                  </a:cubicBezTo>
                  <a:lnTo>
                    <a:pt x="110032" y="839470"/>
                  </a:lnTo>
                  <a:cubicBezTo>
                    <a:pt x="80850" y="839470"/>
                    <a:pt x="52863" y="827877"/>
                    <a:pt x="32228" y="807242"/>
                  </a:cubicBezTo>
                  <a:cubicBezTo>
                    <a:pt x="11593" y="786607"/>
                    <a:pt x="0" y="758620"/>
                    <a:pt x="0" y="729438"/>
                  </a:cubicBezTo>
                  <a:lnTo>
                    <a:pt x="0" y="110032"/>
                  </a:lnTo>
                  <a:cubicBezTo>
                    <a:pt x="0" y="80850"/>
                    <a:pt x="11593" y="52863"/>
                    <a:pt x="32228" y="32228"/>
                  </a:cubicBezTo>
                  <a:cubicBezTo>
                    <a:pt x="52863" y="11593"/>
                    <a:pt x="80850" y="0"/>
                    <a:pt x="110032" y="0"/>
                  </a:cubicBezTo>
                  <a:lnTo>
                    <a:pt x="545669" y="0"/>
                  </a:lnTo>
                  <a:cubicBezTo>
                    <a:pt x="574851" y="0"/>
                    <a:pt x="602838" y="11593"/>
                    <a:pt x="623473" y="32228"/>
                  </a:cubicBezTo>
                  <a:cubicBezTo>
                    <a:pt x="644108" y="52863"/>
                    <a:pt x="655701" y="80850"/>
                    <a:pt x="655701" y="110032"/>
                  </a:cubicBezTo>
                  <a:close/>
                </a:path>
              </a:pathLst>
            </a:custGeom>
            <a:solidFill>
              <a:srgbClr val="FFFFFF">
                <a:alpha val="80000"/>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8" name="TextBox 28"/>
            <p:cNvSpPr txBox="1"/>
            <p:nvPr/>
          </p:nvSpPr>
          <p:spPr>
            <a:xfrm>
              <a:off x="0" y="-28575"/>
              <a:ext cx="655701" cy="868045"/>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sp>
        <p:nvSpPr>
          <p:cNvPr id="29" name="Freeform 29"/>
          <p:cNvSpPr/>
          <p:nvPr/>
        </p:nvSpPr>
        <p:spPr>
          <a:xfrm>
            <a:off x="3957953" y="2145739"/>
            <a:ext cx="403267" cy="633818"/>
          </a:xfrm>
          <a:custGeom>
            <a:avLst/>
            <a:gdLst/>
            <a:ahLst/>
            <a:cxnLst/>
            <a:rect l="l" t="t" r="r" b="b"/>
            <a:pathLst>
              <a:path w="403267" h="633818">
                <a:moveTo>
                  <a:pt x="0" y="0"/>
                </a:moveTo>
                <a:lnTo>
                  <a:pt x="403267" y="0"/>
                </a:lnTo>
                <a:lnTo>
                  <a:pt x="403267" y="633817"/>
                </a:lnTo>
                <a:lnTo>
                  <a:pt x="0" y="63381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0" name="Freeform 30"/>
          <p:cNvSpPr/>
          <p:nvPr/>
        </p:nvSpPr>
        <p:spPr>
          <a:xfrm>
            <a:off x="5780243" y="2134131"/>
            <a:ext cx="422154" cy="618540"/>
          </a:xfrm>
          <a:custGeom>
            <a:avLst/>
            <a:gdLst/>
            <a:ahLst/>
            <a:cxnLst/>
            <a:rect l="l" t="t" r="r" b="b"/>
            <a:pathLst>
              <a:path w="422154" h="618540">
                <a:moveTo>
                  <a:pt x="0" y="0"/>
                </a:moveTo>
                <a:lnTo>
                  <a:pt x="422154" y="0"/>
                </a:lnTo>
                <a:lnTo>
                  <a:pt x="422154" y="618540"/>
                </a:lnTo>
                <a:lnTo>
                  <a:pt x="0" y="61854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1" name="Freeform 31"/>
          <p:cNvSpPr/>
          <p:nvPr/>
        </p:nvSpPr>
        <p:spPr>
          <a:xfrm>
            <a:off x="285578" y="2142946"/>
            <a:ext cx="596127" cy="561105"/>
          </a:xfrm>
          <a:custGeom>
            <a:avLst/>
            <a:gdLst/>
            <a:ahLst/>
            <a:cxnLst/>
            <a:rect l="l" t="t" r="r" b="b"/>
            <a:pathLst>
              <a:path w="596127" h="561105">
                <a:moveTo>
                  <a:pt x="0" y="0"/>
                </a:moveTo>
                <a:lnTo>
                  <a:pt x="596127" y="0"/>
                </a:lnTo>
                <a:lnTo>
                  <a:pt x="596127" y="561104"/>
                </a:lnTo>
                <a:lnTo>
                  <a:pt x="0" y="56110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32" name="Group 32"/>
          <p:cNvGrpSpPr/>
          <p:nvPr/>
        </p:nvGrpSpPr>
        <p:grpSpPr>
          <a:xfrm>
            <a:off x="851559" y="3373880"/>
            <a:ext cx="625434" cy="140268"/>
            <a:chOff x="0" y="0"/>
            <a:chExt cx="220190" cy="49383"/>
          </a:xfrm>
        </p:grpSpPr>
        <p:sp>
          <p:nvSpPr>
            <p:cNvPr id="33" name="Freeform 33"/>
            <p:cNvSpPr/>
            <p:nvPr/>
          </p:nvSpPr>
          <p:spPr>
            <a:xfrm>
              <a:off x="0" y="0"/>
              <a:ext cx="220190" cy="49383"/>
            </a:xfrm>
            <a:custGeom>
              <a:avLst/>
              <a:gdLst/>
              <a:ahLst/>
              <a:cxnLst/>
              <a:rect l="l" t="t" r="r" b="b"/>
              <a:pathLst>
                <a:path w="220190" h="49383">
                  <a:moveTo>
                    <a:pt x="0" y="0"/>
                  </a:moveTo>
                  <a:lnTo>
                    <a:pt x="220190" y="0"/>
                  </a:lnTo>
                  <a:lnTo>
                    <a:pt x="220190" y="49383"/>
                  </a:lnTo>
                  <a:lnTo>
                    <a:pt x="0" y="49383"/>
                  </a:lnTo>
                  <a:close/>
                </a:path>
              </a:pathLst>
            </a:custGeom>
            <a:gradFill rotWithShape="1">
              <a:gsLst>
                <a:gs pos="0">
                  <a:srgbClr val="999898">
                    <a:alpha val="100000"/>
                  </a:srgbClr>
                </a:gs>
                <a:gs pos="100000">
                  <a:srgbClr val="595858">
                    <a:alpha val="100000"/>
                  </a:srgbClr>
                </a:gs>
              </a:gsLst>
              <a:lin ang="0"/>
            </a:gra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4" name="TextBox 34"/>
            <p:cNvSpPr txBox="1"/>
            <p:nvPr/>
          </p:nvSpPr>
          <p:spPr>
            <a:xfrm>
              <a:off x="0" y="-28575"/>
              <a:ext cx="220190" cy="77958"/>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35" name="Group 35"/>
          <p:cNvGrpSpPr/>
          <p:nvPr/>
        </p:nvGrpSpPr>
        <p:grpSpPr>
          <a:xfrm>
            <a:off x="851559" y="3647498"/>
            <a:ext cx="810906" cy="140268"/>
            <a:chOff x="0" y="0"/>
            <a:chExt cx="285487" cy="49383"/>
          </a:xfrm>
        </p:grpSpPr>
        <p:sp>
          <p:nvSpPr>
            <p:cNvPr id="36" name="Freeform 36"/>
            <p:cNvSpPr/>
            <p:nvPr/>
          </p:nvSpPr>
          <p:spPr>
            <a:xfrm>
              <a:off x="0" y="0"/>
              <a:ext cx="285487" cy="49383"/>
            </a:xfrm>
            <a:custGeom>
              <a:avLst/>
              <a:gdLst/>
              <a:ahLst/>
              <a:cxnLst/>
              <a:rect l="l" t="t" r="r" b="b"/>
              <a:pathLst>
                <a:path w="285487" h="49383">
                  <a:moveTo>
                    <a:pt x="0" y="0"/>
                  </a:moveTo>
                  <a:lnTo>
                    <a:pt x="285487" y="0"/>
                  </a:lnTo>
                  <a:lnTo>
                    <a:pt x="285487" y="49383"/>
                  </a:lnTo>
                  <a:lnTo>
                    <a:pt x="0" y="49383"/>
                  </a:lnTo>
                  <a:close/>
                </a:path>
              </a:pathLst>
            </a:custGeom>
            <a:gradFill rotWithShape="1">
              <a:gsLst>
                <a:gs pos="0">
                  <a:srgbClr val="FFDE59">
                    <a:alpha val="100000"/>
                  </a:srgbClr>
                </a:gs>
                <a:gs pos="100000">
                  <a:srgbClr val="FF4D4D">
                    <a:alpha val="100000"/>
                  </a:srgbClr>
                </a:gs>
              </a:gsLst>
              <a:lin ang="0"/>
            </a:gra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7" name="TextBox 37"/>
            <p:cNvSpPr txBox="1"/>
            <p:nvPr/>
          </p:nvSpPr>
          <p:spPr>
            <a:xfrm>
              <a:off x="0" y="-28575"/>
              <a:ext cx="285487" cy="77958"/>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sp>
        <p:nvSpPr>
          <p:cNvPr id="38" name="Freeform 38"/>
          <p:cNvSpPr/>
          <p:nvPr/>
        </p:nvSpPr>
        <p:spPr>
          <a:xfrm>
            <a:off x="2083865" y="3290610"/>
            <a:ext cx="1572702" cy="739959"/>
          </a:xfrm>
          <a:custGeom>
            <a:avLst/>
            <a:gdLst/>
            <a:ahLst/>
            <a:cxnLst/>
            <a:rect l="l" t="t" r="r" b="b"/>
            <a:pathLst>
              <a:path w="1572702" h="739959">
                <a:moveTo>
                  <a:pt x="0" y="0"/>
                </a:moveTo>
                <a:lnTo>
                  <a:pt x="1572702" y="0"/>
                </a:lnTo>
                <a:lnTo>
                  <a:pt x="1572702" y="739959"/>
                </a:lnTo>
                <a:lnTo>
                  <a:pt x="0" y="739959"/>
                </a:lnTo>
                <a:lnTo>
                  <a:pt x="0" y="0"/>
                </a:lnTo>
                <a:close/>
              </a:path>
            </a:pathLst>
          </a:custGeom>
          <a:blipFill>
            <a:blip r:embed="rId10"/>
            <a:stretch>
              <a:fillRect l="-59619" t="-163270" r="-28394" b="-36431"/>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9" name="Freeform 39"/>
          <p:cNvSpPr/>
          <p:nvPr/>
        </p:nvSpPr>
        <p:spPr>
          <a:xfrm>
            <a:off x="3921421" y="3287175"/>
            <a:ext cx="1539534" cy="672909"/>
          </a:xfrm>
          <a:custGeom>
            <a:avLst/>
            <a:gdLst/>
            <a:ahLst/>
            <a:cxnLst/>
            <a:rect l="l" t="t" r="r" b="b"/>
            <a:pathLst>
              <a:path w="1539534" h="672909">
                <a:moveTo>
                  <a:pt x="0" y="0"/>
                </a:moveTo>
                <a:lnTo>
                  <a:pt x="1539534" y="0"/>
                </a:lnTo>
                <a:lnTo>
                  <a:pt x="1539534" y="672909"/>
                </a:lnTo>
                <a:lnTo>
                  <a:pt x="0" y="672909"/>
                </a:lnTo>
                <a:lnTo>
                  <a:pt x="0" y="0"/>
                </a:lnTo>
                <a:close/>
              </a:path>
            </a:pathLst>
          </a:custGeom>
          <a:blipFill>
            <a:blip r:embed="rId11"/>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40" name="Group 40"/>
          <p:cNvGrpSpPr/>
          <p:nvPr/>
        </p:nvGrpSpPr>
        <p:grpSpPr>
          <a:xfrm>
            <a:off x="189059" y="4876209"/>
            <a:ext cx="1764000" cy="360000"/>
            <a:chOff x="0" y="0"/>
            <a:chExt cx="493889" cy="100794"/>
          </a:xfrm>
        </p:grpSpPr>
        <p:sp>
          <p:nvSpPr>
            <p:cNvPr id="41" name="Freeform 41"/>
            <p:cNvSpPr/>
            <p:nvPr/>
          </p:nvSpPr>
          <p:spPr>
            <a:xfrm>
              <a:off x="0" y="0"/>
              <a:ext cx="493889" cy="100794"/>
            </a:xfrm>
            <a:custGeom>
              <a:avLst/>
              <a:gdLst/>
              <a:ahLst/>
              <a:cxnLst/>
              <a:rect l="l" t="t" r="r" b="b"/>
              <a:pathLst>
                <a:path w="493889" h="100794">
                  <a:moveTo>
                    <a:pt x="34288" y="0"/>
                  </a:moveTo>
                  <a:lnTo>
                    <a:pt x="459601" y="0"/>
                  </a:lnTo>
                  <a:cubicBezTo>
                    <a:pt x="478538" y="0"/>
                    <a:pt x="493889" y="15351"/>
                    <a:pt x="493889" y="34288"/>
                  </a:cubicBezTo>
                  <a:lnTo>
                    <a:pt x="493889" y="66506"/>
                  </a:lnTo>
                  <a:cubicBezTo>
                    <a:pt x="493889" y="75600"/>
                    <a:pt x="490276" y="84321"/>
                    <a:pt x="483846" y="90751"/>
                  </a:cubicBezTo>
                  <a:cubicBezTo>
                    <a:pt x="477416" y="97181"/>
                    <a:pt x="468695" y="100794"/>
                    <a:pt x="459601" y="100794"/>
                  </a:cubicBezTo>
                  <a:lnTo>
                    <a:pt x="34288" y="100794"/>
                  </a:lnTo>
                  <a:cubicBezTo>
                    <a:pt x="25194" y="100794"/>
                    <a:pt x="16473" y="97181"/>
                    <a:pt x="10043" y="90751"/>
                  </a:cubicBezTo>
                  <a:cubicBezTo>
                    <a:pt x="3612" y="84321"/>
                    <a:pt x="0" y="75600"/>
                    <a:pt x="0" y="66506"/>
                  </a:cubicBezTo>
                  <a:lnTo>
                    <a:pt x="0" y="34288"/>
                  </a:lnTo>
                  <a:cubicBezTo>
                    <a:pt x="0" y="25194"/>
                    <a:pt x="3612" y="16473"/>
                    <a:pt x="10043" y="10043"/>
                  </a:cubicBezTo>
                  <a:cubicBezTo>
                    <a:pt x="16473" y="3612"/>
                    <a:pt x="25194" y="0"/>
                    <a:pt x="34288" y="0"/>
                  </a:cubicBezTo>
                  <a:close/>
                </a:path>
              </a:pathLst>
            </a:custGeom>
            <a:solidFill>
              <a:srgbClr val="9FA0A4">
                <a:alpha val="4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2" name="TextBox 42"/>
            <p:cNvSpPr txBox="1"/>
            <p:nvPr/>
          </p:nvSpPr>
          <p:spPr>
            <a:xfrm>
              <a:off x="0" y="-28575"/>
              <a:ext cx="493889" cy="12936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43" name="Group 43"/>
          <p:cNvGrpSpPr/>
          <p:nvPr/>
        </p:nvGrpSpPr>
        <p:grpSpPr>
          <a:xfrm>
            <a:off x="189059" y="5283312"/>
            <a:ext cx="1764000" cy="360000"/>
            <a:chOff x="0" y="0"/>
            <a:chExt cx="493889" cy="100794"/>
          </a:xfrm>
        </p:grpSpPr>
        <p:sp>
          <p:nvSpPr>
            <p:cNvPr id="44" name="Freeform 44"/>
            <p:cNvSpPr/>
            <p:nvPr/>
          </p:nvSpPr>
          <p:spPr>
            <a:xfrm>
              <a:off x="0" y="0"/>
              <a:ext cx="493889" cy="100794"/>
            </a:xfrm>
            <a:custGeom>
              <a:avLst/>
              <a:gdLst/>
              <a:ahLst/>
              <a:cxnLst/>
              <a:rect l="l" t="t" r="r" b="b"/>
              <a:pathLst>
                <a:path w="493889" h="100794">
                  <a:moveTo>
                    <a:pt x="34288" y="0"/>
                  </a:moveTo>
                  <a:lnTo>
                    <a:pt x="459601" y="0"/>
                  </a:lnTo>
                  <a:cubicBezTo>
                    <a:pt x="478538" y="0"/>
                    <a:pt x="493889" y="15351"/>
                    <a:pt x="493889" y="34288"/>
                  </a:cubicBezTo>
                  <a:lnTo>
                    <a:pt x="493889" y="66506"/>
                  </a:lnTo>
                  <a:cubicBezTo>
                    <a:pt x="493889" y="75600"/>
                    <a:pt x="490276" y="84321"/>
                    <a:pt x="483846" y="90751"/>
                  </a:cubicBezTo>
                  <a:cubicBezTo>
                    <a:pt x="477416" y="97181"/>
                    <a:pt x="468695" y="100794"/>
                    <a:pt x="459601" y="100794"/>
                  </a:cubicBezTo>
                  <a:lnTo>
                    <a:pt x="34288" y="100794"/>
                  </a:lnTo>
                  <a:cubicBezTo>
                    <a:pt x="25194" y="100794"/>
                    <a:pt x="16473" y="97181"/>
                    <a:pt x="10043" y="90751"/>
                  </a:cubicBezTo>
                  <a:cubicBezTo>
                    <a:pt x="3612" y="84321"/>
                    <a:pt x="0" y="75600"/>
                    <a:pt x="0" y="66506"/>
                  </a:cubicBezTo>
                  <a:lnTo>
                    <a:pt x="0" y="34288"/>
                  </a:lnTo>
                  <a:cubicBezTo>
                    <a:pt x="0" y="25194"/>
                    <a:pt x="3612" y="16473"/>
                    <a:pt x="10043" y="10043"/>
                  </a:cubicBezTo>
                  <a:cubicBezTo>
                    <a:pt x="16473" y="3612"/>
                    <a:pt x="25194" y="0"/>
                    <a:pt x="34288" y="0"/>
                  </a:cubicBezTo>
                  <a:close/>
                </a:path>
              </a:pathLst>
            </a:custGeom>
            <a:solidFill>
              <a:srgbClr val="9FA0A4">
                <a:alpha val="4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5" name="TextBox 45"/>
            <p:cNvSpPr txBox="1"/>
            <p:nvPr/>
          </p:nvSpPr>
          <p:spPr>
            <a:xfrm>
              <a:off x="0" y="-28575"/>
              <a:ext cx="493889" cy="12936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46" name="Group 46"/>
          <p:cNvGrpSpPr/>
          <p:nvPr/>
        </p:nvGrpSpPr>
        <p:grpSpPr>
          <a:xfrm>
            <a:off x="189059" y="5687066"/>
            <a:ext cx="1764000" cy="360000"/>
            <a:chOff x="0" y="0"/>
            <a:chExt cx="493889" cy="100794"/>
          </a:xfrm>
        </p:grpSpPr>
        <p:sp>
          <p:nvSpPr>
            <p:cNvPr id="47" name="Freeform 47"/>
            <p:cNvSpPr/>
            <p:nvPr/>
          </p:nvSpPr>
          <p:spPr>
            <a:xfrm>
              <a:off x="0" y="0"/>
              <a:ext cx="493889" cy="100794"/>
            </a:xfrm>
            <a:custGeom>
              <a:avLst/>
              <a:gdLst/>
              <a:ahLst/>
              <a:cxnLst/>
              <a:rect l="l" t="t" r="r" b="b"/>
              <a:pathLst>
                <a:path w="493889" h="100794">
                  <a:moveTo>
                    <a:pt x="34288" y="0"/>
                  </a:moveTo>
                  <a:lnTo>
                    <a:pt x="459601" y="0"/>
                  </a:lnTo>
                  <a:cubicBezTo>
                    <a:pt x="478538" y="0"/>
                    <a:pt x="493889" y="15351"/>
                    <a:pt x="493889" y="34288"/>
                  </a:cubicBezTo>
                  <a:lnTo>
                    <a:pt x="493889" y="66506"/>
                  </a:lnTo>
                  <a:cubicBezTo>
                    <a:pt x="493889" y="75600"/>
                    <a:pt x="490276" y="84321"/>
                    <a:pt x="483846" y="90751"/>
                  </a:cubicBezTo>
                  <a:cubicBezTo>
                    <a:pt x="477416" y="97181"/>
                    <a:pt x="468695" y="100794"/>
                    <a:pt x="459601" y="100794"/>
                  </a:cubicBezTo>
                  <a:lnTo>
                    <a:pt x="34288" y="100794"/>
                  </a:lnTo>
                  <a:cubicBezTo>
                    <a:pt x="25194" y="100794"/>
                    <a:pt x="16473" y="97181"/>
                    <a:pt x="10043" y="90751"/>
                  </a:cubicBezTo>
                  <a:cubicBezTo>
                    <a:pt x="3612" y="84321"/>
                    <a:pt x="0" y="75600"/>
                    <a:pt x="0" y="66506"/>
                  </a:cubicBezTo>
                  <a:lnTo>
                    <a:pt x="0" y="34288"/>
                  </a:lnTo>
                  <a:cubicBezTo>
                    <a:pt x="0" y="25194"/>
                    <a:pt x="3612" y="16473"/>
                    <a:pt x="10043" y="10043"/>
                  </a:cubicBezTo>
                  <a:cubicBezTo>
                    <a:pt x="16473" y="3612"/>
                    <a:pt x="25194" y="0"/>
                    <a:pt x="34288" y="0"/>
                  </a:cubicBezTo>
                  <a:close/>
                </a:path>
              </a:pathLst>
            </a:custGeom>
            <a:solidFill>
              <a:srgbClr val="9FA0A4">
                <a:alpha val="4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8" name="TextBox 48"/>
            <p:cNvSpPr txBox="1"/>
            <p:nvPr/>
          </p:nvSpPr>
          <p:spPr>
            <a:xfrm>
              <a:off x="0" y="-28575"/>
              <a:ext cx="493889" cy="12936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49" name="Group 49"/>
          <p:cNvGrpSpPr/>
          <p:nvPr/>
        </p:nvGrpSpPr>
        <p:grpSpPr>
          <a:xfrm>
            <a:off x="189059" y="4472455"/>
            <a:ext cx="1764000" cy="360000"/>
            <a:chOff x="0" y="0"/>
            <a:chExt cx="493889" cy="100794"/>
          </a:xfrm>
        </p:grpSpPr>
        <p:sp>
          <p:nvSpPr>
            <p:cNvPr id="50" name="Freeform 50"/>
            <p:cNvSpPr/>
            <p:nvPr/>
          </p:nvSpPr>
          <p:spPr>
            <a:xfrm>
              <a:off x="0" y="0"/>
              <a:ext cx="493889" cy="100794"/>
            </a:xfrm>
            <a:custGeom>
              <a:avLst/>
              <a:gdLst/>
              <a:ahLst/>
              <a:cxnLst/>
              <a:rect l="l" t="t" r="r" b="b"/>
              <a:pathLst>
                <a:path w="493889" h="100794">
                  <a:moveTo>
                    <a:pt x="34288" y="0"/>
                  </a:moveTo>
                  <a:lnTo>
                    <a:pt x="459601" y="0"/>
                  </a:lnTo>
                  <a:cubicBezTo>
                    <a:pt x="478538" y="0"/>
                    <a:pt x="493889" y="15351"/>
                    <a:pt x="493889" y="34288"/>
                  </a:cubicBezTo>
                  <a:lnTo>
                    <a:pt x="493889" y="66506"/>
                  </a:lnTo>
                  <a:cubicBezTo>
                    <a:pt x="493889" y="75600"/>
                    <a:pt x="490276" y="84321"/>
                    <a:pt x="483846" y="90751"/>
                  </a:cubicBezTo>
                  <a:cubicBezTo>
                    <a:pt x="477416" y="97181"/>
                    <a:pt x="468695" y="100794"/>
                    <a:pt x="459601" y="100794"/>
                  </a:cubicBezTo>
                  <a:lnTo>
                    <a:pt x="34288" y="100794"/>
                  </a:lnTo>
                  <a:cubicBezTo>
                    <a:pt x="25194" y="100794"/>
                    <a:pt x="16473" y="97181"/>
                    <a:pt x="10043" y="90751"/>
                  </a:cubicBezTo>
                  <a:cubicBezTo>
                    <a:pt x="3612" y="84321"/>
                    <a:pt x="0" y="75600"/>
                    <a:pt x="0" y="66506"/>
                  </a:cubicBezTo>
                  <a:lnTo>
                    <a:pt x="0" y="34288"/>
                  </a:lnTo>
                  <a:cubicBezTo>
                    <a:pt x="0" y="25194"/>
                    <a:pt x="3612" y="16473"/>
                    <a:pt x="10043" y="10043"/>
                  </a:cubicBezTo>
                  <a:cubicBezTo>
                    <a:pt x="16473" y="3612"/>
                    <a:pt x="25194" y="0"/>
                    <a:pt x="34288" y="0"/>
                  </a:cubicBezTo>
                  <a:close/>
                </a:path>
              </a:pathLst>
            </a:custGeom>
            <a:solidFill>
              <a:srgbClr val="626469">
                <a:alpha val="6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1" name="TextBox 51"/>
            <p:cNvSpPr txBox="1"/>
            <p:nvPr/>
          </p:nvSpPr>
          <p:spPr>
            <a:xfrm>
              <a:off x="0" y="-28575"/>
              <a:ext cx="493889" cy="12936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52" name="Group 52"/>
          <p:cNvGrpSpPr/>
          <p:nvPr/>
        </p:nvGrpSpPr>
        <p:grpSpPr>
          <a:xfrm>
            <a:off x="2677524" y="4876209"/>
            <a:ext cx="1872000" cy="360000"/>
            <a:chOff x="0" y="0"/>
            <a:chExt cx="524127" cy="100794"/>
          </a:xfrm>
        </p:grpSpPr>
        <p:sp>
          <p:nvSpPr>
            <p:cNvPr id="53" name="Freeform 53"/>
            <p:cNvSpPr/>
            <p:nvPr/>
          </p:nvSpPr>
          <p:spPr>
            <a:xfrm>
              <a:off x="0" y="0"/>
              <a:ext cx="524127" cy="100794"/>
            </a:xfrm>
            <a:custGeom>
              <a:avLst/>
              <a:gdLst/>
              <a:ahLst/>
              <a:cxnLst/>
              <a:rect l="l" t="t" r="r" b="b"/>
              <a:pathLst>
                <a:path w="524127" h="100794">
                  <a:moveTo>
                    <a:pt x="32310" y="0"/>
                  </a:moveTo>
                  <a:lnTo>
                    <a:pt x="491817" y="0"/>
                  </a:lnTo>
                  <a:cubicBezTo>
                    <a:pt x="500386" y="0"/>
                    <a:pt x="508604" y="3404"/>
                    <a:pt x="514664" y="9463"/>
                  </a:cubicBezTo>
                  <a:cubicBezTo>
                    <a:pt x="520723" y="15523"/>
                    <a:pt x="524127" y="23741"/>
                    <a:pt x="524127" y="32310"/>
                  </a:cubicBezTo>
                  <a:lnTo>
                    <a:pt x="524127" y="68484"/>
                  </a:lnTo>
                  <a:cubicBezTo>
                    <a:pt x="524127" y="77053"/>
                    <a:pt x="520723" y="85271"/>
                    <a:pt x="514664" y="91330"/>
                  </a:cubicBezTo>
                  <a:cubicBezTo>
                    <a:pt x="508604" y="97390"/>
                    <a:pt x="500386" y="100794"/>
                    <a:pt x="491817" y="100794"/>
                  </a:cubicBezTo>
                  <a:lnTo>
                    <a:pt x="32310" y="100794"/>
                  </a:lnTo>
                  <a:cubicBezTo>
                    <a:pt x="23741" y="100794"/>
                    <a:pt x="15523" y="97390"/>
                    <a:pt x="9463" y="91330"/>
                  </a:cubicBezTo>
                  <a:cubicBezTo>
                    <a:pt x="3404" y="85271"/>
                    <a:pt x="0" y="77053"/>
                    <a:pt x="0" y="68484"/>
                  </a:cubicBezTo>
                  <a:lnTo>
                    <a:pt x="0" y="32310"/>
                  </a:lnTo>
                  <a:cubicBezTo>
                    <a:pt x="0" y="23741"/>
                    <a:pt x="3404" y="15523"/>
                    <a:pt x="9463" y="9463"/>
                  </a:cubicBezTo>
                  <a:cubicBezTo>
                    <a:pt x="15523" y="3404"/>
                    <a:pt x="23741" y="0"/>
                    <a:pt x="32310" y="0"/>
                  </a:cubicBezTo>
                  <a:close/>
                </a:path>
              </a:pathLst>
            </a:custGeom>
            <a:solidFill>
              <a:srgbClr val="E47F00">
                <a:alpha val="4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4" name="TextBox 54"/>
            <p:cNvSpPr txBox="1"/>
            <p:nvPr/>
          </p:nvSpPr>
          <p:spPr>
            <a:xfrm>
              <a:off x="0" y="-28575"/>
              <a:ext cx="524127" cy="12936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55" name="Group 55"/>
          <p:cNvGrpSpPr/>
          <p:nvPr/>
        </p:nvGrpSpPr>
        <p:grpSpPr>
          <a:xfrm>
            <a:off x="2677524" y="5283312"/>
            <a:ext cx="1872000" cy="360000"/>
            <a:chOff x="0" y="0"/>
            <a:chExt cx="524127" cy="100794"/>
          </a:xfrm>
        </p:grpSpPr>
        <p:sp>
          <p:nvSpPr>
            <p:cNvPr id="56" name="Freeform 56"/>
            <p:cNvSpPr/>
            <p:nvPr/>
          </p:nvSpPr>
          <p:spPr>
            <a:xfrm>
              <a:off x="0" y="0"/>
              <a:ext cx="524127" cy="100794"/>
            </a:xfrm>
            <a:custGeom>
              <a:avLst/>
              <a:gdLst/>
              <a:ahLst/>
              <a:cxnLst/>
              <a:rect l="l" t="t" r="r" b="b"/>
              <a:pathLst>
                <a:path w="524127" h="100794">
                  <a:moveTo>
                    <a:pt x="32310" y="0"/>
                  </a:moveTo>
                  <a:lnTo>
                    <a:pt x="491817" y="0"/>
                  </a:lnTo>
                  <a:cubicBezTo>
                    <a:pt x="500386" y="0"/>
                    <a:pt x="508604" y="3404"/>
                    <a:pt x="514664" y="9463"/>
                  </a:cubicBezTo>
                  <a:cubicBezTo>
                    <a:pt x="520723" y="15523"/>
                    <a:pt x="524127" y="23741"/>
                    <a:pt x="524127" y="32310"/>
                  </a:cubicBezTo>
                  <a:lnTo>
                    <a:pt x="524127" y="68484"/>
                  </a:lnTo>
                  <a:cubicBezTo>
                    <a:pt x="524127" y="77053"/>
                    <a:pt x="520723" y="85271"/>
                    <a:pt x="514664" y="91330"/>
                  </a:cubicBezTo>
                  <a:cubicBezTo>
                    <a:pt x="508604" y="97390"/>
                    <a:pt x="500386" y="100794"/>
                    <a:pt x="491817" y="100794"/>
                  </a:cubicBezTo>
                  <a:lnTo>
                    <a:pt x="32310" y="100794"/>
                  </a:lnTo>
                  <a:cubicBezTo>
                    <a:pt x="23741" y="100794"/>
                    <a:pt x="15523" y="97390"/>
                    <a:pt x="9463" y="91330"/>
                  </a:cubicBezTo>
                  <a:cubicBezTo>
                    <a:pt x="3404" y="85271"/>
                    <a:pt x="0" y="77053"/>
                    <a:pt x="0" y="68484"/>
                  </a:cubicBezTo>
                  <a:lnTo>
                    <a:pt x="0" y="32310"/>
                  </a:lnTo>
                  <a:cubicBezTo>
                    <a:pt x="0" y="23741"/>
                    <a:pt x="3404" y="15523"/>
                    <a:pt x="9463" y="9463"/>
                  </a:cubicBezTo>
                  <a:cubicBezTo>
                    <a:pt x="15523" y="3404"/>
                    <a:pt x="23741" y="0"/>
                    <a:pt x="32310" y="0"/>
                  </a:cubicBezTo>
                  <a:close/>
                </a:path>
              </a:pathLst>
            </a:custGeom>
            <a:solidFill>
              <a:srgbClr val="E47F00">
                <a:alpha val="4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7" name="TextBox 57"/>
            <p:cNvSpPr txBox="1"/>
            <p:nvPr/>
          </p:nvSpPr>
          <p:spPr>
            <a:xfrm>
              <a:off x="0" y="-28575"/>
              <a:ext cx="524127" cy="12936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58" name="Group 58"/>
          <p:cNvGrpSpPr/>
          <p:nvPr/>
        </p:nvGrpSpPr>
        <p:grpSpPr>
          <a:xfrm>
            <a:off x="2677524" y="5687066"/>
            <a:ext cx="1872000" cy="360000"/>
            <a:chOff x="0" y="0"/>
            <a:chExt cx="524127" cy="100794"/>
          </a:xfrm>
        </p:grpSpPr>
        <p:sp>
          <p:nvSpPr>
            <p:cNvPr id="59" name="Freeform 59"/>
            <p:cNvSpPr/>
            <p:nvPr/>
          </p:nvSpPr>
          <p:spPr>
            <a:xfrm>
              <a:off x="0" y="0"/>
              <a:ext cx="524127" cy="100794"/>
            </a:xfrm>
            <a:custGeom>
              <a:avLst/>
              <a:gdLst/>
              <a:ahLst/>
              <a:cxnLst/>
              <a:rect l="l" t="t" r="r" b="b"/>
              <a:pathLst>
                <a:path w="524127" h="100794">
                  <a:moveTo>
                    <a:pt x="32310" y="0"/>
                  </a:moveTo>
                  <a:lnTo>
                    <a:pt x="491817" y="0"/>
                  </a:lnTo>
                  <a:cubicBezTo>
                    <a:pt x="500386" y="0"/>
                    <a:pt x="508604" y="3404"/>
                    <a:pt x="514664" y="9463"/>
                  </a:cubicBezTo>
                  <a:cubicBezTo>
                    <a:pt x="520723" y="15523"/>
                    <a:pt x="524127" y="23741"/>
                    <a:pt x="524127" y="32310"/>
                  </a:cubicBezTo>
                  <a:lnTo>
                    <a:pt x="524127" y="68484"/>
                  </a:lnTo>
                  <a:cubicBezTo>
                    <a:pt x="524127" y="77053"/>
                    <a:pt x="520723" y="85271"/>
                    <a:pt x="514664" y="91330"/>
                  </a:cubicBezTo>
                  <a:cubicBezTo>
                    <a:pt x="508604" y="97390"/>
                    <a:pt x="500386" y="100794"/>
                    <a:pt x="491817" y="100794"/>
                  </a:cubicBezTo>
                  <a:lnTo>
                    <a:pt x="32310" y="100794"/>
                  </a:lnTo>
                  <a:cubicBezTo>
                    <a:pt x="23741" y="100794"/>
                    <a:pt x="15523" y="97390"/>
                    <a:pt x="9463" y="91330"/>
                  </a:cubicBezTo>
                  <a:cubicBezTo>
                    <a:pt x="3404" y="85271"/>
                    <a:pt x="0" y="77053"/>
                    <a:pt x="0" y="68484"/>
                  </a:cubicBezTo>
                  <a:lnTo>
                    <a:pt x="0" y="32310"/>
                  </a:lnTo>
                  <a:cubicBezTo>
                    <a:pt x="0" y="23741"/>
                    <a:pt x="3404" y="15523"/>
                    <a:pt x="9463" y="9463"/>
                  </a:cubicBezTo>
                  <a:cubicBezTo>
                    <a:pt x="15523" y="3404"/>
                    <a:pt x="23741" y="0"/>
                    <a:pt x="32310" y="0"/>
                  </a:cubicBezTo>
                  <a:close/>
                </a:path>
              </a:pathLst>
            </a:custGeom>
            <a:solidFill>
              <a:srgbClr val="E47F00">
                <a:alpha val="4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0" name="TextBox 60"/>
            <p:cNvSpPr txBox="1"/>
            <p:nvPr/>
          </p:nvSpPr>
          <p:spPr>
            <a:xfrm>
              <a:off x="0" y="-28575"/>
              <a:ext cx="524127" cy="12936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61" name="Group 61"/>
          <p:cNvGrpSpPr/>
          <p:nvPr/>
        </p:nvGrpSpPr>
        <p:grpSpPr>
          <a:xfrm>
            <a:off x="2677524" y="4472455"/>
            <a:ext cx="1872000" cy="360000"/>
            <a:chOff x="0" y="0"/>
            <a:chExt cx="524127" cy="100794"/>
          </a:xfrm>
        </p:grpSpPr>
        <p:sp>
          <p:nvSpPr>
            <p:cNvPr id="62" name="Freeform 62"/>
            <p:cNvSpPr/>
            <p:nvPr/>
          </p:nvSpPr>
          <p:spPr>
            <a:xfrm>
              <a:off x="0" y="0"/>
              <a:ext cx="524127" cy="100794"/>
            </a:xfrm>
            <a:custGeom>
              <a:avLst/>
              <a:gdLst/>
              <a:ahLst/>
              <a:cxnLst/>
              <a:rect l="l" t="t" r="r" b="b"/>
              <a:pathLst>
                <a:path w="524127" h="100794">
                  <a:moveTo>
                    <a:pt x="32310" y="0"/>
                  </a:moveTo>
                  <a:lnTo>
                    <a:pt x="491817" y="0"/>
                  </a:lnTo>
                  <a:cubicBezTo>
                    <a:pt x="500386" y="0"/>
                    <a:pt x="508604" y="3404"/>
                    <a:pt x="514664" y="9463"/>
                  </a:cubicBezTo>
                  <a:cubicBezTo>
                    <a:pt x="520723" y="15523"/>
                    <a:pt x="524127" y="23741"/>
                    <a:pt x="524127" y="32310"/>
                  </a:cubicBezTo>
                  <a:lnTo>
                    <a:pt x="524127" y="68484"/>
                  </a:lnTo>
                  <a:cubicBezTo>
                    <a:pt x="524127" y="77053"/>
                    <a:pt x="520723" y="85271"/>
                    <a:pt x="514664" y="91330"/>
                  </a:cubicBezTo>
                  <a:cubicBezTo>
                    <a:pt x="508604" y="97390"/>
                    <a:pt x="500386" y="100794"/>
                    <a:pt x="491817" y="100794"/>
                  </a:cubicBezTo>
                  <a:lnTo>
                    <a:pt x="32310" y="100794"/>
                  </a:lnTo>
                  <a:cubicBezTo>
                    <a:pt x="23741" y="100794"/>
                    <a:pt x="15523" y="97390"/>
                    <a:pt x="9463" y="91330"/>
                  </a:cubicBezTo>
                  <a:cubicBezTo>
                    <a:pt x="3404" y="85271"/>
                    <a:pt x="0" y="77053"/>
                    <a:pt x="0" y="68484"/>
                  </a:cubicBezTo>
                  <a:lnTo>
                    <a:pt x="0" y="32310"/>
                  </a:lnTo>
                  <a:cubicBezTo>
                    <a:pt x="0" y="23741"/>
                    <a:pt x="3404" y="15523"/>
                    <a:pt x="9463" y="9463"/>
                  </a:cubicBezTo>
                  <a:cubicBezTo>
                    <a:pt x="15523" y="3404"/>
                    <a:pt x="23741" y="0"/>
                    <a:pt x="32310" y="0"/>
                  </a:cubicBezTo>
                  <a:close/>
                </a:path>
              </a:pathLst>
            </a:custGeom>
            <a:solidFill>
              <a:srgbClr val="E47F00">
                <a:alpha val="6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3" name="TextBox 63"/>
            <p:cNvSpPr txBox="1"/>
            <p:nvPr/>
          </p:nvSpPr>
          <p:spPr>
            <a:xfrm>
              <a:off x="0" y="-28575"/>
              <a:ext cx="524127" cy="12936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64" name="Group 64"/>
          <p:cNvGrpSpPr/>
          <p:nvPr/>
        </p:nvGrpSpPr>
        <p:grpSpPr>
          <a:xfrm>
            <a:off x="5316229" y="4876209"/>
            <a:ext cx="2052000" cy="360000"/>
            <a:chOff x="0" y="0"/>
            <a:chExt cx="574524" cy="100794"/>
          </a:xfrm>
        </p:grpSpPr>
        <p:sp>
          <p:nvSpPr>
            <p:cNvPr id="65" name="Freeform 65"/>
            <p:cNvSpPr/>
            <p:nvPr/>
          </p:nvSpPr>
          <p:spPr>
            <a:xfrm>
              <a:off x="0" y="0"/>
              <a:ext cx="574524" cy="100794"/>
            </a:xfrm>
            <a:custGeom>
              <a:avLst/>
              <a:gdLst/>
              <a:ahLst/>
              <a:cxnLst/>
              <a:rect l="l" t="t" r="r" b="b"/>
              <a:pathLst>
                <a:path w="574524" h="100794">
                  <a:moveTo>
                    <a:pt x="29476" y="0"/>
                  </a:moveTo>
                  <a:lnTo>
                    <a:pt x="545048" y="0"/>
                  </a:lnTo>
                  <a:cubicBezTo>
                    <a:pt x="552866" y="0"/>
                    <a:pt x="560363" y="3105"/>
                    <a:pt x="565891" y="8633"/>
                  </a:cubicBezTo>
                  <a:cubicBezTo>
                    <a:pt x="571418" y="14161"/>
                    <a:pt x="574524" y="21658"/>
                    <a:pt x="574524" y="29476"/>
                  </a:cubicBezTo>
                  <a:lnTo>
                    <a:pt x="574524" y="71318"/>
                  </a:lnTo>
                  <a:cubicBezTo>
                    <a:pt x="574524" y="79136"/>
                    <a:pt x="571418" y="86633"/>
                    <a:pt x="565891" y="92160"/>
                  </a:cubicBezTo>
                  <a:cubicBezTo>
                    <a:pt x="560363" y="97688"/>
                    <a:pt x="552866" y="100794"/>
                    <a:pt x="545048" y="100794"/>
                  </a:cubicBezTo>
                  <a:lnTo>
                    <a:pt x="29476" y="100794"/>
                  </a:lnTo>
                  <a:cubicBezTo>
                    <a:pt x="21658" y="100794"/>
                    <a:pt x="14161" y="97688"/>
                    <a:pt x="8633" y="92160"/>
                  </a:cubicBezTo>
                  <a:cubicBezTo>
                    <a:pt x="3105" y="86633"/>
                    <a:pt x="0" y="79136"/>
                    <a:pt x="0" y="71318"/>
                  </a:cubicBezTo>
                  <a:lnTo>
                    <a:pt x="0" y="29476"/>
                  </a:lnTo>
                  <a:cubicBezTo>
                    <a:pt x="0" y="21658"/>
                    <a:pt x="3105" y="14161"/>
                    <a:pt x="8633" y="8633"/>
                  </a:cubicBezTo>
                  <a:cubicBezTo>
                    <a:pt x="14161" y="3105"/>
                    <a:pt x="21658" y="0"/>
                    <a:pt x="29476" y="0"/>
                  </a:cubicBezTo>
                  <a:close/>
                </a:path>
              </a:pathLst>
            </a:custGeom>
            <a:solidFill>
              <a:srgbClr val="B10043">
                <a:alpha val="4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6" name="TextBox 66"/>
            <p:cNvSpPr txBox="1"/>
            <p:nvPr/>
          </p:nvSpPr>
          <p:spPr>
            <a:xfrm>
              <a:off x="0" y="-28575"/>
              <a:ext cx="574524" cy="12936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67" name="Group 67"/>
          <p:cNvGrpSpPr/>
          <p:nvPr/>
        </p:nvGrpSpPr>
        <p:grpSpPr>
          <a:xfrm>
            <a:off x="5316229" y="5283312"/>
            <a:ext cx="2052000" cy="360000"/>
            <a:chOff x="0" y="0"/>
            <a:chExt cx="574524" cy="100794"/>
          </a:xfrm>
        </p:grpSpPr>
        <p:sp>
          <p:nvSpPr>
            <p:cNvPr id="68" name="Freeform 68"/>
            <p:cNvSpPr/>
            <p:nvPr/>
          </p:nvSpPr>
          <p:spPr>
            <a:xfrm>
              <a:off x="0" y="0"/>
              <a:ext cx="574524" cy="100794"/>
            </a:xfrm>
            <a:custGeom>
              <a:avLst/>
              <a:gdLst/>
              <a:ahLst/>
              <a:cxnLst/>
              <a:rect l="l" t="t" r="r" b="b"/>
              <a:pathLst>
                <a:path w="574524" h="100794">
                  <a:moveTo>
                    <a:pt x="29476" y="0"/>
                  </a:moveTo>
                  <a:lnTo>
                    <a:pt x="545048" y="0"/>
                  </a:lnTo>
                  <a:cubicBezTo>
                    <a:pt x="552866" y="0"/>
                    <a:pt x="560363" y="3105"/>
                    <a:pt x="565891" y="8633"/>
                  </a:cubicBezTo>
                  <a:cubicBezTo>
                    <a:pt x="571418" y="14161"/>
                    <a:pt x="574524" y="21658"/>
                    <a:pt x="574524" y="29476"/>
                  </a:cubicBezTo>
                  <a:lnTo>
                    <a:pt x="574524" y="71318"/>
                  </a:lnTo>
                  <a:cubicBezTo>
                    <a:pt x="574524" y="79136"/>
                    <a:pt x="571418" y="86633"/>
                    <a:pt x="565891" y="92160"/>
                  </a:cubicBezTo>
                  <a:cubicBezTo>
                    <a:pt x="560363" y="97688"/>
                    <a:pt x="552866" y="100794"/>
                    <a:pt x="545048" y="100794"/>
                  </a:cubicBezTo>
                  <a:lnTo>
                    <a:pt x="29476" y="100794"/>
                  </a:lnTo>
                  <a:cubicBezTo>
                    <a:pt x="21658" y="100794"/>
                    <a:pt x="14161" y="97688"/>
                    <a:pt x="8633" y="92160"/>
                  </a:cubicBezTo>
                  <a:cubicBezTo>
                    <a:pt x="3105" y="86633"/>
                    <a:pt x="0" y="79136"/>
                    <a:pt x="0" y="71318"/>
                  </a:cubicBezTo>
                  <a:lnTo>
                    <a:pt x="0" y="29476"/>
                  </a:lnTo>
                  <a:cubicBezTo>
                    <a:pt x="0" y="21658"/>
                    <a:pt x="3105" y="14161"/>
                    <a:pt x="8633" y="8633"/>
                  </a:cubicBezTo>
                  <a:cubicBezTo>
                    <a:pt x="14161" y="3105"/>
                    <a:pt x="21658" y="0"/>
                    <a:pt x="29476" y="0"/>
                  </a:cubicBezTo>
                  <a:close/>
                </a:path>
              </a:pathLst>
            </a:custGeom>
            <a:solidFill>
              <a:srgbClr val="B10043">
                <a:alpha val="4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9" name="TextBox 69"/>
            <p:cNvSpPr txBox="1"/>
            <p:nvPr/>
          </p:nvSpPr>
          <p:spPr>
            <a:xfrm>
              <a:off x="0" y="-28575"/>
              <a:ext cx="574524" cy="12936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70" name="Group 70"/>
          <p:cNvGrpSpPr/>
          <p:nvPr/>
        </p:nvGrpSpPr>
        <p:grpSpPr>
          <a:xfrm>
            <a:off x="5316229" y="4472455"/>
            <a:ext cx="2052000" cy="360000"/>
            <a:chOff x="0" y="0"/>
            <a:chExt cx="574524" cy="100794"/>
          </a:xfrm>
        </p:grpSpPr>
        <p:sp>
          <p:nvSpPr>
            <p:cNvPr id="71" name="Freeform 71"/>
            <p:cNvSpPr/>
            <p:nvPr/>
          </p:nvSpPr>
          <p:spPr>
            <a:xfrm>
              <a:off x="0" y="0"/>
              <a:ext cx="574524" cy="100794"/>
            </a:xfrm>
            <a:custGeom>
              <a:avLst/>
              <a:gdLst/>
              <a:ahLst/>
              <a:cxnLst/>
              <a:rect l="l" t="t" r="r" b="b"/>
              <a:pathLst>
                <a:path w="574524" h="100794">
                  <a:moveTo>
                    <a:pt x="29476" y="0"/>
                  </a:moveTo>
                  <a:lnTo>
                    <a:pt x="545048" y="0"/>
                  </a:lnTo>
                  <a:cubicBezTo>
                    <a:pt x="552866" y="0"/>
                    <a:pt x="560363" y="3105"/>
                    <a:pt x="565891" y="8633"/>
                  </a:cubicBezTo>
                  <a:cubicBezTo>
                    <a:pt x="571418" y="14161"/>
                    <a:pt x="574524" y="21658"/>
                    <a:pt x="574524" y="29476"/>
                  </a:cubicBezTo>
                  <a:lnTo>
                    <a:pt x="574524" y="71318"/>
                  </a:lnTo>
                  <a:cubicBezTo>
                    <a:pt x="574524" y="79136"/>
                    <a:pt x="571418" y="86633"/>
                    <a:pt x="565891" y="92160"/>
                  </a:cubicBezTo>
                  <a:cubicBezTo>
                    <a:pt x="560363" y="97688"/>
                    <a:pt x="552866" y="100794"/>
                    <a:pt x="545048" y="100794"/>
                  </a:cubicBezTo>
                  <a:lnTo>
                    <a:pt x="29476" y="100794"/>
                  </a:lnTo>
                  <a:cubicBezTo>
                    <a:pt x="21658" y="100794"/>
                    <a:pt x="14161" y="97688"/>
                    <a:pt x="8633" y="92160"/>
                  </a:cubicBezTo>
                  <a:cubicBezTo>
                    <a:pt x="3105" y="86633"/>
                    <a:pt x="0" y="79136"/>
                    <a:pt x="0" y="71318"/>
                  </a:cubicBezTo>
                  <a:lnTo>
                    <a:pt x="0" y="29476"/>
                  </a:lnTo>
                  <a:cubicBezTo>
                    <a:pt x="0" y="21658"/>
                    <a:pt x="3105" y="14161"/>
                    <a:pt x="8633" y="8633"/>
                  </a:cubicBezTo>
                  <a:cubicBezTo>
                    <a:pt x="14161" y="3105"/>
                    <a:pt x="21658" y="0"/>
                    <a:pt x="29476" y="0"/>
                  </a:cubicBezTo>
                  <a:close/>
                </a:path>
              </a:pathLst>
            </a:custGeom>
            <a:solidFill>
              <a:srgbClr val="B10043">
                <a:alpha val="6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2" name="TextBox 72"/>
            <p:cNvSpPr txBox="1"/>
            <p:nvPr/>
          </p:nvSpPr>
          <p:spPr>
            <a:xfrm>
              <a:off x="0" y="-28575"/>
              <a:ext cx="574524" cy="12936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73" name="Group 73"/>
          <p:cNvGrpSpPr/>
          <p:nvPr/>
        </p:nvGrpSpPr>
        <p:grpSpPr>
          <a:xfrm>
            <a:off x="5316229" y="5687066"/>
            <a:ext cx="2052000" cy="360000"/>
            <a:chOff x="0" y="0"/>
            <a:chExt cx="574524" cy="100794"/>
          </a:xfrm>
        </p:grpSpPr>
        <p:sp>
          <p:nvSpPr>
            <p:cNvPr id="74" name="Freeform 74"/>
            <p:cNvSpPr/>
            <p:nvPr/>
          </p:nvSpPr>
          <p:spPr>
            <a:xfrm>
              <a:off x="0" y="0"/>
              <a:ext cx="574524" cy="100794"/>
            </a:xfrm>
            <a:custGeom>
              <a:avLst/>
              <a:gdLst/>
              <a:ahLst/>
              <a:cxnLst/>
              <a:rect l="l" t="t" r="r" b="b"/>
              <a:pathLst>
                <a:path w="574524" h="100794">
                  <a:moveTo>
                    <a:pt x="29476" y="0"/>
                  </a:moveTo>
                  <a:lnTo>
                    <a:pt x="545048" y="0"/>
                  </a:lnTo>
                  <a:cubicBezTo>
                    <a:pt x="552866" y="0"/>
                    <a:pt x="560363" y="3105"/>
                    <a:pt x="565891" y="8633"/>
                  </a:cubicBezTo>
                  <a:cubicBezTo>
                    <a:pt x="571418" y="14161"/>
                    <a:pt x="574524" y="21658"/>
                    <a:pt x="574524" y="29476"/>
                  </a:cubicBezTo>
                  <a:lnTo>
                    <a:pt x="574524" y="71318"/>
                  </a:lnTo>
                  <a:cubicBezTo>
                    <a:pt x="574524" y="79136"/>
                    <a:pt x="571418" y="86633"/>
                    <a:pt x="565891" y="92160"/>
                  </a:cubicBezTo>
                  <a:cubicBezTo>
                    <a:pt x="560363" y="97688"/>
                    <a:pt x="552866" y="100794"/>
                    <a:pt x="545048" y="100794"/>
                  </a:cubicBezTo>
                  <a:lnTo>
                    <a:pt x="29476" y="100794"/>
                  </a:lnTo>
                  <a:cubicBezTo>
                    <a:pt x="21658" y="100794"/>
                    <a:pt x="14161" y="97688"/>
                    <a:pt x="8633" y="92160"/>
                  </a:cubicBezTo>
                  <a:cubicBezTo>
                    <a:pt x="3105" y="86633"/>
                    <a:pt x="0" y="79136"/>
                    <a:pt x="0" y="71318"/>
                  </a:cubicBezTo>
                  <a:lnTo>
                    <a:pt x="0" y="29476"/>
                  </a:lnTo>
                  <a:cubicBezTo>
                    <a:pt x="0" y="21658"/>
                    <a:pt x="3105" y="14161"/>
                    <a:pt x="8633" y="8633"/>
                  </a:cubicBezTo>
                  <a:cubicBezTo>
                    <a:pt x="14161" y="3105"/>
                    <a:pt x="21658" y="0"/>
                    <a:pt x="29476" y="0"/>
                  </a:cubicBezTo>
                  <a:close/>
                </a:path>
              </a:pathLst>
            </a:custGeom>
            <a:solidFill>
              <a:srgbClr val="B10043">
                <a:alpha val="49804"/>
              </a:srgbClr>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5" name="TextBox 75"/>
            <p:cNvSpPr txBox="1"/>
            <p:nvPr/>
          </p:nvSpPr>
          <p:spPr>
            <a:xfrm>
              <a:off x="0" y="-28575"/>
              <a:ext cx="574524" cy="12936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sp>
        <p:nvSpPr>
          <p:cNvPr id="76" name="Freeform 76"/>
          <p:cNvSpPr/>
          <p:nvPr/>
        </p:nvSpPr>
        <p:spPr>
          <a:xfrm>
            <a:off x="2089203" y="4884723"/>
            <a:ext cx="478845" cy="342973"/>
          </a:xfrm>
          <a:custGeom>
            <a:avLst/>
            <a:gdLst/>
            <a:ahLst/>
            <a:cxnLst/>
            <a:rect l="l" t="t" r="r" b="b"/>
            <a:pathLst>
              <a:path w="478845" h="342973">
                <a:moveTo>
                  <a:pt x="0" y="0"/>
                </a:moveTo>
                <a:lnTo>
                  <a:pt x="478845" y="0"/>
                </a:lnTo>
                <a:lnTo>
                  <a:pt x="478845" y="342973"/>
                </a:lnTo>
                <a:lnTo>
                  <a:pt x="0" y="34297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7" name="Freeform 77"/>
          <p:cNvSpPr/>
          <p:nvPr/>
        </p:nvSpPr>
        <p:spPr>
          <a:xfrm>
            <a:off x="2089203" y="5291826"/>
            <a:ext cx="478845" cy="342973"/>
          </a:xfrm>
          <a:custGeom>
            <a:avLst/>
            <a:gdLst/>
            <a:ahLst/>
            <a:cxnLst/>
            <a:rect l="l" t="t" r="r" b="b"/>
            <a:pathLst>
              <a:path w="478845" h="342973">
                <a:moveTo>
                  <a:pt x="0" y="0"/>
                </a:moveTo>
                <a:lnTo>
                  <a:pt x="478845" y="0"/>
                </a:lnTo>
                <a:lnTo>
                  <a:pt x="478845" y="342973"/>
                </a:lnTo>
                <a:lnTo>
                  <a:pt x="0" y="34297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8" name="Freeform 78"/>
          <p:cNvSpPr/>
          <p:nvPr/>
        </p:nvSpPr>
        <p:spPr>
          <a:xfrm>
            <a:off x="2089203" y="5695580"/>
            <a:ext cx="478845" cy="342973"/>
          </a:xfrm>
          <a:custGeom>
            <a:avLst/>
            <a:gdLst/>
            <a:ahLst/>
            <a:cxnLst/>
            <a:rect l="l" t="t" r="r" b="b"/>
            <a:pathLst>
              <a:path w="478845" h="342973">
                <a:moveTo>
                  <a:pt x="0" y="0"/>
                </a:moveTo>
                <a:lnTo>
                  <a:pt x="478845" y="0"/>
                </a:lnTo>
                <a:lnTo>
                  <a:pt x="478845" y="342973"/>
                </a:lnTo>
                <a:lnTo>
                  <a:pt x="0" y="34297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9" name="Freeform 79"/>
          <p:cNvSpPr/>
          <p:nvPr/>
        </p:nvSpPr>
        <p:spPr>
          <a:xfrm>
            <a:off x="4696526" y="4884723"/>
            <a:ext cx="478845" cy="342973"/>
          </a:xfrm>
          <a:custGeom>
            <a:avLst/>
            <a:gdLst/>
            <a:ahLst/>
            <a:cxnLst/>
            <a:rect l="l" t="t" r="r" b="b"/>
            <a:pathLst>
              <a:path w="478845" h="342973">
                <a:moveTo>
                  <a:pt x="0" y="0"/>
                </a:moveTo>
                <a:lnTo>
                  <a:pt x="478845" y="0"/>
                </a:lnTo>
                <a:lnTo>
                  <a:pt x="478845" y="342973"/>
                </a:lnTo>
                <a:lnTo>
                  <a:pt x="0" y="34297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0" name="Freeform 80"/>
          <p:cNvSpPr/>
          <p:nvPr/>
        </p:nvSpPr>
        <p:spPr>
          <a:xfrm>
            <a:off x="4696526" y="5291826"/>
            <a:ext cx="478845" cy="342973"/>
          </a:xfrm>
          <a:custGeom>
            <a:avLst/>
            <a:gdLst/>
            <a:ahLst/>
            <a:cxnLst/>
            <a:rect l="l" t="t" r="r" b="b"/>
            <a:pathLst>
              <a:path w="478845" h="342973">
                <a:moveTo>
                  <a:pt x="0" y="0"/>
                </a:moveTo>
                <a:lnTo>
                  <a:pt x="478845" y="0"/>
                </a:lnTo>
                <a:lnTo>
                  <a:pt x="478845" y="342973"/>
                </a:lnTo>
                <a:lnTo>
                  <a:pt x="0" y="34297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1" name="Freeform 81"/>
          <p:cNvSpPr/>
          <p:nvPr/>
        </p:nvSpPr>
        <p:spPr>
          <a:xfrm>
            <a:off x="4696526" y="5695580"/>
            <a:ext cx="478845" cy="342973"/>
          </a:xfrm>
          <a:custGeom>
            <a:avLst/>
            <a:gdLst/>
            <a:ahLst/>
            <a:cxnLst/>
            <a:rect l="l" t="t" r="r" b="b"/>
            <a:pathLst>
              <a:path w="478845" h="342973">
                <a:moveTo>
                  <a:pt x="0" y="0"/>
                </a:moveTo>
                <a:lnTo>
                  <a:pt x="478845" y="0"/>
                </a:lnTo>
                <a:lnTo>
                  <a:pt x="478845" y="342973"/>
                </a:lnTo>
                <a:lnTo>
                  <a:pt x="0" y="34297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82" name="Group 82"/>
          <p:cNvGrpSpPr/>
          <p:nvPr/>
        </p:nvGrpSpPr>
        <p:grpSpPr>
          <a:xfrm>
            <a:off x="-11651" y="6149539"/>
            <a:ext cx="7560000" cy="359137"/>
            <a:chOff x="0" y="0"/>
            <a:chExt cx="2709333" cy="128707"/>
          </a:xfrm>
        </p:grpSpPr>
        <p:sp>
          <p:nvSpPr>
            <p:cNvPr id="83" name="Freeform 83"/>
            <p:cNvSpPr/>
            <p:nvPr/>
          </p:nvSpPr>
          <p:spPr>
            <a:xfrm>
              <a:off x="0" y="0"/>
              <a:ext cx="2709333" cy="128707"/>
            </a:xfrm>
            <a:custGeom>
              <a:avLst/>
              <a:gdLst/>
              <a:ahLst/>
              <a:cxnLst/>
              <a:rect l="l" t="t" r="r" b="b"/>
              <a:pathLst>
                <a:path w="2709333" h="128707">
                  <a:moveTo>
                    <a:pt x="0" y="0"/>
                  </a:moveTo>
                  <a:lnTo>
                    <a:pt x="2709333" y="0"/>
                  </a:lnTo>
                  <a:lnTo>
                    <a:pt x="2709333" y="128707"/>
                  </a:lnTo>
                  <a:lnTo>
                    <a:pt x="0" y="128707"/>
                  </a:lnTo>
                  <a:close/>
                </a:path>
              </a:pathLst>
            </a:custGeom>
            <a:solidFill>
              <a:srgbClr val="3DCD58"/>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4" name="TextBox 84"/>
            <p:cNvSpPr txBox="1"/>
            <p:nvPr/>
          </p:nvSpPr>
          <p:spPr>
            <a:xfrm>
              <a:off x="0" y="-28575"/>
              <a:ext cx="2709333" cy="157282"/>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sp>
        <p:nvSpPr>
          <p:cNvPr id="85" name="Freeform 85"/>
          <p:cNvSpPr/>
          <p:nvPr/>
        </p:nvSpPr>
        <p:spPr>
          <a:xfrm>
            <a:off x="339216" y="6203276"/>
            <a:ext cx="269270" cy="242680"/>
          </a:xfrm>
          <a:custGeom>
            <a:avLst/>
            <a:gdLst/>
            <a:ahLst/>
            <a:cxnLst/>
            <a:rect l="l" t="t" r="r" b="b"/>
            <a:pathLst>
              <a:path w="269270" h="242680">
                <a:moveTo>
                  <a:pt x="0" y="0"/>
                </a:moveTo>
                <a:lnTo>
                  <a:pt x="269270" y="0"/>
                </a:lnTo>
                <a:lnTo>
                  <a:pt x="269270" y="242680"/>
                </a:lnTo>
                <a:lnTo>
                  <a:pt x="0" y="242680"/>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86" name="Group 86"/>
          <p:cNvGrpSpPr/>
          <p:nvPr/>
        </p:nvGrpSpPr>
        <p:grpSpPr>
          <a:xfrm>
            <a:off x="0" y="7179424"/>
            <a:ext cx="7560000" cy="230970"/>
            <a:chOff x="0" y="0"/>
            <a:chExt cx="2709333" cy="82774"/>
          </a:xfrm>
        </p:grpSpPr>
        <p:sp>
          <p:nvSpPr>
            <p:cNvPr id="87" name="Freeform 87"/>
            <p:cNvSpPr/>
            <p:nvPr/>
          </p:nvSpPr>
          <p:spPr>
            <a:xfrm>
              <a:off x="0" y="0"/>
              <a:ext cx="2709333" cy="82774"/>
            </a:xfrm>
            <a:custGeom>
              <a:avLst/>
              <a:gdLst/>
              <a:ahLst/>
              <a:cxnLst/>
              <a:rect l="l" t="t" r="r" b="b"/>
              <a:pathLst>
                <a:path w="2709333" h="82774">
                  <a:moveTo>
                    <a:pt x="0" y="0"/>
                  </a:moveTo>
                  <a:lnTo>
                    <a:pt x="2709333" y="0"/>
                  </a:lnTo>
                  <a:lnTo>
                    <a:pt x="2709333" y="82774"/>
                  </a:lnTo>
                  <a:lnTo>
                    <a:pt x="0" y="82774"/>
                  </a:lnTo>
                  <a:close/>
                </a:path>
              </a:pathLst>
            </a:custGeom>
            <a:solidFill>
              <a:srgbClr val="CFD0D4"/>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8" name="TextBox 88"/>
            <p:cNvSpPr txBox="1"/>
            <p:nvPr/>
          </p:nvSpPr>
          <p:spPr>
            <a:xfrm>
              <a:off x="0" y="-28575"/>
              <a:ext cx="2709333" cy="11134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89" name="Group 89"/>
          <p:cNvGrpSpPr/>
          <p:nvPr/>
        </p:nvGrpSpPr>
        <p:grpSpPr>
          <a:xfrm>
            <a:off x="149055" y="7448494"/>
            <a:ext cx="1164291" cy="1005726"/>
            <a:chOff x="0" y="0"/>
            <a:chExt cx="417256" cy="360429"/>
          </a:xfrm>
        </p:grpSpPr>
        <p:sp>
          <p:nvSpPr>
            <p:cNvPr id="90" name="Freeform 90"/>
            <p:cNvSpPr/>
            <p:nvPr/>
          </p:nvSpPr>
          <p:spPr>
            <a:xfrm>
              <a:off x="0" y="0"/>
              <a:ext cx="417256" cy="360429"/>
            </a:xfrm>
            <a:custGeom>
              <a:avLst/>
              <a:gdLst/>
              <a:ahLst/>
              <a:cxnLst/>
              <a:rect l="l" t="t" r="r" b="b"/>
              <a:pathLst>
                <a:path w="417256" h="360429">
                  <a:moveTo>
                    <a:pt x="0" y="0"/>
                  </a:moveTo>
                  <a:lnTo>
                    <a:pt x="417256" y="0"/>
                  </a:lnTo>
                  <a:lnTo>
                    <a:pt x="417256" y="360429"/>
                  </a:lnTo>
                  <a:lnTo>
                    <a:pt x="0" y="360429"/>
                  </a:lnTo>
                  <a:close/>
                </a:path>
              </a:pathLst>
            </a:custGeom>
            <a:solidFill>
              <a:srgbClr val="E7FED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1" name="TextBox 91"/>
            <p:cNvSpPr txBox="1"/>
            <p:nvPr/>
          </p:nvSpPr>
          <p:spPr>
            <a:xfrm>
              <a:off x="0" y="-28575"/>
              <a:ext cx="417256" cy="389004"/>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92" name="Group 92"/>
          <p:cNvGrpSpPr/>
          <p:nvPr/>
        </p:nvGrpSpPr>
        <p:grpSpPr>
          <a:xfrm>
            <a:off x="1362899" y="7448494"/>
            <a:ext cx="1164291" cy="1005726"/>
            <a:chOff x="0" y="0"/>
            <a:chExt cx="417256" cy="360429"/>
          </a:xfrm>
        </p:grpSpPr>
        <p:sp>
          <p:nvSpPr>
            <p:cNvPr id="93" name="Freeform 93"/>
            <p:cNvSpPr/>
            <p:nvPr/>
          </p:nvSpPr>
          <p:spPr>
            <a:xfrm>
              <a:off x="0" y="0"/>
              <a:ext cx="417256" cy="360429"/>
            </a:xfrm>
            <a:custGeom>
              <a:avLst/>
              <a:gdLst/>
              <a:ahLst/>
              <a:cxnLst/>
              <a:rect l="l" t="t" r="r" b="b"/>
              <a:pathLst>
                <a:path w="417256" h="360429">
                  <a:moveTo>
                    <a:pt x="0" y="0"/>
                  </a:moveTo>
                  <a:lnTo>
                    <a:pt x="417256" y="0"/>
                  </a:lnTo>
                  <a:lnTo>
                    <a:pt x="417256" y="360429"/>
                  </a:lnTo>
                  <a:lnTo>
                    <a:pt x="0" y="360429"/>
                  </a:lnTo>
                  <a:close/>
                </a:path>
              </a:pathLst>
            </a:custGeom>
            <a:solidFill>
              <a:srgbClr val="E7FED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4" name="TextBox 94"/>
            <p:cNvSpPr txBox="1"/>
            <p:nvPr/>
          </p:nvSpPr>
          <p:spPr>
            <a:xfrm>
              <a:off x="0" y="-28575"/>
              <a:ext cx="417256" cy="389004"/>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95" name="Group 95"/>
          <p:cNvGrpSpPr/>
          <p:nvPr/>
        </p:nvGrpSpPr>
        <p:grpSpPr>
          <a:xfrm>
            <a:off x="2579337" y="7448494"/>
            <a:ext cx="1164291" cy="1005726"/>
            <a:chOff x="0" y="0"/>
            <a:chExt cx="417256" cy="360429"/>
          </a:xfrm>
        </p:grpSpPr>
        <p:sp>
          <p:nvSpPr>
            <p:cNvPr id="96" name="Freeform 96"/>
            <p:cNvSpPr/>
            <p:nvPr/>
          </p:nvSpPr>
          <p:spPr>
            <a:xfrm>
              <a:off x="0" y="0"/>
              <a:ext cx="417256" cy="360429"/>
            </a:xfrm>
            <a:custGeom>
              <a:avLst/>
              <a:gdLst/>
              <a:ahLst/>
              <a:cxnLst/>
              <a:rect l="l" t="t" r="r" b="b"/>
              <a:pathLst>
                <a:path w="417256" h="360429">
                  <a:moveTo>
                    <a:pt x="0" y="0"/>
                  </a:moveTo>
                  <a:lnTo>
                    <a:pt x="417256" y="0"/>
                  </a:lnTo>
                  <a:lnTo>
                    <a:pt x="417256" y="360429"/>
                  </a:lnTo>
                  <a:lnTo>
                    <a:pt x="0" y="360429"/>
                  </a:lnTo>
                  <a:close/>
                </a:path>
              </a:pathLst>
            </a:custGeom>
            <a:solidFill>
              <a:srgbClr val="E7FED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7" name="TextBox 97"/>
            <p:cNvSpPr txBox="1"/>
            <p:nvPr/>
          </p:nvSpPr>
          <p:spPr>
            <a:xfrm>
              <a:off x="0" y="-28575"/>
              <a:ext cx="417256" cy="389004"/>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98" name="Group 98"/>
          <p:cNvGrpSpPr/>
          <p:nvPr/>
        </p:nvGrpSpPr>
        <p:grpSpPr>
          <a:xfrm>
            <a:off x="3794998" y="7448494"/>
            <a:ext cx="1164291" cy="1005726"/>
            <a:chOff x="0" y="0"/>
            <a:chExt cx="417256" cy="360429"/>
          </a:xfrm>
        </p:grpSpPr>
        <p:sp>
          <p:nvSpPr>
            <p:cNvPr id="99" name="Freeform 99"/>
            <p:cNvSpPr/>
            <p:nvPr/>
          </p:nvSpPr>
          <p:spPr>
            <a:xfrm>
              <a:off x="0" y="0"/>
              <a:ext cx="417256" cy="360429"/>
            </a:xfrm>
            <a:custGeom>
              <a:avLst/>
              <a:gdLst/>
              <a:ahLst/>
              <a:cxnLst/>
              <a:rect l="l" t="t" r="r" b="b"/>
              <a:pathLst>
                <a:path w="417256" h="360429">
                  <a:moveTo>
                    <a:pt x="0" y="0"/>
                  </a:moveTo>
                  <a:lnTo>
                    <a:pt x="417256" y="0"/>
                  </a:lnTo>
                  <a:lnTo>
                    <a:pt x="417256" y="360429"/>
                  </a:lnTo>
                  <a:lnTo>
                    <a:pt x="0" y="360429"/>
                  </a:lnTo>
                  <a:close/>
                </a:path>
              </a:pathLst>
            </a:custGeom>
            <a:solidFill>
              <a:srgbClr val="E7FED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00" name="TextBox 100"/>
            <p:cNvSpPr txBox="1"/>
            <p:nvPr/>
          </p:nvSpPr>
          <p:spPr>
            <a:xfrm>
              <a:off x="0" y="-28575"/>
              <a:ext cx="417256" cy="389004"/>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01" name="Group 101"/>
          <p:cNvGrpSpPr/>
          <p:nvPr/>
        </p:nvGrpSpPr>
        <p:grpSpPr>
          <a:xfrm>
            <a:off x="5011436" y="7448494"/>
            <a:ext cx="1164291" cy="1005726"/>
            <a:chOff x="0" y="0"/>
            <a:chExt cx="417256" cy="360429"/>
          </a:xfrm>
        </p:grpSpPr>
        <p:sp>
          <p:nvSpPr>
            <p:cNvPr id="102" name="Freeform 102"/>
            <p:cNvSpPr/>
            <p:nvPr/>
          </p:nvSpPr>
          <p:spPr>
            <a:xfrm>
              <a:off x="0" y="0"/>
              <a:ext cx="417256" cy="360429"/>
            </a:xfrm>
            <a:custGeom>
              <a:avLst/>
              <a:gdLst/>
              <a:ahLst/>
              <a:cxnLst/>
              <a:rect l="l" t="t" r="r" b="b"/>
              <a:pathLst>
                <a:path w="417256" h="360429">
                  <a:moveTo>
                    <a:pt x="0" y="0"/>
                  </a:moveTo>
                  <a:lnTo>
                    <a:pt x="417256" y="0"/>
                  </a:lnTo>
                  <a:lnTo>
                    <a:pt x="417256" y="360429"/>
                  </a:lnTo>
                  <a:lnTo>
                    <a:pt x="0" y="360429"/>
                  </a:lnTo>
                  <a:close/>
                </a:path>
              </a:pathLst>
            </a:custGeom>
            <a:solidFill>
              <a:srgbClr val="E7FED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03" name="TextBox 103"/>
            <p:cNvSpPr txBox="1"/>
            <p:nvPr/>
          </p:nvSpPr>
          <p:spPr>
            <a:xfrm>
              <a:off x="0" y="-28575"/>
              <a:ext cx="417256" cy="389004"/>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04" name="Group 104"/>
          <p:cNvGrpSpPr/>
          <p:nvPr/>
        </p:nvGrpSpPr>
        <p:grpSpPr>
          <a:xfrm>
            <a:off x="6223353" y="7448494"/>
            <a:ext cx="1164291" cy="1005726"/>
            <a:chOff x="0" y="0"/>
            <a:chExt cx="417256" cy="360429"/>
          </a:xfrm>
        </p:grpSpPr>
        <p:sp>
          <p:nvSpPr>
            <p:cNvPr id="105" name="Freeform 105"/>
            <p:cNvSpPr/>
            <p:nvPr/>
          </p:nvSpPr>
          <p:spPr>
            <a:xfrm>
              <a:off x="0" y="0"/>
              <a:ext cx="417256" cy="360429"/>
            </a:xfrm>
            <a:custGeom>
              <a:avLst/>
              <a:gdLst/>
              <a:ahLst/>
              <a:cxnLst/>
              <a:rect l="l" t="t" r="r" b="b"/>
              <a:pathLst>
                <a:path w="417256" h="360429">
                  <a:moveTo>
                    <a:pt x="0" y="0"/>
                  </a:moveTo>
                  <a:lnTo>
                    <a:pt x="417256" y="0"/>
                  </a:lnTo>
                  <a:lnTo>
                    <a:pt x="417256" y="360429"/>
                  </a:lnTo>
                  <a:lnTo>
                    <a:pt x="0" y="360429"/>
                  </a:lnTo>
                  <a:close/>
                </a:path>
              </a:pathLst>
            </a:custGeom>
            <a:solidFill>
              <a:srgbClr val="E7FED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06" name="TextBox 106"/>
            <p:cNvSpPr txBox="1"/>
            <p:nvPr/>
          </p:nvSpPr>
          <p:spPr>
            <a:xfrm>
              <a:off x="0" y="-28575"/>
              <a:ext cx="417256" cy="389004"/>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07" name="Group 107"/>
          <p:cNvGrpSpPr/>
          <p:nvPr/>
        </p:nvGrpSpPr>
        <p:grpSpPr>
          <a:xfrm>
            <a:off x="149055" y="8779731"/>
            <a:ext cx="1164291" cy="1224000"/>
            <a:chOff x="0" y="0"/>
            <a:chExt cx="417256" cy="438654"/>
          </a:xfrm>
        </p:grpSpPr>
        <p:sp>
          <p:nvSpPr>
            <p:cNvPr id="108" name="Freeform 108"/>
            <p:cNvSpPr/>
            <p:nvPr/>
          </p:nvSpPr>
          <p:spPr>
            <a:xfrm>
              <a:off x="0" y="0"/>
              <a:ext cx="417256" cy="438654"/>
            </a:xfrm>
            <a:custGeom>
              <a:avLst/>
              <a:gdLst/>
              <a:ahLst/>
              <a:cxnLst/>
              <a:rect l="l" t="t" r="r" b="b"/>
              <a:pathLst>
                <a:path w="417256" h="438654">
                  <a:moveTo>
                    <a:pt x="0" y="0"/>
                  </a:moveTo>
                  <a:lnTo>
                    <a:pt x="417256" y="0"/>
                  </a:lnTo>
                  <a:lnTo>
                    <a:pt x="417256" y="438654"/>
                  </a:lnTo>
                  <a:lnTo>
                    <a:pt x="0" y="438654"/>
                  </a:lnTo>
                  <a:close/>
                </a:path>
              </a:pathLst>
            </a:custGeom>
            <a:solidFill>
              <a:srgbClr val="E7FED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09" name="TextBox 109"/>
            <p:cNvSpPr txBox="1"/>
            <p:nvPr/>
          </p:nvSpPr>
          <p:spPr>
            <a:xfrm>
              <a:off x="0" y="-28575"/>
              <a:ext cx="417256" cy="46722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10" name="Group 110"/>
          <p:cNvGrpSpPr/>
          <p:nvPr/>
        </p:nvGrpSpPr>
        <p:grpSpPr>
          <a:xfrm>
            <a:off x="1363915" y="8779731"/>
            <a:ext cx="1164291" cy="1224000"/>
            <a:chOff x="0" y="0"/>
            <a:chExt cx="417256" cy="438654"/>
          </a:xfrm>
        </p:grpSpPr>
        <p:sp>
          <p:nvSpPr>
            <p:cNvPr id="111" name="Freeform 111"/>
            <p:cNvSpPr/>
            <p:nvPr/>
          </p:nvSpPr>
          <p:spPr>
            <a:xfrm>
              <a:off x="0" y="0"/>
              <a:ext cx="417256" cy="438654"/>
            </a:xfrm>
            <a:custGeom>
              <a:avLst/>
              <a:gdLst/>
              <a:ahLst/>
              <a:cxnLst/>
              <a:rect l="l" t="t" r="r" b="b"/>
              <a:pathLst>
                <a:path w="417256" h="438654">
                  <a:moveTo>
                    <a:pt x="0" y="0"/>
                  </a:moveTo>
                  <a:lnTo>
                    <a:pt x="417256" y="0"/>
                  </a:lnTo>
                  <a:lnTo>
                    <a:pt x="417256" y="438654"/>
                  </a:lnTo>
                  <a:lnTo>
                    <a:pt x="0" y="438654"/>
                  </a:lnTo>
                  <a:close/>
                </a:path>
              </a:pathLst>
            </a:custGeom>
            <a:solidFill>
              <a:srgbClr val="E7FED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12" name="TextBox 112"/>
            <p:cNvSpPr txBox="1"/>
            <p:nvPr/>
          </p:nvSpPr>
          <p:spPr>
            <a:xfrm>
              <a:off x="0" y="-28575"/>
              <a:ext cx="417256" cy="46722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13" name="Group 113"/>
          <p:cNvGrpSpPr/>
          <p:nvPr/>
        </p:nvGrpSpPr>
        <p:grpSpPr>
          <a:xfrm>
            <a:off x="2578774" y="8779731"/>
            <a:ext cx="1164291" cy="1224000"/>
            <a:chOff x="0" y="0"/>
            <a:chExt cx="417256" cy="438654"/>
          </a:xfrm>
        </p:grpSpPr>
        <p:sp>
          <p:nvSpPr>
            <p:cNvPr id="114" name="Freeform 114"/>
            <p:cNvSpPr/>
            <p:nvPr/>
          </p:nvSpPr>
          <p:spPr>
            <a:xfrm>
              <a:off x="0" y="0"/>
              <a:ext cx="417256" cy="438654"/>
            </a:xfrm>
            <a:custGeom>
              <a:avLst/>
              <a:gdLst/>
              <a:ahLst/>
              <a:cxnLst/>
              <a:rect l="l" t="t" r="r" b="b"/>
              <a:pathLst>
                <a:path w="417256" h="438654">
                  <a:moveTo>
                    <a:pt x="0" y="0"/>
                  </a:moveTo>
                  <a:lnTo>
                    <a:pt x="417256" y="0"/>
                  </a:lnTo>
                  <a:lnTo>
                    <a:pt x="417256" y="438654"/>
                  </a:lnTo>
                  <a:lnTo>
                    <a:pt x="0" y="438654"/>
                  </a:lnTo>
                  <a:close/>
                </a:path>
              </a:pathLst>
            </a:custGeom>
            <a:solidFill>
              <a:srgbClr val="E7FED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15" name="TextBox 115"/>
            <p:cNvSpPr txBox="1"/>
            <p:nvPr/>
          </p:nvSpPr>
          <p:spPr>
            <a:xfrm>
              <a:off x="0" y="-28575"/>
              <a:ext cx="417256" cy="46722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16" name="Group 116"/>
          <p:cNvGrpSpPr/>
          <p:nvPr/>
        </p:nvGrpSpPr>
        <p:grpSpPr>
          <a:xfrm>
            <a:off x="3793634" y="8779731"/>
            <a:ext cx="1164291" cy="1224000"/>
            <a:chOff x="0" y="0"/>
            <a:chExt cx="417256" cy="438654"/>
          </a:xfrm>
        </p:grpSpPr>
        <p:sp>
          <p:nvSpPr>
            <p:cNvPr id="117" name="Freeform 117"/>
            <p:cNvSpPr/>
            <p:nvPr/>
          </p:nvSpPr>
          <p:spPr>
            <a:xfrm>
              <a:off x="0" y="0"/>
              <a:ext cx="417256" cy="438654"/>
            </a:xfrm>
            <a:custGeom>
              <a:avLst/>
              <a:gdLst/>
              <a:ahLst/>
              <a:cxnLst/>
              <a:rect l="l" t="t" r="r" b="b"/>
              <a:pathLst>
                <a:path w="417256" h="438654">
                  <a:moveTo>
                    <a:pt x="0" y="0"/>
                  </a:moveTo>
                  <a:lnTo>
                    <a:pt x="417256" y="0"/>
                  </a:lnTo>
                  <a:lnTo>
                    <a:pt x="417256" y="438654"/>
                  </a:lnTo>
                  <a:lnTo>
                    <a:pt x="0" y="438654"/>
                  </a:lnTo>
                  <a:close/>
                </a:path>
              </a:pathLst>
            </a:custGeom>
            <a:solidFill>
              <a:srgbClr val="E7FED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18" name="TextBox 118"/>
            <p:cNvSpPr txBox="1"/>
            <p:nvPr/>
          </p:nvSpPr>
          <p:spPr>
            <a:xfrm>
              <a:off x="0" y="-28575"/>
              <a:ext cx="417256" cy="46722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19" name="Group 119"/>
          <p:cNvGrpSpPr/>
          <p:nvPr/>
        </p:nvGrpSpPr>
        <p:grpSpPr>
          <a:xfrm>
            <a:off x="5008493" y="8779731"/>
            <a:ext cx="1164291" cy="1224000"/>
            <a:chOff x="0" y="0"/>
            <a:chExt cx="417256" cy="438654"/>
          </a:xfrm>
        </p:grpSpPr>
        <p:sp>
          <p:nvSpPr>
            <p:cNvPr id="120" name="Freeform 120"/>
            <p:cNvSpPr/>
            <p:nvPr/>
          </p:nvSpPr>
          <p:spPr>
            <a:xfrm>
              <a:off x="0" y="0"/>
              <a:ext cx="417256" cy="438654"/>
            </a:xfrm>
            <a:custGeom>
              <a:avLst/>
              <a:gdLst/>
              <a:ahLst/>
              <a:cxnLst/>
              <a:rect l="l" t="t" r="r" b="b"/>
              <a:pathLst>
                <a:path w="417256" h="438654">
                  <a:moveTo>
                    <a:pt x="0" y="0"/>
                  </a:moveTo>
                  <a:lnTo>
                    <a:pt x="417256" y="0"/>
                  </a:lnTo>
                  <a:lnTo>
                    <a:pt x="417256" y="438654"/>
                  </a:lnTo>
                  <a:lnTo>
                    <a:pt x="0" y="438654"/>
                  </a:lnTo>
                  <a:close/>
                </a:path>
              </a:pathLst>
            </a:custGeom>
            <a:solidFill>
              <a:srgbClr val="E7FED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21" name="TextBox 121"/>
            <p:cNvSpPr txBox="1"/>
            <p:nvPr/>
          </p:nvSpPr>
          <p:spPr>
            <a:xfrm>
              <a:off x="0" y="-28575"/>
              <a:ext cx="417256" cy="46722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22" name="Group 122"/>
          <p:cNvGrpSpPr/>
          <p:nvPr/>
        </p:nvGrpSpPr>
        <p:grpSpPr>
          <a:xfrm>
            <a:off x="6223353" y="8779731"/>
            <a:ext cx="1164291" cy="1224000"/>
            <a:chOff x="0" y="0"/>
            <a:chExt cx="417256" cy="438654"/>
          </a:xfrm>
        </p:grpSpPr>
        <p:sp>
          <p:nvSpPr>
            <p:cNvPr id="123" name="Freeform 123"/>
            <p:cNvSpPr/>
            <p:nvPr/>
          </p:nvSpPr>
          <p:spPr>
            <a:xfrm>
              <a:off x="0" y="0"/>
              <a:ext cx="417256" cy="438654"/>
            </a:xfrm>
            <a:custGeom>
              <a:avLst/>
              <a:gdLst/>
              <a:ahLst/>
              <a:cxnLst/>
              <a:rect l="l" t="t" r="r" b="b"/>
              <a:pathLst>
                <a:path w="417256" h="438654">
                  <a:moveTo>
                    <a:pt x="0" y="0"/>
                  </a:moveTo>
                  <a:lnTo>
                    <a:pt x="417256" y="0"/>
                  </a:lnTo>
                  <a:lnTo>
                    <a:pt x="417256" y="438654"/>
                  </a:lnTo>
                  <a:lnTo>
                    <a:pt x="0" y="438654"/>
                  </a:lnTo>
                  <a:close/>
                </a:path>
              </a:pathLst>
            </a:custGeom>
            <a:solidFill>
              <a:srgbClr val="E7FED9"/>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24" name="TextBox 124"/>
            <p:cNvSpPr txBox="1"/>
            <p:nvPr/>
          </p:nvSpPr>
          <p:spPr>
            <a:xfrm>
              <a:off x="0" y="-28575"/>
              <a:ext cx="417256" cy="46722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sp>
        <p:nvSpPr>
          <p:cNvPr id="125" name="Freeform 125"/>
          <p:cNvSpPr/>
          <p:nvPr/>
        </p:nvSpPr>
        <p:spPr>
          <a:xfrm>
            <a:off x="3117630" y="6203276"/>
            <a:ext cx="269270" cy="242680"/>
          </a:xfrm>
          <a:custGeom>
            <a:avLst/>
            <a:gdLst/>
            <a:ahLst/>
            <a:cxnLst/>
            <a:rect l="l" t="t" r="r" b="b"/>
            <a:pathLst>
              <a:path w="269270" h="242680">
                <a:moveTo>
                  <a:pt x="0" y="0"/>
                </a:moveTo>
                <a:lnTo>
                  <a:pt x="269270" y="0"/>
                </a:lnTo>
                <a:lnTo>
                  <a:pt x="269270" y="242680"/>
                </a:lnTo>
                <a:lnTo>
                  <a:pt x="0" y="242680"/>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126" name="Group 126"/>
          <p:cNvGrpSpPr/>
          <p:nvPr/>
        </p:nvGrpSpPr>
        <p:grpSpPr>
          <a:xfrm>
            <a:off x="-11650" y="8501136"/>
            <a:ext cx="7560000" cy="230970"/>
            <a:chOff x="0" y="0"/>
            <a:chExt cx="2709333" cy="82774"/>
          </a:xfrm>
        </p:grpSpPr>
        <p:sp>
          <p:nvSpPr>
            <p:cNvPr id="127" name="Freeform 127"/>
            <p:cNvSpPr/>
            <p:nvPr/>
          </p:nvSpPr>
          <p:spPr>
            <a:xfrm>
              <a:off x="0" y="0"/>
              <a:ext cx="2709333" cy="82774"/>
            </a:xfrm>
            <a:custGeom>
              <a:avLst/>
              <a:gdLst/>
              <a:ahLst/>
              <a:cxnLst/>
              <a:rect l="l" t="t" r="r" b="b"/>
              <a:pathLst>
                <a:path w="2709333" h="82774">
                  <a:moveTo>
                    <a:pt x="0" y="0"/>
                  </a:moveTo>
                  <a:lnTo>
                    <a:pt x="2709333" y="0"/>
                  </a:lnTo>
                  <a:lnTo>
                    <a:pt x="2709333" y="82774"/>
                  </a:lnTo>
                  <a:lnTo>
                    <a:pt x="0" y="82774"/>
                  </a:lnTo>
                  <a:close/>
                </a:path>
              </a:pathLst>
            </a:custGeom>
            <a:solidFill>
              <a:srgbClr val="CFD0D4"/>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28" name="TextBox 128"/>
            <p:cNvSpPr txBox="1"/>
            <p:nvPr/>
          </p:nvSpPr>
          <p:spPr>
            <a:xfrm>
              <a:off x="0" y="-28575"/>
              <a:ext cx="2709333" cy="111349"/>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sp>
        <p:nvSpPr>
          <p:cNvPr id="129" name="Freeform 129"/>
          <p:cNvSpPr/>
          <p:nvPr/>
        </p:nvSpPr>
        <p:spPr>
          <a:xfrm flipH="1">
            <a:off x="5859898" y="8416120"/>
            <a:ext cx="1465323" cy="446924"/>
          </a:xfrm>
          <a:custGeom>
            <a:avLst/>
            <a:gdLst/>
            <a:ahLst/>
            <a:cxnLst/>
            <a:rect l="l" t="t" r="r" b="b"/>
            <a:pathLst>
              <a:path w="1465323" h="446924">
                <a:moveTo>
                  <a:pt x="1465323" y="0"/>
                </a:moveTo>
                <a:lnTo>
                  <a:pt x="0" y="0"/>
                </a:lnTo>
                <a:lnTo>
                  <a:pt x="0" y="446924"/>
                </a:lnTo>
                <a:lnTo>
                  <a:pt x="1465323" y="446924"/>
                </a:lnTo>
                <a:lnTo>
                  <a:pt x="1465323"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30" name="TextBox 130"/>
          <p:cNvSpPr txBox="1"/>
          <p:nvPr/>
        </p:nvSpPr>
        <p:spPr>
          <a:xfrm>
            <a:off x="6373084" y="172868"/>
            <a:ext cx="1149725" cy="170239"/>
          </a:xfrm>
          <a:prstGeom prst="rect">
            <a:avLst/>
          </a:prstGeom>
        </p:spPr>
        <p:txBody>
          <a:bodyPr lIns="0" tIns="0" rIns="0" bIns="0" rtlCol="0" anchor="t">
            <a:spAutoFit/>
          </a:bodyPr>
          <a:lstStyle/>
          <a:p>
            <a:pPr marL="0" lvl="0" indent="0" algn="l">
              <a:lnSpc>
                <a:spcPts val="1399"/>
              </a:lnSpc>
              <a:spcBef>
                <a:spcPct val="0"/>
              </a:spcBef>
            </a:pPr>
            <a:r>
              <a:rPr lang="en-US" sz="9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APC NEWS 23号</a:t>
            </a:r>
          </a:p>
        </p:txBody>
      </p:sp>
      <p:sp>
        <p:nvSpPr>
          <p:cNvPr id="131" name="TextBox 131"/>
          <p:cNvSpPr txBox="1"/>
          <p:nvPr/>
        </p:nvSpPr>
        <p:spPr>
          <a:xfrm>
            <a:off x="176855" y="474155"/>
            <a:ext cx="5441135" cy="647700"/>
          </a:xfrm>
          <a:prstGeom prst="rect">
            <a:avLst/>
          </a:prstGeom>
        </p:spPr>
        <p:txBody>
          <a:bodyPr lIns="0" tIns="0" rIns="0" bIns="0" rtlCol="0" anchor="t">
            <a:spAutoFit/>
          </a:bodyPr>
          <a:lstStyle/>
          <a:p>
            <a:pPr algn="l">
              <a:lnSpc>
                <a:spcPts val="2519"/>
              </a:lnSpc>
            </a:pPr>
            <a:r>
              <a:rPr lang="en-US" sz="20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2026年夏天気予報、</a:t>
            </a:r>
          </a:p>
          <a:p>
            <a:pPr algn="l">
              <a:lnSpc>
                <a:spcPts val="2519"/>
              </a:lnSpc>
            </a:pPr>
            <a:r>
              <a:rPr lang="en-US" sz="2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電気トラブルとUPSの関係性~UPSの役割</a:t>
            </a:r>
            <a:r>
              <a:rPr lang="en-US" sz="20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p>
        </p:txBody>
      </p:sp>
      <p:sp>
        <p:nvSpPr>
          <p:cNvPr id="132" name="TextBox 132"/>
          <p:cNvSpPr txBox="1"/>
          <p:nvPr/>
        </p:nvSpPr>
        <p:spPr>
          <a:xfrm>
            <a:off x="3170358" y="1165052"/>
            <a:ext cx="2962469" cy="505844"/>
          </a:xfrm>
          <a:prstGeom prst="rect">
            <a:avLst/>
          </a:prstGeom>
        </p:spPr>
        <p:txBody>
          <a:bodyPr lIns="0" tIns="0" rIns="0" bIns="0" rtlCol="0" anchor="t">
            <a:spAutoFit/>
          </a:bodyPr>
          <a:lstStyle/>
          <a:p>
            <a:pPr algn="l">
              <a:lnSpc>
                <a:spcPts val="980"/>
              </a:lnSpc>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UPSとは？</a:t>
            </a:r>
          </a:p>
          <a:p>
            <a:pPr algn="l">
              <a:lnSpc>
                <a:spcPts val="980"/>
              </a:lnSpc>
              <a:spcBef>
                <a:spcPct val="0"/>
              </a:spcBef>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UPS(無停電電源装置)とは、停電や電圧の異常が起きた際に、バッテリーから電気を供給してパソコンやサーバーなどの電子機器と大切なデータを守る「電源のバックアップ装置」のことです</a:t>
            </a:r>
          </a:p>
        </p:txBody>
      </p:sp>
      <p:sp>
        <p:nvSpPr>
          <p:cNvPr id="133" name="TextBox 133"/>
          <p:cNvSpPr txBox="1"/>
          <p:nvPr/>
        </p:nvSpPr>
        <p:spPr>
          <a:xfrm>
            <a:off x="210925" y="1111149"/>
            <a:ext cx="2266896" cy="206210"/>
          </a:xfrm>
          <a:prstGeom prst="rect">
            <a:avLst/>
          </a:prstGeom>
        </p:spPr>
        <p:txBody>
          <a:bodyPr wrap="square" lIns="0" tIns="0" rIns="0" bIns="0" rtlCol="0" anchor="t">
            <a:spAutoFit/>
          </a:bodyPr>
          <a:lstStyle/>
          <a:p>
            <a:pPr algn="ctr">
              <a:lnSpc>
                <a:spcPts val="1679"/>
              </a:lnSpc>
              <a:spcBef>
                <a:spcPct val="0"/>
              </a:spcBef>
            </a:pPr>
            <a:r>
              <a:rPr lang="en-US" sz="1200" b="1" dirty="0">
                <a:solidFill>
                  <a:srgbClr val="000000"/>
                </a:solidFill>
                <a:latin typeface="A-OTF UD新ゴ Pro L" panose="020B0300000000000000" pitchFamily="34" charset="-128"/>
                <a:ea typeface="A-OTF UD新ゴ Pro L" panose="020B0300000000000000" pitchFamily="34" charset="-128"/>
                <a:cs typeface="Poppins Bold"/>
                <a:sym typeface="Poppins Bold"/>
              </a:rPr>
              <a:t>U</a:t>
            </a:r>
            <a:r>
              <a:rPr lang="en-US" sz="1200" dirty="0">
                <a:solidFill>
                  <a:srgbClr val="000000"/>
                </a:solidFill>
                <a:latin typeface="A-OTF UD新ゴ Pro L" panose="020B0300000000000000" pitchFamily="34" charset="-128"/>
                <a:ea typeface="A-OTF UD新ゴ Pro L" panose="020B0300000000000000" pitchFamily="34" charset="-128"/>
                <a:cs typeface="Poppins"/>
                <a:sym typeface="Poppins"/>
              </a:rPr>
              <a:t>ninterruptible </a:t>
            </a:r>
            <a:r>
              <a:rPr lang="en-US" sz="1200" b="1" dirty="0">
                <a:solidFill>
                  <a:srgbClr val="000000"/>
                </a:solidFill>
                <a:latin typeface="A-OTF UD新ゴ Pro L" panose="020B0300000000000000" pitchFamily="34" charset="-128"/>
                <a:ea typeface="A-OTF UD新ゴ Pro L" panose="020B0300000000000000" pitchFamily="34" charset="-128"/>
                <a:cs typeface="Poppins Bold"/>
                <a:sym typeface="Poppins Bold"/>
              </a:rPr>
              <a:t>P</a:t>
            </a:r>
            <a:r>
              <a:rPr lang="en-US" sz="1200" dirty="0">
                <a:solidFill>
                  <a:srgbClr val="000000"/>
                </a:solidFill>
                <a:latin typeface="A-OTF UD新ゴ Pro L" panose="020B0300000000000000" pitchFamily="34" charset="-128"/>
                <a:ea typeface="A-OTF UD新ゴ Pro L" panose="020B0300000000000000" pitchFamily="34" charset="-128"/>
                <a:cs typeface="Poppins"/>
                <a:sym typeface="Poppins"/>
              </a:rPr>
              <a:t>ower </a:t>
            </a:r>
            <a:r>
              <a:rPr lang="en-US" sz="1200" b="1" dirty="0">
                <a:solidFill>
                  <a:srgbClr val="000000"/>
                </a:solidFill>
                <a:latin typeface="A-OTF UD新ゴ Pro L" panose="020B0300000000000000" pitchFamily="34" charset="-128"/>
                <a:ea typeface="A-OTF UD新ゴ Pro L" panose="020B0300000000000000" pitchFamily="34" charset="-128"/>
                <a:cs typeface="Poppins Bold"/>
                <a:sym typeface="Poppins Bold"/>
              </a:rPr>
              <a:t>S</a:t>
            </a:r>
            <a:r>
              <a:rPr lang="en-US" sz="1200" dirty="0">
                <a:solidFill>
                  <a:srgbClr val="000000"/>
                </a:solidFill>
                <a:latin typeface="A-OTF UD新ゴ Pro L" panose="020B0300000000000000" pitchFamily="34" charset="-128"/>
                <a:ea typeface="A-OTF UD新ゴ Pro L" panose="020B0300000000000000" pitchFamily="34" charset="-128"/>
                <a:cs typeface="Poppins"/>
                <a:sym typeface="Poppins"/>
              </a:rPr>
              <a:t>upply</a:t>
            </a:r>
          </a:p>
        </p:txBody>
      </p:sp>
      <p:sp>
        <p:nvSpPr>
          <p:cNvPr id="134" name="TextBox 134"/>
          <p:cNvSpPr txBox="1"/>
          <p:nvPr/>
        </p:nvSpPr>
        <p:spPr>
          <a:xfrm>
            <a:off x="210925" y="1366419"/>
            <a:ext cx="2001347" cy="328295"/>
          </a:xfrm>
          <a:prstGeom prst="rect">
            <a:avLst/>
          </a:prstGeom>
        </p:spPr>
        <p:txBody>
          <a:bodyPr lIns="0" tIns="0" rIns="0" bIns="0" rtlCol="0" anchor="t">
            <a:spAutoFit/>
          </a:bodyPr>
          <a:lstStyle/>
          <a:p>
            <a:pPr algn="l">
              <a:lnSpc>
                <a:spcPts val="1330"/>
              </a:lnSpc>
            </a:pPr>
            <a:r>
              <a:rPr lang="en-US" sz="950" dirty="0" err="1">
                <a:solidFill>
                  <a:srgbClr val="333333"/>
                </a:solidFill>
                <a:latin typeface="A-OTF UD新ゴ Pro L" panose="020B0300000000000000" pitchFamily="34" charset="-128"/>
                <a:ea typeface="A-OTF UD新ゴ Pro L" panose="020B0300000000000000" pitchFamily="34" charset="-128"/>
                <a:cs typeface="Poppins"/>
                <a:sym typeface="Poppins"/>
              </a:rPr>
              <a:t>停電や電圧変動から機器を保護し</a:t>
            </a:r>
            <a:r>
              <a:rPr lang="en-US" sz="950" dirty="0">
                <a:solidFill>
                  <a:srgbClr val="333333"/>
                </a:solidFill>
                <a:latin typeface="A-OTF UD新ゴ Pro L" panose="020B0300000000000000" pitchFamily="34" charset="-128"/>
                <a:ea typeface="A-OTF UD新ゴ Pro L" panose="020B0300000000000000" pitchFamily="34" charset="-128"/>
                <a:cs typeface="Poppins"/>
                <a:sym typeface="Poppins"/>
              </a:rPr>
              <a:t>、</a:t>
            </a:r>
          </a:p>
          <a:p>
            <a:pPr algn="l">
              <a:lnSpc>
                <a:spcPts val="1330"/>
              </a:lnSpc>
              <a:spcBef>
                <a:spcPct val="0"/>
              </a:spcBef>
            </a:pPr>
            <a:r>
              <a:rPr lang="en-US" sz="950" dirty="0" err="1">
                <a:solidFill>
                  <a:srgbClr val="333333"/>
                </a:solidFill>
                <a:latin typeface="A-OTF UD新ゴ Pro L" panose="020B0300000000000000" pitchFamily="34" charset="-128"/>
                <a:ea typeface="A-OTF UD新ゴ Pro L" panose="020B0300000000000000" pitchFamily="34" charset="-128"/>
                <a:cs typeface="Poppins"/>
                <a:sym typeface="Poppins"/>
              </a:rPr>
              <a:t>安定した電力供給を実現</a:t>
            </a:r>
            <a:endParaRPr lang="en-US" sz="95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35" name="TextBox 135"/>
          <p:cNvSpPr txBox="1"/>
          <p:nvPr/>
        </p:nvSpPr>
        <p:spPr>
          <a:xfrm>
            <a:off x="206014" y="1761539"/>
            <a:ext cx="4670552" cy="206210"/>
          </a:xfrm>
          <a:prstGeom prst="rect">
            <a:avLst/>
          </a:prstGeom>
        </p:spPr>
        <p:txBody>
          <a:bodyPr wrap="square" lIns="0" tIns="0" rIns="0" bIns="0" rtlCol="0" anchor="t">
            <a:spAutoFit/>
          </a:bodyPr>
          <a:lstStyle/>
          <a:p>
            <a:pPr algn="ctr">
              <a:lnSpc>
                <a:spcPts val="1679"/>
              </a:lnSpc>
              <a:spcBef>
                <a:spcPct val="0"/>
              </a:spcBef>
            </a:pPr>
            <a:r>
              <a:rPr lang="en-US" sz="12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最新気象データが警告する、かつてない停電と雷サージのリスク</a:t>
            </a:r>
            <a:endParaRPr lang="en-US" sz="12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36" name="TextBox 136"/>
          <p:cNvSpPr txBox="1"/>
          <p:nvPr/>
        </p:nvSpPr>
        <p:spPr>
          <a:xfrm>
            <a:off x="980270" y="2379448"/>
            <a:ext cx="633626" cy="291298"/>
          </a:xfrm>
          <a:prstGeom prst="rect">
            <a:avLst/>
          </a:prstGeom>
        </p:spPr>
        <p:txBody>
          <a:bodyPr lIns="0" tIns="0" rIns="0" bIns="0" rtlCol="0" anchor="t">
            <a:spAutoFit/>
          </a:bodyPr>
          <a:lstStyle/>
          <a:p>
            <a:pPr algn="ctr">
              <a:lnSpc>
                <a:spcPts val="2379"/>
              </a:lnSpc>
              <a:spcBef>
                <a:spcPct val="0"/>
              </a:spcBef>
            </a:pPr>
            <a:r>
              <a:rPr lang="en-US" sz="1699" b="1">
                <a:solidFill>
                  <a:srgbClr val="333333"/>
                </a:solidFill>
                <a:latin typeface="A-OTF UD新ゴ Pro L" panose="020B0300000000000000" pitchFamily="34" charset="-128"/>
                <a:ea typeface="A-OTF UD新ゴ Pro L" panose="020B0300000000000000" pitchFamily="34" charset="-128"/>
                <a:cs typeface="Poppins Bold"/>
                <a:sym typeface="Poppins Bold"/>
              </a:rPr>
              <a:t>477 </a:t>
            </a:r>
          </a:p>
        </p:txBody>
      </p:sp>
      <p:sp>
        <p:nvSpPr>
          <p:cNvPr id="137" name="TextBox 137"/>
          <p:cNvSpPr txBox="1"/>
          <p:nvPr/>
        </p:nvSpPr>
        <p:spPr>
          <a:xfrm>
            <a:off x="256579" y="2787140"/>
            <a:ext cx="1618283" cy="490519"/>
          </a:xfrm>
          <a:prstGeom prst="rect">
            <a:avLst/>
          </a:prstGeom>
        </p:spPr>
        <p:txBody>
          <a:bodyPr lIns="0" tIns="0" rIns="0" bIns="0" rtlCol="0" anchor="t">
            <a:spAutoFit/>
          </a:bodyPr>
          <a:lstStyle/>
          <a:p>
            <a:pPr algn="l">
              <a:lnSpc>
                <a:spcPts val="1260"/>
              </a:lnSpc>
              <a:spcBef>
                <a:spcPct val="0"/>
              </a:spcBef>
            </a:pPr>
            <a:r>
              <a:rPr lang="en-US" sz="900">
                <a:solidFill>
                  <a:srgbClr val="333333"/>
                </a:solidFill>
                <a:latin typeface="A-OTF UD新ゴ Pro L" panose="020B0300000000000000" pitchFamily="34" charset="-128"/>
                <a:ea typeface="A-OTF UD新ゴ Pro L" panose="020B0300000000000000" pitchFamily="34" charset="-128"/>
                <a:cs typeface="Poppins"/>
                <a:sym typeface="Poppins"/>
              </a:rPr>
              <a:t>2026年夏は、警報レベルの大雨に加え、7〜9月のゲリラ雷雨が昨年より多くなる見込み。</a:t>
            </a:r>
          </a:p>
        </p:txBody>
      </p:sp>
      <p:sp>
        <p:nvSpPr>
          <p:cNvPr id="138" name="TextBox 138"/>
          <p:cNvSpPr txBox="1"/>
          <p:nvPr/>
        </p:nvSpPr>
        <p:spPr>
          <a:xfrm>
            <a:off x="1017829" y="2151243"/>
            <a:ext cx="710457" cy="174625"/>
          </a:xfrm>
          <a:prstGeom prst="rect">
            <a:avLst/>
          </a:prstGeom>
        </p:spPr>
        <p:txBody>
          <a:bodyPr lIns="0" tIns="0" rIns="0" bIns="0" rtlCol="0" anchor="t">
            <a:spAutoFit/>
          </a:bodyPr>
          <a:lstStyle/>
          <a:p>
            <a:pPr algn="ctr">
              <a:lnSpc>
                <a:spcPts val="1400"/>
              </a:lnSpc>
              <a:spcBef>
                <a:spcPct val="0"/>
              </a:spcBef>
            </a:pPr>
            <a:r>
              <a:rPr lang="en-US" sz="1000" b="1">
                <a:solidFill>
                  <a:srgbClr val="333333"/>
                </a:solidFill>
                <a:latin typeface="A-OTF UD新ゴ Pro L" panose="020B0300000000000000" pitchFamily="34" charset="-128"/>
                <a:ea typeface="A-OTF UD新ゴ Pro L" panose="020B0300000000000000" pitchFamily="34" charset="-128"/>
                <a:cs typeface="Poppins Bold"/>
                <a:sym typeface="Poppins Bold"/>
              </a:rPr>
              <a:t>豪雨リスク</a:t>
            </a:r>
          </a:p>
        </p:txBody>
      </p:sp>
      <p:sp>
        <p:nvSpPr>
          <p:cNvPr id="139" name="TextBox 139"/>
          <p:cNvSpPr txBox="1"/>
          <p:nvPr/>
        </p:nvSpPr>
        <p:spPr>
          <a:xfrm>
            <a:off x="396115" y="3345438"/>
            <a:ext cx="388065" cy="170239"/>
          </a:xfrm>
          <a:prstGeom prst="rect">
            <a:avLst/>
          </a:prstGeom>
        </p:spPr>
        <p:txBody>
          <a:bodyPr wrap="square" lIns="0" tIns="0" rIns="0" bIns="0" rtlCol="0" anchor="t">
            <a:spAutoFit/>
          </a:bodyPr>
          <a:lstStyle/>
          <a:p>
            <a:pPr algn="ctr">
              <a:lnSpc>
                <a:spcPts val="1400"/>
              </a:lnSpc>
              <a:spcBef>
                <a:spcPct val="0"/>
              </a:spcBef>
            </a:pPr>
            <a:r>
              <a:rPr lang="en-US" sz="1000" dirty="0">
                <a:solidFill>
                  <a:srgbClr val="333333"/>
                </a:solidFill>
                <a:latin typeface="A-OTF UD新ゴ Pro L" panose="020B0300000000000000" pitchFamily="34" charset="-128"/>
                <a:ea typeface="A-OTF UD新ゴ Pro L" panose="020B0300000000000000" pitchFamily="34" charset="-128"/>
                <a:cs typeface="Poppins"/>
                <a:sym typeface="Poppins"/>
              </a:rPr>
              <a:t>2025</a:t>
            </a:r>
          </a:p>
        </p:txBody>
      </p:sp>
      <p:sp>
        <p:nvSpPr>
          <p:cNvPr id="140" name="TextBox 140"/>
          <p:cNvSpPr txBox="1"/>
          <p:nvPr/>
        </p:nvSpPr>
        <p:spPr>
          <a:xfrm>
            <a:off x="373193" y="3567555"/>
            <a:ext cx="470585" cy="327334"/>
          </a:xfrm>
          <a:prstGeom prst="rect">
            <a:avLst/>
          </a:prstGeom>
        </p:spPr>
        <p:txBody>
          <a:bodyPr lIns="0" tIns="0" rIns="0" bIns="0" rtlCol="0" anchor="t">
            <a:spAutoFit/>
          </a:bodyPr>
          <a:lstStyle/>
          <a:p>
            <a:pPr algn="ctr">
              <a:lnSpc>
                <a:spcPts val="1299"/>
              </a:lnSpc>
            </a:pPr>
            <a:r>
              <a:rPr lang="en-US" sz="9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2026</a:t>
            </a:r>
          </a:p>
          <a:p>
            <a:pPr algn="ctr">
              <a:lnSpc>
                <a:spcPts val="1299"/>
              </a:lnSpc>
            </a:pPr>
            <a:r>
              <a:rPr lang="en-US" sz="9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予測</a:t>
            </a:r>
            <a:endParaRPr lang="en-US" sz="99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41" name="TextBox 141"/>
          <p:cNvSpPr txBox="1"/>
          <p:nvPr/>
        </p:nvSpPr>
        <p:spPr>
          <a:xfrm>
            <a:off x="1455766" y="2493370"/>
            <a:ext cx="316813" cy="182880"/>
          </a:xfrm>
          <a:prstGeom prst="rect">
            <a:avLst/>
          </a:prstGeom>
        </p:spPr>
        <p:txBody>
          <a:bodyPr lIns="0" tIns="0" rIns="0" bIns="0" rtlCol="0" anchor="t">
            <a:spAutoFit/>
          </a:bodyPr>
          <a:lstStyle/>
          <a:p>
            <a:pPr algn="ctr">
              <a:lnSpc>
                <a:spcPts val="1470"/>
              </a:lnSpc>
              <a:spcBef>
                <a:spcPct val="0"/>
              </a:spcBef>
            </a:pPr>
            <a:r>
              <a:rPr lang="en-US" sz="1050" b="1">
                <a:solidFill>
                  <a:srgbClr val="333333"/>
                </a:solidFill>
                <a:latin typeface="A-OTF UD新ゴ Pro L" panose="020B0300000000000000" pitchFamily="34" charset="-128"/>
                <a:ea typeface="A-OTF UD新ゴ Pro L" panose="020B0300000000000000" pitchFamily="34" charset="-128"/>
                <a:cs typeface="Poppins Bold"/>
                <a:sym typeface="Poppins Bold"/>
              </a:rPr>
              <a:t>件超</a:t>
            </a:r>
          </a:p>
        </p:txBody>
      </p:sp>
      <p:sp>
        <p:nvSpPr>
          <p:cNvPr id="142" name="TextBox 142"/>
          <p:cNvSpPr txBox="1"/>
          <p:nvPr/>
        </p:nvSpPr>
        <p:spPr>
          <a:xfrm>
            <a:off x="437243" y="3946749"/>
            <a:ext cx="1221467" cy="150682"/>
          </a:xfrm>
          <a:prstGeom prst="rect">
            <a:avLst/>
          </a:prstGeom>
        </p:spPr>
        <p:txBody>
          <a:bodyPr lIns="0" tIns="0" rIns="0" bIns="0" rtlCol="0" anchor="t">
            <a:spAutoFit/>
          </a:bodyPr>
          <a:lstStyle/>
          <a:p>
            <a:pPr algn="l">
              <a:lnSpc>
                <a:spcPts val="630"/>
              </a:lnSpc>
            </a:pPr>
            <a:r>
              <a:rPr lang="en-US" sz="450">
                <a:solidFill>
                  <a:srgbClr val="333333"/>
                </a:solidFill>
                <a:latin typeface="A-OTF UD新ゴ Pro L" panose="020B0300000000000000" pitchFamily="34" charset="-128"/>
                <a:ea typeface="A-OTF UD新ゴ Pro L" panose="020B0300000000000000" pitchFamily="34" charset="-128"/>
                <a:cs typeface="Poppins"/>
                <a:sym typeface="Poppins"/>
              </a:rPr>
              <a:t>参照：</a:t>
            </a:r>
          </a:p>
          <a:p>
            <a:pPr algn="l">
              <a:lnSpc>
                <a:spcPts val="630"/>
              </a:lnSpc>
              <a:spcBef>
                <a:spcPct val="0"/>
              </a:spcBef>
            </a:pPr>
            <a:r>
              <a:rPr lang="en-US" sz="450" u="sng">
                <a:solidFill>
                  <a:srgbClr val="333333"/>
                </a:solidFill>
                <a:latin typeface="A-OTF UD新ゴ Pro L" panose="020B0300000000000000" pitchFamily="34" charset="-128"/>
                <a:ea typeface="A-OTF UD新ゴ Pro L" panose="020B0300000000000000" pitchFamily="34" charset="-128"/>
                <a:cs typeface="Poppins"/>
                <a:sym typeface="Poppins"/>
                <a:hlinkClick r:id="rId15" tooltip="https://jp.weathernews.com/news/56092"/>
              </a:rPr>
              <a:t>https://jp.weathernews.com/news/56092</a:t>
            </a:r>
          </a:p>
        </p:txBody>
      </p:sp>
      <p:sp>
        <p:nvSpPr>
          <p:cNvPr id="143" name="TextBox 143"/>
          <p:cNvSpPr txBox="1"/>
          <p:nvPr/>
        </p:nvSpPr>
        <p:spPr>
          <a:xfrm>
            <a:off x="2730101" y="2421428"/>
            <a:ext cx="936868" cy="230832"/>
          </a:xfrm>
          <a:prstGeom prst="rect">
            <a:avLst/>
          </a:prstGeom>
        </p:spPr>
        <p:txBody>
          <a:bodyPr wrap="square" lIns="0" tIns="0" rIns="0" bIns="0" rtlCol="0" anchor="t">
            <a:spAutoFit/>
          </a:bodyPr>
          <a:lstStyle/>
          <a:p>
            <a:pPr algn="ctr">
              <a:lnSpc>
                <a:spcPts val="1800"/>
              </a:lnSpc>
            </a:pPr>
            <a:r>
              <a:rPr lang="en-US" sz="15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8月ピーク</a:t>
            </a:r>
          </a:p>
        </p:txBody>
      </p:sp>
      <p:sp>
        <p:nvSpPr>
          <p:cNvPr id="144" name="TextBox 144"/>
          <p:cNvSpPr txBox="1"/>
          <p:nvPr/>
        </p:nvSpPr>
        <p:spPr>
          <a:xfrm>
            <a:off x="2180445" y="4042847"/>
            <a:ext cx="1425123" cy="150682"/>
          </a:xfrm>
          <a:prstGeom prst="rect">
            <a:avLst/>
          </a:prstGeom>
        </p:spPr>
        <p:txBody>
          <a:bodyPr lIns="0" tIns="0" rIns="0" bIns="0" rtlCol="0" anchor="t">
            <a:spAutoFit/>
          </a:bodyPr>
          <a:lstStyle/>
          <a:p>
            <a:pPr algn="l">
              <a:lnSpc>
                <a:spcPts val="630"/>
              </a:lnSpc>
            </a:pPr>
            <a:r>
              <a:rPr lang="en-US" sz="450">
                <a:solidFill>
                  <a:srgbClr val="333333"/>
                </a:solidFill>
                <a:latin typeface="A-OTF UD新ゴ Pro L" panose="020B0300000000000000" pitchFamily="34" charset="-128"/>
                <a:ea typeface="A-OTF UD新ゴ Pro L" panose="020B0300000000000000" pitchFamily="34" charset="-128"/>
                <a:cs typeface="Poppins"/>
                <a:sym typeface="Poppins"/>
              </a:rPr>
              <a:t>参照：</a:t>
            </a:r>
          </a:p>
          <a:p>
            <a:pPr algn="l">
              <a:lnSpc>
                <a:spcPts val="630"/>
              </a:lnSpc>
              <a:spcBef>
                <a:spcPct val="0"/>
              </a:spcBef>
            </a:pPr>
            <a:r>
              <a:rPr lang="en-US" sz="450" u="sng">
                <a:solidFill>
                  <a:srgbClr val="333333"/>
                </a:solidFill>
                <a:latin typeface="A-OTF UD新ゴ Pro L" panose="020B0300000000000000" pitchFamily="34" charset="-128"/>
                <a:ea typeface="A-OTF UD新ゴ Pro L" panose="020B0300000000000000" pitchFamily="34" charset="-128"/>
                <a:cs typeface="Poppins"/>
                <a:sym typeface="Poppins"/>
                <a:hlinkClick r:id="rId16" tooltip="https://weather-jwa.jp/news/topics/post12892"/>
              </a:rPr>
              <a:t>https://weather-jwa.jp/news/topics/post12892</a:t>
            </a:r>
          </a:p>
        </p:txBody>
      </p:sp>
      <p:sp>
        <p:nvSpPr>
          <p:cNvPr id="145" name="TextBox 145"/>
          <p:cNvSpPr txBox="1"/>
          <p:nvPr/>
        </p:nvSpPr>
        <p:spPr>
          <a:xfrm>
            <a:off x="3939594" y="3969609"/>
            <a:ext cx="1521361" cy="236222"/>
          </a:xfrm>
          <a:prstGeom prst="rect">
            <a:avLst/>
          </a:prstGeom>
        </p:spPr>
        <p:txBody>
          <a:bodyPr lIns="0" tIns="0" rIns="0" bIns="0" rtlCol="0" anchor="t">
            <a:spAutoFit/>
          </a:bodyPr>
          <a:lstStyle/>
          <a:p>
            <a:pPr algn="l">
              <a:lnSpc>
                <a:spcPts val="630"/>
              </a:lnSpc>
            </a:pPr>
            <a:r>
              <a:rPr lang="en-US" sz="450">
                <a:solidFill>
                  <a:srgbClr val="333333"/>
                </a:solidFill>
                <a:latin typeface="A-OTF UD新ゴ Pro L" panose="020B0300000000000000" pitchFamily="34" charset="-128"/>
                <a:ea typeface="A-OTF UD新ゴ Pro L" panose="020B0300000000000000" pitchFamily="34" charset="-128"/>
                <a:cs typeface="Poppins"/>
                <a:sym typeface="Poppins"/>
              </a:rPr>
              <a:t>参照：</a:t>
            </a:r>
          </a:p>
          <a:p>
            <a:pPr algn="l">
              <a:lnSpc>
                <a:spcPts val="630"/>
              </a:lnSpc>
              <a:spcBef>
                <a:spcPct val="0"/>
              </a:spcBef>
            </a:pPr>
            <a:r>
              <a:rPr lang="en-US" sz="450" u="sng">
                <a:solidFill>
                  <a:srgbClr val="333333"/>
                </a:solidFill>
                <a:latin typeface="A-OTF UD新ゴ Pro L" panose="020B0300000000000000" pitchFamily="34" charset="-128"/>
                <a:ea typeface="A-OTF UD新ゴ Pro L" panose="020B0300000000000000" pitchFamily="34" charset="-128"/>
                <a:cs typeface="Poppins"/>
                <a:sym typeface="Poppins"/>
                <a:hlinkClick r:id="rId17" tooltip="https://www.asahi.com/articles/ASV6C10RVV6COXIE022M.html"/>
              </a:rPr>
              <a:t>https://www.asahi.com/articles/ASV6C10RVV6COXIE022M.html</a:t>
            </a:r>
          </a:p>
        </p:txBody>
      </p:sp>
      <p:sp>
        <p:nvSpPr>
          <p:cNvPr id="146" name="TextBox 146"/>
          <p:cNvSpPr txBox="1"/>
          <p:nvPr/>
        </p:nvSpPr>
        <p:spPr>
          <a:xfrm>
            <a:off x="5791887" y="3949338"/>
            <a:ext cx="1517031" cy="236222"/>
          </a:xfrm>
          <a:prstGeom prst="rect">
            <a:avLst/>
          </a:prstGeom>
        </p:spPr>
        <p:txBody>
          <a:bodyPr lIns="0" tIns="0" rIns="0" bIns="0" rtlCol="0" anchor="t">
            <a:spAutoFit/>
          </a:bodyPr>
          <a:lstStyle/>
          <a:p>
            <a:pPr algn="l">
              <a:lnSpc>
                <a:spcPts val="630"/>
              </a:lnSpc>
            </a:pPr>
            <a:r>
              <a:rPr lang="en-US" sz="450" dirty="0" err="1">
                <a:solidFill>
                  <a:srgbClr val="333333"/>
                </a:solidFill>
                <a:latin typeface="A-OTF UD新ゴ Pro L" panose="020B0300000000000000" pitchFamily="34" charset="-128"/>
                <a:ea typeface="A-OTF UD新ゴ Pro L" panose="020B0300000000000000" pitchFamily="34" charset="-128"/>
                <a:cs typeface="Poppins"/>
                <a:sym typeface="Poppins"/>
              </a:rPr>
              <a:t>参照</a:t>
            </a:r>
            <a:r>
              <a:rPr lang="en-US" sz="450" dirty="0">
                <a:solidFill>
                  <a:srgbClr val="333333"/>
                </a:solidFill>
                <a:latin typeface="A-OTF UD新ゴ Pro L" panose="020B0300000000000000" pitchFamily="34" charset="-128"/>
                <a:ea typeface="A-OTF UD新ゴ Pro L" panose="020B0300000000000000" pitchFamily="34" charset="-128"/>
                <a:cs typeface="Poppins"/>
                <a:sym typeface="Poppins"/>
              </a:rPr>
              <a:t>：</a:t>
            </a:r>
          </a:p>
          <a:p>
            <a:pPr algn="l">
              <a:lnSpc>
                <a:spcPts val="630"/>
              </a:lnSpc>
              <a:spcBef>
                <a:spcPct val="0"/>
              </a:spcBef>
            </a:pPr>
            <a:r>
              <a:rPr lang="en-US" sz="450" u="sng" dirty="0">
                <a:solidFill>
                  <a:srgbClr val="333333"/>
                </a:solidFill>
                <a:latin typeface="A-OTF UD新ゴ Pro L" panose="020B0300000000000000" pitchFamily="34" charset="-128"/>
                <a:ea typeface="A-OTF UD新ゴ Pro L" panose="020B0300000000000000" pitchFamily="34" charset="-128"/>
                <a:cs typeface="Poppins"/>
                <a:sym typeface="Poppins"/>
                <a:hlinkClick r:id="rId18" tooltip="https://www.meti.go.jp/shingikai/enecho/denryoku_gas/jisedai_kiban/pdf/005_08_00.pdf"/>
              </a:rPr>
              <a:t>https://www.meti.go.jp/shingikai/enecho/denryoku_gas/jisedai_kiban/pdf/005_08_00.pdf</a:t>
            </a:r>
          </a:p>
        </p:txBody>
      </p:sp>
      <p:sp>
        <p:nvSpPr>
          <p:cNvPr id="147" name="TextBox 147"/>
          <p:cNvSpPr txBox="1"/>
          <p:nvPr/>
        </p:nvSpPr>
        <p:spPr>
          <a:xfrm>
            <a:off x="2743487" y="2151243"/>
            <a:ext cx="940631" cy="174625"/>
          </a:xfrm>
          <a:prstGeom prst="rect">
            <a:avLst/>
          </a:prstGeom>
        </p:spPr>
        <p:txBody>
          <a:bodyPr lIns="0" tIns="0" rIns="0" bIns="0" rtlCol="0" anchor="t">
            <a:spAutoFit/>
          </a:bodyPr>
          <a:lstStyle/>
          <a:p>
            <a:pPr algn="ctr">
              <a:lnSpc>
                <a:spcPts val="1400"/>
              </a:lnSpc>
              <a:spcBef>
                <a:spcPct val="0"/>
              </a:spcBef>
            </a:pPr>
            <a:r>
              <a:rPr lang="en-US" sz="1000" b="1">
                <a:solidFill>
                  <a:srgbClr val="333333"/>
                </a:solidFill>
                <a:latin typeface="A-OTF UD新ゴ Pro L" panose="020B0300000000000000" pitchFamily="34" charset="-128"/>
                <a:ea typeface="A-OTF UD新ゴ Pro L" panose="020B0300000000000000" pitchFamily="34" charset="-128"/>
                <a:cs typeface="Poppins Bold"/>
                <a:sym typeface="Poppins Bold"/>
              </a:rPr>
              <a:t>連続台風リスク</a:t>
            </a:r>
          </a:p>
        </p:txBody>
      </p:sp>
      <p:sp>
        <p:nvSpPr>
          <p:cNvPr id="148" name="TextBox 148"/>
          <p:cNvSpPr txBox="1"/>
          <p:nvPr/>
        </p:nvSpPr>
        <p:spPr>
          <a:xfrm>
            <a:off x="2077463" y="2776120"/>
            <a:ext cx="1618283" cy="490519"/>
          </a:xfrm>
          <a:prstGeom prst="rect">
            <a:avLst/>
          </a:prstGeom>
        </p:spPr>
        <p:txBody>
          <a:bodyPr lIns="0" tIns="0" rIns="0" bIns="0" rtlCol="0" anchor="t">
            <a:spAutoFit/>
          </a:bodyPr>
          <a:lstStyle/>
          <a:p>
            <a:pPr algn="l">
              <a:lnSpc>
                <a:spcPts val="1260"/>
              </a:lnSpc>
              <a:spcBef>
                <a:spcPct val="0"/>
              </a:spcBef>
            </a:pP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8月を中心に日本列島への接近数が増加。秋口は動きが発達した台風による長期停電リスク。</a:t>
            </a:r>
          </a:p>
        </p:txBody>
      </p:sp>
      <p:sp>
        <p:nvSpPr>
          <p:cNvPr id="149" name="TextBox 149"/>
          <p:cNvSpPr txBox="1"/>
          <p:nvPr/>
        </p:nvSpPr>
        <p:spPr>
          <a:xfrm>
            <a:off x="3857042" y="2787140"/>
            <a:ext cx="1668292" cy="490519"/>
          </a:xfrm>
          <a:prstGeom prst="rect">
            <a:avLst/>
          </a:prstGeom>
        </p:spPr>
        <p:txBody>
          <a:bodyPr lIns="0" tIns="0" rIns="0" bIns="0" rtlCol="0" anchor="t">
            <a:spAutoFit/>
          </a:bodyPr>
          <a:lstStyle/>
          <a:p>
            <a:pPr algn="l">
              <a:lnSpc>
                <a:spcPts val="1260"/>
              </a:lnSpc>
              <a:spcBef>
                <a:spcPct val="0"/>
              </a:spcBef>
            </a:pPr>
            <a:r>
              <a:rPr lang="en-US" sz="900">
                <a:solidFill>
                  <a:srgbClr val="333333"/>
                </a:solidFill>
                <a:latin typeface="A-OTF UD新ゴ Pro L" panose="020B0300000000000000" pitchFamily="34" charset="-128"/>
                <a:ea typeface="A-OTF UD新ゴ Pro L" panose="020B0300000000000000" pitchFamily="34" charset="-128"/>
                <a:cs typeface="Poppins"/>
                <a:sym typeface="Poppins"/>
              </a:rPr>
              <a:t>7月、8月の午後2～6時台の5時間に年間の43.6%が集中ビジネス稼働中の午後が最も危険</a:t>
            </a:r>
          </a:p>
        </p:txBody>
      </p:sp>
      <p:sp>
        <p:nvSpPr>
          <p:cNvPr id="150" name="TextBox 150"/>
          <p:cNvSpPr txBox="1"/>
          <p:nvPr/>
        </p:nvSpPr>
        <p:spPr>
          <a:xfrm>
            <a:off x="4494569" y="2187169"/>
            <a:ext cx="915433" cy="170239"/>
          </a:xfrm>
          <a:prstGeom prst="rect">
            <a:avLst/>
          </a:prstGeom>
        </p:spPr>
        <p:txBody>
          <a:bodyPr wrap="square" lIns="0" tIns="0" rIns="0" bIns="0" rtlCol="0" anchor="t">
            <a:spAutoFit/>
          </a:bodyPr>
          <a:lstStyle/>
          <a:p>
            <a:pPr algn="ctr">
              <a:lnSpc>
                <a:spcPts val="1399"/>
              </a:lnSpc>
              <a:spcBef>
                <a:spcPct val="0"/>
              </a:spcBef>
            </a:pPr>
            <a:r>
              <a:rPr lang="en-US" sz="9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年間落雷の集中</a:t>
            </a:r>
            <a:endParaRPr lang="en-US" sz="99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51" name="TextBox 151"/>
          <p:cNvSpPr txBox="1"/>
          <p:nvPr/>
        </p:nvSpPr>
        <p:spPr>
          <a:xfrm>
            <a:off x="4651592" y="2420171"/>
            <a:ext cx="745445" cy="256480"/>
          </a:xfrm>
          <a:prstGeom prst="rect">
            <a:avLst/>
          </a:prstGeom>
        </p:spPr>
        <p:txBody>
          <a:bodyPr wrap="square" lIns="0" tIns="0" rIns="0" bIns="0" rtlCol="0" anchor="t">
            <a:spAutoFit/>
          </a:bodyPr>
          <a:lstStyle/>
          <a:p>
            <a:pPr algn="ctr">
              <a:lnSpc>
                <a:spcPts val="2039"/>
              </a:lnSpc>
            </a:pPr>
            <a:r>
              <a:rPr lang="en-US" sz="16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43.6%</a:t>
            </a:r>
          </a:p>
        </p:txBody>
      </p:sp>
      <p:sp>
        <p:nvSpPr>
          <p:cNvPr id="152" name="TextBox 152"/>
          <p:cNvSpPr txBox="1"/>
          <p:nvPr/>
        </p:nvSpPr>
        <p:spPr>
          <a:xfrm>
            <a:off x="4221613" y="2493370"/>
            <a:ext cx="469575" cy="158890"/>
          </a:xfrm>
          <a:prstGeom prst="rect">
            <a:avLst/>
          </a:prstGeom>
        </p:spPr>
        <p:txBody>
          <a:bodyPr lIns="0" tIns="0" rIns="0" bIns="0" rtlCol="0" anchor="t">
            <a:spAutoFit/>
          </a:bodyPr>
          <a:lstStyle/>
          <a:p>
            <a:pPr algn="ctr">
              <a:lnSpc>
                <a:spcPts val="1330"/>
              </a:lnSpc>
              <a:spcBef>
                <a:spcPct val="0"/>
              </a:spcBef>
            </a:pPr>
            <a:r>
              <a:rPr lang="en-US" sz="950" b="1">
                <a:solidFill>
                  <a:srgbClr val="333333"/>
                </a:solidFill>
                <a:latin typeface="A-OTF UD新ゴ Pro L" panose="020B0300000000000000" pitchFamily="34" charset="-128"/>
                <a:ea typeface="A-OTF UD新ゴ Pro L" panose="020B0300000000000000" pitchFamily="34" charset="-128"/>
                <a:cs typeface="Poppins Bold"/>
                <a:sym typeface="Poppins Bold"/>
              </a:rPr>
              <a:t>年間の</a:t>
            </a:r>
          </a:p>
        </p:txBody>
      </p:sp>
      <p:sp>
        <p:nvSpPr>
          <p:cNvPr id="153" name="TextBox 153"/>
          <p:cNvSpPr txBox="1"/>
          <p:nvPr/>
        </p:nvSpPr>
        <p:spPr>
          <a:xfrm>
            <a:off x="6244385" y="2170339"/>
            <a:ext cx="1080835" cy="134332"/>
          </a:xfrm>
          <a:prstGeom prst="rect">
            <a:avLst/>
          </a:prstGeom>
        </p:spPr>
        <p:txBody>
          <a:bodyPr wrap="square" lIns="0" tIns="0" rIns="0" bIns="0" rtlCol="0" anchor="t">
            <a:spAutoFit/>
          </a:bodyPr>
          <a:lstStyle/>
          <a:p>
            <a:pPr algn="ctr">
              <a:lnSpc>
                <a:spcPts val="1120"/>
              </a:lnSpc>
              <a:spcBef>
                <a:spcPct val="0"/>
              </a:spcBef>
            </a:pPr>
            <a:r>
              <a:rPr lang="en-US" sz="8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電力需要の増加による</a:t>
            </a:r>
            <a:endParaRPr lang="en-US" sz="8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54" name="TextBox 154"/>
          <p:cNvSpPr txBox="1"/>
          <p:nvPr/>
        </p:nvSpPr>
        <p:spPr>
          <a:xfrm>
            <a:off x="6297647" y="2323694"/>
            <a:ext cx="813090" cy="424219"/>
          </a:xfrm>
          <a:prstGeom prst="rect">
            <a:avLst/>
          </a:prstGeom>
        </p:spPr>
        <p:txBody>
          <a:bodyPr lIns="0" tIns="0" rIns="0" bIns="0" rtlCol="0" anchor="t">
            <a:spAutoFit/>
          </a:bodyPr>
          <a:lstStyle/>
          <a:p>
            <a:pPr algn="ctr">
              <a:lnSpc>
                <a:spcPts val="1679"/>
              </a:lnSpc>
            </a:pPr>
            <a:r>
              <a:rPr lang="en-US" sz="1199" b="1">
                <a:solidFill>
                  <a:srgbClr val="333333"/>
                </a:solidFill>
                <a:latin typeface="A-OTF UD新ゴ Pro L" panose="020B0300000000000000" pitchFamily="34" charset="-128"/>
                <a:ea typeface="A-OTF UD新ゴ Pro L" panose="020B0300000000000000" pitchFamily="34" charset="-128"/>
                <a:cs typeface="Poppins Bold"/>
                <a:sym typeface="Poppins Bold"/>
              </a:rPr>
              <a:t>停電・電圧</a:t>
            </a:r>
          </a:p>
          <a:p>
            <a:pPr algn="ctr">
              <a:lnSpc>
                <a:spcPts val="1679"/>
              </a:lnSpc>
              <a:spcBef>
                <a:spcPct val="0"/>
              </a:spcBef>
            </a:pPr>
            <a:r>
              <a:rPr lang="en-US" sz="1199" b="1">
                <a:solidFill>
                  <a:srgbClr val="333333"/>
                </a:solidFill>
                <a:latin typeface="A-OTF UD新ゴ Pro L" panose="020B0300000000000000" pitchFamily="34" charset="-128"/>
                <a:ea typeface="A-OTF UD新ゴ Pro L" panose="020B0300000000000000" pitchFamily="34" charset="-128"/>
                <a:cs typeface="Poppins Bold"/>
                <a:sym typeface="Poppins Bold"/>
              </a:rPr>
              <a:t>低下リスク</a:t>
            </a:r>
          </a:p>
        </p:txBody>
      </p:sp>
      <p:sp>
        <p:nvSpPr>
          <p:cNvPr id="155" name="TextBox 155"/>
          <p:cNvSpPr txBox="1"/>
          <p:nvPr/>
        </p:nvSpPr>
        <p:spPr>
          <a:xfrm>
            <a:off x="5743855" y="2787140"/>
            <a:ext cx="1618283" cy="1157368"/>
          </a:xfrm>
          <a:prstGeom prst="rect">
            <a:avLst/>
          </a:prstGeom>
        </p:spPr>
        <p:txBody>
          <a:bodyPr wrap="square" lIns="0" tIns="0" rIns="0" bIns="0" rtlCol="0" anchor="t">
            <a:spAutoFit/>
          </a:bodyPr>
          <a:lstStyle/>
          <a:p>
            <a:pPr algn="l">
              <a:lnSpc>
                <a:spcPts val="1260"/>
              </a:lnSpc>
              <a:spcBef>
                <a:spcPct val="0"/>
              </a:spcBef>
            </a:pPr>
            <a:r>
              <a:rPr lang="en-US" sz="900" dirty="0">
                <a:solidFill>
                  <a:srgbClr val="333333"/>
                </a:solidFill>
                <a:latin typeface="A-OTF UD新ゴ Pro L" panose="020B0300000000000000" pitchFamily="34" charset="-128"/>
                <a:ea typeface="A-OTF UD新ゴ Pro L" panose="020B0300000000000000" pitchFamily="34" charset="-128"/>
                <a:cs typeface="Poppins"/>
                <a:sym typeface="Poppins"/>
              </a:rPr>
              <a:t>2026年度夏季は、10年に一度の厳しい暑さを想定しても必要な予備率3％は確保できる見込み。一方、異常気象や設備トラブル等により電力需給は予断を許さず、電源トラブルへの備えが重要です。</a:t>
            </a:r>
          </a:p>
        </p:txBody>
      </p:sp>
      <p:sp>
        <p:nvSpPr>
          <p:cNvPr id="156" name="TextBox 156"/>
          <p:cNvSpPr txBox="1"/>
          <p:nvPr/>
        </p:nvSpPr>
        <p:spPr>
          <a:xfrm>
            <a:off x="944034" y="4964134"/>
            <a:ext cx="254050" cy="170239"/>
          </a:xfrm>
          <a:prstGeom prst="rect">
            <a:avLst/>
          </a:prstGeom>
        </p:spPr>
        <p:txBody>
          <a:bodyPr lIns="0" tIns="0" rIns="0" bIns="0" rtlCol="0" anchor="t">
            <a:spAutoFit/>
          </a:bodyPr>
          <a:lstStyle/>
          <a:p>
            <a:pPr algn="ctr">
              <a:lnSpc>
                <a:spcPts val="1399"/>
              </a:lnSpc>
              <a:spcBef>
                <a:spcPct val="0"/>
              </a:spcBef>
            </a:pPr>
            <a:r>
              <a:rPr lang="en-US" sz="999">
                <a:solidFill>
                  <a:srgbClr val="333333"/>
                </a:solidFill>
                <a:latin typeface="A-OTF UD新ゴ Pro L" panose="020B0300000000000000" pitchFamily="34" charset="-128"/>
                <a:ea typeface="A-OTF UD新ゴ Pro L" panose="020B0300000000000000" pitchFamily="34" charset="-128"/>
                <a:cs typeface="Poppins"/>
                <a:sym typeface="Poppins"/>
              </a:rPr>
              <a:t>落雷</a:t>
            </a:r>
          </a:p>
        </p:txBody>
      </p:sp>
      <p:sp>
        <p:nvSpPr>
          <p:cNvPr id="157" name="TextBox 157"/>
          <p:cNvSpPr txBox="1"/>
          <p:nvPr/>
        </p:nvSpPr>
        <p:spPr>
          <a:xfrm>
            <a:off x="563182" y="5371237"/>
            <a:ext cx="1165103" cy="170239"/>
          </a:xfrm>
          <a:prstGeom prst="rect">
            <a:avLst/>
          </a:prstGeom>
        </p:spPr>
        <p:txBody>
          <a:bodyPr wrap="square" lIns="0" tIns="0" rIns="0" bIns="0" rtlCol="0" anchor="t">
            <a:spAutoFit/>
          </a:bodyPr>
          <a:lstStyle/>
          <a:p>
            <a:pPr algn="ctr">
              <a:lnSpc>
                <a:spcPts val="1399"/>
              </a:lnSpc>
              <a:spcBef>
                <a:spcPct val="0"/>
              </a:spcBef>
            </a:pPr>
            <a:r>
              <a:rPr lang="en-US" sz="999" dirty="0" err="1">
                <a:solidFill>
                  <a:srgbClr val="333333"/>
                </a:solidFill>
                <a:latin typeface="A-OTF UD新ゴ Pro L" panose="020B0300000000000000" pitchFamily="34" charset="-128"/>
                <a:ea typeface="A-OTF UD新ゴ Pro L" panose="020B0300000000000000" pitchFamily="34" charset="-128"/>
                <a:cs typeface="Poppins"/>
                <a:sym typeface="Poppins"/>
              </a:rPr>
              <a:t>ゲリラ豪雨・台風</a:t>
            </a:r>
            <a:endParaRPr lang="en-US" sz="999"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58" name="TextBox 158"/>
          <p:cNvSpPr txBox="1"/>
          <p:nvPr/>
        </p:nvSpPr>
        <p:spPr>
          <a:xfrm>
            <a:off x="563182" y="5774991"/>
            <a:ext cx="1095527" cy="170239"/>
          </a:xfrm>
          <a:prstGeom prst="rect">
            <a:avLst/>
          </a:prstGeom>
        </p:spPr>
        <p:txBody>
          <a:bodyPr wrap="square" lIns="0" tIns="0" rIns="0" bIns="0" rtlCol="0" anchor="t">
            <a:spAutoFit/>
          </a:bodyPr>
          <a:lstStyle/>
          <a:p>
            <a:pPr algn="ctr">
              <a:lnSpc>
                <a:spcPts val="1399"/>
              </a:lnSpc>
              <a:spcBef>
                <a:spcPct val="0"/>
              </a:spcBef>
            </a:pPr>
            <a:r>
              <a:rPr lang="en-US" sz="999" dirty="0" err="1">
                <a:solidFill>
                  <a:srgbClr val="333333"/>
                </a:solidFill>
                <a:latin typeface="A-OTF UD新ゴ Pro L" panose="020B0300000000000000" pitchFamily="34" charset="-128"/>
                <a:ea typeface="A-OTF UD新ゴ Pro L" panose="020B0300000000000000" pitchFamily="34" charset="-128"/>
                <a:cs typeface="Poppins"/>
                <a:sym typeface="Poppins"/>
              </a:rPr>
              <a:t>猛暑・電力需要増</a:t>
            </a:r>
            <a:endParaRPr lang="en-US" sz="999"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59" name="TextBox 159"/>
          <p:cNvSpPr txBox="1"/>
          <p:nvPr/>
        </p:nvSpPr>
        <p:spPr>
          <a:xfrm>
            <a:off x="627087" y="4560204"/>
            <a:ext cx="857027" cy="183448"/>
          </a:xfrm>
          <a:prstGeom prst="rect">
            <a:avLst/>
          </a:prstGeom>
        </p:spPr>
        <p:txBody>
          <a:bodyPr wrap="square" lIns="0" tIns="0" rIns="0" bIns="0" rtlCol="0" anchor="t">
            <a:spAutoFit/>
          </a:bodyPr>
          <a:lstStyle/>
          <a:p>
            <a:pPr algn="ctr">
              <a:lnSpc>
                <a:spcPts val="1539"/>
              </a:lnSpc>
              <a:spcBef>
                <a:spcPct val="0"/>
              </a:spcBef>
            </a:pP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気象リスク</a:t>
            </a:r>
            <a:endPar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60" name="TextBox 160"/>
          <p:cNvSpPr txBox="1"/>
          <p:nvPr/>
        </p:nvSpPr>
        <p:spPr>
          <a:xfrm>
            <a:off x="3166086" y="4560731"/>
            <a:ext cx="894877" cy="183448"/>
          </a:xfrm>
          <a:prstGeom prst="rect">
            <a:avLst/>
          </a:prstGeom>
        </p:spPr>
        <p:txBody>
          <a:bodyPr wrap="square" lIns="0" tIns="0" rIns="0" bIns="0" rtlCol="0" anchor="t">
            <a:spAutoFit/>
          </a:bodyPr>
          <a:lstStyle/>
          <a:p>
            <a:pPr algn="ctr">
              <a:lnSpc>
                <a:spcPts val="1539"/>
              </a:lnSpc>
              <a:spcBef>
                <a:spcPct val="0"/>
              </a:spcBef>
            </a:pP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電気的異常</a:t>
            </a:r>
            <a:endPar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61" name="TextBox 161"/>
          <p:cNvSpPr txBox="1"/>
          <p:nvPr/>
        </p:nvSpPr>
        <p:spPr>
          <a:xfrm>
            <a:off x="2892080" y="4964134"/>
            <a:ext cx="1442889" cy="170239"/>
          </a:xfrm>
          <a:prstGeom prst="rect">
            <a:avLst/>
          </a:prstGeom>
        </p:spPr>
        <p:txBody>
          <a:bodyPr lIns="0" tIns="0" rIns="0" bIns="0" rtlCol="0" anchor="t">
            <a:spAutoFit/>
          </a:bodyPr>
          <a:lstStyle/>
          <a:p>
            <a:pPr algn="ctr">
              <a:lnSpc>
                <a:spcPts val="1399"/>
              </a:lnSpc>
              <a:spcBef>
                <a:spcPct val="0"/>
              </a:spcBef>
            </a:pPr>
            <a:r>
              <a:rPr lang="en-US" sz="999">
                <a:solidFill>
                  <a:srgbClr val="333333"/>
                </a:solidFill>
                <a:latin typeface="A-OTF UD新ゴ Pro L" panose="020B0300000000000000" pitchFamily="34" charset="-128"/>
                <a:ea typeface="A-OTF UD新ゴ Pro L" panose="020B0300000000000000" pitchFamily="34" charset="-128"/>
                <a:cs typeface="Poppins"/>
                <a:sym typeface="Poppins"/>
              </a:rPr>
              <a:t>雷サージ(過電圧/過電流)</a:t>
            </a:r>
          </a:p>
        </p:txBody>
      </p:sp>
      <p:sp>
        <p:nvSpPr>
          <p:cNvPr id="162" name="TextBox 162"/>
          <p:cNvSpPr txBox="1"/>
          <p:nvPr/>
        </p:nvSpPr>
        <p:spPr>
          <a:xfrm>
            <a:off x="2857552" y="5371237"/>
            <a:ext cx="1511945" cy="170239"/>
          </a:xfrm>
          <a:prstGeom prst="rect">
            <a:avLst/>
          </a:prstGeom>
        </p:spPr>
        <p:txBody>
          <a:bodyPr lIns="0" tIns="0" rIns="0" bIns="0" rtlCol="0" anchor="t">
            <a:spAutoFit/>
          </a:bodyPr>
          <a:lstStyle/>
          <a:p>
            <a:pPr algn="ctr">
              <a:lnSpc>
                <a:spcPts val="1399"/>
              </a:lnSpc>
              <a:spcBef>
                <a:spcPct val="0"/>
              </a:spcBef>
            </a:pPr>
            <a:r>
              <a:rPr lang="en-US" sz="999">
                <a:solidFill>
                  <a:srgbClr val="333333"/>
                </a:solidFill>
                <a:latin typeface="A-OTF UD新ゴ Pro L" panose="020B0300000000000000" pitchFamily="34" charset="-128"/>
                <a:ea typeface="A-OTF UD新ゴ Pro L" panose="020B0300000000000000" pitchFamily="34" charset="-128"/>
                <a:cs typeface="Poppins"/>
                <a:sym typeface="Poppins"/>
              </a:rPr>
              <a:t>広域停電(ブラックアウト)</a:t>
            </a:r>
          </a:p>
        </p:txBody>
      </p:sp>
      <p:sp>
        <p:nvSpPr>
          <p:cNvPr id="163" name="TextBox 163"/>
          <p:cNvSpPr txBox="1"/>
          <p:nvPr/>
        </p:nvSpPr>
        <p:spPr>
          <a:xfrm>
            <a:off x="2921027" y="5774991"/>
            <a:ext cx="1384995" cy="170239"/>
          </a:xfrm>
          <a:prstGeom prst="rect">
            <a:avLst/>
          </a:prstGeom>
        </p:spPr>
        <p:txBody>
          <a:bodyPr lIns="0" tIns="0" rIns="0" bIns="0" rtlCol="0" anchor="t">
            <a:spAutoFit/>
          </a:bodyPr>
          <a:lstStyle/>
          <a:p>
            <a:pPr algn="ctr">
              <a:lnSpc>
                <a:spcPts val="1399"/>
              </a:lnSpc>
              <a:spcBef>
                <a:spcPct val="0"/>
              </a:spcBef>
            </a:pPr>
            <a:r>
              <a:rPr lang="en-US" sz="999">
                <a:solidFill>
                  <a:srgbClr val="333333"/>
                </a:solidFill>
                <a:latin typeface="A-OTF UD新ゴ Pro L" panose="020B0300000000000000" pitchFamily="34" charset="-128"/>
                <a:ea typeface="A-OTF UD新ゴ Pro L" panose="020B0300000000000000" pitchFamily="34" charset="-128"/>
                <a:cs typeface="Poppins"/>
                <a:sym typeface="Poppins"/>
              </a:rPr>
              <a:t>瞬低(瞬間的な電圧低下)</a:t>
            </a:r>
          </a:p>
        </p:txBody>
      </p:sp>
      <p:sp>
        <p:nvSpPr>
          <p:cNvPr id="164" name="TextBox 164"/>
          <p:cNvSpPr txBox="1"/>
          <p:nvPr/>
        </p:nvSpPr>
        <p:spPr>
          <a:xfrm>
            <a:off x="5772737" y="4878409"/>
            <a:ext cx="1220579" cy="349776"/>
          </a:xfrm>
          <a:prstGeom prst="rect">
            <a:avLst/>
          </a:prstGeom>
        </p:spPr>
        <p:txBody>
          <a:bodyPr wrap="square" lIns="0" tIns="0" rIns="0" bIns="0" rtlCol="0" anchor="t">
            <a:spAutoFit/>
          </a:bodyPr>
          <a:lstStyle/>
          <a:p>
            <a:pPr algn="ctr">
              <a:lnSpc>
                <a:spcPts val="1399"/>
              </a:lnSpc>
            </a:pPr>
            <a:r>
              <a:rPr lang="en-US" sz="999" dirty="0" err="1">
                <a:solidFill>
                  <a:srgbClr val="333333"/>
                </a:solidFill>
                <a:latin typeface="A-OTF UD新ゴ Pro L" panose="020B0300000000000000" pitchFamily="34" charset="-128"/>
                <a:ea typeface="A-OTF UD新ゴ Pro L" panose="020B0300000000000000" pitchFamily="34" charset="-128"/>
                <a:cs typeface="Poppins"/>
                <a:sym typeface="Poppins"/>
              </a:rPr>
              <a:t>通信機器損害による</a:t>
            </a:r>
            <a:endParaRPr lang="en-US" sz="999"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399"/>
              </a:lnSpc>
              <a:spcBef>
                <a:spcPct val="0"/>
              </a:spcBef>
            </a:pPr>
            <a:r>
              <a:rPr lang="en-US" sz="999" dirty="0" err="1">
                <a:solidFill>
                  <a:srgbClr val="333333"/>
                </a:solidFill>
                <a:latin typeface="A-OTF UD新ゴ Pro L" panose="020B0300000000000000" pitchFamily="34" charset="-128"/>
                <a:ea typeface="A-OTF UD新ゴ Pro L" panose="020B0300000000000000" pitchFamily="34" charset="-128"/>
                <a:cs typeface="Poppins"/>
                <a:sym typeface="Poppins"/>
              </a:rPr>
              <a:t>ネットワーク切断</a:t>
            </a:r>
            <a:endParaRPr lang="en-US" sz="999"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65" name="TextBox 165"/>
          <p:cNvSpPr txBox="1"/>
          <p:nvPr/>
        </p:nvSpPr>
        <p:spPr>
          <a:xfrm>
            <a:off x="5771472" y="5285512"/>
            <a:ext cx="1220579" cy="349776"/>
          </a:xfrm>
          <a:prstGeom prst="rect">
            <a:avLst/>
          </a:prstGeom>
        </p:spPr>
        <p:txBody>
          <a:bodyPr wrap="square" lIns="0" tIns="0" rIns="0" bIns="0" rtlCol="0" anchor="t">
            <a:spAutoFit/>
          </a:bodyPr>
          <a:lstStyle/>
          <a:p>
            <a:pPr algn="ctr">
              <a:lnSpc>
                <a:spcPts val="1399"/>
              </a:lnSpc>
            </a:pPr>
            <a:r>
              <a:rPr lang="en-US" sz="999" dirty="0" err="1">
                <a:solidFill>
                  <a:srgbClr val="333333"/>
                </a:solidFill>
                <a:latin typeface="A-OTF UD新ゴ Pro L" panose="020B0300000000000000" pitchFamily="34" charset="-128"/>
                <a:ea typeface="A-OTF UD新ゴ Pro L" panose="020B0300000000000000" pitchFamily="34" charset="-128"/>
                <a:cs typeface="Poppins"/>
                <a:sym typeface="Poppins"/>
              </a:rPr>
              <a:t>サーバーの強制終了</a:t>
            </a:r>
            <a:endParaRPr lang="en-US" sz="999"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399"/>
              </a:lnSpc>
              <a:spcBef>
                <a:spcPct val="0"/>
              </a:spcBef>
            </a:pPr>
            <a:r>
              <a:rPr lang="en-US" sz="999" dirty="0" err="1">
                <a:solidFill>
                  <a:srgbClr val="333333"/>
                </a:solidFill>
                <a:latin typeface="A-OTF UD新ゴ Pro L" panose="020B0300000000000000" pitchFamily="34" charset="-128"/>
                <a:ea typeface="A-OTF UD新ゴ Pro L" panose="020B0300000000000000" pitchFamily="34" charset="-128"/>
                <a:cs typeface="Poppins"/>
                <a:sym typeface="Poppins"/>
              </a:rPr>
              <a:t>データ完全喪失</a:t>
            </a:r>
            <a:endParaRPr lang="en-US" sz="999"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66" name="TextBox 166"/>
          <p:cNvSpPr txBox="1"/>
          <p:nvPr/>
        </p:nvSpPr>
        <p:spPr>
          <a:xfrm>
            <a:off x="5582313" y="5689266"/>
            <a:ext cx="1675034" cy="349776"/>
          </a:xfrm>
          <a:prstGeom prst="rect">
            <a:avLst/>
          </a:prstGeom>
        </p:spPr>
        <p:txBody>
          <a:bodyPr wrap="square" lIns="0" tIns="0" rIns="0" bIns="0" rtlCol="0" anchor="t">
            <a:spAutoFit/>
          </a:bodyPr>
          <a:lstStyle/>
          <a:p>
            <a:pPr algn="ctr">
              <a:lnSpc>
                <a:spcPts val="1399"/>
              </a:lnSpc>
            </a:pPr>
            <a:r>
              <a:rPr lang="en-US" sz="999" dirty="0" err="1">
                <a:solidFill>
                  <a:srgbClr val="333333"/>
                </a:solidFill>
                <a:latin typeface="A-OTF UD新ゴ Pro L" panose="020B0300000000000000" pitchFamily="34" charset="-128"/>
                <a:ea typeface="A-OTF UD新ゴ Pro L" panose="020B0300000000000000" pitchFamily="34" charset="-128"/>
                <a:cs typeface="Poppins"/>
                <a:sym typeface="Poppins"/>
              </a:rPr>
              <a:t>機器故障による復旧遅延と</a:t>
            </a:r>
            <a:endParaRPr lang="en-US" sz="999"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399"/>
              </a:lnSpc>
              <a:spcBef>
                <a:spcPct val="0"/>
              </a:spcBef>
            </a:pPr>
            <a:r>
              <a:rPr lang="en-US" sz="999" dirty="0" err="1">
                <a:solidFill>
                  <a:srgbClr val="333333"/>
                </a:solidFill>
                <a:latin typeface="A-OTF UD新ゴ Pro L" panose="020B0300000000000000" pitchFamily="34" charset="-128"/>
                <a:ea typeface="A-OTF UD新ゴ Pro L" panose="020B0300000000000000" pitchFamily="34" charset="-128"/>
                <a:cs typeface="Poppins"/>
                <a:sym typeface="Poppins"/>
              </a:rPr>
              <a:t>数日間の業務停止</a:t>
            </a:r>
            <a:endParaRPr lang="en-US" sz="999"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67" name="TextBox 167"/>
          <p:cNvSpPr txBox="1"/>
          <p:nvPr/>
        </p:nvSpPr>
        <p:spPr>
          <a:xfrm>
            <a:off x="6036743" y="4560839"/>
            <a:ext cx="610971" cy="183448"/>
          </a:xfrm>
          <a:prstGeom prst="rect">
            <a:avLst/>
          </a:prstGeom>
        </p:spPr>
        <p:txBody>
          <a:bodyPr wrap="square" lIns="0" tIns="0" rIns="0" bIns="0" rtlCol="0" anchor="t">
            <a:spAutoFit/>
          </a:bodyPr>
          <a:lstStyle/>
          <a:p>
            <a:pPr algn="ctr">
              <a:lnSpc>
                <a:spcPts val="1539"/>
              </a:lnSpc>
              <a:spcBef>
                <a:spcPct val="0"/>
              </a:spcBef>
            </a:pPr>
            <a:r>
              <a:rPr lang="en-US" sz="1099" b="1" dirty="0" err="1">
                <a:solidFill>
                  <a:srgbClr val="000000"/>
                </a:solidFill>
                <a:latin typeface="A-OTF UD新ゴ Pro L" panose="020B0300000000000000" pitchFamily="34" charset="-128"/>
                <a:ea typeface="A-OTF UD新ゴ Pro L" panose="020B0300000000000000" pitchFamily="34" charset="-128"/>
                <a:cs typeface="Poppins Bold"/>
                <a:sym typeface="Poppins Bold"/>
              </a:rPr>
              <a:t>事業被害</a:t>
            </a:r>
            <a:endParaRPr lang="en-US" sz="1099" b="1" dirty="0">
              <a:solidFill>
                <a:srgbClr val="000000"/>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68" name="TextBox 168"/>
          <p:cNvSpPr txBox="1"/>
          <p:nvPr/>
        </p:nvSpPr>
        <p:spPr>
          <a:xfrm>
            <a:off x="601810" y="6199535"/>
            <a:ext cx="2504714" cy="230769"/>
          </a:xfrm>
          <a:prstGeom prst="rect">
            <a:avLst/>
          </a:prstGeom>
        </p:spPr>
        <p:txBody>
          <a:bodyPr wrap="square" lIns="0" tIns="0" rIns="0" bIns="0" rtlCol="0" anchor="t">
            <a:spAutoFit/>
          </a:bodyPr>
          <a:lstStyle/>
          <a:p>
            <a:pPr algn="ctr">
              <a:lnSpc>
                <a:spcPts val="1889"/>
              </a:lnSpc>
              <a:spcBef>
                <a:spcPct val="0"/>
              </a:spcBef>
            </a:pPr>
            <a:r>
              <a:rPr lang="en-US" sz="134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お盆長期間中の無人運転リスク</a:t>
            </a:r>
            <a:endParaRPr lang="en-US" sz="134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69" name="TextBox 169"/>
          <p:cNvSpPr txBox="1"/>
          <p:nvPr/>
        </p:nvSpPr>
        <p:spPr>
          <a:xfrm>
            <a:off x="3613524" y="6183661"/>
            <a:ext cx="3651779" cy="299569"/>
          </a:xfrm>
          <a:prstGeom prst="rect">
            <a:avLst/>
          </a:prstGeom>
        </p:spPr>
        <p:txBody>
          <a:bodyPr lIns="0" tIns="0" rIns="0" bIns="0" rtlCol="0" anchor="t">
            <a:spAutoFit/>
          </a:bodyPr>
          <a:lstStyle/>
          <a:p>
            <a:pPr algn="l">
              <a:lnSpc>
                <a:spcPts val="1190"/>
              </a:lnSpc>
              <a:spcBef>
                <a:spcPct val="0"/>
              </a:spcBef>
            </a:pP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台風接近や猛暑のピークが重なる8月中旬、オフィスや施設が無人の状態で電源トラブルが発生すると復旧が遅れ、致命的な損害につながります。</a:t>
            </a:r>
          </a:p>
        </p:txBody>
      </p:sp>
      <p:sp>
        <p:nvSpPr>
          <p:cNvPr id="170" name="TextBox 170"/>
          <p:cNvSpPr txBox="1"/>
          <p:nvPr/>
        </p:nvSpPr>
        <p:spPr>
          <a:xfrm>
            <a:off x="206014" y="6520504"/>
            <a:ext cx="6696436" cy="242182"/>
          </a:xfrm>
          <a:prstGeom prst="rect">
            <a:avLst/>
          </a:prstGeom>
        </p:spPr>
        <p:txBody>
          <a:bodyPr wrap="square" lIns="0" tIns="0" rIns="0" bIns="0" rtlCol="0" anchor="t">
            <a:spAutoFit/>
          </a:bodyPr>
          <a:lstStyle/>
          <a:p>
            <a:pPr algn="l">
              <a:lnSpc>
                <a:spcPts val="1959"/>
              </a:lnSpc>
              <a:spcBef>
                <a:spcPct val="0"/>
              </a:spcBef>
            </a:pPr>
            <a:r>
              <a:rPr lang="en-US" sz="13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2026年この夏の電源リスクに備える。停電対策は、9月の補助金申請準備から</a:t>
            </a:r>
          </a:p>
        </p:txBody>
      </p:sp>
      <p:grpSp>
        <p:nvGrpSpPr>
          <p:cNvPr id="171" name="Group 171"/>
          <p:cNvGrpSpPr/>
          <p:nvPr/>
        </p:nvGrpSpPr>
        <p:grpSpPr>
          <a:xfrm>
            <a:off x="280256" y="7294909"/>
            <a:ext cx="815064" cy="72000"/>
            <a:chOff x="0" y="0"/>
            <a:chExt cx="292100" cy="25803"/>
          </a:xfrm>
        </p:grpSpPr>
        <p:sp>
          <p:nvSpPr>
            <p:cNvPr id="172" name="Freeform 172"/>
            <p:cNvSpPr/>
            <p:nvPr/>
          </p:nvSpPr>
          <p:spPr>
            <a:xfrm>
              <a:off x="0" y="0"/>
              <a:ext cx="292100" cy="25803"/>
            </a:xfrm>
            <a:custGeom>
              <a:avLst/>
              <a:gdLst/>
              <a:ahLst/>
              <a:cxnLst/>
              <a:rect l="l" t="t" r="r" b="b"/>
              <a:pathLst>
                <a:path w="292100" h="25803">
                  <a:moveTo>
                    <a:pt x="0" y="0"/>
                  </a:moveTo>
                  <a:lnTo>
                    <a:pt x="292100" y="0"/>
                  </a:lnTo>
                  <a:lnTo>
                    <a:pt x="292100" y="25803"/>
                  </a:lnTo>
                  <a:lnTo>
                    <a:pt x="0" y="25803"/>
                  </a:lnTo>
                  <a:close/>
                </a:path>
              </a:pathLst>
            </a:custGeom>
            <a:solidFill>
              <a:srgbClr val="C1FF72"/>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73" name="TextBox 173"/>
            <p:cNvSpPr txBox="1"/>
            <p:nvPr/>
          </p:nvSpPr>
          <p:spPr>
            <a:xfrm>
              <a:off x="0" y="-28575"/>
              <a:ext cx="292100" cy="54378"/>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sp>
        <p:nvSpPr>
          <p:cNvPr id="174" name="TextBox 174"/>
          <p:cNvSpPr txBox="1"/>
          <p:nvPr/>
        </p:nvSpPr>
        <p:spPr>
          <a:xfrm>
            <a:off x="168470" y="7225778"/>
            <a:ext cx="7199759" cy="144463"/>
          </a:xfrm>
          <a:prstGeom prst="rect">
            <a:avLst/>
          </a:prstGeom>
        </p:spPr>
        <p:txBody>
          <a:bodyPr lIns="0" tIns="0" rIns="0" bIns="0" rtlCol="0" anchor="t">
            <a:spAutoFit/>
          </a:bodyPr>
          <a:lstStyle/>
          <a:p>
            <a:pPr algn="l">
              <a:lnSpc>
                <a:spcPts val="1190"/>
              </a:lnSpc>
              <a:spcBef>
                <a:spcPct val="0"/>
              </a:spcBef>
            </a:pPr>
            <a:r>
              <a:rPr lang="en-US" sz="850" b="1" spc="85"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850" b="1" u="none"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都内</a:t>
            </a:r>
            <a:r>
              <a:rPr lang="en-US" sz="850" b="1"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中小</a:t>
            </a:r>
            <a:r>
              <a:rPr lang="en-US" sz="850" b="1" u="none"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企業</a:t>
            </a:r>
            <a:r>
              <a:rPr lang="en-US" sz="850" b="1"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者等</a:t>
            </a:r>
            <a:r>
              <a:rPr lang="en-US" sz="850" b="1" u="none"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向け</a:t>
            </a:r>
            <a:r>
              <a:rPr lang="en-US" sz="850" b="1" spc="85"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r>
              <a:rPr lang="en-US" sz="850" b="1"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BCP実践促進助成金」活用の流れ</a:t>
            </a:r>
            <a:r>
              <a:rPr lang="en-US" sz="850" b="1" spc="85"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850" b="1"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準備</a:t>
            </a:r>
            <a:r>
              <a:rPr lang="en-US" sz="850" b="1" spc="85"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850" b="1"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申請</a:t>
            </a:r>
            <a:r>
              <a:rPr lang="en-US" sz="850" b="1" spc="85"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850" b="1"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審査</a:t>
            </a:r>
            <a:r>
              <a:rPr lang="en-US" sz="850" b="1" spc="85"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850" b="1"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交付決定</a:t>
            </a:r>
            <a:r>
              <a:rPr lang="en-US" sz="850" b="1" spc="85"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850" b="1"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導入</a:t>
            </a:r>
            <a:r>
              <a:rPr lang="en-US" sz="850" b="1" spc="85"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850" b="1"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報告</a:t>
            </a:r>
            <a:endParaRPr lang="en-US" sz="850" b="1" spc="85"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75" name="TextBox 175"/>
          <p:cNvSpPr txBox="1"/>
          <p:nvPr/>
        </p:nvSpPr>
        <p:spPr>
          <a:xfrm>
            <a:off x="4229597" y="6808794"/>
            <a:ext cx="3138632" cy="112608"/>
          </a:xfrm>
          <a:prstGeom prst="rect">
            <a:avLst/>
          </a:prstGeom>
        </p:spPr>
        <p:txBody>
          <a:bodyPr lIns="0" tIns="0" rIns="0" bIns="0" rtlCol="0" anchor="t">
            <a:spAutoFit/>
          </a:bodyPr>
          <a:lstStyle/>
          <a:p>
            <a:pPr algn="ctr">
              <a:lnSpc>
                <a:spcPts val="910"/>
              </a:lnSpc>
              <a:spcBef>
                <a:spcPct val="0"/>
              </a:spcBef>
            </a:pPr>
            <a:r>
              <a:rPr lang="en-US" sz="650" u="sng">
                <a:solidFill>
                  <a:srgbClr val="333333"/>
                </a:solidFill>
                <a:latin typeface="A-OTF UD新ゴ Pro L" panose="020B0300000000000000" pitchFamily="34" charset="-128"/>
                <a:ea typeface="A-OTF UD新ゴ Pro L" panose="020B0300000000000000" pitchFamily="34" charset="-128"/>
                <a:cs typeface="Poppins"/>
                <a:sym typeface="Poppins"/>
                <a:hlinkClick r:id="rId19" tooltip="https://www.tokyo-kosha.or.jp/support/josei/setsubijosei/bcp.html"/>
              </a:rPr>
              <a:t>参照：https://www.tokyo-kosha.or.jp/support/josei/setsubijosei/bcp.html</a:t>
            </a:r>
          </a:p>
        </p:txBody>
      </p:sp>
      <p:sp>
        <p:nvSpPr>
          <p:cNvPr id="176" name="TextBox 176"/>
          <p:cNvSpPr txBox="1"/>
          <p:nvPr/>
        </p:nvSpPr>
        <p:spPr>
          <a:xfrm>
            <a:off x="189059" y="6792284"/>
            <a:ext cx="4074293" cy="299569"/>
          </a:xfrm>
          <a:prstGeom prst="rect">
            <a:avLst/>
          </a:prstGeom>
        </p:spPr>
        <p:txBody>
          <a:bodyPr lIns="0" tIns="0" rIns="0" bIns="0" rtlCol="0" anchor="t">
            <a:spAutoFit/>
          </a:bodyPr>
          <a:lstStyle/>
          <a:p>
            <a:pPr algn="ctr">
              <a:lnSpc>
                <a:spcPts val="1190"/>
              </a:lnSpc>
              <a:spcBef>
                <a:spcPct val="0"/>
              </a:spcBef>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電力需給リスクや自然災害に備え、補助金活用を見据えたUPS導入準備が重要です。</a:t>
            </a:r>
          </a:p>
        </p:txBody>
      </p:sp>
      <p:sp>
        <p:nvSpPr>
          <p:cNvPr id="177" name="TextBox 177"/>
          <p:cNvSpPr txBox="1"/>
          <p:nvPr/>
        </p:nvSpPr>
        <p:spPr>
          <a:xfrm>
            <a:off x="100132" y="7486594"/>
            <a:ext cx="1206041" cy="155812"/>
          </a:xfrm>
          <a:prstGeom prst="rect">
            <a:avLst/>
          </a:prstGeom>
        </p:spPr>
        <p:txBody>
          <a:bodyPr wrap="square" lIns="0" tIns="0" rIns="0" bIns="0" rtlCol="0" anchor="t">
            <a:spAutoFit/>
          </a:bodyPr>
          <a:lstStyle/>
          <a:p>
            <a:pPr algn="ctr">
              <a:lnSpc>
                <a:spcPts val="1260"/>
              </a:lnSpc>
              <a:spcBef>
                <a:spcPct val="0"/>
              </a:spcBef>
            </a:pPr>
            <a:r>
              <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STEP 1  </a:t>
            </a:r>
            <a:r>
              <a:rPr lang="en-US" sz="9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事前準備</a:t>
            </a:r>
            <a:endPar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78" name="TextBox 178"/>
          <p:cNvSpPr txBox="1"/>
          <p:nvPr/>
        </p:nvSpPr>
        <p:spPr>
          <a:xfrm>
            <a:off x="1362899" y="7486594"/>
            <a:ext cx="1158726" cy="155812"/>
          </a:xfrm>
          <a:prstGeom prst="rect">
            <a:avLst/>
          </a:prstGeom>
        </p:spPr>
        <p:txBody>
          <a:bodyPr lIns="0" tIns="0" rIns="0" bIns="0" rtlCol="0" anchor="t">
            <a:spAutoFit/>
          </a:bodyPr>
          <a:lstStyle/>
          <a:p>
            <a:pPr algn="ctr">
              <a:lnSpc>
                <a:spcPts val="1260"/>
              </a:lnSpc>
              <a:spcBef>
                <a:spcPct val="0"/>
              </a:spcBef>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 STEP 2 申請</a:t>
            </a:r>
          </a:p>
        </p:txBody>
      </p:sp>
      <p:sp>
        <p:nvSpPr>
          <p:cNvPr id="179" name="TextBox 179"/>
          <p:cNvSpPr txBox="1"/>
          <p:nvPr/>
        </p:nvSpPr>
        <p:spPr>
          <a:xfrm>
            <a:off x="2578774" y="7486594"/>
            <a:ext cx="1156773" cy="155812"/>
          </a:xfrm>
          <a:prstGeom prst="rect">
            <a:avLst/>
          </a:prstGeom>
        </p:spPr>
        <p:txBody>
          <a:bodyPr lIns="0" tIns="0" rIns="0" bIns="0" rtlCol="0" anchor="t">
            <a:spAutoFit/>
          </a:bodyPr>
          <a:lstStyle/>
          <a:p>
            <a:pPr algn="ctr">
              <a:lnSpc>
                <a:spcPts val="1260"/>
              </a:lnSpc>
              <a:spcBef>
                <a:spcPct val="0"/>
              </a:spcBef>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 STEP3 審査</a:t>
            </a:r>
          </a:p>
        </p:txBody>
      </p:sp>
      <p:sp>
        <p:nvSpPr>
          <p:cNvPr id="180" name="TextBox 180"/>
          <p:cNvSpPr txBox="1"/>
          <p:nvPr/>
        </p:nvSpPr>
        <p:spPr>
          <a:xfrm>
            <a:off x="3811682" y="7486594"/>
            <a:ext cx="1124266" cy="155812"/>
          </a:xfrm>
          <a:prstGeom prst="rect">
            <a:avLst/>
          </a:prstGeom>
        </p:spPr>
        <p:txBody>
          <a:bodyPr lIns="0" tIns="0" rIns="0" bIns="0" rtlCol="0" anchor="t">
            <a:spAutoFit/>
          </a:bodyPr>
          <a:lstStyle/>
          <a:p>
            <a:pPr algn="ctr">
              <a:lnSpc>
                <a:spcPts val="1260"/>
              </a:lnSpc>
              <a:spcBef>
                <a:spcPct val="0"/>
              </a:spcBef>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 STEP4 交付決定</a:t>
            </a:r>
          </a:p>
        </p:txBody>
      </p:sp>
      <p:sp>
        <p:nvSpPr>
          <p:cNvPr id="181" name="TextBox 181"/>
          <p:cNvSpPr txBox="1"/>
          <p:nvPr/>
        </p:nvSpPr>
        <p:spPr>
          <a:xfrm>
            <a:off x="4987435" y="7492685"/>
            <a:ext cx="1206041" cy="155812"/>
          </a:xfrm>
          <a:prstGeom prst="rect">
            <a:avLst/>
          </a:prstGeom>
        </p:spPr>
        <p:txBody>
          <a:bodyPr wrap="square" lIns="0" tIns="0" rIns="0" bIns="0" rtlCol="0" anchor="t">
            <a:spAutoFit/>
          </a:bodyPr>
          <a:lstStyle/>
          <a:p>
            <a:pPr algn="ctr">
              <a:lnSpc>
                <a:spcPts val="1260"/>
              </a:lnSpc>
              <a:spcBef>
                <a:spcPct val="0"/>
              </a:spcBef>
            </a:pPr>
            <a:r>
              <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STEP 5 </a:t>
            </a:r>
            <a:r>
              <a:rPr lang="en-US" sz="9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UPS導入</a:t>
            </a:r>
            <a:endPar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82" name="TextBox 182"/>
          <p:cNvSpPr txBox="1"/>
          <p:nvPr/>
        </p:nvSpPr>
        <p:spPr>
          <a:xfrm>
            <a:off x="6201357" y="7480502"/>
            <a:ext cx="1174710" cy="323807"/>
          </a:xfrm>
          <a:prstGeom prst="rect">
            <a:avLst/>
          </a:prstGeom>
        </p:spPr>
        <p:txBody>
          <a:bodyPr lIns="0" tIns="0" rIns="0" bIns="0" rtlCol="0" anchor="t">
            <a:spAutoFit/>
          </a:bodyPr>
          <a:lstStyle/>
          <a:p>
            <a:pPr algn="ctr">
              <a:lnSpc>
                <a:spcPts val="1260"/>
              </a:lnSpc>
            </a:pPr>
            <a:r>
              <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STEP 6 </a:t>
            </a:r>
            <a:r>
              <a:rPr lang="en-US" sz="9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完了報告</a:t>
            </a:r>
            <a:endPar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1260"/>
              </a:lnSpc>
              <a:spcBef>
                <a:spcPct val="0"/>
              </a:spcBef>
            </a:pPr>
            <a:r>
              <a:rPr lang="en-US" sz="9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助成金受領</a:t>
            </a:r>
            <a:endPar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83" name="TextBox 183"/>
          <p:cNvSpPr txBox="1"/>
          <p:nvPr/>
        </p:nvSpPr>
        <p:spPr>
          <a:xfrm>
            <a:off x="1384929" y="7654234"/>
            <a:ext cx="1145396" cy="158890"/>
          </a:xfrm>
          <a:prstGeom prst="rect">
            <a:avLst/>
          </a:prstGeom>
        </p:spPr>
        <p:txBody>
          <a:bodyPr lIns="0" tIns="0" rIns="0" bIns="0" rtlCol="0" anchor="t">
            <a:spAutoFit/>
          </a:bodyPr>
          <a:lstStyle/>
          <a:p>
            <a:pPr algn="ctr">
              <a:lnSpc>
                <a:spcPts val="1330"/>
              </a:lnSpc>
              <a:spcBef>
                <a:spcPct val="0"/>
              </a:spcBef>
            </a:pPr>
            <a:r>
              <a:rPr lang="en-US" sz="9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9月</a:t>
            </a:r>
          </a:p>
        </p:txBody>
      </p:sp>
      <p:sp>
        <p:nvSpPr>
          <p:cNvPr id="184" name="TextBox 184"/>
          <p:cNvSpPr txBox="1"/>
          <p:nvPr/>
        </p:nvSpPr>
        <p:spPr>
          <a:xfrm>
            <a:off x="168470" y="7654234"/>
            <a:ext cx="1150627" cy="158890"/>
          </a:xfrm>
          <a:prstGeom prst="rect">
            <a:avLst/>
          </a:prstGeom>
        </p:spPr>
        <p:txBody>
          <a:bodyPr lIns="0" tIns="0" rIns="0" bIns="0" rtlCol="0" anchor="t">
            <a:spAutoFit/>
          </a:bodyPr>
          <a:lstStyle/>
          <a:p>
            <a:pPr algn="ctr">
              <a:lnSpc>
                <a:spcPts val="1330"/>
              </a:lnSpc>
              <a:spcBef>
                <a:spcPct val="0"/>
              </a:spcBef>
            </a:pPr>
            <a:r>
              <a:rPr lang="en-US" sz="9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7月〜8月</a:t>
            </a:r>
          </a:p>
        </p:txBody>
      </p:sp>
      <p:sp>
        <p:nvSpPr>
          <p:cNvPr id="185" name="TextBox 185"/>
          <p:cNvSpPr txBox="1"/>
          <p:nvPr/>
        </p:nvSpPr>
        <p:spPr>
          <a:xfrm>
            <a:off x="1381022" y="8152595"/>
            <a:ext cx="1133995" cy="273536"/>
          </a:xfrm>
          <a:prstGeom prst="rect">
            <a:avLst/>
          </a:prstGeom>
        </p:spPr>
        <p:txBody>
          <a:bodyPr lIns="0" tIns="0" rIns="0" bIns="0" rtlCol="0" anchor="t">
            <a:spAutoFit/>
          </a:bodyPr>
          <a:lstStyle/>
          <a:p>
            <a:pPr algn="ctr">
              <a:lnSpc>
                <a:spcPts val="1050"/>
              </a:lnSpc>
            </a:pPr>
            <a:r>
              <a:rPr lang="en-US" sz="750" b="1">
                <a:solidFill>
                  <a:srgbClr val="333333"/>
                </a:solidFill>
                <a:latin typeface="A-OTF UD新ゴ Pro L" panose="020B0300000000000000" pitchFamily="34" charset="-128"/>
                <a:ea typeface="A-OTF UD新ゴ Pro L" panose="020B0300000000000000" pitchFamily="34" charset="-128"/>
                <a:cs typeface="Poppins Bold"/>
                <a:sym typeface="Poppins Bold"/>
              </a:rPr>
              <a:t>2026年度第2回申請受付</a:t>
            </a:r>
          </a:p>
          <a:p>
            <a:pPr algn="ctr">
              <a:lnSpc>
                <a:spcPts val="1050"/>
              </a:lnSpc>
              <a:spcBef>
                <a:spcPct val="0"/>
              </a:spcBef>
            </a:pPr>
            <a:r>
              <a:rPr lang="en-US" sz="750" b="1">
                <a:solidFill>
                  <a:srgbClr val="333333"/>
                </a:solidFill>
                <a:latin typeface="A-OTF UD新ゴ Pro L" panose="020B0300000000000000" pitchFamily="34" charset="-128"/>
                <a:ea typeface="A-OTF UD新ゴ Pro L" panose="020B0300000000000000" pitchFamily="34" charset="-128"/>
                <a:cs typeface="Poppins Bold"/>
                <a:sym typeface="Poppins Bold"/>
              </a:rPr>
              <a:t>(予定)9月9日〜9月15日</a:t>
            </a:r>
          </a:p>
        </p:txBody>
      </p:sp>
      <p:sp>
        <p:nvSpPr>
          <p:cNvPr id="186" name="TextBox 186"/>
          <p:cNvSpPr txBox="1"/>
          <p:nvPr/>
        </p:nvSpPr>
        <p:spPr>
          <a:xfrm>
            <a:off x="2610814" y="7654234"/>
            <a:ext cx="1145396" cy="158890"/>
          </a:xfrm>
          <a:prstGeom prst="rect">
            <a:avLst/>
          </a:prstGeom>
        </p:spPr>
        <p:txBody>
          <a:bodyPr lIns="0" tIns="0" rIns="0" bIns="0" rtlCol="0" anchor="t">
            <a:spAutoFit/>
          </a:bodyPr>
          <a:lstStyle/>
          <a:p>
            <a:pPr algn="ctr">
              <a:lnSpc>
                <a:spcPts val="1330"/>
              </a:lnSpc>
              <a:spcBef>
                <a:spcPct val="0"/>
              </a:spcBef>
            </a:pPr>
            <a:r>
              <a:rPr lang="en-US" sz="9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10月〜11月</a:t>
            </a:r>
          </a:p>
        </p:txBody>
      </p:sp>
      <p:sp>
        <p:nvSpPr>
          <p:cNvPr id="187" name="TextBox 187"/>
          <p:cNvSpPr txBox="1"/>
          <p:nvPr/>
        </p:nvSpPr>
        <p:spPr>
          <a:xfrm>
            <a:off x="2562511" y="8195140"/>
            <a:ext cx="1145396" cy="200889"/>
          </a:xfrm>
          <a:prstGeom prst="rect">
            <a:avLst/>
          </a:prstGeom>
        </p:spPr>
        <p:txBody>
          <a:bodyPr lIns="0" tIns="0" rIns="0" bIns="0" rtlCol="0" anchor="t">
            <a:spAutoFit/>
          </a:bodyPr>
          <a:lstStyle/>
          <a:p>
            <a:pPr algn="ctr">
              <a:lnSpc>
                <a:spcPts val="840"/>
              </a:lnSpc>
            </a:pPr>
            <a:r>
              <a:rPr lang="en-US" sz="600" b="1">
                <a:solidFill>
                  <a:srgbClr val="333333"/>
                </a:solidFill>
                <a:latin typeface="A-OTF UD新ゴ Pro L" panose="020B0300000000000000" pitchFamily="34" charset="-128"/>
                <a:ea typeface="A-OTF UD新ゴ Pro L" panose="020B0300000000000000" pitchFamily="34" charset="-128"/>
                <a:cs typeface="Poppins Bold"/>
                <a:sym typeface="Poppins Bold"/>
              </a:rPr>
              <a:t>申請内容・対象経費を確認</a:t>
            </a:r>
          </a:p>
          <a:p>
            <a:pPr algn="ctr">
              <a:lnSpc>
                <a:spcPts val="840"/>
              </a:lnSpc>
              <a:spcBef>
                <a:spcPct val="0"/>
              </a:spcBef>
            </a:pPr>
            <a:r>
              <a:rPr lang="en-US" sz="600" b="1">
                <a:solidFill>
                  <a:srgbClr val="333333"/>
                </a:solidFill>
                <a:latin typeface="A-OTF UD新ゴ Pro L" panose="020B0300000000000000" pitchFamily="34" charset="-128"/>
                <a:ea typeface="A-OTF UD新ゴ Pro L" panose="020B0300000000000000" pitchFamily="34" charset="-128"/>
                <a:cs typeface="Poppins Bold"/>
                <a:sym typeface="Poppins Bold"/>
              </a:rPr>
              <a:t>BCPと導入設備の関連性を審査</a:t>
            </a:r>
          </a:p>
        </p:txBody>
      </p:sp>
      <p:sp>
        <p:nvSpPr>
          <p:cNvPr id="188" name="TextBox 188"/>
          <p:cNvSpPr txBox="1"/>
          <p:nvPr/>
        </p:nvSpPr>
        <p:spPr>
          <a:xfrm>
            <a:off x="3826476" y="7654234"/>
            <a:ext cx="1111003" cy="158890"/>
          </a:xfrm>
          <a:prstGeom prst="rect">
            <a:avLst/>
          </a:prstGeom>
        </p:spPr>
        <p:txBody>
          <a:bodyPr lIns="0" tIns="0" rIns="0" bIns="0" rtlCol="0" anchor="t">
            <a:spAutoFit/>
          </a:bodyPr>
          <a:lstStyle/>
          <a:p>
            <a:pPr algn="ctr">
              <a:lnSpc>
                <a:spcPts val="1330"/>
              </a:lnSpc>
              <a:spcBef>
                <a:spcPct val="0"/>
              </a:spcBef>
            </a:pPr>
            <a:r>
              <a:rPr lang="en-US" sz="9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11月下旬予定</a:t>
            </a:r>
          </a:p>
        </p:txBody>
      </p:sp>
      <p:sp>
        <p:nvSpPr>
          <p:cNvPr id="189" name="TextBox 189"/>
          <p:cNvSpPr txBox="1"/>
          <p:nvPr/>
        </p:nvSpPr>
        <p:spPr>
          <a:xfrm>
            <a:off x="3802232" y="7860600"/>
            <a:ext cx="1133716" cy="249364"/>
          </a:xfrm>
          <a:prstGeom prst="rect">
            <a:avLst/>
          </a:prstGeom>
        </p:spPr>
        <p:txBody>
          <a:bodyPr lIns="0" tIns="0" rIns="0" bIns="0" rtlCol="0" anchor="t">
            <a:spAutoFit/>
          </a:bodyPr>
          <a:lstStyle/>
          <a:p>
            <a:pPr algn="ctr">
              <a:lnSpc>
                <a:spcPts val="980"/>
              </a:lnSpc>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交付決定後に発注</a:t>
            </a:r>
            <a:r>
              <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p>
          <a:p>
            <a:pPr algn="ctr">
              <a:lnSpc>
                <a:spcPts val="980"/>
              </a:lnSpc>
              <a:spcBef>
                <a:spcPct val="0"/>
              </a:spcBef>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契約が可能</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90" name="TextBox 190"/>
          <p:cNvSpPr txBox="1"/>
          <p:nvPr/>
        </p:nvSpPr>
        <p:spPr>
          <a:xfrm>
            <a:off x="3796695" y="8195140"/>
            <a:ext cx="1167117" cy="200889"/>
          </a:xfrm>
          <a:prstGeom prst="rect">
            <a:avLst/>
          </a:prstGeom>
        </p:spPr>
        <p:txBody>
          <a:bodyPr lIns="0" tIns="0" rIns="0" bIns="0" rtlCol="0" anchor="t">
            <a:spAutoFit/>
          </a:bodyPr>
          <a:lstStyle/>
          <a:p>
            <a:pPr algn="ctr">
              <a:lnSpc>
                <a:spcPts val="839"/>
              </a:lnSpc>
            </a:pPr>
            <a:r>
              <a:rPr lang="en-US" sz="599">
                <a:solidFill>
                  <a:srgbClr val="333333"/>
                </a:solidFill>
                <a:latin typeface="A-OTF UD新ゴ Pro L" panose="020B0300000000000000" pitchFamily="34" charset="-128"/>
                <a:ea typeface="A-OTF UD新ゴ Pro L" panose="020B0300000000000000" pitchFamily="34" charset="-128"/>
                <a:cs typeface="Poppins"/>
                <a:sym typeface="Poppins"/>
              </a:rPr>
              <a:t>交付決定前に発注・契約・購入</a:t>
            </a:r>
          </a:p>
          <a:p>
            <a:pPr algn="ctr">
              <a:lnSpc>
                <a:spcPts val="839"/>
              </a:lnSpc>
              <a:spcBef>
                <a:spcPct val="0"/>
              </a:spcBef>
            </a:pPr>
            <a:r>
              <a:rPr lang="en-US" sz="599">
                <a:solidFill>
                  <a:srgbClr val="333333"/>
                </a:solidFill>
                <a:latin typeface="A-OTF UD新ゴ Pro L" panose="020B0300000000000000" pitchFamily="34" charset="-128"/>
                <a:ea typeface="A-OTF UD新ゴ Pro L" panose="020B0300000000000000" pitchFamily="34" charset="-128"/>
                <a:cs typeface="Poppins"/>
                <a:sym typeface="Poppins"/>
              </a:rPr>
              <a:t>した設備は、助成対象外です。</a:t>
            </a:r>
          </a:p>
        </p:txBody>
      </p:sp>
      <p:sp>
        <p:nvSpPr>
          <p:cNvPr id="191" name="TextBox 191"/>
          <p:cNvSpPr txBox="1"/>
          <p:nvPr/>
        </p:nvSpPr>
        <p:spPr>
          <a:xfrm>
            <a:off x="2562872" y="7943570"/>
            <a:ext cx="1191397" cy="121123"/>
          </a:xfrm>
          <a:prstGeom prst="rect">
            <a:avLst/>
          </a:prstGeom>
        </p:spPr>
        <p:txBody>
          <a:bodyPr wrap="square" lIns="0" tIns="0" rIns="0" bIns="0" rtlCol="0" anchor="t">
            <a:spAutoFit/>
          </a:bodyPr>
          <a:lstStyle/>
          <a:p>
            <a:pPr algn="ctr">
              <a:lnSpc>
                <a:spcPts val="980"/>
              </a:lnSpc>
            </a:pPr>
            <a:r>
              <a:rPr lang="ja-JP" alt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審査</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92" name="TextBox 192"/>
          <p:cNvSpPr txBox="1"/>
          <p:nvPr/>
        </p:nvSpPr>
        <p:spPr>
          <a:xfrm>
            <a:off x="1357187" y="7860600"/>
            <a:ext cx="1152200" cy="249364"/>
          </a:xfrm>
          <a:prstGeom prst="rect">
            <a:avLst/>
          </a:prstGeom>
        </p:spPr>
        <p:txBody>
          <a:bodyPr lIns="0" tIns="0" rIns="0" bIns="0" rtlCol="0" anchor="t">
            <a:spAutoFit/>
          </a:bodyPr>
          <a:lstStyle/>
          <a:p>
            <a:pPr algn="ctr">
              <a:lnSpc>
                <a:spcPts val="980"/>
              </a:lnSpc>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助成金申請</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980"/>
              </a:lnSpc>
              <a:spcBef>
                <a:spcPct val="0"/>
              </a:spcBef>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電子申請で申請</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93" name="TextBox 193"/>
          <p:cNvSpPr txBox="1"/>
          <p:nvPr/>
        </p:nvSpPr>
        <p:spPr>
          <a:xfrm>
            <a:off x="162759" y="7860600"/>
            <a:ext cx="1156359" cy="121123"/>
          </a:xfrm>
          <a:prstGeom prst="rect">
            <a:avLst/>
          </a:prstGeom>
        </p:spPr>
        <p:txBody>
          <a:bodyPr lIns="0" tIns="0" rIns="0" bIns="0" rtlCol="0" anchor="t">
            <a:spAutoFit/>
          </a:bodyPr>
          <a:lstStyle/>
          <a:p>
            <a:pPr algn="ctr">
              <a:lnSpc>
                <a:spcPts val="980"/>
              </a:lnSpc>
              <a:spcBef>
                <a:spcPct val="0"/>
              </a:spcBef>
            </a:pPr>
            <a:r>
              <a:rPr lang="en-US" sz="700" b="1">
                <a:solidFill>
                  <a:srgbClr val="333333"/>
                </a:solidFill>
                <a:latin typeface="A-OTF UD新ゴ Pro L" panose="020B0300000000000000" pitchFamily="34" charset="-128"/>
                <a:ea typeface="A-OTF UD新ゴ Pro L" panose="020B0300000000000000" pitchFamily="34" charset="-128"/>
                <a:cs typeface="Poppins Bold"/>
                <a:sym typeface="Poppins Bold"/>
              </a:rPr>
              <a:t>申請要件・BCPの確認</a:t>
            </a:r>
          </a:p>
        </p:txBody>
      </p:sp>
      <p:sp>
        <p:nvSpPr>
          <p:cNvPr id="194" name="TextBox 194"/>
          <p:cNvSpPr txBox="1"/>
          <p:nvPr/>
        </p:nvSpPr>
        <p:spPr>
          <a:xfrm>
            <a:off x="5031206" y="7654234"/>
            <a:ext cx="1145396" cy="158890"/>
          </a:xfrm>
          <a:prstGeom prst="rect">
            <a:avLst/>
          </a:prstGeom>
        </p:spPr>
        <p:txBody>
          <a:bodyPr lIns="0" tIns="0" rIns="0" bIns="0" rtlCol="0" anchor="t">
            <a:spAutoFit/>
          </a:bodyPr>
          <a:lstStyle/>
          <a:p>
            <a:pPr algn="ctr">
              <a:lnSpc>
                <a:spcPts val="1330"/>
              </a:lnSpc>
              <a:spcBef>
                <a:spcPct val="0"/>
              </a:spcBef>
            </a:pPr>
            <a:r>
              <a:rPr lang="en-US" sz="9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12月以降</a:t>
            </a:r>
          </a:p>
        </p:txBody>
      </p:sp>
      <p:sp>
        <p:nvSpPr>
          <p:cNvPr id="195" name="TextBox 195"/>
          <p:cNvSpPr txBox="1"/>
          <p:nvPr/>
        </p:nvSpPr>
        <p:spPr>
          <a:xfrm>
            <a:off x="5010267" y="7860600"/>
            <a:ext cx="1145396" cy="249364"/>
          </a:xfrm>
          <a:prstGeom prst="rect">
            <a:avLst/>
          </a:prstGeom>
        </p:spPr>
        <p:txBody>
          <a:bodyPr lIns="0" tIns="0" rIns="0" bIns="0" rtlCol="0" anchor="t">
            <a:spAutoFit/>
          </a:bodyPr>
          <a:lstStyle/>
          <a:p>
            <a:pPr algn="ctr">
              <a:lnSpc>
                <a:spcPts val="980"/>
              </a:lnSpc>
            </a:pPr>
            <a:r>
              <a:rPr lang="en-US" sz="700" b="1">
                <a:solidFill>
                  <a:srgbClr val="333333"/>
                </a:solidFill>
                <a:latin typeface="A-OTF UD新ゴ Pro L" panose="020B0300000000000000" pitchFamily="34" charset="-128"/>
                <a:ea typeface="A-OTF UD新ゴ Pro L" panose="020B0300000000000000" pitchFamily="34" charset="-128"/>
                <a:cs typeface="Poppins Bold"/>
                <a:sym typeface="Poppins Bold"/>
              </a:rPr>
              <a:t>発注・納品</a:t>
            </a:r>
          </a:p>
          <a:p>
            <a:pPr algn="ctr">
              <a:lnSpc>
                <a:spcPts val="980"/>
              </a:lnSpc>
              <a:spcBef>
                <a:spcPct val="0"/>
              </a:spcBef>
            </a:pPr>
            <a:r>
              <a:rPr lang="en-US" sz="700" b="1">
                <a:solidFill>
                  <a:srgbClr val="333333"/>
                </a:solidFill>
                <a:latin typeface="A-OTF UD新ゴ Pro L" panose="020B0300000000000000" pitchFamily="34" charset="-128"/>
                <a:ea typeface="A-OTF UD新ゴ Pro L" panose="020B0300000000000000" pitchFamily="34" charset="-128"/>
                <a:cs typeface="Poppins Bold"/>
                <a:sym typeface="Poppins Bold"/>
              </a:rPr>
              <a:t>設置・支払い</a:t>
            </a:r>
          </a:p>
        </p:txBody>
      </p:sp>
      <p:sp>
        <p:nvSpPr>
          <p:cNvPr id="196" name="TextBox 196"/>
          <p:cNvSpPr txBox="1"/>
          <p:nvPr/>
        </p:nvSpPr>
        <p:spPr>
          <a:xfrm>
            <a:off x="6251321" y="7876373"/>
            <a:ext cx="1109515" cy="377604"/>
          </a:xfrm>
          <a:prstGeom prst="rect">
            <a:avLst/>
          </a:prstGeom>
        </p:spPr>
        <p:txBody>
          <a:bodyPr wrap="square" lIns="0" tIns="0" rIns="0" bIns="0" rtlCol="0" anchor="t">
            <a:spAutoFit/>
          </a:bodyPr>
          <a:lstStyle/>
          <a:p>
            <a:pPr algn="ctr">
              <a:lnSpc>
                <a:spcPts val="980"/>
              </a:lnSpc>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導入完了後に実績を報告</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980"/>
              </a:lnSpc>
              <a:spcBef>
                <a:spcPct val="0"/>
              </a:spcBef>
            </a:pPr>
            <a:r>
              <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完了検査・助成金額確定後に助成金を受領</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97" name="TextBox 197"/>
          <p:cNvSpPr txBox="1"/>
          <p:nvPr/>
        </p:nvSpPr>
        <p:spPr>
          <a:xfrm>
            <a:off x="176855" y="6987602"/>
            <a:ext cx="7088877" cy="156005"/>
          </a:xfrm>
          <a:prstGeom prst="rect">
            <a:avLst/>
          </a:prstGeom>
        </p:spPr>
        <p:txBody>
          <a:bodyPr wrap="square" lIns="0" tIns="0" rIns="0" bIns="0" rtlCol="0" anchor="t">
            <a:spAutoFit/>
          </a:bodyPr>
          <a:lstStyle/>
          <a:p>
            <a:pPr algn="l">
              <a:lnSpc>
                <a:spcPts val="630"/>
              </a:lnSpc>
            </a:pPr>
            <a:r>
              <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rPr>
              <a:t>ご注意：交付決定前に発注・契約・購入したUPSは助成対象外となる場合があります。申請から交付決定、導入までには時間がかかるため、9月申請を検討する場合は、夏のうちからBCPの確認、UPS選定、見積取得、GビズID取得を進めておくことが重要です。詳細は東京都中小企業振興公社の募集要項をご確認ください。</a:t>
            </a:r>
          </a:p>
        </p:txBody>
      </p:sp>
      <p:sp>
        <p:nvSpPr>
          <p:cNvPr id="198" name="TextBox 198"/>
          <p:cNvSpPr txBox="1"/>
          <p:nvPr/>
        </p:nvSpPr>
        <p:spPr>
          <a:xfrm>
            <a:off x="5780243" y="4188927"/>
            <a:ext cx="1446057" cy="73738"/>
          </a:xfrm>
          <a:prstGeom prst="rect">
            <a:avLst/>
          </a:prstGeom>
        </p:spPr>
        <p:txBody>
          <a:bodyPr wrap="square" lIns="0" tIns="0" rIns="0" bIns="0" rtlCol="0" anchor="t">
            <a:spAutoFit/>
          </a:bodyPr>
          <a:lstStyle/>
          <a:p>
            <a:pPr algn="ctr">
              <a:lnSpc>
                <a:spcPts val="630"/>
              </a:lnSpc>
              <a:spcBef>
                <a:spcPct val="0"/>
              </a:spcBef>
            </a:pPr>
            <a:r>
              <a:rPr lang="en-US" sz="450" dirty="0">
                <a:solidFill>
                  <a:srgbClr val="333333"/>
                </a:solidFill>
                <a:latin typeface="A-OTF UD新ゴ Pro L" panose="020B0300000000000000" pitchFamily="34" charset="-128"/>
                <a:ea typeface="A-OTF UD新ゴ Pro L" panose="020B0300000000000000" pitchFamily="34" charset="-128"/>
                <a:cs typeface="Poppins"/>
                <a:sym typeface="Poppins"/>
              </a:rPr>
              <a:t>資料8：2026年度の電力需給見通しについて P.3</a:t>
            </a:r>
          </a:p>
        </p:txBody>
      </p:sp>
      <p:grpSp>
        <p:nvGrpSpPr>
          <p:cNvPr id="199" name="Group 199"/>
          <p:cNvGrpSpPr/>
          <p:nvPr/>
        </p:nvGrpSpPr>
        <p:grpSpPr>
          <a:xfrm>
            <a:off x="256579" y="8616621"/>
            <a:ext cx="955019" cy="72000"/>
            <a:chOff x="0" y="0"/>
            <a:chExt cx="342257" cy="25803"/>
          </a:xfrm>
        </p:grpSpPr>
        <p:sp>
          <p:nvSpPr>
            <p:cNvPr id="200" name="Freeform 200"/>
            <p:cNvSpPr/>
            <p:nvPr/>
          </p:nvSpPr>
          <p:spPr>
            <a:xfrm>
              <a:off x="0" y="0"/>
              <a:ext cx="342257" cy="25803"/>
            </a:xfrm>
            <a:custGeom>
              <a:avLst/>
              <a:gdLst/>
              <a:ahLst/>
              <a:cxnLst/>
              <a:rect l="l" t="t" r="r" b="b"/>
              <a:pathLst>
                <a:path w="342257" h="25803">
                  <a:moveTo>
                    <a:pt x="0" y="0"/>
                  </a:moveTo>
                  <a:lnTo>
                    <a:pt x="342257" y="0"/>
                  </a:lnTo>
                  <a:lnTo>
                    <a:pt x="342257" y="25803"/>
                  </a:lnTo>
                  <a:lnTo>
                    <a:pt x="0" y="25803"/>
                  </a:lnTo>
                  <a:close/>
                </a:path>
              </a:pathLst>
            </a:custGeom>
            <a:solidFill>
              <a:srgbClr val="C1FF72"/>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01" name="TextBox 201"/>
            <p:cNvSpPr txBox="1"/>
            <p:nvPr/>
          </p:nvSpPr>
          <p:spPr>
            <a:xfrm>
              <a:off x="0" y="-28575"/>
              <a:ext cx="342257" cy="54378"/>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sp>
        <p:nvSpPr>
          <p:cNvPr id="202" name="TextBox 202"/>
          <p:cNvSpPr txBox="1"/>
          <p:nvPr/>
        </p:nvSpPr>
        <p:spPr>
          <a:xfrm>
            <a:off x="118757" y="8533958"/>
            <a:ext cx="4196613" cy="145681"/>
          </a:xfrm>
          <a:prstGeom prst="rect">
            <a:avLst/>
          </a:prstGeom>
        </p:spPr>
        <p:txBody>
          <a:bodyPr wrap="square" lIns="0" tIns="0" rIns="0" bIns="0" rtlCol="0" anchor="t">
            <a:spAutoFit/>
          </a:bodyPr>
          <a:lstStyle/>
          <a:p>
            <a:pPr algn="l">
              <a:lnSpc>
                <a:spcPts val="1190"/>
              </a:lnSpc>
              <a:spcBef>
                <a:spcPct val="0"/>
              </a:spcBef>
            </a:pPr>
            <a:r>
              <a:rPr lang="en-US" sz="850" b="1" spc="85"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850" b="1" u="none"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全国</a:t>
            </a:r>
            <a:r>
              <a:rPr lang="en-US" sz="850" b="1"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の中小</a:t>
            </a:r>
            <a:r>
              <a:rPr lang="en-US" sz="850" b="1" u="none"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企業</a:t>
            </a:r>
            <a:r>
              <a:rPr lang="en-US" sz="850" b="1"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者等</a:t>
            </a:r>
            <a:r>
              <a:rPr lang="en-US" sz="850" b="1" u="none"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向け</a:t>
            </a:r>
            <a:r>
              <a:rPr lang="en-US" sz="850" b="1" u="none" spc="85"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850" b="1" spc="85"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事業継続力強化計画」認定制度の活用の流れ</a:t>
            </a:r>
            <a:endParaRPr lang="en-US" sz="850" b="1" spc="85"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203" name="TextBox 203"/>
          <p:cNvSpPr txBox="1"/>
          <p:nvPr/>
        </p:nvSpPr>
        <p:spPr>
          <a:xfrm>
            <a:off x="149055" y="8818734"/>
            <a:ext cx="1170062" cy="155812"/>
          </a:xfrm>
          <a:prstGeom prst="rect">
            <a:avLst/>
          </a:prstGeom>
        </p:spPr>
        <p:txBody>
          <a:bodyPr lIns="0" tIns="0" rIns="0" bIns="0" rtlCol="0" anchor="t">
            <a:spAutoFit/>
          </a:bodyPr>
          <a:lstStyle/>
          <a:p>
            <a:pPr algn="ctr">
              <a:lnSpc>
                <a:spcPts val="1260"/>
              </a:lnSpc>
              <a:spcBef>
                <a:spcPct val="0"/>
              </a:spcBef>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 STEP 1 </a:t>
            </a:r>
          </a:p>
        </p:txBody>
      </p:sp>
      <p:sp>
        <p:nvSpPr>
          <p:cNvPr id="204" name="TextBox 204"/>
          <p:cNvSpPr txBox="1"/>
          <p:nvPr/>
        </p:nvSpPr>
        <p:spPr>
          <a:xfrm>
            <a:off x="1388410" y="8818734"/>
            <a:ext cx="1104639" cy="155812"/>
          </a:xfrm>
          <a:prstGeom prst="rect">
            <a:avLst/>
          </a:prstGeom>
        </p:spPr>
        <p:txBody>
          <a:bodyPr lIns="0" tIns="0" rIns="0" bIns="0" rtlCol="0" anchor="t">
            <a:spAutoFit/>
          </a:bodyPr>
          <a:lstStyle/>
          <a:p>
            <a:pPr algn="ctr">
              <a:lnSpc>
                <a:spcPts val="1260"/>
              </a:lnSpc>
              <a:spcBef>
                <a:spcPct val="0"/>
              </a:spcBef>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 STEP 2</a:t>
            </a:r>
          </a:p>
        </p:txBody>
      </p:sp>
      <p:sp>
        <p:nvSpPr>
          <p:cNvPr id="205" name="TextBox 205"/>
          <p:cNvSpPr txBox="1"/>
          <p:nvPr/>
        </p:nvSpPr>
        <p:spPr>
          <a:xfrm>
            <a:off x="2578774" y="8818734"/>
            <a:ext cx="1156773" cy="155812"/>
          </a:xfrm>
          <a:prstGeom prst="rect">
            <a:avLst/>
          </a:prstGeom>
        </p:spPr>
        <p:txBody>
          <a:bodyPr lIns="0" tIns="0" rIns="0" bIns="0" rtlCol="0" anchor="t">
            <a:spAutoFit/>
          </a:bodyPr>
          <a:lstStyle/>
          <a:p>
            <a:pPr algn="ctr">
              <a:lnSpc>
                <a:spcPts val="1260"/>
              </a:lnSpc>
              <a:spcBef>
                <a:spcPct val="0"/>
              </a:spcBef>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 STEP 3</a:t>
            </a:r>
          </a:p>
        </p:txBody>
      </p:sp>
      <p:sp>
        <p:nvSpPr>
          <p:cNvPr id="206" name="TextBox 206"/>
          <p:cNvSpPr txBox="1"/>
          <p:nvPr/>
        </p:nvSpPr>
        <p:spPr>
          <a:xfrm>
            <a:off x="3819966" y="8818734"/>
            <a:ext cx="1124266" cy="155812"/>
          </a:xfrm>
          <a:prstGeom prst="rect">
            <a:avLst/>
          </a:prstGeom>
        </p:spPr>
        <p:txBody>
          <a:bodyPr lIns="0" tIns="0" rIns="0" bIns="0" rtlCol="0" anchor="t">
            <a:spAutoFit/>
          </a:bodyPr>
          <a:lstStyle/>
          <a:p>
            <a:pPr algn="ctr">
              <a:lnSpc>
                <a:spcPts val="1260"/>
              </a:lnSpc>
              <a:spcBef>
                <a:spcPct val="0"/>
              </a:spcBef>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 STEP 4</a:t>
            </a:r>
          </a:p>
        </p:txBody>
      </p:sp>
      <p:sp>
        <p:nvSpPr>
          <p:cNvPr id="207" name="TextBox 207"/>
          <p:cNvSpPr txBox="1"/>
          <p:nvPr/>
        </p:nvSpPr>
        <p:spPr>
          <a:xfrm>
            <a:off x="5029779" y="8818734"/>
            <a:ext cx="1116848" cy="155812"/>
          </a:xfrm>
          <a:prstGeom prst="rect">
            <a:avLst/>
          </a:prstGeom>
        </p:spPr>
        <p:txBody>
          <a:bodyPr lIns="0" tIns="0" rIns="0" bIns="0" rtlCol="0" anchor="t">
            <a:spAutoFit/>
          </a:bodyPr>
          <a:lstStyle/>
          <a:p>
            <a:pPr algn="ctr">
              <a:lnSpc>
                <a:spcPts val="1260"/>
              </a:lnSpc>
              <a:spcBef>
                <a:spcPct val="0"/>
              </a:spcBef>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 STEP 5</a:t>
            </a:r>
          </a:p>
        </p:txBody>
      </p:sp>
      <p:sp>
        <p:nvSpPr>
          <p:cNvPr id="208" name="TextBox 208"/>
          <p:cNvSpPr txBox="1"/>
          <p:nvPr/>
        </p:nvSpPr>
        <p:spPr>
          <a:xfrm>
            <a:off x="6214848" y="8818734"/>
            <a:ext cx="1174710" cy="155812"/>
          </a:xfrm>
          <a:prstGeom prst="rect">
            <a:avLst/>
          </a:prstGeom>
        </p:spPr>
        <p:txBody>
          <a:bodyPr lIns="0" tIns="0" rIns="0" bIns="0" rtlCol="0" anchor="t">
            <a:spAutoFit/>
          </a:bodyPr>
          <a:lstStyle/>
          <a:p>
            <a:pPr algn="ctr">
              <a:lnSpc>
                <a:spcPts val="1260"/>
              </a:lnSpc>
              <a:spcBef>
                <a:spcPct val="0"/>
              </a:spcBef>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 STEP 6</a:t>
            </a:r>
          </a:p>
        </p:txBody>
      </p:sp>
      <p:sp>
        <p:nvSpPr>
          <p:cNvPr id="209" name="TextBox 209"/>
          <p:cNvSpPr txBox="1"/>
          <p:nvPr/>
        </p:nvSpPr>
        <p:spPr>
          <a:xfrm>
            <a:off x="179255" y="9244925"/>
            <a:ext cx="1095865" cy="377604"/>
          </a:xfrm>
          <a:prstGeom prst="rect">
            <a:avLst/>
          </a:prstGeom>
        </p:spPr>
        <p:txBody>
          <a:bodyPr lIns="0" tIns="0" rIns="0" bIns="0" rtlCol="0" anchor="t">
            <a:spAutoFit/>
          </a:bodyPr>
          <a:lstStyle/>
          <a:p>
            <a:pPr algn="l">
              <a:lnSpc>
                <a:spcPts val="980"/>
              </a:lnSpc>
            </a:pPr>
            <a:r>
              <a:rPr lang="en-US" sz="700" b="1">
                <a:solidFill>
                  <a:srgbClr val="333333"/>
                </a:solidFill>
                <a:latin typeface="A-OTF UD新ゴ Pro L" panose="020B0300000000000000" pitchFamily="34" charset="-128"/>
                <a:ea typeface="A-OTF UD新ゴ Pro L" panose="020B0300000000000000" pitchFamily="34" charset="-128"/>
                <a:cs typeface="Poppins Bold"/>
                <a:sym typeface="Poppins Bold"/>
              </a:rPr>
              <a:t>・猛暑による電力需要増</a:t>
            </a:r>
          </a:p>
          <a:p>
            <a:pPr algn="l">
              <a:lnSpc>
                <a:spcPts val="980"/>
              </a:lnSpc>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700" b="1">
                <a:solidFill>
                  <a:srgbClr val="333333"/>
                </a:solidFill>
                <a:latin typeface="A-OTF UD新ゴ Pro L" panose="020B0300000000000000" pitchFamily="34" charset="-128"/>
                <a:ea typeface="A-OTF UD新ゴ Pro L" panose="020B0300000000000000" pitchFamily="34" charset="-128"/>
                <a:cs typeface="Poppins Bold"/>
                <a:sym typeface="Poppins Bold"/>
              </a:rPr>
              <a:t>落雷/台風</a:t>
            </a:r>
          </a:p>
          <a:p>
            <a:pPr algn="l">
              <a:lnSpc>
                <a:spcPts val="980"/>
              </a:lnSpc>
              <a:spcBef>
                <a:spcPct val="0"/>
              </a:spcBef>
            </a:pPr>
            <a:r>
              <a:rPr lang="en-US" sz="700" b="1">
                <a:solidFill>
                  <a:srgbClr val="333333"/>
                </a:solidFill>
                <a:latin typeface="A-OTF UD新ゴ Pro L" panose="020B0300000000000000" pitchFamily="34" charset="-128"/>
                <a:ea typeface="A-OTF UD新ゴ Pro L" panose="020B0300000000000000" pitchFamily="34" charset="-128"/>
                <a:cs typeface="Poppins Bold"/>
                <a:sym typeface="Poppins Bold"/>
              </a:rPr>
              <a:t>・豪雨による停電リスク</a:t>
            </a:r>
          </a:p>
        </p:txBody>
      </p:sp>
      <p:sp>
        <p:nvSpPr>
          <p:cNvPr id="210" name="TextBox 210"/>
          <p:cNvSpPr txBox="1"/>
          <p:nvPr/>
        </p:nvSpPr>
        <p:spPr>
          <a:xfrm>
            <a:off x="156820" y="9019183"/>
            <a:ext cx="1156527" cy="134332"/>
          </a:xfrm>
          <a:prstGeom prst="rect">
            <a:avLst/>
          </a:prstGeom>
        </p:spPr>
        <p:txBody>
          <a:bodyPr lIns="0" tIns="0" rIns="0" bIns="0" rtlCol="0" anchor="t">
            <a:spAutoFit/>
          </a:bodyPr>
          <a:lstStyle/>
          <a:p>
            <a:pPr algn="ctr">
              <a:lnSpc>
                <a:spcPts val="1120"/>
              </a:lnSpc>
              <a:spcBef>
                <a:spcPct val="0"/>
              </a:spcBef>
            </a:pPr>
            <a:r>
              <a:rPr lang="en-US" sz="800" b="1">
                <a:solidFill>
                  <a:srgbClr val="333333"/>
                </a:solidFill>
                <a:latin typeface="A-OTF UD新ゴ Pro L" panose="020B0300000000000000" pitchFamily="34" charset="-128"/>
                <a:ea typeface="A-OTF UD新ゴ Pro L" panose="020B0300000000000000" pitchFamily="34" charset="-128"/>
                <a:cs typeface="Poppins Bold"/>
                <a:sym typeface="Poppins Bold"/>
              </a:rPr>
              <a:t>災害・停電リスクを確認</a:t>
            </a:r>
          </a:p>
        </p:txBody>
      </p:sp>
      <p:sp>
        <p:nvSpPr>
          <p:cNvPr id="211" name="TextBox 211"/>
          <p:cNvSpPr txBox="1"/>
          <p:nvPr/>
        </p:nvSpPr>
        <p:spPr>
          <a:xfrm>
            <a:off x="1373058" y="9019183"/>
            <a:ext cx="1157268" cy="134332"/>
          </a:xfrm>
          <a:prstGeom prst="rect">
            <a:avLst/>
          </a:prstGeom>
        </p:spPr>
        <p:txBody>
          <a:bodyPr lIns="0" tIns="0" rIns="0" bIns="0" rtlCol="0" anchor="t">
            <a:spAutoFit/>
          </a:bodyPr>
          <a:lstStyle/>
          <a:p>
            <a:pPr algn="ctr">
              <a:lnSpc>
                <a:spcPts val="1120"/>
              </a:lnSpc>
              <a:spcBef>
                <a:spcPct val="0"/>
              </a:spcBef>
            </a:pPr>
            <a:r>
              <a:rPr lang="en-US" sz="800" b="1">
                <a:solidFill>
                  <a:srgbClr val="333333"/>
                </a:solidFill>
                <a:latin typeface="A-OTF UD新ゴ Pro L" panose="020B0300000000000000" pitchFamily="34" charset="-128"/>
                <a:ea typeface="A-OTF UD新ゴ Pro L" panose="020B0300000000000000" pitchFamily="34" charset="-128"/>
                <a:cs typeface="Poppins Bold"/>
                <a:sym typeface="Poppins Bold"/>
              </a:rPr>
              <a:t>重要業務と影響を整理</a:t>
            </a:r>
          </a:p>
        </p:txBody>
      </p:sp>
      <p:sp>
        <p:nvSpPr>
          <p:cNvPr id="212" name="TextBox 212"/>
          <p:cNvSpPr txBox="1"/>
          <p:nvPr/>
        </p:nvSpPr>
        <p:spPr>
          <a:xfrm>
            <a:off x="1351214" y="9253998"/>
            <a:ext cx="1126607" cy="377604"/>
          </a:xfrm>
          <a:prstGeom prst="rect">
            <a:avLst/>
          </a:prstGeom>
        </p:spPr>
        <p:txBody>
          <a:bodyPr lIns="0" tIns="0" rIns="0" bIns="0" rtlCol="0" anchor="t">
            <a:spAutoFit/>
          </a:bodyPr>
          <a:lstStyle/>
          <a:p>
            <a:pPr marL="151130" lvl="1" indent="-75565" algn="l">
              <a:lnSpc>
                <a:spcPts val="980"/>
              </a:lnSpc>
              <a:buFont typeface="Arial"/>
              <a:buChar char="•"/>
            </a:pPr>
            <a:r>
              <a:rPr lang="en-US" sz="700" b="1" spc="-2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継続すべき重要業務</a:t>
            </a:r>
            <a:endParaRPr lang="en-US" sz="700" b="1" spc="-2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marL="151130" lvl="1" indent="-75565" algn="l">
              <a:lnSpc>
                <a:spcPts val="980"/>
              </a:lnSpc>
              <a:spcBef>
                <a:spcPct val="0"/>
              </a:spcBef>
              <a:buFont typeface="Arial"/>
              <a:buChar char="•"/>
            </a:pPr>
            <a:r>
              <a:rPr lang="en-US" sz="700" b="1" spc="-2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守るべき設備</a:t>
            </a:r>
            <a:r>
              <a:rPr lang="en-US" sz="700" b="1" spc="-2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700" b="1" spc="-2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システム</a:t>
            </a:r>
            <a:endParaRPr lang="en-US" sz="700" b="1" spc="-2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marL="151130" lvl="1" indent="-75565" algn="l">
              <a:lnSpc>
                <a:spcPts val="980"/>
              </a:lnSpc>
              <a:spcBef>
                <a:spcPct val="0"/>
              </a:spcBef>
              <a:buFont typeface="Arial"/>
              <a:buChar char="•"/>
            </a:pPr>
            <a:r>
              <a:rPr lang="en-US" sz="700" b="1" spc="-2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停電による影響を整理</a:t>
            </a:r>
            <a:endParaRPr lang="en-US" sz="700" b="1" spc="-2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213" name="TextBox 213"/>
          <p:cNvSpPr txBox="1"/>
          <p:nvPr/>
        </p:nvSpPr>
        <p:spPr>
          <a:xfrm>
            <a:off x="172673" y="9753138"/>
            <a:ext cx="1122826" cy="150918"/>
          </a:xfrm>
          <a:prstGeom prst="rect">
            <a:avLst/>
          </a:prstGeom>
        </p:spPr>
        <p:txBody>
          <a:bodyPr lIns="0" tIns="0" rIns="0" bIns="0" rtlCol="0" anchor="t">
            <a:spAutoFit/>
          </a:bodyPr>
          <a:lstStyle/>
          <a:p>
            <a:pPr algn="ctr">
              <a:lnSpc>
                <a:spcPts val="1189"/>
              </a:lnSpc>
              <a:spcBef>
                <a:spcPct val="0"/>
              </a:spcBef>
            </a:pPr>
            <a:r>
              <a:rPr lang="en-US" sz="849" b="1">
                <a:solidFill>
                  <a:srgbClr val="333333"/>
                </a:solidFill>
                <a:latin typeface="A-OTF UD新ゴ Pro L" panose="020B0300000000000000" pitchFamily="34" charset="-128"/>
                <a:ea typeface="A-OTF UD新ゴ Pro L" panose="020B0300000000000000" pitchFamily="34" charset="-128"/>
                <a:cs typeface="Poppins Bold"/>
                <a:sym typeface="Poppins Bold"/>
              </a:rPr>
              <a:t>自社のリスクを把握</a:t>
            </a:r>
          </a:p>
        </p:txBody>
      </p:sp>
      <p:sp>
        <p:nvSpPr>
          <p:cNvPr id="214" name="TextBox 214"/>
          <p:cNvSpPr txBox="1"/>
          <p:nvPr/>
        </p:nvSpPr>
        <p:spPr>
          <a:xfrm>
            <a:off x="1382134" y="9762709"/>
            <a:ext cx="1120255" cy="145681"/>
          </a:xfrm>
          <a:prstGeom prst="rect">
            <a:avLst/>
          </a:prstGeom>
        </p:spPr>
        <p:txBody>
          <a:bodyPr wrap="square" lIns="0" tIns="0" rIns="0" bIns="0" rtlCol="0" anchor="t">
            <a:spAutoFit/>
          </a:bodyPr>
          <a:lstStyle/>
          <a:p>
            <a:pPr algn="ctr">
              <a:lnSpc>
                <a:spcPts val="1190"/>
              </a:lnSpc>
              <a:spcBef>
                <a:spcPct val="0"/>
              </a:spcBef>
            </a:pPr>
            <a:r>
              <a:rPr lang="en-US" sz="8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事業への影響を明確化</a:t>
            </a:r>
            <a:endParaRPr lang="en-US" sz="8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215" name="TextBox 215"/>
          <p:cNvSpPr txBox="1"/>
          <p:nvPr/>
        </p:nvSpPr>
        <p:spPr>
          <a:xfrm>
            <a:off x="2579973" y="9019183"/>
            <a:ext cx="1125988" cy="134332"/>
          </a:xfrm>
          <a:prstGeom prst="rect">
            <a:avLst/>
          </a:prstGeom>
        </p:spPr>
        <p:txBody>
          <a:bodyPr lIns="0" tIns="0" rIns="0" bIns="0" rtlCol="0" anchor="t">
            <a:spAutoFit/>
          </a:bodyPr>
          <a:lstStyle/>
          <a:p>
            <a:pPr algn="ctr">
              <a:lnSpc>
                <a:spcPts val="1120"/>
              </a:lnSpc>
              <a:spcBef>
                <a:spcPct val="0"/>
              </a:spcBef>
            </a:pPr>
            <a:r>
              <a:rPr lang="en-US" sz="800" b="1">
                <a:solidFill>
                  <a:srgbClr val="333333"/>
                </a:solidFill>
                <a:latin typeface="A-OTF UD新ゴ Pro L" panose="020B0300000000000000" pitchFamily="34" charset="-128"/>
                <a:ea typeface="A-OTF UD新ゴ Pro L" panose="020B0300000000000000" pitchFamily="34" charset="-128"/>
                <a:cs typeface="Poppins Bold"/>
                <a:sym typeface="Poppins Bold"/>
              </a:rPr>
              <a:t>事前対策を計画</a:t>
            </a:r>
          </a:p>
        </p:txBody>
      </p:sp>
      <p:sp>
        <p:nvSpPr>
          <p:cNvPr id="216" name="TextBox 216"/>
          <p:cNvSpPr txBox="1"/>
          <p:nvPr/>
        </p:nvSpPr>
        <p:spPr>
          <a:xfrm>
            <a:off x="3804911" y="9019183"/>
            <a:ext cx="1125988" cy="134332"/>
          </a:xfrm>
          <a:prstGeom prst="rect">
            <a:avLst/>
          </a:prstGeom>
        </p:spPr>
        <p:txBody>
          <a:bodyPr lIns="0" tIns="0" rIns="0" bIns="0" rtlCol="0" anchor="t">
            <a:spAutoFit/>
          </a:bodyPr>
          <a:lstStyle/>
          <a:p>
            <a:pPr algn="ctr">
              <a:lnSpc>
                <a:spcPts val="1120"/>
              </a:lnSpc>
              <a:spcBef>
                <a:spcPct val="0"/>
              </a:spcBef>
            </a:pPr>
            <a:r>
              <a:rPr lang="en-US" sz="800" b="1">
                <a:solidFill>
                  <a:srgbClr val="333333"/>
                </a:solidFill>
                <a:latin typeface="A-OTF UD新ゴ Pro L" panose="020B0300000000000000" pitchFamily="34" charset="-128"/>
                <a:ea typeface="A-OTF UD新ゴ Pro L" panose="020B0300000000000000" pitchFamily="34" charset="-128"/>
                <a:cs typeface="Poppins Bold"/>
                <a:sym typeface="Poppins Bold"/>
              </a:rPr>
              <a:t>認定申請</a:t>
            </a:r>
          </a:p>
        </p:txBody>
      </p:sp>
      <p:sp>
        <p:nvSpPr>
          <p:cNvPr id="217" name="TextBox 217"/>
          <p:cNvSpPr txBox="1"/>
          <p:nvPr/>
        </p:nvSpPr>
        <p:spPr>
          <a:xfrm>
            <a:off x="5011015" y="9019183"/>
            <a:ext cx="1146977" cy="134332"/>
          </a:xfrm>
          <a:prstGeom prst="rect">
            <a:avLst/>
          </a:prstGeom>
        </p:spPr>
        <p:txBody>
          <a:bodyPr lIns="0" tIns="0" rIns="0" bIns="0" rtlCol="0" anchor="t">
            <a:spAutoFit/>
          </a:bodyPr>
          <a:lstStyle/>
          <a:p>
            <a:pPr algn="ctr">
              <a:lnSpc>
                <a:spcPts val="1120"/>
              </a:lnSpc>
              <a:spcBef>
                <a:spcPct val="0"/>
              </a:spcBef>
            </a:pPr>
            <a:r>
              <a:rPr lang="en-US" sz="800" b="1">
                <a:solidFill>
                  <a:srgbClr val="333333"/>
                </a:solidFill>
                <a:latin typeface="A-OTF UD新ゴ Pro L" panose="020B0300000000000000" pitchFamily="34" charset="-128"/>
                <a:ea typeface="A-OTF UD新ゴ Pro L" panose="020B0300000000000000" pitchFamily="34" charset="-128"/>
                <a:cs typeface="Poppins Bold"/>
                <a:sym typeface="Poppins Bold"/>
              </a:rPr>
              <a:t>認定取得・対策実施</a:t>
            </a:r>
          </a:p>
        </p:txBody>
      </p:sp>
      <p:sp>
        <p:nvSpPr>
          <p:cNvPr id="218" name="TextBox 218"/>
          <p:cNvSpPr txBox="1"/>
          <p:nvPr/>
        </p:nvSpPr>
        <p:spPr>
          <a:xfrm>
            <a:off x="6228310" y="9019183"/>
            <a:ext cx="1152157" cy="134332"/>
          </a:xfrm>
          <a:prstGeom prst="rect">
            <a:avLst/>
          </a:prstGeom>
        </p:spPr>
        <p:txBody>
          <a:bodyPr lIns="0" tIns="0" rIns="0" bIns="0" rtlCol="0" anchor="t">
            <a:spAutoFit/>
          </a:bodyPr>
          <a:lstStyle/>
          <a:p>
            <a:pPr algn="ctr">
              <a:lnSpc>
                <a:spcPts val="1120"/>
              </a:lnSpc>
              <a:spcBef>
                <a:spcPct val="0"/>
              </a:spcBef>
            </a:pPr>
            <a:r>
              <a:rPr lang="en-US" sz="800" b="1">
                <a:solidFill>
                  <a:srgbClr val="333333"/>
                </a:solidFill>
                <a:latin typeface="A-OTF UD新ゴ Pro L" panose="020B0300000000000000" pitchFamily="34" charset="-128"/>
                <a:ea typeface="A-OTF UD新ゴ Pro L" panose="020B0300000000000000" pitchFamily="34" charset="-128"/>
                <a:cs typeface="Poppins Bold"/>
                <a:sym typeface="Poppins Bold"/>
              </a:rPr>
              <a:t>支援措置を確認・活用</a:t>
            </a:r>
          </a:p>
        </p:txBody>
      </p:sp>
      <p:sp>
        <p:nvSpPr>
          <p:cNvPr id="219" name="TextBox 219"/>
          <p:cNvSpPr txBox="1"/>
          <p:nvPr/>
        </p:nvSpPr>
        <p:spPr>
          <a:xfrm>
            <a:off x="2573519" y="9246912"/>
            <a:ext cx="1147252" cy="377604"/>
          </a:xfrm>
          <a:prstGeom prst="rect">
            <a:avLst/>
          </a:prstGeom>
        </p:spPr>
        <p:txBody>
          <a:bodyPr lIns="0" tIns="0" rIns="0" bIns="0" rtlCol="0" anchor="t">
            <a:spAutoFit/>
          </a:bodyPr>
          <a:lstStyle/>
          <a:p>
            <a:pPr marL="151130" lvl="1" indent="-75565" algn="l">
              <a:lnSpc>
                <a:spcPts val="980"/>
              </a:lnSpc>
              <a:buFont typeface="Arial"/>
              <a:buChar char="•"/>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初動対応を整理</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marL="151130" lvl="1" indent="-75565" algn="l">
              <a:lnSpc>
                <a:spcPts val="980"/>
              </a:lnSpc>
              <a:buFont typeface="Arial"/>
              <a:buChar char="•"/>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UPS等の導入を計画</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marL="151130" lvl="1" indent="-75565" algn="l">
              <a:lnSpc>
                <a:spcPts val="980"/>
              </a:lnSpc>
              <a:spcBef>
                <a:spcPct val="0"/>
              </a:spcBef>
              <a:buFont typeface="Arial"/>
              <a:buChar char="•"/>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訓練</a:t>
            </a:r>
            <a:r>
              <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見直し方法を検討</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220" name="TextBox 220"/>
          <p:cNvSpPr txBox="1"/>
          <p:nvPr/>
        </p:nvSpPr>
        <p:spPr>
          <a:xfrm>
            <a:off x="2622847" y="9681171"/>
            <a:ext cx="1082389" cy="299569"/>
          </a:xfrm>
          <a:prstGeom prst="rect">
            <a:avLst/>
          </a:prstGeom>
        </p:spPr>
        <p:txBody>
          <a:bodyPr lIns="0" tIns="0" rIns="0" bIns="0" rtlCol="0" anchor="t">
            <a:spAutoFit/>
          </a:bodyPr>
          <a:lstStyle/>
          <a:p>
            <a:pPr algn="ctr">
              <a:lnSpc>
                <a:spcPts val="1190"/>
              </a:lnSpc>
            </a:pPr>
            <a:r>
              <a:rPr lang="en-US" sz="8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事業継続力強化</a:t>
            </a:r>
            <a:endParaRPr lang="en-US" sz="8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1190"/>
              </a:lnSpc>
              <a:spcBef>
                <a:spcPct val="0"/>
              </a:spcBef>
            </a:pPr>
            <a:r>
              <a:rPr lang="en-US" sz="8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計画を策定</a:t>
            </a:r>
            <a:endParaRPr lang="en-US" sz="8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221" name="TextBox 221"/>
          <p:cNvSpPr txBox="1"/>
          <p:nvPr/>
        </p:nvSpPr>
        <p:spPr>
          <a:xfrm>
            <a:off x="3768349" y="9270508"/>
            <a:ext cx="1192149" cy="377604"/>
          </a:xfrm>
          <a:prstGeom prst="rect">
            <a:avLst/>
          </a:prstGeom>
        </p:spPr>
        <p:txBody>
          <a:bodyPr wrap="square" lIns="0" tIns="0" rIns="0" bIns="0" rtlCol="0" anchor="t">
            <a:spAutoFit/>
          </a:bodyPr>
          <a:lstStyle/>
          <a:p>
            <a:pPr marL="151130" lvl="1" indent="-75565" algn="l">
              <a:lnSpc>
                <a:spcPts val="980"/>
              </a:lnSpc>
              <a:buFont typeface="Arial"/>
              <a:buChar char="•"/>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電子申請</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marL="151130" lvl="1" indent="-75565" algn="l">
              <a:lnSpc>
                <a:spcPts val="980"/>
              </a:lnSpc>
              <a:buFont typeface="Arial"/>
              <a:buChar char="•"/>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GビズIDプライムを利用</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marL="151130" lvl="1" indent="-75565" algn="l">
              <a:lnSpc>
                <a:spcPts val="980"/>
              </a:lnSpc>
              <a:spcBef>
                <a:spcPct val="0"/>
              </a:spcBef>
              <a:buFont typeface="Arial"/>
              <a:buChar char="•"/>
            </a:pPr>
            <a:r>
              <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標準処理期間：約45日</a:t>
            </a:r>
          </a:p>
        </p:txBody>
      </p:sp>
      <p:sp>
        <p:nvSpPr>
          <p:cNvPr id="222" name="TextBox 222"/>
          <p:cNvSpPr txBox="1"/>
          <p:nvPr/>
        </p:nvSpPr>
        <p:spPr>
          <a:xfrm>
            <a:off x="3846793" y="9719284"/>
            <a:ext cx="1082389" cy="150919"/>
          </a:xfrm>
          <a:prstGeom prst="rect">
            <a:avLst/>
          </a:prstGeom>
        </p:spPr>
        <p:txBody>
          <a:bodyPr lIns="0" tIns="0" rIns="0" bIns="0" rtlCol="0" anchor="t">
            <a:spAutoFit/>
          </a:bodyPr>
          <a:lstStyle/>
          <a:p>
            <a:pPr algn="ctr">
              <a:lnSpc>
                <a:spcPts val="1190"/>
              </a:lnSpc>
              <a:spcBef>
                <a:spcPct val="0"/>
              </a:spcBef>
            </a:pPr>
            <a:r>
              <a:rPr lang="en-US" sz="8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国の認定を申請</a:t>
            </a:r>
            <a:endParaRPr lang="en-US" sz="8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223" name="TextBox 223"/>
          <p:cNvSpPr txBox="1"/>
          <p:nvPr/>
        </p:nvSpPr>
        <p:spPr>
          <a:xfrm>
            <a:off x="5002790" y="9251908"/>
            <a:ext cx="1080314" cy="377604"/>
          </a:xfrm>
          <a:prstGeom prst="rect">
            <a:avLst/>
          </a:prstGeom>
        </p:spPr>
        <p:txBody>
          <a:bodyPr wrap="square" lIns="0" tIns="0" rIns="0" bIns="0" rtlCol="0" anchor="t">
            <a:spAutoFit/>
          </a:bodyPr>
          <a:lstStyle/>
          <a:p>
            <a:pPr marL="151130" lvl="1" indent="-75565" algn="l">
              <a:lnSpc>
                <a:spcPts val="980"/>
              </a:lnSpc>
              <a:buFont typeface="Arial"/>
              <a:buChar char="•"/>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認定後、計画に沿って実施</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marL="151130" lvl="1" indent="-75565" algn="l">
              <a:lnSpc>
                <a:spcPts val="980"/>
              </a:lnSpc>
              <a:spcBef>
                <a:spcPct val="0"/>
              </a:spcBef>
              <a:buFont typeface="Arial"/>
              <a:buChar char="•"/>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UPS等の設備を導入</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224" name="TextBox 224"/>
          <p:cNvSpPr txBox="1"/>
          <p:nvPr/>
        </p:nvSpPr>
        <p:spPr>
          <a:xfrm>
            <a:off x="5018415" y="9681171"/>
            <a:ext cx="1139576" cy="299569"/>
          </a:xfrm>
          <a:prstGeom prst="rect">
            <a:avLst/>
          </a:prstGeom>
        </p:spPr>
        <p:txBody>
          <a:bodyPr lIns="0" tIns="0" rIns="0" bIns="0" rtlCol="0" anchor="t">
            <a:spAutoFit/>
          </a:bodyPr>
          <a:lstStyle/>
          <a:p>
            <a:pPr algn="ctr">
              <a:lnSpc>
                <a:spcPts val="1190"/>
              </a:lnSpc>
            </a:pPr>
            <a:r>
              <a:rPr lang="en-US" sz="8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重要システムを</a:t>
            </a:r>
            <a:endParaRPr lang="en-US" sz="8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ctr">
              <a:lnSpc>
                <a:spcPts val="1190"/>
              </a:lnSpc>
              <a:spcBef>
                <a:spcPct val="0"/>
              </a:spcBef>
            </a:pPr>
            <a:r>
              <a:rPr lang="en-US" sz="8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電源を保護</a:t>
            </a:r>
            <a:endParaRPr lang="en-US" sz="8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225" name="TextBox 225"/>
          <p:cNvSpPr txBox="1"/>
          <p:nvPr/>
        </p:nvSpPr>
        <p:spPr>
          <a:xfrm>
            <a:off x="6182431" y="9246912"/>
            <a:ext cx="1126487" cy="377604"/>
          </a:xfrm>
          <a:prstGeom prst="rect">
            <a:avLst/>
          </a:prstGeom>
        </p:spPr>
        <p:txBody>
          <a:bodyPr lIns="0" tIns="0" rIns="0" bIns="0" rtlCol="0" anchor="t">
            <a:spAutoFit/>
          </a:bodyPr>
          <a:lstStyle/>
          <a:p>
            <a:pPr marL="151130" lvl="1" indent="-75565" algn="l">
              <a:lnSpc>
                <a:spcPts val="980"/>
              </a:lnSpc>
              <a:buFont typeface="Arial"/>
              <a:buChar char="•"/>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防災</a:t>
            </a:r>
            <a:r>
              <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減災投資促進税制</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marL="151130" lvl="1" indent="-75565" algn="l">
              <a:lnSpc>
                <a:spcPts val="980"/>
              </a:lnSpc>
              <a:buFont typeface="Arial"/>
              <a:buChar char="•"/>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金融支援</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marL="151130" lvl="1" indent="-75565" algn="l">
              <a:lnSpc>
                <a:spcPts val="980"/>
              </a:lnSpc>
              <a:spcBef>
                <a:spcPct val="0"/>
              </a:spcBef>
              <a:buFont typeface="Arial"/>
              <a:buChar char="•"/>
            </a:pPr>
            <a:r>
              <a:rPr lang="en-US" sz="7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各種補助金加点</a:t>
            </a:r>
            <a:endParaRPr lang="en-US" sz="7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226" name="TextBox 226"/>
          <p:cNvSpPr txBox="1"/>
          <p:nvPr/>
        </p:nvSpPr>
        <p:spPr>
          <a:xfrm>
            <a:off x="5937938" y="8498615"/>
            <a:ext cx="1319409" cy="269304"/>
          </a:xfrm>
          <a:prstGeom prst="rect">
            <a:avLst/>
          </a:prstGeom>
        </p:spPr>
        <p:txBody>
          <a:bodyPr lIns="0" tIns="0" rIns="0" bIns="0" rtlCol="0" anchor="t">
            <a:spAutoFit/>
          </a:bodyPr>
          <a:lstStyle/>
          <a:p>
            <a:pPr algn="ctr">
              <a:lnSpc>
                <a:spcPts val="719"/>
              </a:lnSpc>
            </a:pPr>
            <a:r>
              <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599" dirty="0" err="1">
                <a:solidFill>
                  <a:srgbClr val="333333"/>
                </a:solidFill>
                <a:latin typeface="A-OTF UD新ゴ Pro L" panose="020B0300000000000000" pitchFamily="34" charset="-128"/>
                <a:ea typeface="A-OTF UD新ゴ Pro L" panose="020B0300000000000000" pitchFamily="34" charset="-128"/>
                <a:cs typeface="Poppins"/>
                <a:sym typeface="Poppins"/>
              </a:rPr>
              <a:t>無停電電源装置は税制対象設備の</a:t>
            </a:r>
            <a:endPar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719"/>
              </a:lnSpc>
            </a:pPr>
            <a:r>
              <a:rPr lang="en-US" sz="599" dirty="0" err="1">
                <a:solidFill>
                  <a:srgbClr val="333333"/>
                </a:solidFill>
                <a:latin typeface="A-OTF UD新ゴ Pro L" panose="020B0300000000000000" pitchFamily="34" charset="-128"/>
                <a:ea typeface="A-OTF UD新ゴ Pro L" panose="020B0300000000000000" pitchFamily="34" charset="-128"/>
                <a:cs typeface="Poppins"/>
                <a:sym typeface="Poppins"/>
              </a:rPr>
              <a:t>一例です。設備区分・取得価額等の</a:t>
            </a:r>
            <a:endPar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719"/>
              </a:lnSpc>
            </a:pPr>
            <a:r>
              <a:rPr lang="en-US" sz="599" dirty="0" err="1">
                <a:solidFill>
                  <a:srgbClr val="333333"/>
                </a:solidFill>
                <a:latin typeface="A-OTF UD新ゴ Pro L" panose="020B0300000000000000" pitchFamily="34" charset="-128"/>
                <a:ea typeface="A-OTF UD新ゴ Pro L" panose="020B0300000000000000" pitchFamily="34" charset="-128"/>
                <a:cs typeface="Poppins"/>
                <a:sym typeface="Poppins"/>
              </a:rPr>
              <a:t>要件があります</a:t>
            </a:r>
            <a:r>
              <a:rPr lang="en-US" sz="599" dirty="0">
                <a:solidFill>
                  <a:srgbClr val="333333"/>
                </a:solidFill>
                <a:latin typeface="A-OTF UD新ゴ Pro L" panose="020B0300000000000000" pitchFamily="34" charset="-128"/>
                <a:ea typeface="A-OTF UD新ゴ Pro L" panose="020B0300000000000000" pitchFamily="34" charset="-128"/>
                <a:cs typeface="Poppins"/>
                <a:sym typeface="Poppins"/>
              </a:rPr>
              <a:t>。</a:t>
            </a:r>
          </a:p>
        </p:txBody>
      </p:sp>
      <p:sp>
        <p:nvSpPr>
          <p:cNvPr id="227" name="TextBox 227"/>
          <p:cNvSpPr txBox="1"/>
          <p:nvPr/>
        </p:nvSpPr>
        <p:spPr>
          <a:xfrm>
            <a:off x="6310697" y="9738798"/>
            <a:ext cx="1014523" cy="145681"/>
          </a:xfrm>
          <a:prstGeom prst="rect">
            <a:avLst/>
          </a:prstGeom>
        </p:spPr>
        <p:txBody>
          <a:bodyPr wrap="square" lIns="0" tIns="0" rIns="0" bIns="0" rtlCol="0" anchor="t">
            <a:spAutoFit/>
          </a:bodyPr>
          <a:lstStyle/>
          <a:p>
            <a:pPr algn="ctr">
              <a:lnSpc>
                <a:spcPts val="1190"/>
              </a:lnSpc>
              <a:spcBef>
                <a:spcPct val="0"/>
              </a:spcBef>
            </a:pPr>
            <a:r>
              <a:rPr lang="en-US" sz="8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要件に応じて活用</a:t>
            </a:r>
            <a:endParaRPr lang="en-US" sz="8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228" name="TextBox 228"/>
          <p:cNvSpPr txBox="1"/>
          <p:nvPr/>
        </p:nvSpPr>
        <p:spPr>
          <a:xfrm>
            <a:off x="201477" y="8018503"/>
            <a:ext cx="1094023" cy="406073"/>
          </a:xfrm>
          <a:prstGeom prst="rect">
            <a:avLst/>
          </a:prstGeom>
        </p:spPr>
        <p:txBody>
          <a:bodyPr lIns="0" tIns="0" rIns="0" bIns="0" rtlCol="0" anchor="t">
            <a:spAutoFit/>
          </a:bodyPr>
          <a:lstStyle/>
          <a:p>
            <a:pPr algn="l">
              <a:lnSpc>
                <a:spcPts val="840"/>
              </a:lnSpc>
            </a:pPr>
            <a:r>
              <a:rPr lang="en-US" sz="600">
                <a:solidFill>
                  <a:srgbClr val="333333"/>
                </a:solidFill>
                <a:latin typeface="A-OTF UD新ゴ Pro L" panose="020B0300000000000000" pitchFamily="34" charset="-128"/>
                <a:ea typeface="A-OTF UD新ゴ Pro L" panose="020B0300000000000000" pitchFamily="34" charset="-128"/>
                <a:cs typeface="Poppins"/>
                <a:sym typeface="Poppins"/>
              </a:rPr>
              <a:t>BCP策定支援の利用、又は事業継続力強化計画の認定を確認</a:t>
            </a:r>
          </a:p>
          <a:p>
            <a:pPr algn="l">
              <a:lnSpc>
                <a:spcPts val="840"/>
              </a:lnSpc>
            </a:pPr>
            <a:r>
              <a:rPr lang="en-US" sz="600">
                <a:solidFill>
                  <a:srgbClr val="333333"/>
                </a:solidFill>
                <a:latin typeface="A-OTF UD新ゴ Pro L" panose="020B0300000000000000" pitchFamily="34" charset="-128"/>
                <a:ea typeface="A-OTF UD新ゴ Pro L" panose="020B0300000000000000" pitchFamily="34" charset="-128"/>
                <a:cs typeface="Poppins"/>
                <a:sym typeface="Poppins"/>
              </a:rPr>
              <a:t>BCPにUPSの品名・台数・</a:t>
            </a:r>
          </a:p>
          <a:p>
            <a:pPr algn="l">
              <a:lnSpc>
                <a:spcPts val="840"/>
              </a:lnSpc>
              <a:spcBef>
                <a:spcPct val="0"/>
              </a:spcBef>
            </a:pPr>
            <a:r>
              <a:rPr lang="en-US" sz="600">
                <a:solidFill>
                  <a:srgbClr val="333333"/>
                </a:solidFill>
                <a:latin typeface="A-OTF UD新ゴ Pro L" panose="020B0300000000000000" pitchFamily="34" charset="-128"/>
                <a:ea typeface="A-OTF UD新ゴ Pro L" panose="020B0300000000000000" pitchFamily="34" charset="-128"/>
                <a:cs typeface="Poppins"/>
                <a:sym typeface="Poppins"/>
              </a:rPr>
              <a:t>設置場所・必要理由を明記</a:t>
            </a:r>
          </a:p>
        </p:txBody>
      </p:sp>
      <p:sp>
        <p:nvSpPr>
          <p:cNvPr id="229" name="TextBox 229"/>
          <p:cNvSpPr txBox="1"/>
          <p:nvPr/>
        </p:nvSpPr>
        <p:spPr>
          <a:xfrm>
            <a:off x="4232085" y="8551538"/>
            <a:ext cx="1659087" cy="109710"/>
          </a:xfrm>
          <a:prstGeom prst="rect">
            <a:avLst/>
          </a:prstGeom>
        </p:spPr>
        <p:txBody>
          <a:bodyPr wrap="square" lIns="0" tIns="0" rIns="0" bIns="0" rtlCol="0" anchor="t">
            <a:spAutoFit/>
          </a:bodyPr>
          <a:lstStyle/>
          <a:p>
            <a:pPr>
              <a:lnSpc>
                <a:spcPts val="910"/>
              </a:lnSpc>
              <a:spcBef>
                <a:spcPct val="0"/>
              </a:spcBef>
            </a:pPr>
            <a:r>
              <a:rPr lang="en-US" sz="6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r>
              <a:rPr lang="en-US" sz="6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申請：電子申請／標準処理期間</a:t>
            </a:r>
            <a:r>
              <a:rPr lang="en-US" sz="6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約45日</a:t>
            </a:r>
          </a:p>
        </p:txBody>
      </p:sp>
      <p:sp>
        <p:nvSpPr>
          <p:cNvPr id="230" name="TextBox 230"/>
          <p:cNvSpPr txBox="1"/>
          <p:nvPr/>
        </p:nvSpPr>
        <p:spPr>
          <a:xfrm>
            <a:off x="201477" y="10069350"/>
            <a:ext cx="3043373" cy="225126"/>
          </a:xfrm>
          <a:prstGeom prst="rect">
            <a:avLst/>
          </a:prstGeom>
        </p:spPr>
        <p:txBody>
          <a:bodyPr wrap="square" lIns="0" tIns="0" rIns="0" bIns="0" rtlCol="0" anchor="t">
            <a:spAutoFit/>
          </a:bodyPr>
          <a:lstStyle/>
          <a:p>
            <a:pPr>
              <a:lnSpc>
                <a:spcPts val="910"/>
              </a:lnSpc>
              <a:spcBef>
                <a:spcPct val="0"/>
              </a:spcBef>
            </a:pPr>
            <a:r>
              <a:rPr lang="en-US" sz="650" dirty="0" err="1">
                <a:solidFill>
                  <a:srgbClr val="333333"/>
                </a:solidFill>
                <a:latin typeface="A-OTF UD新ゴ Pro L" panose="020B0300000000000000" pitchFamily="34" charset="-128"/>
                <a:ea typeface="A-OTF UD新ゴ Pro L" panose="020B0300000000000000" pitchFamily="34" charset="-128"/>
                <a:cs typeface="Poppins"/>
                <a:sym typeface="Poppins"/>
              </a:rPr>
              <a:t>参照：</a:t>
            </a:r>
            <a:r>
              <a:rPr lang="en-US" sz="650" u="sng" dirty="0" err="1">
                <a:solidFill>
                  <a:srgbClr val="333333"/>
                </a:solidFill>
                <a:latin typeface="A-OTF UD新ゴ Pro L" panose="020B0300000000000000" pitchFamily="34" charset="-128"/>
                <a:ea typeface="A-OTF UD新ゴ Pro L" panose="020B0300000000000000" pitchFamily="34" charset="-128"/>
                <a:cs typeface="Poppins"/>
                <a:sym typeface="Poppins"/>
                <a:hlinkClick r:id="rId20" tooltip="https://www.chusho.meti.go.jp/keiei/antei/bousai/keizokuryoku.html"/>
              </a:rPr>
              <a:t>https</a:t>
            </a:r>
            <a:r>
              <a:rPr lang="en-US" sz="650" u="sng" dirty="0">
                <a:solidFill>
                  <a:srgbClr val="333333"/>
                </a:solidFill>
                <a:latin typeface="A-OTF UD新ゴ Pro L" panose="020B0300000000000000" pitchFamily="34" charset="-128"/>
                <a:ea typeface="A-OTF UD新ゴ Pro L" panose="020B0300000000000000" pitchFamily="34" charset="-128"/>
                <a:cs typeface="Poppins"/>
                <a:sym typeface="Poppins"/>
                <a:hlinkClick r:id="rId20" tooltip="https://www.chusho.meti.go.jp/keiei/antei/bousai/keizokuryoku.html"/>
              </a:rPr>
              <a:t>://www.chusho.meti.go.jp/keiei/antei/bousai/keizokuryoku.html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正方形/長方形 210">
            <a:extLst>
              <a:ext uri="{FF2B5EF4-FFF2-40B4-BE49-F238E27FC236}">
                <a16:creationId xmlns:a16="http://schemas.microsoft.com/office/drawing/2014/main" id="{50662B3D-DFB1-1C0A-15AD-26DC87189BA4}"/>
              </a:ext>
            </a:extLst>
          </p:cNvPr>
          <p:cNvSpPr/>
          <p:nvPr/>
        </p:nvSpPr>
        <p:spPr>
          <a:xfrm>
            <a:off x="3504947" y="6132420"/>
            <a:ext cx="1082846" cy="177276"/>
          </a:xfrm>
          <a:prstGeom prst="rect">
            <a:avLst/>
          </a:prstGeom>
          <a:solidFill>
            <a:srgbClr val="66C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正方形/長方形 209">
            <a:extLst>
              <a:ext uri="{FF2B5EF4-FFF2-40B4-BE49-F238E27FC236}">
                <a16:creationId xmlns:a16="http://schemas.microsoft.com/office/drawing/2014/main" id="{BB1221CE-F8EB-117B-1138-170316D18C2C}"/>
              </a:ext>
            </a:extLst>
          </p:cNvPr>
          <p:cNvSpPr/>
          <p:nvPr/>
        </p:nvSpPr>
        <p:spPr>
          <a:xfrm>
            <a:off x="2064131" y="6129198"/>
            <a:ext cx="1254701" cy="177276"/>
          </a:xfrm>
          <a:prstGeom prst="rect">
            <a:avLst/>
          </a:prstGeom>
          <a:solidFill>
            <a:srgbClr val="66FF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9" name="正方形/長方形 208">
            <a:extLst>
              <a:ext uri="{FF2B5EF4-FFF2-40B4-BE49-F238E27FC236}">
                <a16:creationId xmlns:a16="http://schemas.microsoft.com/office/drawing/2014/main" id="{D0FBDE14-C556-3E57-CB45-D01171E7D806}"/>
              </a:ext>
            </a:extLst>
          </p:cNvPr>
          <p:cNvSpPr/>
          <p:nvPr/>
        </p:nvSpPr>
        <p:spPr>
          <a:xfrm>
            <a:off x="5556440" y="5616376"/>
            <a:ext cx="1656680" cy="176833"/>
          </a:xfrm>
          <a:prstGeom prst="rect">
            <a:avLst/>
          </a:prstGeom>
          <a:solidFill>
            <a:srgbClr val="3DCD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正方形/長方形 207">
            <a:extLst>
              <a:ext uri="{FF2B5EF4-FFF2-40B4-BE49-F238E27FC236}">
                <a16:creationId xmlns:a16="http://schemas.microsoft.com/office/drawing/2014/main" id="{E2965669-1BD0-C75D-C7C0-16343A4F9F66}"/>
              </a:ext>
            </a:extLst>
          </p:cNvPr>
          <p:cNvSpPr/>
          <p:nvPr/>
        </p:nvSpPr>
        <p:spPr>
          <a:xfrm>
            <a:off x="2474485" y="5772644"/>
            <a:ext cx="2258082" cy="177276"/>
          </a:xfrm>
          <a:prstGeom prst="rect">
            <a:avLst/>
          </a:prstGeom>
          <a:solidFill>
            <a:srgbClr val="42B4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Group 2"/>
          <p:cNvGrpSpPr/>
          <p:nvPr/>
        </p:nvGrpSpPr>
        <p:grpSpPr>
          <a:xfrm>
            <a:off x="0" y="9707209"/>
            <a:ext cx="7560000" cy="984791"/>
            <a:chOff x="0" y="0"/>
            <a:chExt cx="2709333" cy="352927"/>
          </a:xfrm>
        </p:grpSpPr>
        <p:sp>
          <p:nvSpPr>
            <p:cNvPr id="3" name="Freeform 3"/>
            <p:cNvSpPr/>
            <p:nvPr/>
          </p:nvSpPr>
          <p:spPr>
            <a:xfrm>
              <a:off x="0" y="0"/>
              <a:ext cx="2709333" cy="352927"/>
            </a:xfrm>
            <a:custGeom>
              <a:avLst/>
              <a:gdLst/>
              <a:ahLst/>
              <a:cxnLst/>
              <a:rect l="l" t="t" r="r" b="b"/>
              <a:pathLst>
                <a:path w="2709333" h="352927">
                  <a:moveTo>
                    <a:pt x="0" y="0"/>
                  </a:moveTo>
                  <a:lnTo>
                    <a:pt x="2709333" y="0"/>
                  </a:lnTo>
                  <a:lnTo>
                    <a:pt x="2709333" y="352927"/>
                  </a:lnTo>
                  <a:lnTo>
                    <a:pt x="0" y="352927"/>
                  </a:lnTo>
                  <a:close/>
                </a:path>
              </a:pathLst>
            </a:custGeom>
            <a:solidFill>
              <a:srgbClr val="3DCD58"/>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 name="TextBox 4"/>
            <p:cNvSpPr txBox="1"/>
            <p:nvPr/>
          </p:nvSpPr>
          <p:spPr>
            <a:xfrm>
              <a:off x="0" y="-19050"/>
              <a:ext cx="2709333" cy="371977"/>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5" name="Group 5"/>
          <p:cNvGrpSpPr/>
          <p:nvPr/>
        </p:nvGrpSpPr>
        <p:grpSpPr>
          <a:xfrm>
            <a:off x="153243" y="9840559"/>
            <a:ext cx="3421627" cy="693615"/>
            <a:chOff x="0" y="0"/>
            <a:chExt cx="1226234" cy="248576"/>
          </a:xfrm>
        </p:grpSpPr>
        <p:sp>
          <p:nvSpPr>
            <p:cNvPr id="6" name="Freeform 6"/>
            <p:cNvSpPr/>
            <p:nvPr/>
          </p:nvSpPr>
          <p:spPr>
            <a:xfrm>
              <a:off x="0" y="0"/>
              <a:ext cx="1226234" cy="248576"/>
            </a:xfrm>
            <a:custGeom>
              <a:avLst/>
              <a:gdLst/>
              <a:ahLst/>
              <a:cxnLst/>
              <a:rect l="l" t="t" r="r" b="b"/>
              <a:pathLst>
                <a:path w="1226234" h="248576">
                  <a:moveTo>
                    <a:pt x="0" y="0"/>
                  </a:moveTo>
                  <a:lnTo>
                    <a:pt x="1226234" y="0"/>
                  </a:lnTo>
                  <a:lnTo>
                    <a:pt x="1226234" y="248576"/>
                  </a:lnTo>
                  <a:lnTo>
                    <a:pt x="0" y="248576"/>
                  </a:lnTo>
                  <a:close/>
                </a:path>
              </a:pathLst>
            </a:custGeom>
            <a:solidFill>
              <a:srgbClr val="FFFFFF">
                <a:alpha val="89804"/>
              </a:srgbClr>
            </a:solidFill>
            <a:ln w="9525" cap="sq">
              <a:solidFill>
                <a:srgbClr val="FFFFFF">
                  <a:alpha val="89804"/>
                </a:srgbClr>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 name="TextBox 7"/>
            <p:cNvSpPr txBox="1"/>
            <p:nvPr/>
          </p:nvSpPr>
          <p:spPr>
            <a:xfrm>
              <a:off x="0" y="-28575"/>
              <a:ext cx="1226234" cy="277151"/>
            </a:xfrm>
            <a:prstGeom prst="rect">
              <a:avLst/>
            </a:prstGeom>
          </p:spPr>
          <p:txBody>
            <a:bodyPr lIns="50800" tIns="50800" rIns="50800" bIns="50800" rtlCol="0" anchor="ctr"/>
            <a:lstStyle/>
            <a:p>
              <a:pPr algn="ctr">
                <a:lnSpc>
                  <a:spcPts val="1960"/>
                </a:lnSpc>
              </a:pPr>
              <a:endParaRPr>
                <a:latin typeface="A-OTF UD新ゴ Pro L" panose="020B0300000000000000" pitchFamily="34" charset="-128"/>
                <a:ea typeface="A-OTF UD新ゴ Pro L" panose="020B0300000000000000" pitchFamily="34" charset="-128"/>
              </a:endParaRPr>
            </a:p>
          </p:txBody>
        </p:sp>
      </p:grpSp>
      <p:grpSp>
        <p:nvGrpSpPr>
          <p:cNvPr id="8" name="Group 8"/>
          <p:cNvGrpSpPr/>
          <p:nvPr/>
        </p:nvGrpSpPr>
        <p:grpSpPr>
          <a:xfrm>
            <a:off x="2195" y="0"/>
            <a:ext cx="7560000" cy="499460"/>
            <a:chOff x="0" y="0"/>
            <a:chExt cx="2709333" cy="178995"/>
          </a:xfrm>
        </p:grpSpPr>
        <p:sp>
          <p:nvSpPr>
            <p:cNvPr id="9" name="Freeform 9"/>
            <p:cNvSpPr/>
            <p:nvPr/>
          </p:nvSpPr>
          <p:spPr>
            <a:xfrm>
              <a:off x="0" y="0"/>
              <a:ext cx="2709333" cy="178995"/>
            </a:xfrm>
            <a:custGeom>
              <a:avLst/>
              <a:gdLst/>
              <a:ahLst/>
              <a:cxnLst/>
              <a:rect l="l" t="t" r="r" b="b"/>
              <a:pathLst>
                <a:path w="2709333" h="178995">
                  <a:moveTo>
                    <a:pt x="0" y="0"/>
                  </a:moveTo>
                  <a:lnTo>
                    <a:pt x="2709333" y="0"/>
                  </a:lnTo>
                  <a:lnTo>
                    <a:pt x="2709333" y="178995"/>
                  </a:lnTo>
                  <a:lnTo>
                    <a:pt x="0" y="178995"/>
                  </a:lnTo>
                  <a:close/>
                </a:path>
              </a:pathLst>
            </a:custGeom>
            <a:solidFill>
              <a:srgbClr val="3DCD58"/>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0" name="TextBox 10"/>
            <p:cNvSpPr txBox="1"/>
            <p:nvPr/>
          </p:nvSpPr>
          <p:spPr>
            <a:xfrm>
              <a:off x="0" y="-19050"/>
              <a:ext cx="2709333" cy="198045"/>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sp>
        <p:nvSpPr>
          <p:cNvPr id="11" name="Freeform 11"/>
          <p:cNvSpPr/>
          <p:nvPr/>
        </p:nvSpPr>
        <p:spPr>
          <a:xfrm>
            <a:off x="229136" y="231244"/>
            <a:ext cx="911552" cy="245812"/>
          </a:xfrm>
          <a:custGeom>
            <a:avLst/>
            <a:gdLst/>
            <a:ahLst/>
            <a:cxnLst/>
            <a:rect l="l" t="t" r="r" b="b"/>
            <a:pathLst>
              <a:path w="911552" h="245812">
                <a:moveTo>
                  <a:pt x="0" y="0"/>
                </a:moveTo>
                <a:lnTo>
                  <a:pt x="911552" y="0"/>
                </a:lnTo>
                <a:lnTo>
                  <a:pt x="911552" y="245812"/>
                </a:lnTo>
                <a:lnTo>
                  <a:pt x="0" y="245812"/>
                </a:lnTo>
                <a:lnTo>
                  <a:pt x="0" y="0"/>
                </a:lnTo>
                <a:close/>
              </a:path>
            </a:pathLst>
          </a:custGeom>
          <a:blipFill>
            <a:blip r:embed="rId3"/>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2" name="Freeform 12"/>
          <p:cNvSpPr/>
          <p:nvPr/>
        </p:nvSpPr>
        <p:spPr>
          <a:xfrm>
            <a:off x="6145031" y="10075322"/>
            <a:ext cx="1249630" cy="434871"/>
          </a:xfrm>
          <a:custGeom>
            <a:avLst/>
            <a:gdLst/>
            <a:ahLst/>
            <a:cxnLst/>
            <a:rect l="l" t="t" r="r" b="b"/>
            <a:pathLst>
              <a:path w="1249630" h="434871">
                <a:moveTo>
                  <a:pt x="0" y="0"/>
                </a:moveTo>
                <a:lnTo>
                  <a:pt x="1249630" y="0"/>
                </a:lnTo>
                <a:lnTo>
                  <a:pt x="1249630" y="434871"/>
                </a:lnTo>
                <a:lnTo>
                  <a:pt x="0" y="434871"/>
                </a:lnTo>
                <a:lnTo>
                  <a:pt x="0" y="0"/>
                </a:lnTo>
                <a:close/>
              </a:path>
            </a:pathLst>
          </a:custGeom>
          <a:blipFill>
            <a:blip r:embed="rId4"/>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13" name="Group 13"/>
          <p:cNvGrpSpPr/>
          <p:nvPr/>
        </p:nvGrpSpPr>
        <p:grpSpPr>
          <a:xfrm>
            <a:off x="10066" y="3477617"/>
            <a:ext cx="7560000" cy="278345"/>
            <a:chOff x="0" y="0"/>
            <a:chExt cx="2709333" cy="99752"/>
          </a:xfrm>
        </p:grpSpPr>
        <p:sp>
          <p:nvSpPr>
            <p:cNvPr id="14" name="Freeform 14"/>
            <p:cNvSpPr/>
            <p:nvPr/>
          </p:nvSpPr>
          <p:spPr>
            <a:xfrm>
              <a:off x="0" y="0"/>
              <a:ext cx="2709333" cy="99752"/>
            </a:xfrm>
            <a:custGeom>
              <a:avLst/>
              <a:gdLst/>
              <a:ahLst/>
              <a:cxnLst/>
              <a:rect l="l" t="t" r="r" b="b"/>
              <a:pathLst>
                <a:path w="2709333" h="99752">
                  <a:moveTo>
                    <a:pt x="0" y="0"/>
                  </a:moveTo>
                  <a:lnTo>
                    <a:pt x="2709333" y="0"/>
                  </a:lnTo>
                  <a:lnTo>
                    <a:pt x="2709333" y="99752"/>
                  </a:lnTo>
                  <a:lnTo>
                    <a:pt x="0" y="99752"/>
                  </a:lnTo>
                  <a:close/>
                </a:path>
              </a:pathLst>
            </a:custGeom>
            <a:solidFill>
              <a:srgbClr val="3DCD58"/>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5" name="TextBox 15"/>
            <p:cNvSpPr txBox="1"/>
            <p:nvPr/>
          </p:nvSpPr>
          <p:spPr>
            <a:xfrm>
              <a:off x="0" y="-19050"/>
              <a:ext cx="2709333" cy="118802"/>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6" name="Group 16"/>
          <p:cNvGrpSpPr/>
          <p:nvPr/>
        </p:nvGrpSpPr>
        <p:grpSpPr>
          <a:xfrm>
            <a:off x="153243" y="3794062"/>
            <a:ext cx="7273281" cy="941536"/>
            <a:chOff x="0" y="0"/>
            <a:chExt cx="9697708" cy="1255381"/>
          </a:xfrm>
        </p:grpSpPr>
        <p:grpSp>
          <p:nvGrpSpPr>
            <p:cNvPr id="17" name="Group 17"/>
            <p:cNvGrpSpPr/>
            <p:nvPr/>
          </p:nvGrpSpPr>
          <p:grpSpPr>
            <a:xfrm>
              <a:off x="0" y="0"/>
              <a:ext cx="1862112" cy="1255381"/>
              <a:chOff x="0" y="0"/>
              <a:chExt cx="500536" cy="337351"/>
            </a:xfrm>
          </p:grpSpPr>
          <p:sp>
            <p:nvSpPr>
              <p:cNvPr id="18" name="Freeform 18"/>
              <p:cNvSpPr/>
              <p:nvPr/>
            </p:nvSpPr>
            <p:spPr>
              <a:xfrm>
                <a:off x="0" y="0"/>
                <a:ext cx="500536" cy="337351"/>
              </a:xfrm>
              <a:custGeom>
                <a:avLst/>
                <a:gdLst/>
                <a:ahLst/>
                <a:cxnLst/>
                <a:rect l="l" t="t" r="r" b="b"/>
                <a:pathLst>
                  <a:path w="500536" h="337351">
                    <a:moveTo>
                      <a:pt x="500536" y="16630"/>
                    </a:moveTo>
                    <a:lnTo>
                      <a:pt x="500536" y="320721"/>
                    </a:lnTo>
                    <a:cubicBezTo>
                      <a:pt x="500536" y="325131"/>
                      <a:pt x="498784" y="329361"/>
                      <a:pt x="495665" y="332480"/>
                    </a:cubicBezTo>
                    <a:cubicBezTo>
                      <a:pt x="492546" y="335599"/>
                      <a:pt x="488316" y="337351"/>
                      <a:pt x="483906" y="337351"/>
                    </a:cubicBezTo>
                    <a:lnTo>
                      <a:pt x="16630" y="337351"/>
                    </a:lnTo>
                    <a:cubicBezTo>
                      <a:pt x="12220" y="337351"/>
                      <a:pt x="7990" y="335599"/>
                      <a:pt x="4871" y="332480"/>
                    </a:cubicBezTo>
                    <a:cubicBezTo>
                      <a:pt x="1752" y="329361"/>
                      <a:pt x="0" y="325131"/>
                      <a:pt x="0" y="320721"/>
                    </a:cubicBezTo>
                    <a:lnTo>
                      <a:pt x="0" y="16630"/>
                    </a:lnTo>
                    <a:cubicBezTo>
                      <a:pt x="0" y="12220"/>
                      <a:pt x="1752" y="7990"/>
                      <a:pt x="4871" y="4871"/>
                    </a:cubicBezTo>
                    <a:cubicBezTo>
                      <a:pt x="7990" y="1752"/>
                      <a:pt x="12220" y="0"/>
                      <a:pt x="16630" y="0"/>
                    </a:cubicBezTo>
                    <a:lnTo>
                      <a:pt x="483906" y="0"/>
                    </a:lnTo>
                    <a:cubicBezTo>
                      <a:pt x="488316" y="0"/>
                      <a:pt x="492546" y="1752"/>
                      <a:pt x="495665" y="4871"/>
                    </a:cubicBezTo>
                    <a:cubicBezTo>
                      <a:pt x="498784" y="7990"/>
                      <a:pt x="500536" y="12220"/>
                      <a:pt x="500536" y="16630"/>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9" name="TextBox 19"/>
              <p:cNvSpPr txBox="1"/>
              <p:nvPr/>
            </p:nvSpPr>
            <p:spPr>
              <a:xfrm>
                <a:off x="0" y="-9525"/>
                <a:ext cx="500536" cy="346876"/>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20" name="Group 20"/>
            <p:cNvGrpSpPr/>
            <p:nvPr/>
          </p:nvGrpSpPr>
          <p:grpSpPr>
            <a:xfrm>
              <a:off x="1958899" y="0"/>
              <a:ext cx="1862112" cy="1255381"/>
              <a:chOff x="0" y="0"/>
              <a:chExt cx="500536" cy="337351"/>
            </a:xfrm>
          </p:grpSpPr>
          <p:sp>
            <p:nvSpPr>
              <p:cNvPr id="21" name="Freeform 21"/>
              <p:cNvSpPr/>
              <p:nvPr/>
            </p:nvSpPr>
            <p:spPr>
              <a:xfrm>
                <a:off x="0" y="0"/>
                <a:ext cx="500536" cy="337351"/>
              </a:xfrm>
              <a:custGeom>
                <a:avLst/>
                <a:gdLst/>
                <a:ahLst/>
                <a:cxnLst/>
                <a:rect l="l" t="t" r="r" b="b"/>
                <a:pathLst>
                  <a:path w="500536" h="337351">
                    <a:moveTo>
                      <a:pt x="500536" y="16630"/>
                    </a:moveTo>
                    <a:lnTo>
                      <a:pt x="500536" y="320721"/>
                    </a:lnTo>
                    <a:cubicBezTo>
                      <a:pt x="500536" y="325131"/>
                      <a:pt x="498784" y="329361"/>
                      <a:pt x="495665" y="332480"/>
                    </a:cubicBezTo>
                    <a:cubicBezTo>
                      <a:pt x="492546" y="335599"/>
                      <a:pt x="488316" y="337351"/>
                      <a:pt x="483906" y="337351"/>
                    </a:cubicBezTo>
                    <a:lnTo>
                      <a:pt x="16630" y="337351"/>
                    </a:lnTo>
                    <a:cubicBezTo>
                      <a:pt x="12220" y="337351"/>
                      <a:pt x="7990" y="335599"/>
                      <a:pt x="4871" y="332480"/>
                    </a:cubicBezTo>
                    <a:cubicBezTo>
                      <a:pt x="1752" y="329361"/>
                      <a:pt x="0" y="325131"/>
                      <a:pt x="0" y="320721"/>
                    </a:cubicBezTo>
                    <a:lnTo>
                      <a:pt x="0" y="16630"/>
                    </a:lnTo>
                    <a:cubicBezTo>
                      <a:pt x="0" y="12220"/>
                      <a:pt x="1752" y="7990"/>
                      <a:pt x="4871" y="4871"/>
                    </a:cubicBezTo>
                    <a:cubicBezTo>
                      <a:pt x="7990" y="1752"/>
                      <a:pt x="12220" y="0"/>
                      <a:pt x="16630" y="0"/>
                    </a:cubicBezTo>
                    <a:lnTo>
                      <a:pt x="483906" y="0"/>
                    </a:lnTo>
                    <a:cubicBezTo>
                      <a:pt x="488316" y="0"/>
                      <a:pt x="492546" y="1752"/>
                      <a:pt x="495665" y="4871"/>
                    </a:cubicBezTo>
                    <a:cubicBezTo>
                      <a:pt x="498784" y="7990"/>
                      <a:pt x="500536" y="12220"/>
                      <a:pt x="500536" y="16630"/>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2" name="TextBox 22"/>
              <p:cNvSpPr txBox="1"/>
              <p:nvPr/>
            </p:nvSpPr>
            <p:spPr>
              <a:xfrm>
                <a:off x="0" y="-9525"/>
                <a:ext cx="500536" cy="346876"/>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23" name="Group 23"/>
            <p:cNvGrpSpPr/>
            <p:nvPr/>
          </p:nvGrpSpPr>
          <p:grpSpPr>
            <a:xfrm>
              <a:off x="3917798" y="0"/>
              <a:ext cx="1862112" cy="1255381"/>
              <a:chOff x="0" y="0"/>
              <a:chExt cx="500536" cy="337351"/>
            </a:xfrm>
          </p:grpSpPr>
          <p:sp>
            <p:nvSpPr>
              <p:cNvPr id="24" name="Freeform 24"/>
              <p:cNvSpPr/>
              <p:nvPr/>
            </p:nvSpPr>
            <p:spPr>
              <a:xfrm>
                <a:off x="0" y="0"/>
                <a:ext cx="500536" cy="337351"/>
              </a:xfrm>
              <a:custGeom>
                <a:avLst/>
                <a:gdLst/>
                <a:ahLst/>
                <a:cxnLst/>
                <a:rect l="l" t="t" r="r" b="b"/>
                <a:pathLst>
                  <a:path w="500536" h="337351">
                    <a:moveTo>
                      <a:pt x="500536" y="16630"/>
                    </a:moveTo>
                    <a:lnTo>
                      <a:pt x="500536" y="320721"/>
                    </a:lnTo>
                    <a:cubicBezTo>
                      <a:pt x="500536" y="325131"/>
                      <a:pt x="498784" y="329361"/>
                      <a:pt x="495665" y="332480"/>
                    </a:cubicBezTo>
                    <a:cubicBezTo>
                      <a:pt x="492546" y="335599"/>
                      <a:pt x="488316" y="337351"/>
                      <a:pt x="483906" y="337351"/>
                    </a:cubicBezTo>
                    <a:lnTo>
                      <a:pt x="16630" y="337351"/>
                    </a:lnTo>
                    <a:cubicBezTo>
                      <a:pt x="12220" y="337351"/>
                      <a:pt x="7990" y="335599"/>
                      <a:pt x="4871" y="332480"/>
                    </a:cubicBezTo>
                    <a:cubicBezTo>
                      <a:pt x="1752" y="329361"/>
                      <a:pt x="0" y="325131"/>
                      <a:pt x="0" y="320721"/>
                    </a:cubicBezTo>
                    <a:lnTo>
                      <a:pt x="0" y="16630"/>
                    </a:lnTo>
                    <a:cubicBezTo>
                      <a:pt x="0" y="12220"/>
                      <a:pt x="1752" y="7990"/>
                      <a:pt x="4871" y="4871"/>
                    </a:cubicBezTo>
                    <a:cubicBezTo>
                      <a:pt x="7990" y="1752"/>
                      <a:pt x="12220" y="0"/>
                      <a:pt x="16630" y="0"/>
                    </a:cubicBezTo>
                    <a:lnTo>
                      <a:pt x="483906" y="0"/>
                    </a:lnTo>
                    <a:cubicBezTo>
                      <a:pt x="488316" y="0"/>
                      <a:pt x="492546" y="1752"/>
                      <a:pt x="495665" y="4871"/>
                    </a:cubicBezTo>
                    <a:cubicBezTo>
                      <a:pt x="498784" y="7990"/>
                      <a:pt x="500536" y="12220"/>
                      <a:pt x="500536" y="16630"/>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5" name="TextBox 25"/>
              <p:cNvSpPr txBox="1"/>
              <p:nvPr/>
            </p:nvSpPr>
            <p:spPr>
              <a:xfrm>
                <a:off x="0" y="-9525"/>
                <a:ext cx="500536" cy="346876"/>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26" name="Group 26"/>
            <p:cNvGrpSpPr/>
            <p:nvPr/>
          </p:nvGrpSpPr>
          <p:grpSpPr>
            <a:xfrm>
              <a:off x="5876697" y="0"/>
              <a:ext cx="1862112" cy="1255381"/>
              <a:chOff x="0" y="0"/>
              <a:chExt cx="500536" cy="337351"/>
            </a:xfrm>
          </p:grpSpPr>
          <p:sp>
            <p:nvSpPr>
              <p:cNvPr id="27" name="Freeform 27"/>
              <p:cNvSpPr/>
              <p:nvPr/>
            </p:nvSpPr>
            <p:spPr>
              <a:xfrm>
                <a:off x="0" y="0"/>
                <a:ext cx="500536" cy="337351"/>
              </a:xfrm>
              <a:custGeom>
                <a:avLst/>
                <a:gdLst/>
                <a:ahLst/>
                <a:cxnLst/>
                <a:rect l="l" t="t" r="r" b="b"/>
                <a:pathLst>
                  <a:path w="500536" h="337351">
                    <a:moveTo>
                      <a:pt x="500536" y="16630"/>
                    </a:moveTo>
                    <a:lnTo>
                      <a:pt x="500536" y="320721"/>
                    </a:lnTo>
                    <a:cubicBezTo>
                      <a:pt x="500536" y="325131"/>
                      <a:pt x="498784" y="329361"/>
                      <a:pt x="495665" y="332480"/>
                    </a:cubicBezTo>
                    <a:cubicBezTo>
                      <a:pt x="492546" y="335599"/>
                      <a:pt x="488316" y="337351"/>
                      <a:pt x="483906" y="337351"/>
                    </a:cubicBezTo>
                    <a:lnTo>
                      <a:pt x="16630" y="337351"/>
                    </a:lnTo>
                    <a:cubicBezTo>
                      <a:pt x="12220" y="337351"/>
                      <a:pt x="7990" y="335599"/>
                      <a:pt x="4871" y="332480"/>
                    </a:cubicBezTo>
                    <a:cubicBezTo>
                      <a:pt x="1752" y="329361"/>
                      <a:pt x="0" y="325131"/>
                      <a:pt x="0" y="320721"/>
                    </a:cubicBezTo>
                    <a:lnTo>
                      <a:pt x="0" y="16630"/>
                    </a:lnTo>
                    <a:cubicBezTo>
                      <a:pt x="0" y="12220"/>
                      <a:pt x="1752" y="7990"/>
                      <a:pt x="4871" y="4871"/>
                    </a:cubicBezTo>
                    <a:cubicBezTo>
                      <a:pt x="7990" y="1752"/>
                      <a:pt x="12220" y="0"/>
                      <a:pt x="16630" y="0"/>
                    </a:cubicBezTo>
                    <a:lnTo>
                      <a:pt x="483906" y="0"/>
                    </a:lnTo>
                    <a:cubicBezTo>
                      <a:pt x="488316" y="0"/>
                      <a:pt x="492546" y="1752"/>
                      <a:pt x="495665" y="4871"/>
                    </a:cubicBezTo>
                    <a:cubicBezTo>
                      <a:pt x="498784" y="7990"/>
                      <a:pt x="500536" y="12220"/>
                      <a:pt x="500536" y="16630"/>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28" name="TextBox 28"/>
              <p:cNvSpPr txBox="1"/>
              <p:nvPr/>
            </p:nvSpPr>
            <p:spPr>
              <a:xfrm>
                <a:off x="0" y="-9525"/>
                <a:ext cx="500536" cy="346876"/>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29" name="Group 29"/>
            <p:cNvGrpSpPr/>
            <p:nvPr/>
          </p:nvGrpSpPr>
          <p:grpSpPr>
            <a:xfrm>
              <a:off x="7835596" y="0"/>
              <a:ext cx="1862112" cy="1255381"/>
              <a:chOff x="0" y="0"/>
              <a:chExt cx="500536" cy="337351"/>
            </a:xfrm>
          </p:grpSpPr>
          <p:sp>
            <p:nvSpPr>
              <p:cNvPr id="30" name="Freeform 30"/>
              <p:cNvSpPr/>
              <p:nvPr/>
            </p:nvSpPr>
            <p:spPr>
              <a:xfrm>
                <a:off x="0" y="0"/>
                <a:ext cx="500536" cy="337351"/>
              </a:xfrm>
              <a:custGeom>
                <a:avLst/>
                <a:gdLst/>
                <a:ahLst/>
                <a:cxnLst/>
                <a:rect l="l" t="t" r="r" b="b"/>
                <a:pathLst>
                  <a:path w="500536" h="337351">
                    <a:moveTo>
                      <a:pt x="500536" y="16630"/>
                    </a:moveTo>
                    <a:lnTo>
                      <a:pt x="500536" y="320721"/>
                    </a:lnTo>
                    <a:cubicBezTo>
                      <a:pt x="500536" y="325131"/>
                      <a:pt x="498784" y="329361"/>
                      <a:pt x="495665" y="332480"/>
                    </a:cubicBezTo>
                    <a:cubicBezTo>
                      <a:pt x="492546" y="335599"/>
                      <a:pt x="488316" y="337351"/>
                      <a:pt x="483906" y="337351"/>
                    </a:cubicBezTo>
                    <a:lnTo>
                      <a:pt x="16630" y="337351"/>
                    </a:lnTo>
                    <a:cubicBezTo>
                      <a:pt x="12220" y="337351"/>
                      <a:pt x="7990" y="335599"/>
                      <a:pt x="4871" y="332480"/>
                    </a:cubicBezTo>
                    <a:cubicBezTo>
                      <a:pt x="1752" y="329361"/>
                      <a:pt x="0" y="325131"/>
                      <a:pt x="0" y="320721"/>
                    </a:cubicBezTo>
                    <a:lnTo>
                      <a:pt x="0" y="16630"/>
                    </a:lnTo>
                    <a:cubicBezTo>
                      <a:pt x="0" y="12220"/>
                      <a:pt x="1752" y="7990"/>
                      <a:pt x="4871" y="4871"/>
                    </a:cubicBezTo>
                    <a:cubicBezTo>
                      <a:pt x="7990" y="1752"/>
                      <a:pt x="12220" y="0"/>
                      <a:pt x="16630" y="0"/>
                    </a:cubicBezTo>
                    <a:lnTo>
                      <a:pt x="483906" y="0"/>
                    </a:lnTo>
                    <a:cubicBezTo>
                      <a:pt x="488316" y="0"/>
                      <a:pt x="492546" y="1752"/>
                      <a:pt x="495665" y="4871"/>
                    </a:cubicBezTo>
                    <a:cubicBezTo>
                      <a:pt x="498784" y="7990"/>
                      <a:pt x="500536" y="12220"/>
                      <a:pt x="500536" y="16630"/>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1" name="TextBox 31"/>
              <p:cNvSpPr txBox="1"/>
              <p:nvPr/>
            </p:nvSpPr>
            <p:spPr>
              <a:xfrm>
                <a:off x="0" y="-9525"/>
                <a:ext cx="500536" cy="346876"/>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sp>
        <p:nvSpPr>
          <p:cNvPr id="32" name="Freeform 32"/>
          <p:cNvSpPr/>
          <p:nvPr/>
        </p:nvSpPr>
        <p:spPr>
          <a:xfrm>
            <a:off x="1106120" y="4263354"/>
            <a:ext cx="362651" cy="362651"/>
          </a:xfrm>
          <a:custGeom>
            <a:avLst/>
            <a:gdLst/>
            <a:ahLst/>
            <a:cxnLst/>
            <a:rect l="l" t="t" r="r" b="b"/>
            <a:pathLst>
              <a:path w="362651" h="362651">
                <a:moveTo>
                  <a:pt x="0" y="0"/>
                </a:moveTo>
                <a:lnTo>
                  <a:pt x="362651" y="0"/>
                </a:lnTo>
                <a:lnTo>
                  <a:pt x="362651" y="362651"/>
                </a:lnTo>
                <a:lnTo>
                  <a:pt x="0" y="36265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3" name="Freeform 33"/>
          <p:cNvSpPr/>
          <p:nvPr/>
        </p:nvSpPr>
        <p:spPr>
          <a:xfrm>
            <a:off x="2615927" y="4022890"/>
            <a:ext cx="313204" cy="480927"/>
          </a:xfrm>
          <a:custGeom>
            <a:avLst/>
            <a:gdLst/>
            <a:ahLst/>
            <a:cxnLst/>
            <a:rect l="l" t="t" r="r" b="b"/>
            <a:pathLst>
              <a:path w="313204" h="480927">
                <a:moveTo>
                  <a:pt x="0" y="0"/>
                </a:moveTo>
                <a:lnTo>
                  <a:pt x="313204" y="0"/>
                </a:lnTo>
                <a:lnTo>
                  <a:pt x="313204" y="480927"/>
                </a:lnTo>
                <a:lnTo>
                  <a:pt x="0" y="48092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4" name="Freeform 34"/>
          <p:cNvSpPr/>
          <p:nvPr/>
        </p:nvSpPr>
        <p:spPr>
          <a:xfrm>
            <a:off x="2199829" y="4329427"/>
            <a:ext cx="368687" cy="349495"/>
          </a:xfrm>
          <a:custGeom>
            <a:avLst/>
            <a:gdLst/>
            <a:ahLst/>
            <a:cxnLst/>
            <a:rect l="l" t="t" r="r" b="b"/>
            <a:pathLst>
              <a:path w="368687" h="349495">
                <a:moveTo>
                  <a:pt x="0" y="0"/>
                </a:moveTo>
                <a:lnTo>
                  <a:pt x="368688" y="0"/>
                </a:lnTo>
                <a:lnTo>
                  <a:pt x="368688" y="349495"/>
                </a:lnTo>
                <a:lnTo>
                  <a:pt x="0" y="3494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5" name="Freeform 35"/>
          <p:cNvSpPr/>
          <p:nvPr/>
        </p:nvSpPr>
        <p:spPr>
          <a:xfrm>
            <a:off x="3487844" y="4291272"/>
            <a:ext cx="358007" cy="358007"/>
          </a:xfrm>
          <a:custGeom>
            <a:avLst/>
            <a:gdLst/>
            <a:ahLst/>
            <a:cxnLst/>
            <a:rect l="l" t="t" r="r" b="b"/>
            <a:pathLst>
              <a:path w="358007" h="358007">
                <a:moveTo>
                  <a:pt x="0" y="0"/>
                </a:moveTo>
                <a:lnTo>
                  <a:pt x="358008" y="0"/>
                </a:lnTo>
                <a:lnTo>
                  <a:pt x="358008" y="358007"/>
                </a:lnTo>
                <a:lnTo>
                  <a:pt x="0" y="35800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6" name="Freeform 36"/>
          <p:cNvSpPr/>
          <p:nvPr/>
        </p:nvSpPr>
        <p:spPr>
          <a:xfrm>
            <a:off x="3919795" y="4314646"/>
            <a:ext cx="494836" cy="334633"/>
          </a:xfrm>
          <a:custGeom>
            <a:avLst/>
            <a:gdLst/>
            <a:ahLst/>
            <a:cxnLst/>
            <a:rect l="l" t="t" r="r" b="b"/>
            <a:pathLst>
              <a:path w="494836" h="334633">
                <a:moveTo>
                  <a:pt x="0" y="0"/>
                </a:moveTo>
                <a:lnTo>
                  <a:pt x="494836" y="0"/>
                </a:lnTo>
                <a:lnTo>
                  <a:pt x="494836" y="334633"/>
                </a:lnTo>
                <a:lnTo>
                  <a:pt x="0" y="33463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7" name="Freeform 37"/>
          <p:cNvSpPr/>
          <p:nvPr/>
        </p:nvSpPr>
        <p:spPr>
          <a:xfrm>
            <a:off x="5444286" y="4378718"/>
            <a:ext cx="409892" cy="277702"/>
          </a:xfrm>
          <a:custGeom>
            <a:avLst/>
            <a:gdLst/>
            <a:ahLst/>
            <a:cxnLst/>
            <a:rect l="l" t="t" r="r" b="b"/>
            <a:pathLst>
              <a:path w="409892" h="277702">
                <a:moveTo>
                  <a:pt x="0" y="0"/>
                </a:moveTo>
                <a:lnTo>
                  <a:pt x="409891" y="0"/>
                </a:lnTo>
                <a:lnTo>
                  <a:pt x="409891" y="277702"/>
                </a:lnTo>
                <a:lnTo>
                  <a:pt x="0" y="27770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8" name="Freeform 38"/>
          <p:cNvSpPr/>
          <p:nvPr/>
        </p:nvSpPr>
        <p:spPr>
          <a:xfrm>
            <a:off x="716779" y="4281881"/>
            <a:ext cx="338720" cy="338720"/>
          </a:xfrm>
          <a:custGeom>
            <a:avLst/>
            <a:gdLst/>
            <a:ahLst/>
            <a:cxnLst/>
            <a:rect l="l" t="t" r="r" b="b"/>
            <a:pathLst>
              <a:path w="338720" h="338720">
                <a:moveTo>
                  <a:pt x="0" y="0"/>
                </a:moveTo>
                <a:lnTo>
                  <a:pt x="338719" y="0"/>
                </a:lnTo>
                <a:lnTo>
                  <a:pt x="338719" y="338720"/>
                </a:lnTo>
                <a:lnTo>
                  <a:pt x="0" y="33872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39" name="AutoShape 39"/>
          <p:cNvSpPr/>
          <p:nvPr/>
        </p:nvSpPr>
        <p:spPr>
          <a:xfrm>
            <a:off x="743602" y="4742909"/>
            <a:ext cx="0" cy="200907"/>
          </a:xfrm>
          <a:prstGeom prst="line">
            <a:avLst/>
          </a:prstGeom>
          <a:ln w="38100" cap="rnd">
            <a:solidFill>
              <a:srgbClr val="FFD100"/>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0" name="Freeform 40"/>
          <p:cNvSpPr/>
          <p:nvPr/>
        </p:nvSpPr>
        <p:spPr>
          <a:xfrm>
            <a:off x="268043" y="6084856"/>
            <a:ext cx="433971" cy="762406"/>
          </a:xfrm>
          <a:custGeom>
            <a:avLst/>
            <a:gdLst/>
            <a:ahLst/>
            <a:cxnLst/>
            <a:rect l="l" t="t" r="r" b="b"/>
            <a:pathLst>
              <a:path w="433971" h="762406">
                <a:moveTo>
                  <a:pt x="0" y="0"/>
                </a:moveTo>
                <a:lnTo>
                  <a:pt x="433971" y="0"/>
                </a:lnTo>
                <a:lnTo>
                  <a:pt x="433971" y="762406"/>
                </a:lnTo>
                <a:lnTo>
                  <a:pt x="0" y="762406"/>
                </a:lnTo>
                <a:lnTo>
                  <a:pt x="0" y="0"/>
                </a:lnTo>
                <a:close/>
              </a:path>
            </a:pathLst>
          </a:custGeom>
          <a:blipFill>
            <a:blip r:embed="rId12"/>
            <a:stretch>
              <a:fillRect l="-39092" r="-36588"/>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1" name="Freeform 41"/>
          <p:cNvSpPr/>
          <p:nvPr/>
        </p:nvSpPr>
        <p:spPr>
          <a:xfrm>
            <a:off x="6308292" y="6422549"/>
            <a:ext cx="604872" cy="505665"/>
          </a:xfrm>
          <a:custGeom>
            <a:avLst/>
            <a:gdLst/>
            <a:ahLst/>
            <a:cxnLst/>
            <a:rect l="l" t="t" r="r" b="b"/>
            <a:pathLst>
              <a:path w="604872" h="505665">
                <a:moveTo>
                  <a:pt x="0" y="0"/>
                </a:moveTo>
                <a:lnTo>
                  <a:pt x="604872" y="0"/>
                </a:lnTo>
                <a:lnTo>
                  <a:pt x="604872" y="505665"/>
                </a:lnTo>
                <a:lnTo>
                  <a:pt x="0" y="505665"/>
                </a:lnTo>
                <a:lnTo>
                  <a:pt x="0" y="0"/>
                </a:lnTo>
                <a:close/>
              </a:path>
            </a:pathLst>
          </a:custGeom>
          <a:blipFill>
            <a:blip r:embed="rId13"/>
            <a:stretch>
              <a:fillRect l="-29845" t="-32516" r="-7760" b="-32086"/>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2" name="Freeform 42"/>
          <p:cNvSpPr/>
          <p:nvPr/>
        </p:nvSpPr>
        <p:spPr>
          <a:xfrm>
            <a:off x="3980074" y="6586224"/>
            <a:ext cx="480927" cy="575218"/>
          </a:xfrm>
          <a:custGeom>
            <a:avLst/>
            <a:gdLst/>
            <a:ahLst/>
            <a:cxnLst/>
            <a:rect l="l" t="t" r="r" b="b"/>
            <a:pathLst>
              <a:path w="480927" h="575218">
                <a:moveTo>
                  <a:pt x="0" y="0"/>
                </a:moveTo>
                <a:lnTo>
                  <a:pt x="480927" y="0"/>
                </a:lnTo>
                <a:lnTo>
                  <a:pt x="480927" y="575217"/>
                </a:lnTo>
                <a:lnTo>
                  <a:pt x="0" y="575217"/>
                </a:lnTo>
                <a:lnTo>
                  <a:pt x="0" y="0"/>
                </a:lnTo>
                <a:close/>
              </a:path>
            </a:pathLst>
          </a:custGeom>
          <a:blipFill>
            <a:blip r:embed="rId14"/>
            <a:stretch>
              <a:fillRect l="-13737" t="-4001" r="-14393" b="-3125"/>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3" name="Freeform 43"/>
          <p:cNvSpPr/>
          <p:nvPr/>
        </p:nvSpPr>
        <p:spPr>
          <a:xfrm>
            <a:off x="4638525" y="6614708"/>
            <a:ext cx="396000" cy="396000"/>
          </a:xfrm>
          <a:custGeom>
            <a:avLst/>
            <a:gdLst/>
            <a:ahLst/>
            <a:cxnLst/>
            <a:rect l="l" t="t" r="r" b="b"/>
            <a:pathLst>
              <a:path w="396000" h="396000">
                <a:moveTo>
                  <a:pt x="0" y="0"/>
                </a:moveTo>
                <a:lnTo>
                  <a:pt x="396000" y="0"/>
                </a:lnTo>
                <a:lnTo>
                  <a:pt x="396000" y="396000"/>
                </a:lnTo>
                <a:lnTo>
                  <a:pt x="0" y="396000"/>
                </a:lnTo>
                <a:lnTo>
                  <a:pt x="0" y="0"/>
                </a:lnTo>
                <a:close/>
              </a:path>
            </a:pathLst>
          </a:custGeom>
          <a:blipFill>
            <a:blip r:embed="rId15"/>
            <a:stretch>
              <a:fillRect t="-119" r="-239" b="-119"/>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4" name="Freeform 44"/>
          <p:cNvSpPr/>
          <p:nvPr/>
        </p:nvSpPr>
        <p:spPr>
          <a:xfrm>
            <a:off x="6921066" y="6611667"/>
            <a:ext cx="396000" cy="396000"/>
          </a:xfrm>
          <a:custGeom>
            <a:avLst/>
            <a:gdLst/>
            <a:ahLst/>
            <a:cxnLst/>
            <a:rect l="l" t="t" r="r" b="b"/>
            <a:pathLst>
              <a:path w="396000" h="396000">
                <a:moveTo>
                  <a:pt x="0" y="0"/>
                </a:moveTo>
                <a:lnTo>
                  <a:pt x="396000" y="0"/>
                </a:lnTo>
                <a:lnTo>
                  <a:pt x="396000" y="396000"/>
                </a:lnTo>
                <a:lnTo>
                  <a:pt x="0" y="396000"/>
                </a:lnTo>
                <a:lnTo>
                  <a:pt x="0" y="0"/>
                </a:lnTo>
                <a:close/>
              </a:path>
            </a:pathLst>
          </a:custGeom>
          <a:blipFill>
            <a:blip r:embed="rId16"/>
            <a:stretch>
              <a:fillRect t="-119" r="-239" b="-119"/>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5" name="Freeform 45"/>
          <p:cNvSpPr/>
          <p:nvPr/>
        </p:nvSpPr>
        <p:spPr>
          <a:xfrm>
            <a:off x="1201769" y="6356497"/>
            <a:ext cx="396000" cy="396000"/>
          </a:xfrm>
          <a:custGeom>
            <a:avLst/>
            <a:gdLst/>
            <a:ahLst/>
            <a:cxnLst/>
            <a:rect l="l" t="t" r="r" b="b"/>
            <a:pathLst>
              <a:path w="396000" h="396000">
                <a:moveTo>
                  <a:pt x="0" y="0"/>
                </a:moveTo>
                <a:lnTo>
                  <a:pt x="396000" y="0"/>
                </a:lnTo>
                <a:lnTo>
                  <a:pt x="396000" y="396000"/>
                </a:lnTo>
                <a:lnTo>
                  <a:pt x="0" y="396000"/>
                </a:lnTo>
                <a:lnTo>
                  <a:pt x="0" y="0"/>
                </a:lnTo>
                <a:close/>
              </a:path>
            </a:pathLst>
          </a:custGeom>
          <a:blipFill>
            <a:blip r:embed="rId17"/>
            <a:stretch>
              <a:fillRect t="-119" r="-239" b="-119"/>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6" name="Freeform 46"/>
          <p:cNvSpPr/>
          <p:nvPr/>
        </p:nvSpPr>
        <p:spPr>
          <a:xfrm>
            <a:off x="0" y="7494855"/>
            <a:ext cx="7562195" cy="928859"/>
          </a:xfrm>
          <a:custGeom>
            <a:avLst/>
            <a:gdLst/>
            <a:ahLst/>
            <a:cxnLst/>
            <a:rect l="l" t="t" r="r" b="b"/>
            <a:pathLst>
              <a:path w="7562195" h="928859">
                <a:moveTo>
                  <a:pt x="0" y="0"/>
                </a:moveTo>
                <a:lnTo>
                  <a:pt x="7562195" y="0"/>
                </a:lnTo>
                <a:lnTo>
                  <a:pt x="7562195" y="928859"/>
                </a:lnTo>
                <a:lnTo>
                  <a:pt x="0" y="928859"/>
                </a:lnTo>
                <a:lnTo>
                  <a:pt x="0" y="0"/>
                </a:lnTo>
                <a:close/>
              </a:path>
            </a:pathLst>
          </a:custGeom>
          <a:blipFill>
            <a:blip r:embed="rId18">
              <a:alphaModFix amt="60000"/>
            </a:blip>
            <a:stretch>
              <a:fillRect t="-221718" b="-221718"/>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7" name="AutoShape 47"/>
          <p:cNvSpPr/>
          <p:nvPr/>
        </p:nvSpPr>
        <p:spPr>
          <a:xfrm flipV="1">
            <a:off x="-44724" y="7504380"/>
            <a:ext cx="7606919" cy="0"/>
          </a:xfrm>
          <a:prstGeom prst="line">
            <a:avLst/>
          </a:prstGeom>
          <a:ln w="19050" cap="flat">
            <a:solidFill>
              <a:srgbClr val="1800AD"/>
            </a:solidFill>
            <a:prstDash val="solid"/>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8" name="Freeform 48"/>
          <p:cNvSpPr/>
          <p:nvPr/>
        </p:nvSpPr>
        <p:spPr>
          <a:xfrm>
            <a:off x="1976093" y="6818123"/>
            <a:ext cx="698681" cy="648157"/>
          </a:xfrm>
          <a:custGeom>
            <a:avLst/>
            <a:gdLst/>
            <a:ahLst/>
            <a:cxnLst/>
            <a:rect l="l" t="t" r="r" b="b"/>
            <a:pathLst>
              <a:path w="698681" h="648157">
                <a:moveTo>
                  <a:pt x="0" y="0"/>
                </a:moveTo>
                <a:lnTo>
                  <a:pt x="698681" y="0"/>
                </a:lnTo>
                <a:lnTo>
                  <a:pt x="698681" y="648157"/>
                </a:lnTo>
                <a:lnTo>
                  <a:pt x="0" y="648157"/>
                </a:lnTo>
                <a:lnTo>
                  <a:pt x="0" y="0"/>
                </a:lnTo>
                <a:close/>
              </a:path>
            </a:pathLst>
          </a:custGeom>
          <a:blipFill>
            <a:blip r:embed="rId19"/>
            <a:stretch>
              <a:fillRect t="-4413" b="-3381"/>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49" name="Freeform 49"/>
          <p:cNvSpPr/>
          <p:nvPr/>
        </p:nvSpPr>
        <p:spPr>
          <a:xfrm>
            <a:off x="6845027" y="4273885"/>
            <a:ext cx="485639" cy="417043"/>
          </a:xfrm>
          <a:custGeom>
            <a:avLst/>
            <a:gdLst/>
            <a:ahLst/>
            <a:cxnLst/>
            <a:rect l="l" t="t" r="r" b="b"/>
            <a:pathLst>
              <a:path w="485639" h="417043">
                <a:moveTo>
                  <a:pt x="0" y="0"/>
                </a:moveTo>
                <a:lnTo>
                  <a:pt x="485639" y="0"/>
                </a:lnTo>
                <a:lnTo>
                  <a:pt x="485639" y="417043"/>
                </a:lnTo>
                <a:lnTo>
                  <a:pt x="0" y="417043"/>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0" name="AutoShape 50"/>
          <p:cNvSpPr/>
          <p:nvPr/>
        </p:nvSpPr>
        <p:spPr>
          <a:xfrm>
            <a:off x="756000" y="5543130"/>
            <a:ext cx="10991" cy="276122"/>
          </a:xfrm>
          <a:prstGeom prst="line">
            <a:avLst/>
          </a:prstGeom>
          <a:ln w="38100" cap="rnd">
            <a:solidFill>
              <a:srgbClr val="FFD100"/>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51" name="Group 51"/>
          <p:cNvGrpSpPr/>
          <p:nvPr/>
        </p:nvGrpSpPr>
        <p:grpSpPr>
          <a:xfrm>
            <a:off x="153473" y="4946216"/>
            <a:ext cx="7263397" cy="596914"/>
            <a:chOff x="0" y="0"/>
            <a:chExt cx="9684530" cy="795885"/>
          </a:xfrm>
        </p:grpSpPr>
        <p:grpSp>
          <p:nvGrpSpPr>
            <p:cNvPr id="52" name="Group 52"/>
            <p:cNvGrpSpPr/>
            <p:nvPr/>
          </p:nvGrpSpPr>
          <p:grpSpPr>
            <a:xfrm>
              <a:off x="1507311" y="0"/>
              <a:ext cx="1062119" cy="795885"/>
              <a:chOff x="0" y="0"/>
              <a:chExt cx="285498" cy="213873"/>
            </a:xfrm>
          </p:grpSpPr>
          <p:sp>
            <p:nvSpPr>
              <p:cNvPr id="53" name="Freeform 53"/>
              <p:cNvSpPr/>
              <p:nvPr/>
            </p:nvSpPr>
            <p:spPr>
              <a:xfrm>
                <a:off x="0" y="0"/>
                <a:ext cx="285498" cy="213873"/>
              </a:xfrm>
              <a:custGeom>
                <a:avLst/>
                <a:gdLst/>
                <a:ahLst/>
                <a:cxnLst/>
                <a:rect l="l" t="t" r="r" b="b"/>
                <a:pathLst>
                  <a:path w="285498" h="213873">
                    <a:moveTo>
                      <a:pt x="285498" y="29157"/>
                    </a:moveTo>
                    <a:lnTo>
                      <a:pt x="285498" y="184717"/>
                    </a:lnTo>
                    <a:cubicBezTo>
                      <a:pt x="285498" y="192450"/>
                      <a:pt x="282426" y="199866"/>
                      <a:pt x="276958" y="205334"/>
                    </a:cubicBezTo>
                    <a:cubicBezTo>
                      <a:pt x="271490" y="210802"/>
                      <a:pt x="264074" y="213873"/>
                      <a:pt x="256341" y="213873"/>
                    </a:cubicBezTo>
                    <a:lnTo>
                      <a:pt x="29157" y="213873"/>
                    </a:lnTo>
                    <a:cubicBezTo>
                      <a:pt x="13054" y="213873"/>
                      <a:pt x="0" y="200820"/>
                      <a:pt x="0" y="184717"/>
                    </a:cubicBezTo>
                    <a:lnTo>
                      <a:pt x="0" y="29157"/>
                    </a:lnTo>
                    <a:cubicBezTo>
                      <a:pt x="0" y="13054"/>
                      <a:pt x="13054" y="0"/>
                      <a:pt x="29157" y="0"/>
                    </a:cubicBezTo>
                    <a:lnTo>
                      <a:pt x="256341" y="0"/>
                    </a:lnTo>
                    <a:cubicBezTo>
                      <a:pt x="272444" y="0"/>
                      <a:pt x="285498" y="13054"/>
                      <a:pt x="285498" y="29157"/>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4" name="TextBox 54"/>
              <p:cNvSpPr txBox="1"/>
              <p:nvPr/>
            </p:nvSpPr>
            <p:spPr>
              <a:xfrm>
                <a:off x="0" y="-9525"/>
                <a:ext cx="285498" cy="223398"/>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55" name="Group 55"/>
            <p:cNvGrpSpPr/>
            <p:nvPr/>
          </p:nvGrpSpPr>
          <p:grpSpPr>
            <a:xfrm>
              <a:off x="0" y="0"/>
              <a:ext cx="1448344" cy="795885"/>
              <a:chOff x="0" y="0"/>
              <a:chExt cx="400596" cy="220070"/>
            </a:xfrm>
          </p:grpSpPr>
          <p:sp>
            <p:nvSpPr>
              <p:cNvPr id="56" name="Freeform 56"/>
              <p:cNvSpPr/>
              <p:nvPr/>
            </p:nvSpPr>
            <p:spPr>
              <a:xfrm>
                <a:off x="0" y="0"/>
                <a:ext cx="400596" cy="220070"/>
              </a:xfrm>
              <a:custGeom>
                <a:avLst/>
                <a:gdLst/>
                <a:ahLst/>
                <a:cxnLst/>
                <a:rect l="l" t="t" r="r" b="b"/>
                <a:pathLst>
                  <a:path w="400596" h="220070">
                    <a:moveTo>
                      <a:pt x="400596" y="21381"/>
                    </a:moveTo>
                    <a:lnTo>
                      <a:pt x="400596" y="198689"/>
                    </a:lnTo>
                    <a:cubicBezTo>
                      <a:pt x="400596" y="210498"/>
                      <a:pt x="391023" y="220070"/>
                      <a:pt x="379214" y="220070"/>
                    </a:cubicBezTo>
                    <a:lnTo>
                      <a:pt x="21381" y="220070"/>
                    </a:lnTo>
                    <a:cubicBezTo>
                      <a:pt x="9573" y="220070"/>
                      <a:pt x="0" y="210498"/>
                      <a:pt x="0" y="198689"/>
                    </a:cubicBezTo>
                    <a:lnTo>
                      <a:pt x="0" y="21381"/>
                    </a:lnTo>
                    <a:cubicBezTo>
                      <a:pt x="0" y="9573"/>
                      <a:pt x="9573" y="0"/>
                      <a:pt x="21381" y="0"/>
                    </a:cubicBezTo>
                    <a:lnTo>
                      <a:pt x="379214" y="0"/>
                    </a:lnTo>
                    <a:cubicBezTo>
                      <a:pt x="391023" y="0"/>
                      <a:pt x="400596" y="9573"/>
                      <a:pt x="400596" y="21381"/>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57" name="TextBox 57"/>
              <p:cNvSpPr txBox="1"/>
              <p:nvPr/>
            </p:nvSpPr>
            <p:spPr>
              <a:xfrm>
                <a:off x="0" y="-9525"/>
                <a:ext cx="400596" cy="229595"/>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58" name="Group 58"/>
            <p:cNvGrpSpPr/>
            <p:nvPr/>
          </p:nvGrpSpPr>
          <p:grpSpPr>
            <a:xfrm>
              <a:off x="2628397" y="0"/>
              <a:ext cx="1055071" cy="795885"/>
              <a:chOff x="0" y="0"/>
              <a:chExt cx="283603" cy="213873"/>
            </a:xfrm>
          </p:grpSpPr>
          <p:sp>
            <p:nvSpPr>
              <p:cNvPr id="59" name="Freeform 59"/>
              <p:cNvSpPr/>
              <p:nvPr/>
            </p:nvSpPr>
            <p:spPr>
              <a:xfrm>
                <a:off x="0" y="0"/>
                <a:ext cx="283603" cy="213873"/>
              </a:xfrm>
              <a:custGeom>
                <a:avLst/>
                <a:gdLst/>
                <a:ahLst/>
                <a:cxnLst/>
                <a:rect l="l" t="t" r="r" b="b"/>
                <a:pathLst>
                  <a:path w="283603" h="213873">
                    <a:moveTo>
                      <a:pt x="283603" y="29351"/>
                    </a:moveTo>
                    <a:lnTo>
                      <a:pt x="283603" y="184522"/>
                    </a:lnTo>
                    <a:cubicBezTo>
                      <a:pt x="283603" y="192307"/>
                      <a:pt x="280511" y="199772"/>
                      <a:pt x="275007" y="205277"/>
                    </a:cubicBezTo>
                    <a:cubicBezTo>
                      <a:pt x="269502" y="210781"/>
                      <a:pt x="262037" y="213873"/>
                      <a:pt x="254252" y="213873"/>
                    </a:cubicBezTo>
                    <a:lnTo>
                      <a:pt x="29351" y="213873"/>
                    </a:lnTo>
                    <a:cubicBezTo>
                      <a:pt x="13141" y="213873"/>
                      <a:pt x="0" y="200732"/>
                      <a:pt x="0" y="184522"/>
                    </a:cubicBezTo>
                    <a:lnTo>
                      <a:pt x="0" y="29351"/>
                    </a:lnTo>
                    <a:cubicBezTo>
                      <a:pt x="0" y="21567"/>
                      <a:pt x="3092" y="14101"/>
                      <a:pt x="8597" y="8597"/>
                    </a:cubicBezTo>
                    <a:cubicBezTo>
                      <a:pt x="14101" y="3092"/>
                      <a:pt x="21567" y="0"/>
                      <a:pt x="29351" y="0"/>
                    </a:cubicBezTo>
                    <a:lnTo>
                      <a:pt x="254252" y="0"/>
                    </a:lnTo>
                    <a:cubicBezTo>
                      <a:pt x="270462" y="0"/>
                      <a:pt x="283603" y="13141"/>
                      <a:pt x="283603" y="29351"/>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0" name="TextBox 60"/>
              <p:cNvSpPr txBox="1"/>
              <p:nvPr/>
            </p:nvSpPr>
            <p:spPr>
              <a:xfrm>
                <a:off x="0" y="-9525"/>
                <a:ext cx="283603" cy="223398"/>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61" name="Group 61"/>
            <p:cNvGrpSpPr/>
            <p:nvPr/>
          </p:nvGrpSpPr>
          <p:grpSpPr>
            <a:xfrm>
              <a:off x="3742435" y="0"/>
              <a:ext cx="989117" cy="795885"/>
              <a:chOff x="0" y="0"/>
              <a:chExt cx="265875" cy="213873"/>
            </a:xfrm>
          </p:grpSpPr>
          <p:sp>
            <p:nvSpPr>
              <p:cNvPr id="62" name="Freeform 62"/>
              <p:cNvSpPr/>
              <p:nvPr/>
            </p:nvSpPr>
            <p:spPr>
              <a:xfrm>
                <a:off x="0" y="0"/>
                <a:ext cx="265875" cy="213873"/>
              </a:xfrm>
              <a:custGeom>
                <a:avLst/>
                <a:gdLst/>
                <a:ahLst/>
                <a:cxnLst/>
                <a:rect l="l" t="t" r="r" b="b"/>
                <a:pathLst>
                  <a:path w="265875" h="213873">
                    <a:moveTo>
                      <a:pt x="265875" y="31308"/>
                    </a:moveTo>
                    <a:lnTo>
                      <a:pt x="265875" y="182565"/>
                    </a:lnTo>
                    <a:cubicBezTo>
                      <a:pt x="265875" y="199856"/>
                      <a:pt x="251858" y="213873"/>
                      <a:pt x="234567" y="213873"/>
                    </a:cubicBezTo>
                    <a:lnTo>
                      <a:pt x="31308" y="213873"/>
                    </a:lnTo>
                    <a:cubicBezTo>
                      <a:pt x="14017" y="213873"/>
                      <a:pt x="0" y="199856"/>
                      <a:pt x="0" y="182565"/>
                    </a:cubicBezTo>
                    <a:lnTo>
                      <a:pt x="0" y="31308"/>
                    </a:lnTo>
                    <a:cubicBezTo>
                      <a:pt x="0" y="14017"/>
                      <a:pt x="14017" y="0"/>
                      <a:pt x="31308" y="0"/>
                    </a:cubicBezTo>
                    <a:lnTo>
                      <a:pt x="234567" y="0"/>
                    </a:lnTo>
                    <a:cubicBezTo>
                      <a:pt x="251858" y="0"/>
                      <a:pt x="265875" y="14017"/>
                      <a:pt x="265875" y="31308"/>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3" name="TextBox 63"/>
              <p:cNvSpPr txBox="1"/>
              <p:nvPr/>
            </p:nvSpPr>
            <p:spPr>
              <a:xfrm>
                <a:off x="0" y="-9525"/>
                <a:ext cx="265875" cy="223398"/>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64" name="Group 64"/>
            <p:cNvGrpSpPr/>
            <p:nvPr/>
          </p:nvGrpSpPr>
          <p:grpSpPr>
            <a:xfrm>
              <a:off x="4790519" y="0"/>
              <a:ext cx="1051613" cy="795885"/>
              <a:chOff x="0" y="0"/>
              <a:chExt cx="282674" cy="213873"/>
            </a:xfrm>
          </p:grpSpPr>
          <p:sp>
            <p:nvSpPr>
              <p:cNvPr id="65" name="Freeform 65"/>
              <p:cNvSpPr/>
              <p:nvPr/>
            </p:nvSpPr>
            <p:spPr>
              <a:xfrm>
                <a:off x="0" y="0"/>
                <a:ext cx="282674" cy="213873"/>
              </a:xfrm>
              <a:custGeom>
                <a:avLst/>
                <a:gdLst/>
                <a:ahLst/>
                <a:cxnLst/>
                <a:rect l="l" t="t" r="r" b="b"/>
                <a:pathLst>
                  <a:path w="282674" h="213873">
                    <a:moveTo>
                      <a:pt x="282674" y="29448"/>
                    </a:moveTo>
                    <a:lnTo>
                      <a:pt x="282674" y="184426"/>
                    </a:lnTo>
                    <a:cubicBezTo>
                      <a:pt x="282674" y="200689"/>
                      <a:pt x="269490" y="213873"/>
                      <a:pt x="253226" y="213873"/>
                    </a:cubicBezTo>
                    <a:lnTo>
                      <a:pt x="29448" y="213873"/>
                    </a:lnTo>
                    <a:cubicBezTo>
                      <a:pt x="13184" y="213873"/>
                      <a:pt x="0" y="200689"/>
                      <a:pt x="0" y="184426"/>
                    </a:cubicBezTo>
                    <a:lnTo>
                      <a:pt x="0" y="29448"/>
                    </a:lnTo>
                    <a:cubicBezTo>
                      <a:pt x="0" y="13184"/>
                      <a:pt x="13184" y="0"/>
                      <a:pt x="29448" y="0"/>
                    </a:cubicBezTo>
                    <a:lnTo>
                      <a:pt x="253226" y="0"/>
                    </a:lnTo>
                    <a:cubicBezTo>
                      <a:pt x="269490" y="0"/>
                      <a:pt x="282674" y="13184"/>
                      <a:pt x="282674" y="29448"/>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6" name="TextBox 66"/>
              <p:cNvSpPr txBox="1"/>
              <p:nvPr/>
            </p:nvSpPr>
            <p:spPr>
              <a:xfrm>
                <a:off x="0" y="-9525"/>
                <a:ext cx="282674" cy="223398"/>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67" name="Group 67"/>
            <p:cNvGrpSpPr/>
            <p:nvPr/>
          </p:nvGrpSpPr>
          <p:grpSpPr>
            <a:xfrm>
              <a:off x="5901099" y="0"/>
              <a:ext cx="1214449" cy="795885"/>
              <a:chOff x="0" y="0"/>
              <a:chExt cx="326444" cy="213873"/>
            </a:xfrm>
          </p:grpSpPr>
          <p:sp>
            <p:nvSpPr>
              <p:cNvPr id="68" name="Freeform 68"/>
              <p:cNvSpPr/>
              <p:nvPr/>
            </p:nvSpPr>
            <p:spPr>
              <a:xfrm>
                <a:off x="0" y="0"/>
                <a:ext cx="326444" cy="213873"/>
              </a:xfrm>
              <a:custGeom>
                <a:avLst/>
                <a:gdLst/>
                <a:ahLst/>
                <a:cxnLst/>
                <a:rect l="l" t="t" r="r" b="b"/>
                <a:pathLst>
                  <a:path w="326444" h="213873">
                    <a:moveTo>
                      <a:pt x="326444" y="25499"/>
                    </a:moveTo>
                    <a:lnTo>
                      <a:pt x="326444" y="188374"/>
                    </a:lnTo>
                    <a:cubicBezTo>
                      <a:pt x="326444" y="195137"/>
                      <a:pt x="323758" y="201623"/>
                      <a:pt x="318976" y="206405"/>
                    </a:cubicBezTo>
                    <a:cubicBezTo>
                      <a:pt x="314194" y="211187"/>
                      <a:pt x="307708" y="213873"/>
                      <a:pt x="300945" y="213873"/>
                    </a:cubicBezTo>
                    <a:lnTo>
                      <a:pt x="25499" y="213873"/>
                    </a:lnTo>
                    <a:cubicBezTo>
                      <a:pt x="18737" y="213873"/>
                      <a:pt x="12251" y="211187"/>
                      <a:pt x="7469" y="206405"/>
                    </a:cubicBezTo>
                    <a:cubicBezTo>
                      <a:pt x="2687" y="201623"/>
                      <a:pt x="0" y="195137"/>
                      <a:pt x="0" y="188374"/>
                    </a:cubicBezTo>
                    <a:lnTo>
                      <a:pt x="0" y="25499"/>
                    </a:lnTo>
                    <a:cubicBezTo>
                      <a:pt x="0" y="18737"/>
                      <a:pt x="2687" y="12251"/>
                      <a:pt x="7469" y="7469"/>
                    </a:cubicBezTo>
                    <a:cubicBezTo>
                      <a:pt x="12251" y="2687"/>
                      <a:pt x="18737" y="0"/>
                      <a:pt x="25499" y="0"/>
                    </a:cubicBezTo>
                    <a:lnTo>
                      <a:pt x="300945" y="0"/>
                    </a:lnTo>
                    <a:cubicBezTo>
                      <a:pt x="307708" y="0"/>
                      <a:pt x="314194" y="2687"/>
                      <a:pt x="318976" y="7469"/>
                    </a:cubicBezTo>
                    <a:cubicBezTo>
                      <a:pt x="323758" y="12251"/>
                      <a:pt x="326444" y="18737"/>
                      <a:pt x="326444" y="25499"/>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69" name="TextBox 69"/>
              <p:cNvSpPr txBox="1"/>
              <p:nvPr/>
            </p:nvSpPr>
            <p:spPr>
              <a:xfrm>
                <a:off x="0" y="-9525"/>
                <a:ext cx="326444" cy="223398"/>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70" name="Group 70"/>
            <p:cNvGrpSpPr/>
            <p:nvPr/>
          </p:nvGrpSpPr>
          <p:grpSpPr>
            <a:xfrm>
              <a:off x="7174515" y="0"/>
              <a:ext cx="1212729" cy="795885"/>
              <a:chOff x="0" y="0"/>
              <a:chExt cx="325982" cy="213873"/>
            </a:xfrm>
          </p:grpSpPr>
          <p:sp>
            <p:nvSpPr>
              <p:cNvPr id="71" name="Freeform 71"/>
              <p:cNvSpPr/>
              <p:nvPr/>
            </p:nvSpPr>
            <p:spPr>
              <a:xfrm>
                <a:off x="0" y="0"/>
                <a:ext cx="325982" cy="213873"/>
              </a:xfrm>
              <a:custGeom>
                <a:avLst/>
                <a:gdLst/>
                <a:ahLst/>
                <a:cxnLst/>
                <a:rect l="l" t="t" r="r" b="b"/>
                <a:pathLst>
                  <a:path w="325982" h="213873">
                    <a:moveTo>
                      <a:pt x="325982" y="25536"/>
                    </a:moveTo>
                    <a:lnTo>
                      <a:pt x="325982" y="188338"/>
                    </a:lnTo>
                    <a:cubicBezTo>
                      <a:pt x="325982" y="202441"/>
                      <a:pt x="314549" y="213873"/>
                      <a:pt x="300446" y="213873"/>
                    </a:cubicBezTo>
                    <a:lnTo>
                      <a:pt x="25536" y="213873"/>
                    </a:lnTo>
                    <a:cubicBezTo>
                      <a:pt x="11433" y="213873"/>
                      <a:pt x="0" y="202441"/>
                      <a:pt x="0" y="188338"/>
                    </a:cubicBezTo>
                    <a:lnTo>
                      <a:pt x="0" y="25536"/>
                    </a:lnTo>
                    <a:cubicBezTo>
                      <a:pt x="0" y="11433"/>
                      <a:pt x="11433" y="0"/>
                      <a:pt x="25536" y="0"/>
                    </a:cubicBezTo>
                    <a:lnTo>
                      <a:pt x="300446" y="0"/>
                    </a:lnTo>
                    <a:cubicBezTo>
                      <a:pt x="314549" y="0"/>
                      <a:pt x="325982" y="11433"/>
                      <a:pt x="325982" y="25536"/>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2" name="TextBox 72"/>
              <p:cNvSpPr txBox="1"/>
              <p:nvPr/>
            </p:nvSpPr>
            <p:spPr>
              <a:xfrm>
                <a:off x="0" y="-9525"/>
                <a:ext cx="325982" cy="223398"/>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73" name="Group 73"/>
            <p:cNvGrpSpPr/>
            <p:nvPr/>
          </p:nvGrpSpPr>
          <p:grpSpPr>
            <a:xfrm>
              <a:off x="8446211" y="0"/>
              <a:ext cx="1238319" cy="795885"/>
              <a:chOff x="0" y="0"/>
              <a:chExt cx="332860" cy="213873"/>
            </a:xfrm>
          </p:grpSpPr>
          <p:sp>
            <p:nvSpPr>
              <p:cNvPr id="74" name="Freeform 74"/>
              <p:cNvSpPr/>
              <p:nvPr/>
            </p:nvSpPr>
            <p:spPr>
              <a:xfrm>
                <a:off x="0" y="0"/>
                <a:ext cx="332860" cy="213873"/>
              </a:xfrm>
              <a:custGeom>
                <a:avLst/>
                <a:gdLst/>
                <a:ahLst/>
                <a:cxnLst/>
                <a:rect l="l" t="t" r="r" b="b"/>
                <a:pathLst>
                  <a:path w="332860" h="213873">
                    <a:moveTo>
                      <a:pt x="332860" y="25008"/>
                    </a:moveTo>
                    <a:lnTo>
                      <a:pt x="332860" y="188866"/>
                    </a:lnTo>
                    <a:cubicBezTo>
                      <a:pt x="332860" y="195498"/>
                      <a:pt x="330226" y="201859"/>
                      <a:pt x="325536" y="206549"/>
                    </a:cubicBezTo>
                    <a:cubicBezTo>
                      <a:pt x="320846" y="211239"/>
                      <a:pt x="314485" y="213873"/>
                      <a:pt x="307853" y="213873"/>
                    </a:cubicBezTo>
                    <a:lnTo>
                      <a:pt x="25008" y="213873"/>
                    </a:lnTo>
                    <a:cubicBezTo>
                      <a:pt x="11196" y="213873"/>
                      <a:pt x="0" y="202677"/>
                      <a:pt x="0" y="188866"/>
                    </a:cubicBezTo>
                    <a:lnTo>
                      <a:pt x="0" y="25008"/>
                    </a:lnTo>
                    <a:cubicBezTo>
                      <a:pt x="0" y="11196"/>
                      <a:pt x="11196" y="0"/>
                      <a:pt x="25008" y="0"/>
                    </a:cubicBezTo>
                    <a:lnTo>
                      <a:pt x="307853" y="0"/>
                    </a:lnTo>
                    <a:cubicBezTo>
                      <a:pt x="321664" y="0"/>
                      <a:pt x="332860" y="11196"/>
                      <a:pt x="332860" y="25008"/>
                    </a:cubicBezTo>
                    <a:close/>
                  </a:path>
                </a:pathLst>
              </a:custGeom>
              <a:ln w="9525" cap="sq">
                <a:solidFill>
                  <a:srgbClr val="333333"/>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5" name="TextBox 75"/>
              <p:cNvSpPr txBox="1"/>
              <p:nvPr/>
            </p:nvSpPr>
            <p:spPr>
              <a:xfrm>
                <a:off x="0" y="-9525"/>
                <a:ext cx="332860" cy="223398"/>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sp>
        <p:nvSpPr>
          <p:cNvPr id="76" name="AutoShape 76"/>
          <p:cNvSpPr/>
          <p:nvPr/>
        </p:nvSpPr>
        <p:spPr>
          <a:xfrm>
            <a:off x="2579521" y="5569666"/>
            <a:ext cx="13975" cy="579765"/>
          </a:xfrm>
          <a:prstGeom prst="line">
            <a:avLst/>
          </a:prstGeom>
          <a:ln w="38100" cap="rnd">
            <a:solidFill>
              <a:srgbClr val="42B4E6"/>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7" name="AutoShape 77"/>
          <p:cNvSpPr/>
          <p:nvPr/>
        </p:nvSpPr>
        <p:spPr>
          <a:xfrm>
            <a:off x="1782035" y="4750279"/>
            <a:ext cx="0" cy="193537"/>
          </a:xfrm>
          <a:prstGeom prst="line">
            <a:avLst/>
          </a:prstGeom>
          <a:ln w="38100" cap="rnd">
            <a:solidFill>
              <a:srgbClr val="FFD100"/>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8" name="AutoShape 78"/>
          <p:cNvSpPr/>
          <p:nvPr/>
        </p:nvSpPr>
        <p:spPr>
          <a:xfrm flipH="1">
            <a:off x="1573387" y="5548812"/>
            <a:ext cx="111823" cy="279965"/>
          </a:xfrm>
          <a:prstGeom prst="line">
            <a:avLst/>
          </a:prstGeom>
          <a:ln w="38100" cap="rnd">
            <a:solidFill>
              <a:srgbClr val="FFD100"/>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79" name="AutoShape 79"/>
          <p:cNvSpPr/>
          <p:nvPr/>
        </p:nvSpPr>
        <p:spPr>
          <a:xfrm>
            <a:off x="2477755" y="4746424"/>
            <a:ext cx="0" cy="208117"/>
          </a:xfrm>
          <a:prstGeom prst="line">
            <a:avLst/>
          </a:prstGeom>
          <a:ln w="38100" cap="rnd">
            <a:solidFill>
              <a:srgbClr val="42B4E6"/>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0" name="Freeform 80"/>
          <p:cNvSpPr/>
          <p:nvPr/>
        </p:nvSpPr>
        <p:spPr>
          <a:xfrm>
            <a:off x="2878308" y="5554669"/>
            <a:ext cx="2156217" cy="594762"/>
          </a:xfrm>
          <a:custGeom>
            <a:avLst/>
            <a:gdLst/>
            <a:ahLst/>
            <a:cxnLst/>
            <a:rect l="l" t="t" r="r" b="b"/>
            <a:pathLst>
              <a:path w="2156217" h="594762">
                <a:moveTo>
                  <a:pt x="2156217" y="0"/>
                </a:moveTo>
                <a:lnTo>
                  <a:pt x="2156217" y="74811"/>
                </a:lnTo>
                <a:cubicBezTo>
                  <a:pt x="2156217" y="116128"/>
                  <a:pt x="2122723" y="149622"/>
                  <a:pt x="2081406" y="149622"/>
                </a:cubicBezTo>
                <a:lnTo>
                  <a:pt x="222569" y="149622"/>
                </a:lnTo>
                <a:cubicBezTo>
                  <a:pt x="163540" y="149622"/>
                  <a:pt x="106929" y="173072"/>
                  <a:pt x="65189" y="214811"/>
                </a:cubicBezTo>
                <a:cubicBezTo>
                  <a:pt x="23449" y="256552"/>
                  <a:pt x="0" y="313163"/>
                  <a:pt x="0" y="372192"/>
                </a:cubicBezTo>
                <a:lnTo>
                  <a:pt x="0" y="594761"/>
                </a:lnTo>
              </a:path>
            </a:pathLst>
          </a:custGeom>
          <a:ln w="38100" cap="rnd">
            <a:solidFill>
              <a:srgbClr val="42B4E6"/>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1" name="AutoShape 81"/>
          <p:cNvSpPr/>
          <p:nvPr/>
        </p:nvSpPr>
        <p:spPr>
          <a:xfrm>
            <a:off x="3407643" y="5569666"/>
            <a:ext cx="278506" cy="617865"/>
          </a:xfrm>
          <a:prstGeom prst="line">
            <a:avLst/>
          </a:prstGeom>
          <a:ln w="38100" cap="rnd">
            <a:solidFill>
              <a:srgbClr val="42B4E6"/>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2" name="AutoShape 82"/>
          <p:cNvSpPr/>
          <p:nvPr/>
        </p:nvSpPr>
        <p:spPr>
          <a:xfrm>
            <a:off x="2985817" y="4749773"/>
            <a:ext cx="223948" cy="210618"/>
          </a:xfrm>
          <a:prstGeom prst="line">
            <a:avLst/>
          </a:prstGeom>
          <a:ln w="38100" cap="rnd">
            <a:solidFill>
              <a:srgbClr val="42B4E6"/>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3" name="AutoShape 83"/>
          <p:cNvSpPr/>
          <p:nvPr/>
        </p:nvSpPr>
        <p:spPr>
          <a:xfrm flipH="1">
            <a:off x="3493220" y="4749773"/>
            <a:ext cx="194855" cy="202828"/>
          </a:xfrm>
          <a:prstGeom prst="line">
            <a:avLst/>
          </a:prstGeom>
          <a:ln w="38100" cap="rnd">
            <a:solidFill>
              <a:srgbClr val="42B4E6"/>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4" name="AutoShape 84"/>
          <p:cNvSpPr/>
          <p:nvPr/>
        </p:nvSpPr>
        <p:spPr>
          <a:xfrm>
            <a:off x="4134001" y="4738860"/>
            <a:ext cx="0" cy="215403"/>
          </a:xfrm>
          <a:prstGeom prst="line">
            <a:avLst/>
          </a:prstGeom>
          <a:ln w="38100" cap="rnd">
            <a:solidFill>
              <a:srgbClr val="42B4E6"/>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5" name="AutoShape 85"/>
          <p:cNvSpPr/>
          <p:nvPr/>
        </p:nvSpPr>
        <p:spPr>
          <a:xfrm>
            <a:off x="4083348" y="5554669"/>
            <a:ext cx="53698" cy="594762"/>
          </a:xfrm>
          <a:prstGeom prst="line">
            <a:avLst/>
          </a:prstGeom>
          <a:ln w="38100" cap="rnd">
            <a:solidFill>
              <a:srgbClr val="42B4E6"/>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6" name="AutoShape 86"/>
          <p:cNvSpPr/>
          <p:nvPr/>
        </p:nvSpPr>
        <p:spPr>
          <a:xfrm>
            <a:off x="5059853" y="4741530"/>
            <a:ext cx="0" cy="211227"/>
          </a:xfrm>
          <a:prstGeom prst="line">
            <a:avLst/>
          </a:prstGeom>
          <a:ln w="38100" cap="rnd">
            <a:solidFill>
              <a:srgbClr val="42B4E6"/>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7" name="AutoShape 87"/>
          <p:cNvSpPr/>
          <p:nvPr/>
        </p:nvSpPr>
        <p:spPr>
          <a:xfrm>
            <a:off x="6957959" y="4746109"/>
            <a:ext cx="0" cy="206491"/>
          </a:xfrm>
          <a:prstGeom prst="line">
            <a:avLst/>
          </a:prstGeom>
          <a:ln w="38100" cap="rnd">
            <a:solidFill>
              <a:srgbClr val="3DCD58"/>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8" name="AutoShape 88"/>
          <p:cNvSpPr/>
          <p:nvPr/>
        </p:nvSpPr>
        <p:spPr>
          <a:xfrm>
            <a:off x="5825410" y="4741530"/>
            <a:ext cx="0" cy="213326"/>
          </a:xfrm>
          <a:prstGeom prst="line">
            <a:avLst/>
          </a:prstGeom>
          <a:ln w="38100" cap="rnd">
            <a:solidFill>
              <a:srgbClr val="3DCD58"/>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89" name="AutoShape 89"/>
          <p:cNvSpPr/>
          <p:nvPr/>
        </p:nvSpPr>
        <p:spPr>
          <a:xfrm flipH="1">
            <a:off x="5896230" y="5554008"/>
            <a:ext cx="28689" cy="431905"/>
          </a:xfrm>
          <a:prstGeom prst="line">
            <a:avLst/>
          </a:prstGeom>
          <a:ln w="38100" cap="rnd">
            <a:solidFill>
              <a:srgbClr val="3DCD58"/>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0" name="Freeform 90"/>
          <p:cNvSpPr/>
          <p:nvPr/>
        </p:nvSpPr>
        <p:spPr>
          <a:xfrm>
            <a:off x="5229758" y="6359738"/>
            <a:ext cx="1102046" cy="284682"/>
          </a:xfrm>
          <a:custGeom>
            <a:avLst/>
            <a:gdLst/>
            <a:ahLst/>
            <a:cxnLst/>
            <a:rect l="l" t="t" r="r" b="b"/>
            <a:pathLst>
              <a:path w="1102046" h="284682">
                <a:moveTo>
                  <a:pt x="0" y="0"/>
                </a:moveTo>
                <a:lnTo>
                  <a:pt x="1102046" y="0"/>
                </a:lnTo>
                <a:lnTo>
                  <a:pt x="1102046" y="284682"/>
                </a:lnTo>
                <a:lnTo>
                  <a:pt x="0" y="284682"/>
                </a:lnTo>
                <a:lnTo>
                  <a:pt x="0" y="0"/>
                </a:lnTo>
                <a:close/>
              </a:path>
            </a:pathLst>
          </a:custGeom>
          <a:blipFill>
            <a:blip r:embed="rId21"/>
            <a:stretch>
              <a:fillRect t="-147685" b="-139429"/>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1" name="Freeform 91"/>
          <p:cNvSpPr/>
          <p:nvPr/>
        </p:nvSpPr>
        <p:spPr>
          <a:xfrm>
            <a:off x="5749031" y="7030450"/>
            <a:ext cx="396000" cy="396000"/>
          </a:xfrm>
          <a:custGeom>
            <a:avLst/>
            <a:gdLst/>
            <a:ahLst/>
            <a:cxnLst/>
            <a:rect l="l" t="t" r="r" b="b"/>
            <a:pathLst>
              <a:path w="396000" h="396000">
                <a:moveTo>
                  <a:pt x="0" y="0"/>
                </a:moveTo>
                <a:lnTo>
                  <a:pt x="396000" y="0"/>
                </a:lnTo>
                <a:lnTo>
                  <a:pt x="396000" y="396000"/>
                </a:lnTo>
                <a:lnTo>
                  <a:pt x="0" y="396000"/>
                </a:lnTo>
                <a:lnTo>
                  <a:pt x="0" y="0"/>
                </a:lnTo>
                <a:close/>
              </a:path>
            </a:pathLst>
          </a:custGeom>
          <a:blipFill>
            <a:blip r:embed="rId22"/>
            <a:stretch>
              <a:fillRect t="-119" r="-239" b="-119"/>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2" name="AutoShape 92"/>
          <p:cNvSpPr/>
          <p:nvPr/>
        </p:nvSpPr>
        <p:spPr>
          <a:xfrm flipH="1">
            <a:off x="6720843" y="5549088"/>
            <a:ext cx="11882" cy="439472"/>
          </a:xfrm>
          <a:prstGeom prst="line">
            <a:avLst/>
          </a:prstGeom>
          <a:ln w="38100" cap="rnd">
            <a:solidFill>
              <a:srgbClr val="3DCD58"/>
            </a:solidFill>
            <a:prstDash val="solid"/>
            <a:headEnd type="none" w="sm" len="sm"/>
            <a:tailEnd type="arrow" w="med" len="sm"/>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3" name="Freeform 93"/>
          <p:cNvSpPr/>
          <p:nvPr/>
        </p:nvSpPr>
        <p:spPr>
          <a:xfrm>
            <a:off x="3150453" y="6602457"/>
            <a:ext cx="396000" cy="396000"/>
          </a:xfrm>
          <a:custGeom>
            <a:avLst/>
            <a:gdLst/>
            <a:ahLst/>
            <a:cxnLst/>
            <a:rect l="l" t="t" r="r" b="b"/>
            <a:pathLst>
              <a:path w="396000" h="396000">
                <a:moveTo>
                  <a:pt x="0" y="0"/>
                </a:moveTo>
                <a:lnTo>
                  <a:pt x="396000" y="0"/>
                </a:lnTo>
                <a:lnTo>
                  <a:pt x="396000" y="396000"/>
                </a:lnTo>
                <a:lnTo>
                  <a:pt x="0" y="396000"/>
                </a:lnTo>
                <a:lnTo>
                  <a:pt x="0" y="0"/>
                </a:lnTo>
                <a:close/>
              </a:path>
            </a:pathLst>
          </a:custGeom>
          <a:blipFill>
            <a:blip r:embed="rId23"/>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94" name="Group 94"/>
          <p:cNvGrpSpPr/>
          <p:nvPr/>
        </p:nvGrpSpPr>
        <p:grpSpPr>
          <a:xfrm>
            <a:off x="2578145" y="8482614"/>
            <a:ext cx="2376000" cy="1196020"/>
            <a:chOff x="0" y="0"/>
            <a:chExt cx="665238" cy="334865"/>
          </a:xfrm>
        </p:grpSpPr>
        <p:sp>
          <p:nvSpPr>
            <p:cNvPr id="95" name="Freeform 95"/>
            <p:cNvSpPr/>
            <p:nvPr/>
          </p:nvSpPr>
          <p:spPr>
            <a:xfrm>
              <a:off x="0" y="0"/>
              <a:ext cx="665238" cy="334865"/>
            </a:xfrm>
            <a:custGeom>
              <a:avLst/>
              <a:gdLst/>
              <a:ahLst/>
              <a:cxnLst/>
              <a:rect l="l" t="t" r="r" b="b"/>
              <a:pathLst>
                <a:path w="665238" h="334865">
                  <a:moveTo>
                    <a:pt x="38184" y="0"/>
                  </a:moveTo>
                  <a:lnTo>
                    <a:pt x="627054" y="0"/>
                  </a:lnTo>
                  <a:cubicBezTo>
                    <a:pt x="637181" y="0"/>
                    <a:pt x="646893" y="4023"/>
                    <a:pt x="654054" y="11184"/>
                  </a:cubicBezTo>
                  <a:cubicBezTo>
                    <a:pt x="661215" y="18345"/>
                    <a:pt x="665238" y="28057"/>
                    <a:pt x="665238" y="38184"/>
                  </a:cubicBezTo>
                  <a:lnTo>
                    <a:pt x="665238" y="296680"/>
                  </a:lnTo>
                  <a:cubicBezTo>
                    <a:pt x="665238" y="317769"/>
                    <a:pt x="648142" y="334865"/>
                    <a:pt x="627054" y="334865"/>
                  </a:cubicBezTo>
                  <a:lnTo>
                    <a:pt x="38184" y="334865"/>
                  </a:lnTo>
                  <a:cubicBezTo>
                    <a:pt x="17096" y="334865"/>
                    <a:pt x="0" y="317769"/>
                    <a:pt x="0" y="296680"/>
                  </a:cubicBezTo>
                  <a:lnTo>
                    <a:pt x="0" y="38184"/>
                  </a:lnTo>
                  <a:cubicBezTo>
                    <a:pt x="0" y="17096"/>
                    <a:pt x="17096" y="0"/>
                    <a:pt x="38184" y="0"/>
                  </a:cubicBezTo>
                  <a:close/>
                </a:path>
              </a:pathLst>
            </a:custGeom>
            <a:solidFill>
              <a:srgbClr val="FFFFFF">
                <a:alpha val="80000"/>
              </a:srgbClr>
            </a:solidFill>
            <a:ln w="9525" cap="sq">
              <a:solidFill>
                <a:srgbClr val="009530">
                  <a:alpha val="80000"/>
                </a:srgbClr>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6" name="TextBox 96"/>
            <p:cNvSpPr txBox="1"/>
            <p:nvPr/>
          </p:nvSpPr>
          <p:spPr>
            <a:xfrm>
              <a:off x="0" y="-28575"/>
              <a:ext cx="665238" cy="363440"/>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grpSp>
        <p:nvGrpSpPr>
          <p:cNvPr id="97" name="Group 97"/>
          <p:cNvGrpSpPr/>
          <p:nvPr/>
        </p:nvGrpSpPr>
        <p:grpSpPr>
          <a:xfrm>
            <a:off x="184220" y="8482614"/>
            <a:ext cx="2376000" cy="1196020"/>
            <a:chOff x="0" y="0"/>
            <a:chExt cx="670257" cy="337391"/>
          </a:xfrm>
        </p:grpSpPr>
        <p:sp>
          <p:nvSpPr>
            <p:cNvPr id="98" name="Freeform 98"/>
            <p:cNvSpPr/>
            <p:nvPr/>
          </p:nvSpPr>
          <p:spPr>
            <a:xfrm>
              <a:off x="0" y="0"/>
              <a:ext cx="670257" cy="337391"/>
            </a:xfrm>
            <a:custGeom>
              <a:avLst/>
              <a:gdLst/>
              <a:ahLst/>
              <a:cxnLst/>
              <a:rect l="l" t="t" r="r" b="b"/>
              <a:pathLst>
                <a:path w="670257" h="337391">
                  <a:moveTo>
                    <a:pt x="38184" y="0"/>
                  </a:moveTo>
                  <a:lnTo>
                    <a:pt x="632072" y="0"/>
                  </a:lnTo>
                  <a:cubicBezTo>
                    <a:pt x="653161" y="0"/>
                    <a:pt x="670257" y="17096"/>
                    <a:pt x="670257" y="38184"/>
                  </a:cubicBezTo>
                  <a:lnTo>
                    <a:pt x="670257" y="299207"/>
                  </a:lnTo>
                  <a:cubicBezTo>
                    <a:pt x="670257" y="320295"/>
                    <a:pt x="653161" y="337391"/>
                    <a:pt x="632072" y="337391"/>
                  </a:cubicBezTo>
                  <a:lnTo>
                    <a:pt x="38184" y="337391"/>
                  </a:lnTo>
                  <a:cubicBezTo>
                    <a:pt x="17096" y="337391"/>
                    <a:pt x="0" y="320295"/>
                    <a:pt x="0" y="299207"/>
                  </a:cubicBezTo>
                  <a:lnTo>
                    <a:pt x="0" y="38184"/>
                  </a:lnTo>
                  <a:cubicBezTo>
                    <a:pt x="0" y="17096"/>
                    <a:pt x="17096" y="0"/>
                    <a:pt x="38184" y="0"/>
                  </a:cubicBezTo>
                  <a:close/>
                </a:path>
              </a:pathLst>
            </a:custGeom>
            <a:solidFill>
              <a:srgbClr val="FFFFFF">
                <a:alpha val="80000"/>
              </a:srgbClr>
            </a:solidFill>
            <a:ln w="9525" cap="sq">
              <a:solidFill>
                <a:srgbClr val="009530">
                  <a:alpha val="80000"/>
                </a:srgbClr>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99" name="TextBox 99"/>
            <p:cNvSpPr txBox="1"/>
            <p:nvPr/>
          </p:nvSpPr>
          <p:spPr>
            <a:xfrm>
              <a:off x="0" y="-28575"/>
              <a:ext cx="670257" cy="365966"/>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100" name="Freeform 100">
            <a:hlinkClick r:id="rId24" tooltip="https://www.se.com/jp/ja/work/support/product-support/recycling-options/"/>
          </p:cNvPr>
          <p:cNvSpPr/>
          <p:nvPr/>
        </p:nvSpPr>
        <p:spPr>
          <a:xfrm>
            <a:off x="4390160" y="8839553"/>
            <a:ext cx="521621" cy="521621"/>
          </a:xfrm>
          <a:custGeom>
            <a:avLst/>
            <a:gdLst/>
            <a:ahLst/>
            <a:cxnLst/>
            <a:rect l="l" t="t" r="r" b="b"/>
            <a:pathLst>
              <a:path w="521621" h="521621">
                <a:moveTo>
                  <a:pt x="0" y="0"/>
                </a:moveTo>
                <a:lnTo>
                  <a:pt x="521620" y="0"/>
                </a:lnTo>
                <a:lnTo>
                  <a:pt x="521620" y="521620"/>
                </a:lnTo>
                <a:lnTo>
                  <a:pt x="0" y="521620"/>
                </a:lnTo>
                <a:lnTo>
                  <a:pt x="0" y="0"/>
                </a:lnTo>
                <a:close/>
              </a:path>
            </a:pathLst>
          </a:custGeom>
          <a:blipFill>
            <a:blip r:embed="rId25"/>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101" name="Group 101"/>
          <p:cNvGrpSpPr/>
          <p:nvPr/>
        </p:nvGrpSpPr>
        <p:grpSpPr>
          <a:xfrm>
            <a:off x="4978626" y="8482614"/>
            <a:ext cx="2376000" cy="1196020"/>
            <a:chOff x="0" y="0"/>
            <a:chExt cx="665238" cy="334865"/>
          </a:xfrm>
        </p:grpSpPr>
        <p:sp>
          <p:nvSpPr>
            <p:cNvPr id="102" name="Freeform 102"/>
            <p:cNvSpPr/>
            <p:nvPr/>
          </p:nvSpPr>
          <p:spPr>
            <a:xfrm>
              <a:off x="0" y="0"/>
              <a:ext cx="665238" cy="334865"/>
            </a:xfrm>
            <a:custGeom>
              <a:avLst/>
              <a:gdLst/>
              <a:ahLst/>
              <a:cxnLst/>
              <a:rect l="l" t="t" r="r" b="b"/>
              <a:pathLst>
                <a:path w="665238" h="334865">
                  <a:moveTo>
                    <a:pt x="38184" y="0"/>
                  </a:moveTo>
                  <a:lnTo>
                    <a:pt x="627054" y="0"/>
                  </a:lnTo>
                  <a:cubicBezTo>
                    <a:pt x="637181" y="0"/>
                    <a:pt x="646893" y="4023"/>
                    <a:pt x="654054" y="11184"/>
                  </a:cubicBezTo>
                  <a:cubicBezTo>
                    <a:pt x="661215" y="18345"/>
                    <a:pt x="665238" y="28057"/>
                    <a:pt x="665238" y="38184"/>
                  </a:cubicBezTo>
                  <a:lnTo>
                    <a:pt x="665238" y="296680"/>
                  </a:lnTo>
                  <a:cubicBezTo>
                    <a:pt x="665238" y="317769"/>
                    <a:pt x="648142" y="334865"/>
                    <a:pt x="627054" y="334865"/>
                  </a:cubicBezTo>
                  <a:lnTo>
                    <a:pt x="38184" y="334865"/>
                  </a:lnTo>
                  <a:cubicBezTo>
                    <a:pt x="17096" y="334865"/>
                    <a:pt x="0" y="317769"/>
                    <a:pt x="0" y="296680"/>
                  </a:cubicBezTo>
                  <a:lnTo>
                    <a:pt x="0" y="38184"/>
                  </a:lnTo>
                  <a:cubicBezTo>
                    <a:pt x="0" y="17096"/>
                    <a:pt x="17096" y="0"/>
                    <a:pt x="38184" y="0"/>
                  </a:cubicBezTo>
                  <a:close/>
                </a:path>
              </a:pathLst>
            </a:custGeom>
            <a:solidFill>
              <a:srgbClr val="FFFFFF">
                <a:alpha val="80000"/>
              </a:srgbClr>
            </a:solidFill>
            <a:ln w="9525" cap="sq">
              <a:solidFill>
                <a:srgbClr val="009530">
                  <a:alpha val="80000"/>
                </a:srgbClr>
              </a:solidFill>
              <a:prstDash val="solid"/>
              <a:miter/>
            </a:ln>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03" name="TextBox 103"/>
            <p:cNvSpPr txBox="1"/>
            <p:nvPr/>
          </p:nvSpPr>
          <p:spPr>
            <a:xfrm>
              <a:off x="0" y="-28575"/>
              <a:ext cx="665238" cy="363440"/>
            </a:xfrm>
            <a:prstGeom prst="rect">
              <a:avLst/>
            </a:prstGeom>
          </p:spPr>
          <p:txBody>
            <a:bodyPr lIns="50800" tIns="50800" rIns="50800" bIns="50800" rtlCol="0" anchor="ctr"/>
            <a:lstStyle/>
            <a:p>
              <a:pPr algn="ctr">
                <a:lnSpc>
                  <a:spcPts val="1400"/>
                </a:lnSpc>
              </a:pPr>
              <a:endParaRPr>
                <a:latin typeface="A-OTF UD新ゴ Pro L" panose="020B0300000000000000" pitchFamily="34" charset="-128"/>
                <a:ea typeface="A-OTF UD新ゴ Pro L" panose="020B0300000000000000" pitchFamily="34" charset="-128"/>
              </a:endParaRPr>
            </a:p>
          </p:txBody>
        </p:sp>
      </p:grpSp>
      <p:sp>
        <p:nvSpPr>
          <p:cNvPr id="104" name="Freeform 104"/>
          <p:cNvSpPr/>
          <p:nvPr/>
        </p:nvSpPr>
        <p:spPr>
          <a:xfrm>
            <a:off x="3291704" y="8714227"/>
            <a:ext cx="865405" cy="920643"/>
          </a:xfrm>
          <a:custGeom>
            <a:avLst/>
            <a:gdLst/>
            <a:ahLst/>
            <a:cxnLst/>
            <a:rect l="l" t="t" r="r" b="b"/>
            <a:pathLst>
              <a:path w="865405" h="920643">
                <a:moveTo>
                  <a:pt x="0" y="0"/>
                </a:moveTo>
                <a:lnTo>
                  <a:pt x="865405" y="0"/>
                </a:lnTo>
                <a:lnTo>
                  <a:pt x="865405" y="920643"/>
                </a:lnTo>
                <a:lnTo>
                  <a:pt x="0" y="920643"/>
                </a:lnTo>
                <a:lnTo>
                  <a:pt x="0" y="0"/>
                </a:lnTo>
                <a:close/>
              </a:path>
            </a:pathLst>
          </a:custGeom>
          <a:blipFill>
            <a:blip>
              <a:alphaModFix amt="35000"/>
              <a:extLst>
                <a:ext uri="{96DAC541-7B7A-43D3-8B79-37D633B846F1}">
                  <asvg:svgBlip xmlns:asvg="http://schemas.microsoft.com/office/drawing/2016/SVG/main" r:embed="rId26"/>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05" name="Freeform 105"/>
          <p:cNvSpPr/>
          <p:nvPr/>
        </p:nvSpPr>
        <p:spPr>
          <a:xfrm>
            <a:off x="5585294" y="8626415"/>
            <a:ext cx="1113170" cy="979590"/>
          </a:xfrm>
          <a:custGeom>
            <a:avLst/>
            <a:gdLst/>
            <a:ahLst/>
            <a:cxnLst/>
            <a:rect l="l" t="t" r="r" b="b"/>
            <a:pathLst>
              <a:path w="1113170" h="979590">
                <a:moveTo>
                  <a:pt x="0" y="0"/>
                </a:moveTo>
                <a:lnTo>
                  <a:pt x="1113171" y="0"/>
                </a:lnTo>
                <a:lnTo>
                  <a:pt x="1113171" y="979590"/>
                </a:lnTo>
                <a:lnTo>
                  <a:pt x="0" y="979590"/>
                </a:lnTo>
                <a:lnTo>
                  <a:pt x="0" y="0"/>
                </a:lnTo>
                <a:close/>
              </a:path>
            </a:pathLst>
          </a:custGeom>
          <a:blipFill>
            <a:blip>
              <a:alphaModFix amt="35000"/>
              <a:extLst>
                <a:ext uri="{96DAC541-7B7A-43D3-8B79-37D633B846F1}">
                  <asvg:svgBlip xmlns:asvg="http://schemas.microsoft.com/office/drawing/2016/SVG/main" r:embed="rId27"/>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06" name="Freeform 106"/>
          <p:cNvSpPr/>
          <p:nvPr/>
        </p:nvSpPr>
        <p:spPr>
          <a:xfrm>
            <a:off x="5047406" y="8819589"/>
            <a:ext cx="561547" cy="561547"/>
          </a:xfrm>
          <a:custGeom>
            <a:avLst/>
            <a:gdLst/>
            <a:ahLst/>
            <a:cxnLst/>
            <a:rect l="l" t="t" r="r" b="b"/>
            <a:pathLst>
              <a:path w="561547" h="561547">
                <a:moveTo>
                  <a:pt x="0" y="0"/>
                </a:moveTo>
                <a:lnTo>
                  <a:pt x="561547" y="0"/>
                </a:lnTo>
                <a:lnTo>
                  <a:pt x="561547" y="561548"/>
                </a:lnTo>
                <a:lnTo>
                  <a:pt x="0" y="561548"/>
                </a:lnTo>
                <a:lnTo>
                  <a:pt x="0" y="0"/>
                </a:lnTo>
                <a:close/>
              </a:path>
            </a:pathLst>
          </a:custGeom>
          <a:blipFill>
            <a:blip r:embed="rId28"/>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07" name="Freeform 107"/>
          <p:cNvSpPr/>
          <p:nvPr/>
        </p:nvSpPr>
        <p:spPr>
          <a:xfrm>
            <a:off x="340302" y="9438359"/>
            <a:ext cx="2045539" cy="181583"/>
          </a:xfrm>
          <a:custGeom>
            <a:avLst/>
            <a:gdLst/>
            <a:ahLst/>
            <a:cxnLst/>
            <a:rect l="l" t="t" r="r" b="b"/>
            <a:pathLst>
              <a:path w="2045539" h="181583">
                <a:moveTo>
                  <a:pt x="0" y="0"/>
                </a:moveTo>
                <a:lnTo>
                  <a:pt x="2045539" y="0"/>
                </a:lnTo>
                <a:lnTo>
                  <a:pt x="2045539" y="181583"/>
                </a:lnTo>
                <a:lnTo>
                  <a:pt x="0" y="181583"/>
                </a:lnTo>
                <a:lnTo>
                  <a:pt x="0" y="0"/>
                </a:lnTo>
                <a:close/>
              </a:path>
            </a:pathLst>
          </a:custGeom>
          <a:blipFill>
            <a:blip r:embed="rId29"/>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08" name="Freeform 108"/>
          <p:cNvSpPr/>
          <p:nvPr/>
        </p:nvSpPr>
        <p:spPr>
          <a:xfrm>
            <a:off x="200289" y="7542480"/>
            <a:ext cx="359641" cy="357843"/>
          </a:xfrm>
          <a:custGeom>
            <a:avLst/>
            <a:gdLst/>
            <a:ahLst/>
            <a:cxnLst/>
            <a:rect l="l" t="t" r="r" b="b"/>
            <a:pathLst>
              <a:path w="359641" h="357843">
                <a:moveTo>
                  <a:pt x="0" y="0"/>
                </a:moveTo>
                <a:lnTo>
                  <a:pt x="359641" y="0"/>
                </a:lnTo>
                <a:lnTo>
                  <a:pt x="359641" y="357843"/>
                </a:lnTo>
                <a:lnTo>
                  <a:pt x="0" y="357843"/>
                </a:lnTo>
                <a:lnTo>
                  <a:pt x="0" y="0"/>
                </a:lnTo>
                <a:close/>
              </a:path>
            </a:pathLst>
          </a:custGeom>
          <a:blipFill>
            <a:blip>
              <a:extLst>
                <a:ext uri="{96DAC541-7B7A-43D3-8B79-37D633B846F1}">
                  <asvg:svgBlip xmlns:asvg="http://schemas.microsoft.com/office/drawing/2016/SVG/main" r:embed="rId30"/>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09" name="Freeform 109"/>
          <p:cNvSpPr/>
          <p:nvPr/>
        </p:nvSpPr>
        <p:spPr>
          <a:xfrm>
            <a:off x="3288430" y="7599121"/>
            <a:ext cx="318798" cy="314813"/>
          </a:xfrm>
          <a:custGeom>
            <a:avLst/>
            <a:gdLst/>
            <a:ahLst/>
            <a:cxnLst/>
            <a:rect l="l" t="t" r="r" b="b"/>
            <a:pathLst>
              <a:path w="318798" h="314813">
                <a:moveTo>
                  <a:pt x="0" y="0"/>
                </a:moveTo>
                <a:lnTo>
                  <a:pt x="318798" y="0"/>
                </a:lnTo>
                <a:lnTo>
                  <a:pt x="318798" y="314813"/>
                </a:lnTo>
                <a:lnTo>
                  <a:pt x="0" y="314813"/>
                </a:lnTo>
                <a:lnTo>
                  <a:pt x="0" y="0"/>
                </a:lnTo>
                <a:close/>
              </a:path>
            </a:pathLst>
          </a:custGeom>
          <a:blipFill>
            <a:blip>
              <a:extLst>
                <a:ext uri="{96DAC541-7B7A-43D3-8B79-37D633B846F1}">
                  <asvg:svgBlip xmlns:asvg="http://schemas.microsoft.com/office/drawing/2016/SVG/main" r:embed="rId31"/>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10" name="Freeform 110"/>
          <p:cNvSpPr/>
          <p:nvPr/>
        </p:nvSpPr>
        <p:spPr>
          <a:xfrm>
            <a:off x="229136" y="8423714"/>
            <a:ext cx="998668" cy="580476"/>
          </a:xfrm>
          <a:custGeom>
            <a:avLst/>
            <a:gdLst/>
            <a:ahLst/>
            <a:cxnLst/>
            <a:rect l="l" t="t" r="r" b="b"/>
            <a:pathLst>
              <a:path w="998668" h="580476">
                <a:moveTo>
                  <a:pt x="0" y="0"/>
                </a:moveTo>
                <a:lnTo>
                  <a:pt x="998668" y="0"/>
                </a:lnTo>
                <a:lnTo>
                  <a:pt x="998668" y="580475"/>
                </a:lnTo>
                <a:lnTo>
                  <a:pt x="0" y="580475"/>
                </a:lnTo>
                <a:lnTo>
                  <a:pt x="0" y="0"/>
                </a:lnTo>
                <a:close/>
              </a:path>
            </a:pathLst>
          </a:custGeom>
          <a:blipFill>
            <a:blip>
              <a:extLst>
                <a:ext uri="{96DAC541-7B7A-43D3-8B79-37D633B846F1}">
                  <asvg:svgBlip xmlns:asvg="http://schemas.microsoft.com/office/drawing/2016/SVG/main" r:embed="rId32"/>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11" name="AutoShape 111"/>
          <p:cNvSpPr/>
          <p:nvPr/>
        </p:nvSpPr>
        <p:spPr>
          <a:xfrm flipV="1">
            <a:off x="0" y="8414189"/>
            <a:ext cx="7606919" cy="0"/>
          </a:xfrm>
          <a:prstGeom prst="line">
            <a:avLst/>
          </a:prstGeom>
          <a:ln w="19050" cap="flat">
            <a:solidFill>
              <a:srgbClr val="1800AD"/>
            </a:solidFill>
            <a:prstDash val="solid"/>
            <a:headEnd type="none" w="sm" len="sm"/>
            <a:tailEnd type="none" w="sm" len="sm"/>
          </a:ln>
        </p:spPr>
        <p:txBody>
          <a:bodyPr/>
          <a:lstStyle/>
          <a:p>
            <a:endParaRPr lang="ja-JP" altLang="en-US">
              <a:latin typeface="A-OTF UD新ゴ Pro L" panose="020B0300000000000000" pitchFamily="34" charset="-128"/>
              <a:ea typeface="A-OTF UD新ゴ Pro L" panose="020B0300000000000000" pitchFamily="34" charset="-128"/>
            </a:endParaRPr>
          </a:p>
        </p:txBody>
      </p:sp>
      <p:grpSp>
        <p:nvGrpSpPr>
          <p:cNvPr id="112" name="Group 112"/>
          <p:cNvGrpSpPr/>
          <p:nvPr/>
        </p:nvGrpSpPr>
        <p:grpSpPr>
          <a:xfrm>
            <a:off x="182554" y="775050"/>
            <a:ext cx="1701182" cy="2654942"/>
            <a:chOff x="0" y="0"/>
            <a:chExt cx="635000" cy="991010"/>
          </a:xfrm>
        </p:grpSpPr>
        <p:sp>
          <p:nvSpPr>
            <p:cNvPr id="113" name="Freeform 113"/>
            <p:cNvSpPr/>
            <p:nvPr/>
          </p:nvSpPr>
          <p:spPr>
            <a:xfrm>
              <a:off x="0" y="0"/>
              <a:ext cx="635000" cy="991010"/>
            </a:xfrm>
            <a:custGeom>
              <a:avLst/>
              <a:gdLst/>
              <a:ahLst/>
              <a:cxnLst/>
              <a:rect l="l" t="t" r="r" b="b"/>
              <a:pathLst>
                <a:path w="635000" h="991010">
                  <a:moveTo>
                    <a:pt x="635000" y="0"/>
                  </a:moveTo>
                  <a:lnTo>
                    <a:pt x="635000" y="876710"/>
                  </a:lnTo>
                  <a:lnTo>
                    <a:pt x="317500" y="991010"/>
                  </a:lnTo>
                  <a:lnTo>
                    <a:pt x="0" y="876710"/>
                  </a:lnTo>
                  <a:lnTo>
                    <a:pt x="0" y="0"/>
                  </a:lnTo>
                  <a:lnTo>
                    <a:pt x="635000" y="0"/>
                  </a:lnTo>
                  <a:close/>
                </a:path>
              </a:pathLst>
            </a:custGeom>
            <a:solidFill>
              <a:srgbClr val="C1FF72"/>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14" name="TextBox 114"/>
            <p:cNvSpPr txBox="1"/>
            <p:nvPr/>
          </p:nvSpPr>
          <p:spPr>
            <a:xfrm>
              <a:off x="0" y="-28575"/>
              <a:ext cx="635000" cy="905285"/>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15" name="Group 115"/>
          <p:cNvGrpSpPr/>
          <p:nvPr/>
        </p:nvGrpSpPr>
        <p:grpSpPr>
          <a:xfrm>
            <a:off x="2007032" y="775050"/>
            <a:ext cx="1701182" cy="2664467"/>
            <a:chOff x="0" y="0"/>
            <a:chExt cx="635000" cy="994565"/>
          </a:xfrm>
        </p:grpSpPr>
        <p:sp>
          <p:nvSpPr>
            <p:cNvPr id="116" name="Freeform 116"/>
            <p:cNvSpPr/>
            <p:nvPr/>
          </p:nvSpPr>
          <p:spPr>
            <a:xfrm>
              <a:off x="0" y="0"/>
              <a:ext cx="635000" cy="994565"/>
            </a:xfrm>
            <a:custGeom>
              <a:avLst/>
              <a:gdLst/>
              <a:ahLst/>
              <a:cxnLst/>
              <a:rect l="l" t="t" r="r" b="b"/>
              <a:pathLst>
                <a:path w="635000" h="994565">
                  <a:moveTo>
                    <a:pt x="635000" y="0"/>
                  </a:moveTo>
                  <a:lnTo>
                    <a:pt x="635000" y="880265"/>
                  </a:lnTo>
                  <a:lnTo>
                    <a:pt x="317500" y="994565"/>
                  </a:lnTo>
                  <a:lnTo>
                    <a:pt x="0" y="880265"/>
                  </a:lnTo>
                  <a:lnTo>
                    <a:pt x="0" y="0"/>
                  </a:lnTo>
                  <a:lnTo>
                    <a:pt x="635000" y="0"/>
                  </a:lnTo>
                  <a:close/>
                </a:path>
              </a:pathLst>
            </a:custGeom>
            <a:solidFill>
              <a:srgbClr val="C1FF72"/>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17" name="TextBox 117"/>
            <p:cNvSpPr txBox="1"/>
            <p:nvPr/>
          </p:nvSpPr>
          <p:spPr>
            <a:xfrm>
              <a:off x="0" y="-28575"/>
              <a:ext cx="635000" cy="908840"/>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18" name="Group 118"/>
          <p:cNvGrpSpPr/>
          <p:nvPr/>
        </p:nvGrpSpPr>
        <p:grpSpPr>
          <a:xfrm>
            <a:off x="3836579" y="775050"/>
            <a:ext cx="1701182" cy="2654942"/>
            <a:chOff x="0" y="0"/>
            <a:chExt cx="635000" cy="991010"/>
          </a:xfrm>
        </p:grpSpPr>
        <p:sp>
          <p:nvSpPr>
            <p:cNvPr id="119" name="Freeform 119"/>
            <p:cNvSpPr/>
            <p:nvPr/>
          </p:nvSpPr>
          <p:spPr>
            <a:xfrm>
              <a:off x="0" y="0"/>
              <a:ext cx="635000" cy="991010"/>
            </a:xfrm>
            <a:custGeom>
              <a:avLst/>
              <a:gdLst/>
              <a:ahLst/>
              <a:cxnLst/>
              <a:rect l="l" t="t" r="r" b="b"/>
              <a:pathLst>
                <a:path w="635000" h="991010">
                  <a:moveTo>
                    <a:pt x="635000" y="0"/>
                  </a:moveTo>
                  <a:lnTo>
                    <a:pt x="635000" y="876710"/>
                  </a:lnTo>
                  <a:lnTo>
                    <a:pt x="317500" y="991010"/>
                  </a:lnTo>
                  <a:lnTo>
                    <a:pt x="0" y="876710"/>
                  </a:lnTo>
                  <a:lnTo>
                    <a:pt x="0" y="0"/>
                  </a:lnTo>
                  <a:lnTo>
                    <a:pt x="635000" y="0"/>
                  </a:lnTo>
                  <a:close/>
                </a:path>
              </a:pathLst>
            </a:custGeom>
            <a:solidFill>
              <a:srgbClr val="C1FF72"/>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20" name="TextBox 120"/>
            <p:cNvSpPr txBox="1"/>
            <p:nvPr/>
          </p:nvSpPr>
          <p:spPr>
            <a:xfrm>
              <a:off x="0" y="-28575"/>
              <a:ext cx="635000" cy="905285"/>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grpSp>
        <p:nvGrpSpPr>
          <p:cNvPr id="121" name="Group 121"/>
          <p:cNvGrpSpPr/>
          <p:nvPr/>
        </p:nvGrpSpPr>
        <p:grpSpPr>
          <a:xfrm>
            <a:off x="5666125" y="775050"/>
            <a:ext cx="1701182" cy="2654942"/>
            <a:chOff x="0" y="0"/>
            <a:chExt cx="635000" cy="991010"/>
          </a:xfrm>
        </p:grpSpPr>
        <p:sp>
          <p:nvSpPr>
            <p:cNvPr id="122" name="Freeform 122"/>
            <p:cNvSpPr/>
            <p:nvPr/>
          </p:nvSpPr>
          <p:spPr>
            <a:xfrm>
              <a:off x="0" y="0"/>
              <a:ext cx="635000" cy="991010"/>
            </a:xfrm>
            <a:custGeom>
              <a:avLst/>
              <a:gdLst/>
              <a:ahLst/>
              <a:cxnLst/>
              <a:rect l="l" t="t" r="r" b="b"/>
              <a:pathLst>
                <a:path w="635000" h="991010">
                  <a:moveTo>
                    <a:pt x="635000" y="0"/>
                  </a:moveTo>
                  <a:lnTo>
                    <a:pt x="635000" y="876710"/>
                  </a:lnTo>
                  <a:lnTo>
                    <a:pt x="317500" y="991010"/>
                  </a:lnTo>
                  <a:lnTo>
                    <a:pt x="0" y="876710"/>
                  </a:lnTo>
                  <a:lnTo>
                    <a:pt x="0" y="0"/>
                  </a:lnTo>
                  <a:lnTo>
                    <a:pt x="635000" y="0"/>
                  </a:lnTo>
                  <a:close/>
                </a:path>
              </a:pathLst>
            </a:custGeom>
            <a:solidFill>
              <a:srgbClr val="C1FF72"/>
            </a:solid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23" name="TextBox 123"/>
            <p:cNvSpPr txBox="1"/>
            <p:nvPr/>
          </p:nvSpPr>
          <p:spPr>
            <a:xfrm>
              <a:off x="0" y="-28575"/>
              <a:ext cx="635000" cy="905285"/>
            </a:xfrm>
            <a:prstGeom prst="rect">
              <a:avLst/>
            </a:prstGeom>
          </p:spPr>
          <p:txBody>
            <a:bodyPr lIns="50800" tIns="50800" rIns="50800" bIns="50800" rtlCol="0" anchor="ctr"/>
            <a:lstStyle/>
            <a:p>
              <a:pPr algn="ctr">
                <a:lnSpc>
                  <a:spcPts val="1470"/>
                </a:lnSpc>
              </a:pPr>
              <a:endParaRPr>
                <a:latin typeface="A-OTF UD新ゴ Pro L" panose="020B0300000000000000" pitchFamily="34" charset="-128"/>
                <a:ea typeface="A-OTF UD新ゴ Pro L" panose="020B0300000000000000" pitchFamily="34" charset="-128"/>
              </a:endParaRPr>
            </a:p>
          </p:txBody>
        </p:sp>
      </p:grpSp>
      <p:sp>
        <p:nvSpPr>
          <p:cNvPr id="124" name="Freeform 124"/>
          <p:cNvSpPr/>
          <p:nvPr/>
        </p:nvSpPr>
        <p:spPr>
          <a:xfrm>
            <a:off x="285890" y="1438377"/>
            <a:ext cx="572357" cy="787210"/>
          </a:xfrm>
          <a:custGeom>
            <a:avLst/>
            <a:gdLst/>
            <a:ahLst/>
            <a:cxnLst/>
            <a:rect l="l" t="t" r="r" b="b"/>
            <a:pathLst>
              <a:path w="572357" h="787210">
                <a:moveTo>
                  <a:pt x="0" y="0"/>
                </a:moveTo>
                <a:lnTo>
                  <a:pt x="572357" y="0"/>
                </a:lnTo>
                <a:lnTo>
                  <a:pt x="572357" y="787210"/>
                </a:lnTo>
                <a:lnTo>
                  <a:pt x="0" y="787210"/>
                </a:lnTo>
                <a:lnTo>
                  <a:pt x="0" y="0"/>
                </a:lnTo>
                <a:close/>
              </a:path>
            </a:pathLst>
          </a:custGeom>
          <a:blipFill>
            <a:blip r:embed="rId33"/>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25" name="Freeform 125"/>
          <p:cNvSpPr/>
          <p:nvPr/>
        </p:nvSpPr>
        <p:spPr>
          <a:xfrm>
            <a:off x="4396409" y="1562793"/>
            <a:ext cx="590794" cy="559643"/>
          </a:xfrm>
          <a:custGeom>
            <a:avLst/>
            <a:gdLst/>
            <a:ahLst/>
            <a:cxnLst/>
            <a:rect l="l" t="t" r="r" b="b"/>
            <a:pathLst>
              <a:path w="590794" h="559643">
                <a:moveTo>
                  <a:pt x="0" y="0"/>
                </a:moveTo>
                <a:lnTo>
                  <a:pt x="590794" y="0"/>
                </a:lnTo>
                <a:lnTo>
                  <a:pt x="590794" y="559643"/>
                </a:lnTo>
                <a:lnTo>
                  <a:pt x="0" y="559643"/>
                </a:lnTo>
                <a:lnTo>
                  <a:pt x="0" y="0"/>
                </a:lnTo>
                <a:close/>
              </a:path>
            </a:pathLst>
          </a:custGeom>
          <a:blipFill>
            <a:blip>
              <a:extLst>
                <a:ext uri="{96DAC541-7B7A-43D3-8B79-37D633B846F1}">
                  <asvg:svgBlip xmlns:asvg="http://schemas.microsoft.com/office/drawing/2016/SVG/main" r:embed="rId34"/>
                </a:ext>
              </a:extLst>
            </a:blip>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26" name="Freeform 126"/>
          <p:cNvSpPr/>
          <p:nvPr/>
        </p:nvSpPr>
        <p:spPr>
          <a:xfrm>
            <a:off x="2032842" y="1378902"/>
            <a:ext cx="1649561" cy="927425"/>
          </a:xfrm>
          <a:custGeom>
            <a:avLst/>
            <a:gdLst/>
            <a:ahLst/>
            <a:cxnLst/>
            <a:rect l="l" t="t" r="r" b="b"/>
            <a:pathLst>
              <a:path w="1649561" h="927425">
                <a:moveTo>
                  <a:pt x="0" y="0"/>
                </a:moveTo>
                <a:lnTo>
                  <a:pt x="1649561" y="0"/>
                </a:lnTo>
                <a:lnTo>
                  <a:pt x="1649561" y="927425"/>
                </a:lnTo>
                <a:lnTo>
                  <a:pt x="0" y="927425"/>
                </a:lnTo>
                <a:lnTo>
                  <a:pt x="0" y="0"/>
                </a:lnTo>
                <a:close/>
              </a:path>
            </a:pathLst>
          </a:custGeom>
          <a:blipFill>
            <a:blip r:embed="rId35"/>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27" name="Freeform 127"/>
          <p:cNvSpPr/>
          <p:nvPr/>
        </p:nvSpPr>
        <p:spPr>
          <a:xfrm>
            <a:off x="6166626" y="1871841"/>
            <a:ext cx="754440" cy="985802"/>
          </a:xfrm>
          <a:custGeom>
            <a:avLst/>
            <a:gdLst/>
            <a:ahLst/>
            <a:cxnLst/>
            <a:rect l="l" t="t" r="r" b="b"/>
            <a:pathLst>
              <a:path w="754440" h="985802">
                <a:moveTo>
                  <a:pt x="0" y="0"/>
                </a:moveTo>
                <a:lnTo>
                  <a:pt x="754440" y="0"/>
                </a:lnTo>
                <a:lnTo>
                  <a:pt x="754440" y="985802"/>
                </a:lnTo>
                <a:lnTo>
                  <a:pt x="0" y="985802"/>
                </a:lnTo>
                <a:lnTo>
                  <a:pt x="0" y="0"/>
                </a:lnTo>
                <a:close/>
              </a:path>
            </a:pathLst>
          </a:custGeom>
          <a:blipFill>
            <a:blip r:embed="rId36"/>
            <a:stretch>
              <a:fillRect/>
            </a:stretch>
          </a:blipFill>
        </p:spPr>
        <p:txBody>
          <a:bodyPr/>
          <a:lstStyle/>
          <a:p>
            <a:endParaRPr lang="ja-JP" altLang="en-US">
              <a:latin typeface="A-OTF UD新ゴ Pro L" panose="020B0300000000000000" pitchFamily="34" charset="-128"/>
              <a:ea typeface="A-OTF UD新ゴ Pro L" panose="020B0300000000000000" pitchFamily="34" charset="-128"/>
            </a:endParaRPr>
          </a:p>
        </p:txBody>
      </p:sp>
      <p:sp>
        <p:nvSpPr>
          <p:cNvPr id="129" name="TextBox 129"/>
          <p:cNvSpPr txBox="1"/>
          <p:nvPr/>
        </p:nvSpPr>
        <p:spPr>
          <a:xfrm>
            <a:off x="3633333" y="10247997"/>
            <a:ext cx="2491338" cy="264688"/>
          </a:xfrm>
          <a:prstGeom prst="rect">
            <a:avLst/>
          </a:prstGeom>
        </p:spPr>
        <p:txBody>
          <a:bodyPr lIns="0" tIns="0" rIns="0" bIns="0" rtlCol="0" anchor="t">
            <a:spAutoFit/>
          </a:bodyPr>
          <a:lstStyle/>
          <a:p>
            <a:pPr algn="l">
              <a:lnSpc>
                <a:spcPts val="700"/>
              </a:lnSpc>
            </a:pPr>
            <a:r>
              <a:rPr lang="en-US" sz="500">
                <a:solidFill>
                  <a:srgbClr val="333333"/>
                </a:solidFill>
                <a:latin typeface="A-OTF UD新ゴ Pro L" panose="020B0300000000000000" pitchFamily="34" charset="-128"/>
                <a:ea typeface="A-OTF UD新ゴ Pro L" panose="020B0300000000000000" pitchFamily="34" charset="-128"/>
                <a:cs typeface="Poppins"/>
                <a:sym typeface="Poppins"/>
              </a:rPr>
              <a:t>©Schneider Electric. All Rights Reserved. Life Is On Schneider Electric is a trademark and the property of Schneider Electric SE, its subsidiaries and affiliated companies. APC-NEWS 2026.07</a:t>
            </a:r>
          </a:p>
        </p:txBody>
      </p:sp>
      <p:sp>
        <p:nvSpPr>
          <p:cNvPr id="130" name="TextBox 130"/>
          <p:cNvSpPr txBox="1"/>
          <p:nvPr/>
        </p:nvSpPr>
        <p:spPr>
          <a:xfrm>
            <a:off x="212288" y="9852180"/>
            <a:ext cx="417246" cy="157094"/>
          </a:xfrm>
          <a:prstGeom prst="rect">
            <a:avLst/>
          </a:prstGeom>
        </p:spPr>
        <p:txBody>
          <a:bodyPr lIns="0" tIns="0" rIns="0" bIns="0" rtlCol="0" anchor="t">
            <a:spAutoFit/>
          </a:bodyPr>
          <a:lstStyle/>
          <a:p>
            <a:pPr algn="ctr">
              <a:lnSpc>
                <a:spcPts val="1260"/>
              </a:lnSpc>
            </a:pPr>
            <a:r>
              <a:rPr lang="en-US" sz="900">
                <a:solidFill>
                  <a:srgbClr val="333333"/>
                </a:solidFill>
                <a:latin typeface="A-OTF UD新ゴ Pro L" panose="020B0300000000000000" pitchFamily="34" charset="-128"/>
                <a:ea typeface="A-OTF UD新ゴ Pro L" panose="020B0300000000000000" pitchFamily="34" charset="-128"/>
                <a:cs typeface="Poppins"/>
                <a:sym typeface="Poppins"/>
              </a:rPr>
              <a:t>販売店</a:t>
            </a:r>
          </a:p>
        </p:txBody>
      </p:sp>
      <p:sp>
        <p:nvSpPr>
          <p:cNvPr id="131" name="TextBox 131"/>
          <p:cNvSpPr txBox="1"/>
          <p:nvPr/>
        </p:nvSpPr>
        <p:spPr>
          <a:xfrm>
            <a:off x="3633332" y="9837788"/>
            <a:ext cx="2533293" cy="406073"/>
          </a:xfrm>
          <a:prstGeom prst="rect">
            <a:avLst/>
          </a:prstGeom>
        </p:spPr>
        <p:txBody>
          <a:bodyPr wrap="square" lIns="0" tIns="0" rIns="0" bIns="0" rtlCol="0" anchor="t">
            <a:spAutoFit/>
          </a:bodyPr>
          <a:lstStyle/>
          <a:p>
            <a:pPr algn="l">
              <a:lnSpc>
                <a:spcPts val="839"/>
              </a:lnSpc>
            </a:pPr>
            <a:r>
              <a:rPr lang="en-US" sz="599" spc="-29" dirty="0" err="1">
                <a:solidFill>
                  <a:srgbClr val="333333"/>
                </a:solidFill>
                <a:latin typeface="A-OTF UD新ゴ Pro L" panose="020B0300000000000000" pitchFamily="34" charset="-128"/>
                <a:ea typeface="A-OTF UD新ゴ Pro L" panose="020B0300000000000000" pitchFamily="34" charset="-128"/>
                <a:cs typeface="Poppins"/>
                <a:sym typeface="Poppins"/>
              </a:rPr>
              <a:t>シュナイダーエレクトリック株式会社</a:t>
            </a:r>
            <a:endParaRPr lang="en-US" sz="599" spc="-29"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839"/>
              </a:lnSpc>
            </a:pPr>
            <a:r>
              <a:rPr lang="en-US" sz="599" spc="-29" dirty="0">
                <a:solidFill>
                  <a:srgbClr val="333333"/>
                </a:solidFill>
                <a:latin typeface="A-OTF UD新ゴ Pro L" panose="020B0300000000000000" pitchFamily="34" charset="-128"/>
                <a:ea typeface="A-OTF UD新ゴ Pro L" panose="020B0300000000000000" pitchFamily="34" charset="-128"/>
                <a:cs typeface="Poppins"/>
                <a:sym typeface="Poppins"/>
              </a:rPr>
              <a:t>〒108-0023東京都港区芝浦2-15-6オアーゼ芝浦MJビル</a:t>
            </a:r>
          </a:p>
          <a:p>
            <a:pPr algn="l">
              <a:lnSpc>
                <a:spcPts val="839"/>
              </a:lnSpc>
            </a:pPr>
            <a:r>
              <a:rPr lang="en-US" sz="599" spc="-29" dirty="0" err="1">
                <a:solidFill>
                  <a:srgbClr val="333333"/>
                </a:solidFill>
                <a:latin typeface="A-OTF UD新ゴ Pro L" panose="020B0300000000000000" pitchFamily="34" charset="-128"/>
                <a:ea typeface="A-OTF UD新ゴ Pro L" panose="020B0300000000000000" pitchFamily="34" charset="-128"/>
                <a:cs typeface="Poppins"/>
                <a:sym typeface="Poppins"/>
              </a:rPr>
              <a:t>WEBサポート：https</a:t>
            </a:r>
            <a:r>
              <a:rPr lang="en-US" sz="599" spc="-29" dirty="0">
                <a:solidFill>
                  <a:srgbClr val="333333"/>
                </a:solidFill>
                <a:latin typeface="A-OTF UD新ゴ Pro L" panose="020B0300000000000000" pitchFamily="34" charset="-128"/>
                <a:ea typeface="A-OTF UD新ゴ Pro L" panose="020B0300000000000000" pitchFamily="34" charset="-128"/>
                <a:cs typeface="Poppins"/>
                <a:sym typeface="Poppins"/>
              </a:rPr>
              <a:t>://www.se.com/jp/ja/work/support/customer-care/contact-schneider-electric.jsp</a:t>
            </a:r>
          </a:p>
        </p:txBody>
      </p:sp>
      <p:sp>
        <p:nvSpPr>
          <p:cNvPr id="132" name="TextBox 132"/>
          <p:cNvSpPr txBox="1"/>
          <p:nvPr/>
        </p:nvSpPr>
        <p:spPr>
          <a:xfrm>
            <a:off x="153472" y="3527362"/>
            <a:ext cx="3683771" cy="166712"/>
          </a:xfrm>
          <a:prstGeom prst="rect">
            <a:avLst/>
          </a:prstGeom>
        </p:spPr>
        <p:txBody>
          <a:bodyPr wrap="square" lIns="0" tIns="0" rIns="0" bIns="0" rtlCol="0" anchor="t">
            <a:spAutoFit/>
          </a:bodyPr>
          <a:lstStyle/>
          <a:p>
            <a:pPr algn="l">
              <a:lnSpc>
                <a:spcPts val="1319"/>
              </a:lnSpc>
            </a:pP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最適なUPS</a:t>
            </a:r>
            <a:r>
              <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無停電電源装置</a:t>
            </a:r>
            <a:r>
              <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の選び方：UPS選定フロ</a:t>
            </a:r>
            <a:r>
              <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ー</a:t>
            </a:r>
          </a:p>
        </p:txBody>
      </p:sp>
      <p:sp>
        <p:nvSpPr>
          <p:cNvPr id="133" name="TextBox 133"/>
          <p:cNvSpPr txBox="1"/>
          <p:nvPr/>
        </p:nvSpPr>
        <p:spPr>
          <a:xfrm>
            <a:off x="245791" y="3852541"/>
            <a:ext cx="1317322" cy="375809"/>
          </a:xfrm>
          <a:prstGeom prst="rect">
            <a:avLst/>
          </a:prstGeom>
        </p:spPr>
        <p:txBody>
          <a:bodyPr wrap="square" lIns="0" tIns="0" rIns="0" bIns="0" rtlCol="0" anchor="t">
            <a:spAutoFit/>
          </a:bodyPr>
          <a:lstStyle/>
          <a:p>
            <a:pPr algn="l">
              <a:lnSpc>
                <a:spcPts val="1539"/>
              </a:lnSpc>
            </a:pPr>
            <a:r>
              <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PLC/FA/</a:t>
            </a: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産業機器</a:t>
            </a:r>
            <a:endPar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l">
              <a:lnSpc>
                <a:spcPts val="1539"/>
              </a:lnSpc>
              <a:spcBef>
                <a:spcPct val="0"/>
              </a:spcBef>
            </a:pP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医療機器</a:t>
            </a:r>
            <a:endPar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34" name="TextBox 134"/>
          <p:cNvSpPr txBox="1"/>
          <p:nvPr/>
        </p:nvSpPr>
        <p:spPr>
          <a:xfrm>
            <a:off x="1690470" y="3852541"/>
            <a:ext cx="1112367" cy="375809"/>
          </a:xfrm>
          <a:prstGeom prst="rect">
            <a:avLst/>
          </a:prstGeom>
        </p:spPr>
        <p:txBody>
          <a:bodyPr wrap="square" lIns="0" tIns="0" rIns="0" bIns="0" rtlCol="0" anchor="t">
            <a:spAutoFit/>
          </a:bodyPr>
          <a:lstStyle/>
          <a:p>
            <a:pPr algn="l">
              <a:lnSpc>
                <a:spcPts val="1539"/>
              </a:lnSpc>
            </a:pP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PCサーバ</a:t>
            </a:r>
            <a:r>
              <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ー</a:t>
            </a:r>
          </a:p>
          <a:p>
            <a:pPr algn="l">
              <a:lnSpc>
                <a:spcPts val="1539"/>
              </a:lnSpc>
              <a:spcBef>
                <a:spcPct val="0"/>
              </a:spcBef>
            </a:pP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ストレージ</a:t>
            </a:r>
            <a:endPar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35" name="TextBox 135"/>
          <p:cNvSpPr txBox="1"/>
          <p:nvPr/>
        </p:nvSpPr>
        <p:spPr>
          <a:xfrm>
            <a:off x="6134783" y="3879874"/>
            <a:ext cx="399169" cy="183448"/>
          </a:xfrm>
          <a:prstGeom prst="rect">
            <a:avLst/>
          </a:prstGeom>
        </p:spPr>
        <p:txBody>
          <a:bodyPr wrap="square" lIns="0" tIns="0" rIns="0" bIns="0" rtlCol="0" anchor="t">
            <a:spAutoFit/>
          </a:bodyPr>
          <a:lstStyle/>
          <a:p>
            <a:pPr algn="l">
              <a:lnSpc>
                <a:spcPts val="1539"/>
              </a:lnSpc>
              <a:spcBef>
                <a:spcPct val="0"/>
              </a:spcBef>
            </a:pP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家電</a:t>
            </a:r>
            <a:endPar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36" name="TextBox 136"/>
          <p:cNvSpPr txBox="1"/>
          <p:nvPr/>
        </p:nvSpPr>
        <p:spPr>
          <a:xfrm>
            <a:off x="3165136" y="3852541"/>
            <a:ext cx="1295865" cy="568169"/>
          </a:xfrm>
          <a:prstGeom prst="rect">
            <a:avLst/>
          </a:prstGeom>
        </p:spPr>
        <p:txBody>
          <a:bodyPr wrap="square" lIns="0" tIns="0" rIns="0" bIns="0" rtlCol="0" anchor="t">
            <a:spAutoFit/>
          </a:bodyPr>
          <a:lstStyle/>
          <a:p>
            <a:pPr algn="l">
              <a:lnSpc>
                <a:spcPts val="1539"/>
              </a:lnSpc>
            </a:pP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ワークステーション</a:t>
            </a:r>
            <a:endPar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l">
              <a:lnSpc>
                <a:spcPts val="1539"/>
              </a:lnSpc>
            </a:pP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デスクトップPC</a:t>
            </a:r>
            <a:endPar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l">
              <a:lnSpc>
                <a:spcPts val="1539"/>
              </a:lnSpc>
              <a:spcBef>
                <a:spcPct val="0"/>
              </a:spcBef>
            </a:pPr>
            <a:r>
              <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NAS</a:t>
            </a:r>
          </a:p>
        </p:txBody>
      </p:sp>
      <p:sp>
        <p:nvSpPr>
          <p:cNvPr id="137" name="TextBox 137"/>
          <p:cNvSpPr txBox="1"/>
          <p:nvPr/>
        </p:nvSpPr>
        <p:spPr>
          <a:xfrm>
            <a:off x="833030" y="6073979"/>
            <a:ext cx="957587" cy="181653"/>
          </a:xfrm>
          <a:prstGeom prst="rect">
            <a:avLst/>
          </a:prstGeom>
        </p:spPr>
        <p:txBody>
          <a:bodyPr wrap="square" lIns="0" tIns="0" rIns="0" bIns="0" rtlCol="0" anchor="t">
            <a:spAutoFit/>
          </a:bodyPr>
          <a:lstStyle/>
          <a:p>
            <a:pPr algn="ctr">
              <a:lnSpc>
                <a:spcPts val="1470"/>
              </a:lnSpc>
              <a:spcBef>
                <a:spcPct val="0"/>
              </a:spcBef>
            </a:pPr>
            <a:r>
              <a:rPr lang="en-US" sz="10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SRTシリーズ</a:t>
            </a:r>
            <a:endPar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38" name="TextBox 138"/>
          <p:cNvSpPr txBox="1"/>
          <p:nvPr/>
        </p:nvSpPr>
        <p:spPr>
          <a:xfrm>
            <a:off x="3837244" y="6356604"/>
            <a:ext cx="810071" cy="181653"/>
          </a:xfrm>
          <a:prstGeom prst="rect">
            <a:avLst/>
          </a:prstGeom>
        </p:spPr>
        <p:txBody>
          <a:bodyPr wrap="square" lIns="0" tIns="0" rIns="0" bIns="0" rtlCol="0" anchor="t">
            <a:spAutoFit/>
          </a:bodyPr>
          <a:lstStyle/>
          <a:p>
            <a:pPr algn="ctr">
              <a:lnSpc>
                <a:spcPts val="1470"/>
              </a:lnSpc>
              <a:spcBef>
                <a:spcPct val="0"/>
              </a:spcBef>
            </a:pPr>
            <a:r>
              <a:rPr lang="en-US" sz="10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RSシリーズ</a:t>
            </a:r>
            <a:endPar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39" name="TextBox 139"/>
          <p:cNvSpPr txBox="1"/>
          <p:nvPr/>
        </p:nvSpPr>
        <p:spPr>
          <a:xfrm>
            <a:off x="6440735" y="6175052"/>
            <a:ext cx="860708" cy="181653"/>
          </a:xfrm>
          <a:prstGeom prst="rect">
            <a:avLst/>
          </a:prstGeom>
        </p:spPr>
        <p:txBody>
          <a:bodyPr wrap="square" lIns="0" tIns="0" rIns="0" bIns="0" rtlCol="0" anchor="t">
            <a:spAutoFit/>
          </a:bodyPr>
          <a:lstStyle/>
          <a:p>
            <a:pPr algn="ctr">
              <a:lnSpc>
                <a:spcPts val="1470"/>
              </a:lnSpc>
              <a:spcBef>
                <a:spcPct val="0"/>
              </a:spcBef>
            </a:pPr>
            <a:r>
              <a:rPr lang="en-US" sz="10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ESシリーズ</a:t>
            </a:r>
            <a:endPar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40" name="TextBox 140"/>
          <p:cNvSpPr txBox="1"/>
          <p:nvPr/>
        </p:nvSpPr>
        <p:spPr>
          <a:xfrm>
            <a:off x="1992767" y="6343875"/>
            <a:ext cx="962453" cy="181653"/>
          </a:xfrm>
          <a:prstGeom prst="rect">
            <a:avLst/>
          </a:prstGeom>
        </p:spPr>
        <p:txBody>
          <a:bodyPr wrap="square" lIns="0" tIns="0" rIns="0" bIns="0" rtlCol="0" anchor="t">
            <a:spAutoFit/>
          </a:bodyPr>
          <a:lstStyle/>
          <a:p>
            <a:pPr algn="ctr">
              <a:lnSpc>
                <a:spcPts val="1470"/>
              </a:lnSpc>
              <a:spcBef>
                <a:spcPct val="0"/>
              </a:spcBef>
            </a:pPr>
            <a:r>
              <a:rPr lang="en-US" sz="10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SMTシリーズ</a:t>
            </a:r>
            <a:endPar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41" name="TextBox 141"/>
          <p:cNvSpPr txBox="1"/>
          <p:nvPr/>
        </p:nvSpPr>
        <p:spPr>
          <a:xfrm>
            <a:off x="4634070" y="3851769"/>
            <a:ext cx="1295865" cy="375809"/>
          </a:xfrm>
          <a:prstGeom prst="rect">
            <a:avLst/>
          </a:prstGeom>
        </p:spPr>
        <p:txBody>
          <a:bodyPr wrap="square" lIns="0" tIns="0" rIns="0" bIns="0" rtlCol="0" anchor="t">
            <a:spAutoFit/>
          </a:bodyPr>
          <a:lstStyle/>
          <a:p>
            <a:pPr algn="l">
              <a:lnSpc>
                <a:spcPts val="1539"/>
              </a:lnSpc>
              <a:spcBef>
                <a:spcPct val="0"/>
              </a:spcBef>
            </a:pPr>
            <a:r>
              <a:rPr lang="en-US" sz="10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ルータースイッチ等のネットワーク機器</a:t>
            </a:r>
            <a:endParaRPr lang="en-US" sz="1099"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42" name="TextBox 142"/>
          <p:cNvSpPr txBox="1"/>
          <p:nvPr/>
        </p:nvSpPr>
        <p:spPr>
          <a:xfrm>
            <a:off x="6134784" y="4107176"/>
            <a:ext cx="1195882" cy="132472"/>
          </a:xfrm>
          <a:prstGeom prst="rect">
            <a:avLst/>
          </a:prstGeom>
        </p:spPr>
        <p:txBody>
          <a:bodyPr wrap="square" lIns="0" tIns="0" rIns="0" bIns="0" rtlCol="0" anchor="t">
            <a:spAutoFit/>
          </a:bodyPr>
          <a:lstStyle/>
          <a:p>
            <a:pPr algn="ctr">
              <a:lnSpc>
                <a:spcPts val="1050"/>
              </a:lnSpc>
              <a:spcBef>
                <a:spcPct val="0"/>
              </a:spcBef>
            </a:pPr>
            <a:r>
              <a:rPr lang="en-US" sz="7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7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テレビ</a:t>
            </a:r>
            <a:r>
              <a:rPr lang="en-US" sz="7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7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レコーダーなど</a:t>
            </a:r>
            <a:r>
              <a:rPr lang="en-US" sz="7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p>
        </p:txBody>
      </p:sp>
      <p:sp>
        <p:nvSpPr>
          <p:cNvPr id="143" name="TextBox 143"/>
          <p:cNvSpPr txBox="1"/>
          <p:nvPr/>
        </p:nvSpPr>
        <p:spPr>
          <a:xfrm>
            <a:off x="184220" y="4949533"/>
            <a:ext cx="1033679" cy="607346"/>
          </a:xfrm>
          <a:prstGeom prst="rect">
            <a:avLst/>
          </a:prstGeom>
        </p:spPr>
        <p:txBody>
          <a:bodyPr lIns="0" tIns="0" rIns="0" bIns="0" rtlCol="0" anchor="t">
            <a:spAutoFit/>
          </a:bodyPr>
          <a:lstStyle/>
          <a:p>
            <a:pPr algn="ctr">
              <a:lnSpc>
                <a:spcPts val="1190"/>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瞬断ゼロ</a:t>
            </a:r>
          </a:p>
          <a:p>
            <a:pPr algn="ctr">
              <a:lnSpc>
                <a:spcPts val="1190"/>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(0ms)が必要</a:t>
            </a:r>
          </a:p>
          <a:p>
            <a:pPr algn="ctr">
              <a:lnSpc>
                <a:spcPts val="1190"/>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またはノイズ</a:t>
            </a:r>
          </a:p>
          <a:p>
            <a:pPr algn="ctr">
              <a:lnSpc>
                <a:spcPts val="1190"/>
              </a:lnSpc>
              <a:spcBef>
                <a:spcPct val="0"/>
              </a:spcBef>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電圧変動に弱い？</a:t>
            </a:r>
          </a:p>
        </p:txBody>
      </p:sp>
      <p:sp>
        <p:nvSpPr>
          <p:cNvPr id="144" name="TextBox 144"/>
          <p:cNvSpPr txBox="1"/>
          <p:nvPr/>
        </p:nvSpPr>
        <p:spPr>
          <a:xfrm>
            <a:off x="2142732" y="4949533"/>
            <a:ext cx="759544" cy="607346"/>
          </a:xfrm>
          <a:prstGeom prst="rect">
            <a:avLst/>
          </a:prstGeom>
        </p:spPr>
        <p:txBody>
          <a:bodyPr lIns="0" tIns="0" rIns="0" bIns="0" rtlCol="0" anchor="t">
            <a:spAutoFit/>
          </a:bodyPr>
          <a:lstStyle/>
          <a:p>
            <a:pPr algn="ctr">
              <a:lnSpc>
                <a:spcPts val="1190"/>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ネットワーク</a:t>
            </a:r>
          </a:p>
          <a:p>
            <a:pPr algn="ctr">
              <a:lnSpc>
                <a:spcPts val="1190"/>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LAN、SNMP経由での管理</a:t>
            </a:r>
          </a:p>
          <a:p>
            <a:pPr algn="ctr">
              <a:lnSpc>
                <a:spcPts val="1190"/>
              </a:lnSpc>
              <a:spcBef>
                <a:spcPct val="0"/>
              </a:spcBef>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が必要？</a:t>
            </a:r>
          </a:p>
        </p:txBody>
      </p:sp>
      <p:sp>
        <p:nvSpPr>
          <p:cNvPr id="145" name="TextBox 145"/>
          <p:cNvSpPr txBox="1"/>
          <p:nvPr/>
        </p:nvSpPr>
        <p:spPr>
          <a:xfrm>
            <a:off x="235518" y="6828212"/>
            <a:ext cx="1563192" cy="453457"/>
          </a:xfrm>
          <a:prstGeom prst="rect">
            <a:avLst/>
          </a:prstGeom>
        </p:spPr>
        <p:txBody>
          <a:bodyPr lIns="0" tIns="0" rIns="0" bIns="0" rtlCol="0" anchor="t">
            <a:spAutoFit/>
          </a:bodyPr>
          <a:lstStyle/>
          <a:p>
            <a:pPr algn="l">
              <a:lnSpc>
                <a:spcPts val="1190"/>
              </a:lnSpc>
            </a:pP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産業用途やミッション</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1190"/>
              </a:lnSpc>
              <a:spcBef>
                <a:spcPct val="0"/>
              </a:spcBef>
            </a:pP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クリティカルなシステム向けの高密度モデル</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46" name="TextBox 146"/>
          <p:cNvSpPr txBox="1"/>
          <p:nvPr/>
        </p:nvSpPr>
        <p:spPr>
          <a:xfrm>
            <a:off x="1299318" y="5009273"/>
            <a:ext cx="794625" cy="453457"/>
          </a:xfrm>
          <a:prstGeom prst="rect">
            <a:avLst/>
          </a:prstGeom>
        </p:spPr>
        <p:txBody>
          <a:bodyPr lIns="0" tIns="0" rIns="0" bIns="0" rtlCol="0" anchor="t">
            <a:spAutoFit/>
          </a:bodyPr>
          <a:lstStyle/>
          <a:p>
            <a:pPr algn="ctr">
              <a:lnSpc>
                <a:spcPts val="1190"/>
              </a:lnSpc>
            </a:pP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ミッション</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190"/>
              </a:lnSpc>
              <a:spcBef>
                <a:spcPct val="0"/>
              </a:spcBef>
            </a:pP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クリティカル</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190"/>
              </a:lnSpc>
              <a:spcBef>
                <a:spcPct val="0"/>
              </a:spcBef>
            </a:pP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瞬断NG</a:t>
            </a: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a:t>
            </a:r>
          </a:p>
        </p:txBody>
      </p:sp>
      <p:sp>
        <p:nvSpPr>
          <p:cNvPr id="147" name="TextBox 147"/>
          <p:cNvSpPr txBox="1"/>
          <p:nvPr/>
        </p:nvSpPr>
        <p:spPr>
          <a:xfrm>
            <a:off x="1976404" y="6125468"/>
            <a:ext cx="1466849" cy="181653"/>
          </a:xfrm>
          <a:prstGeom prst="rect">
            <a:avLst/>
          </a:prstGeom>
        </p:spPr>
        <p:txBody>
          <a:bodyPr wrap="square" lIns="0" tIns="0" rIns="0" bIns="0" rtlCol="0" anchor="t">
            <a:spAutoFit/>
          </a:bodyPr>
          <a:lstStyle/>
          <a:p>
            <a:pPr algn="ctr">
              <a:lnSpc>
                <a:spcPts val="1470"/>
              </a:lnSpc>
              <a:spcBef>
                <a:spcPct val="0"/>
              </a:spcBef>
            </a:pPr>
            <a:r>
              <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10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ネットワーク管理</a:t>
            </a:r>
            <a:r>
              <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p>
        </p:txBody>
      </p:sp>
      <p:sp>
        <p:nvSpPr>
          <p:cNvPr id="148" name="TextBox 148"/>
          <p:cNvSpPr txBox="1"/>
          <p:nvPr/>
        </p:nvSpPr>
        <p:spPr>
          <a:xfrm>
            <a:off x="3478864" y="6132420"/>
            <a:ext cx="1155206" cy="181653"/>
          </a:xfrm>
          <a:prstGeom prst="rect">
            <a:avLst/>
          </a:prstGeom>
        </p:spPr>
        <p:txBody>
          <a:bodyPr wrap="square" lIns="0" tIns="0" rIns="0" bIns="0" rtlCol="0" anchor="t">
            <a:spAutoFit/>
          </a:bodyPr>
          <a:lstStyle/>
          <a:p>
            <a:pPr algn="l">
              <a:lnSpc>
                <a:spcPts val="1470"/>
              </a:lnSpc>
              <a:spcBef>
                <a:spcPct val="0"/>
              </a:spcBef>
            </a:pPr>
            <a:r>
              <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r>
              <a:rPr lang="en-US" sz="10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ローカル管理</a:t>
            </a:r>
            <a:r>
              <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p>
        </p:txBody>
      </p:sp>
      <p:sp>
        <p:nvSpPr>
          <p:cNvPr id="149" name="TextBox 149"/>
          <p:cNvSpPr txBox="1"/>
          <p:nvPr/>
        </p:nvSpPr>
        <p:spPr>
          <a:xfrm>
            <a:off x="2977513" y="5007718"/>
            <a:ext cx="702134" cy="453457"/>
          </a:xfrm>
          <a:prstGeom prst="rect">
            <a:avLst/>
          </a:prstGeom>
        </p:spPr>
        <p:txBody>
          <a:bodyPr lIns="0" tIns="0" rIns="0" bIns="0" rtlCol="0" anchor="t">
            <a:spAutoFit/>
          </a:bodyPr>
          <a:lstStyle/>
          <a:p>
            <a:pPr algn="ctr">
              <a:lnSpc>
                <a:spcPts val="1190"/>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USBや</a:t>
            </a:r>
          </a:p>
          <a:p>
            <a:pPr algn="ctr">
              <a:lnSpc>
                <a:spcPts val="1190"/>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シリアル</a:t>
            </a:r>
          </a:p>
          <a:p>
            <a:pPr algn="ctr">
              <a:lnSpc>
                <a:spcPts val="1190"/>
              </a:lnSpc>
              <a:spcBef>
                <a:spcPct val="0"/>
              </a:spcBef>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接続？</a:t>
            </a:r>
          </a:p>
        </p:txBody>
      </p:sp>
      <p:sp>
        <p:nvSpPr>
          <p:cNvPr id="150" name="TextBox 150"/>
          <p:cNvSpPr txBox="1"/>
          <p:nvPr/>
        </p:nvSpPr>
        <p:spPr>
          <a:xfrm>
            <a:off x="1924479" y="6557349"/>
            <a:ext cx="990603" cy="225126"/>
          </a:xfrm>
          <a:prstGeom prst="rect">
            <a:avLst/>
          </a:prstGeom>
        </p:spPr>
        <p:txBody>
          <a:bodyPr lIns="0" tIns="0" rIns="0" bIns="0" rtlCol="0" anchor="t">
            <a:spAutoFit/>
          </a:bodyPr>
          <a:lstStyle/>
          <a:p>
            <a:pPr algn="just">
              <a:lnSpc>
                <a:spcPts val="910"/>
              </a:lnSpc>
              <a:spcBef>
                <a:spcPct val="0"/>
              </a:spcBef>
            </a:pPr>
            <a:r>
              <a:rPr lang="en-US" sz="650">
                <a:solidFill>
                  <a:srgbClr val="333333"/>
                </a:solidFill>
                <a:latin typeface="A-OTF UD新ゴ Pro L" panose="020B0300000000000000" pitchFamily="34" charset="-128"/>
                <a:ea typeface="A-OTF UD新ゴ Pro L" panose="020B0300000000000000" pitchFamily="34" charset="-128"/>
                <a:cs typeface="Poppins"/>
                <a:sym typeface="Poppins"/>
              </a:rPr>
              <a:t>※別途ネットワーク</a:t>
            </a:r>
          </a:p>
          <a:p>
            <a:pPr algn="just">
              <a:lnSpc>
                <a:spcPts val="910"/>
              </a:lnSpc>
              <a:spcBef>
                <a:spcPct val="0"/>
              </a:spcBef>
            </a:pPr>
            <a:r>
              <a:rPr lang="en-US" sz="650">
                <a:solidFill>
                  <a:srgbClr val="333333"/>
                </a:solidFill>
                <a:latin typeface="A-OTF UD新ゴ Pro L" panose="020B0300000000000000" pitchFamily="34" charset="-128"/>
                <a:ea typeface="A-OTF UD新ゴ Pro L" panose="020B0300000000000000" pitchFamily="34" charset="-128"/>
                <a:cs typeface="Poppins"/>
                <a:sym typeface="Poppins"/>
              </a:rPr>
              <a:t>マネジメントカードが必要</a:t>
            </a:r>
          </a:p>
        </p:txBody>
      </p:sp>
      <p:sp>
        <p:nvSpPr>
          <p:cNvPr id="151" name="TextBox 151"/>
          <p:cNvSpPr txBox="1"/>
          <p:nvPr/>
        </p:nvSpPr>
        <p:spPr>
          <a:xfrm>
            <a:off x="2684299" y="6998457"/>
            <a:ext cx="1085744" cy="453457"/>
          </a:xfrm>
          <a:prstGeom prst="rect">
            <a:avLst/>
          </a:prstGeom>
        </p:spPr>
        <p:txBody>
          <a:bodyPr lIns="0" tIns="0" rIns="0" bIns="0" rtlCol="0" anchor="t">
            <a:spAutoFit/>
          </a:bodyPr>
          <a:lstStyle/>
          <a:p>
            <a:pPr algn="l">
              <a:lnSpc>
                <a:spcPts val="1190"/>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オフィス環境や</a:t>
            </a:r>
          </a:p>
          <a:p>
            <a:pPr algn="l">
              <a:lnSpc>
                <a:spcPts val="1190"/>
              </a:lnSpc>
              <a:spcBef>
                <a:spcPct val="0"/>
              </a:spcBef>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拠点IT機器に最適な正弦波出力モデル</a:t>
            </a:r>
          </a:p>
        </p:txBody>
      </p:sp>
      <p:sp>
        <p:nvSpPr>
          <p:cNvPr id="152" name="TextBox 152"/>
          <p:cNvSpPr txBox="1"/>
          <p:nvPr/>
        </p:nvSpPr>
        <p:spPr>
          <a:xfrm>
            <a:off x="3755848" y="5161579"/>
            <a:ext cx="772850" cy="150919"/>
          </a:xfrm>
          <a:prstGeom prst="rect">
            <a:avLst/>
          </a:prstGeom>
        </p:spPr>
        <p:txBody>
          <a:bodyPr lIns="0" tIns="0" rIns="0" bIns="0" rtlCol="0" anchor="t">
            <a:spAutoFit/>
          </a:bodyPr>
          <a:lstStyle/>
          <a:p>
            <a:pPr algn="ctr">
              <a:lnSpc>
                <a:spcPts val="1190"/>
              </a:lnSpc>
              <a:spcBef>
                <a:spcPct val="0"/>
              </a:spcBef>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コスト優先？</a:t>
            </a:r>
          </a:p>
        </p:txBody>
      </p:sp>
      <p:sp>
        <p:nvSpPr>
          <p:cNvPr id="153" name="TextBox 153"/>
          <p:cNvSpPr txBox="1"/>
          <p:nvPr/>
        </p:nvSpPr>
        <p:spPr>
          <a:xfrm>
            <a:off x="5597264" y="5981756"/>
            <a:ext cx="583853" cy="182880"/>
          </a:xfrm>
          <a:prstGeom prst="rect">
            <a:avLst/>
          </a:prstGeom>
        </p:spPr>
        <p:txBody>
          <a:bodyPr lIns="0" tIns="0" rIns="0" bIns="0" rtlCol="0" anchor="t">
            <a:spAutoFit/>
          </a:bodyPr>
          <a:lstStyle/>
          <a:p>
            <a:pPr algn="ctr">
              <a:lnSpc>
                <a:spcPts val="1470"/>
              </a:lnSpc>
              <a:spcBef>
                <a:spcPct val="0"/>
              </a:spcBef>
            </a:pPr>
            <a:r>
              <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r>
              <a:rPr lang="en-US" sz="10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正弦波</a:t>
            </a:r>
            <a:r>
              <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p>
        </p:txBody>
      </p:sp>
      <p:sp>
        <p:nvSpPr>
          <p:cNvPr id="154" name="TextBox 154"/>
          <p:cNvSpPr txBox="1"/>
          <p:nvPr/>
        </p:nvSpPr>
        <p:spPr>
          <a:xfrm>
            <a:off x="4604897" y="5030479"/>
            <a:ext cx="862688" cy="453457"/>
          </a:xfrm>
          <a:prstGeom prst="rect">
            <a:avLst/>
          </a:prstGeom>
        </p:spPr>
        <p:txBody>
          <a:bodyPr lIns="0" tIns="0" rIns="0" bIns="0" rtlCol="0" anchor="t">
            <a:spAutoFit/>
          </a:bodyPr>
          <a:lstStyle/>
          <a:p>
            <a:pPr algn="ctr">
              <a:lnSpc>
                <a:spcPts val="1190"/>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複数機器の</a:t>
            </a:r>
          </a:p>
          <a:p>
            <a:pPr algn="ctr">
              <a:lnSpc>
                <a:spcPts val="1190"/>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集中管理が</a:t>
            </a:r>
          </a:p>
          <a:p>
            <a:pPr algn="ctr">
              <a:lnSpc>
                <a:spcPts val="1190"/>
              </a:lnSpc>
              <a:spcBef>
                <a:spcPct val="0"/>
              </a:spcBef>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必要？</a:t>
            </a:r>
          </a:p>
        </p:txBody>
      </p:sp>
      <p:sp>
        <p:nvSpPr>
          <p:cNvPr id="155" name="TextBox 155"/>
          <p:cNvSpPr txBox="1"/>
          <p:nvPr/>
        </p:nvSpPr>
        <p:spPr>
          <a:xfrm>
            <a:off x="2579202" y="5758111"/>
            <a:ext cx="2135909" cy="206210"/>
          </a:xfrm>
          <a:prstGeom prst="rect">
            <a:avLst/>
          </a:prstGeom>
        </p:spPr>
        <p:txBody>
          <a:bodyPr wrap="square" lIns="0" tIns="0" rIns="0" bIns="0" rtlCol="0" anchor="t">
            <a:spAutoFit/>
          </a:bodyPr>
          <a:lstStyle/>
          <a:p>
            <a:pPr>
              <a:lnSpc>
                <a:spcPts val="1679"/>
              </a:lnSpc>
              <a:spcBef>
                <a:spcPct val="0"/>
              </a:spcBef>
            </a:pPr>
            <a:r>
              <a:rPr lang="en-US" sz="11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ラインインタラクティブ方式</a:t>
            </a:r>
            <a:r>
              <a:rPr lang="en-US" sz="11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p>
        </p:txBody>
      </p:sp>
      <p:sp>
        <p:nvSpPr>
          <p:cNvPr id="156" name="TextBox 156"/>
          <p:cNvSpPr txBox="1"/>
          <p:nvPr/>
        </p:nvSpPr>
        <p:spPr>
          <a:xfrm>
            <a:off x="3972920" y="7180491"/>
            <a:ext cx="863605" cy="150919"/>
          </a:xfrm>
          <a:prstGeom prst="rect">
            <a:avLst/>
          </a:prstGeom>
        </p:spPr>
        <p:txBody>
          <a:bodyPr lIns="0" tIns="0" rIns="0" bIns="0" rtlCol="0" anchor="t">
            <a:spAutoFit/>
          </a:bodyPr>
          <a:lstStyle/>
          <a:p>
            <a:pPr algn="l">
              <a:lnSpc>
                <a:spcPts val="1190"/>
              </a:lnSpc>
              <a:spcBef>
                <a:spcPct val="0"/>
              </a:spcBef>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正弦波出力モデル</a:t>
            </a:r>
          </a:p>
        </p:txBody>
      </p:sp>
      <p:sp>
        <p:nvSpPr>
          <p:cNvPr id="157" name="TextBox 157"/>
          <p:cNvSpPr txBox="1"/>
          <p:nvPr/>
        </p:nvSpPr>
        <p:spPr>
          <a:xfrm>
            <a:off x="5546110" y="5030479"/>
            <a:ext cx="875464" cy="453457"/>
          </a:xfrm>
          <a:prstGeom prst="rect">
            <a:avLst/>
          </a:prstGeom>
        </p:spPr>
        <p:txBody>
          <a:bodyPr lIns="0" tIns="0" rIns="0" bIns="0" rtlCol="0" anchor="t">
            <a:spAutoFit/>
          </a:bodyPr>
          <a:lstStyle/>
          <a:p>
            <a:pPr algn="ctr">
              <a:lnSpc>
                <a:spcPts val="1190"/>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通信維持が目的</a:t>
            </a:r>
          </a:p>
          <a:p>
            <a:pPr algn="ctr">
              <a:lnSpc>
                <a:spcPts val="1190"/>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(必要最低限)</a:t>
            </a:r>
          </a:p>
          <a:p>
            <a:pPr algn="ctr">
              <a:lnSpc>
                <a:spcPts val="1190"/>
              </a:lnSpc>
              <a:spcBef>
                <a:spcPct val="0"/>
              </a:spcBef>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省スペース重視</a:t>
            </a:r>
          </a:p>
        </p:txBody>
      </p:sp>
      <p:sp>
        <p:nvSpPr>
          <p:cNvPr id="158" name="TextBox 158"/>
          <p:cNvSpPr txBox="1"/>
          <p:nvPr/>
        </p:nvSpPr>
        <p:spPr>
          <a:xfrm>
            <a:off x="6488249" y="5030479"/>
            <a:ext cx="917185" cy="453457"/>
          </a:xfrm>
          <a:prstGeom prst="rect">
            <a:avLst/>
          </a:prstGeom>
        </p:spPr>
        <p:txBody>
          <a:bodyPr lIns="0" tIns="0" rIns="0" bIns="0" rtlCol="0" anchor="t">
            <a:spAutoFit/>
          </a:bodyPr>
          <a:lstStyle/>
          <a:p>
            <a:pPr algn="ctr">
              <a:lnSpc>
                <a:spcPts val="1190"/>
              </a:lnSpc>
            </a:pP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簡単な</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190"/>
              </a:lnSpc>
            </a:pP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バックアップ</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ctr">
              <a:lnSpc>
                <a:spcPts val="1190"/>
              </a:lnSpc>
              <a:spcBef>
                <a:spcPct val="0"/>
              </a:spcBef>
            </a:pP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で良い</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59" name="TextBox 159"/>
          <p:cNvSpPr txBox="1"/>
          <p:nvPr/>
        </p:nvSpPr>
        <p:spPr>
          <a:xfrm>
            <a:off x="5319677" y="6176858"/>
            <a:ext cx="966758" cy="181653"/>
          </a:xfrm>
          <a:prstGeom prst="rect">
            <a:avLst/>
          </a:prstGeom>
        </p:spPr>
        <p:txBody>
          <a:bodyPr wrap="square" lIns="0" tIns="0" rIns="0" bIns="0" rtlCol="0" anchor="t">
            <a:spAutoFit/>
          </a:bodyPr>
          <a:lstStyle/>
          <a:p>
            <a:pPr algn="ctr">
              <a:lnSpc>
                <a:spcPts val="1470"/>
              </a:lnSpc>
              <a:spcBef>
                <a:spcPct val="0"/>
              </a:spcBef>
            </a:pPr>
            <a:r>
              <a:rPr lang="en-US" sz="10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SCLシリーズ</a:t>
            </a:r>
            <a:endPar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60" name="TextBox 160"/>
          <p:cNvSpPr txBox="1"/>
          <p:nvPr/>
        </p:nvSpPr>
        <p:spPr>
          <a:xfrm>
            <a:off x="5477723" y="5589141"/>
            <a:ext cx="1661137" cy="206210"/>
          </a:xfrm>
          <a:prstGeom prst="rect">
            <a:avLst/>
          </a:prstGeom>
        </p:spPr>
        <p:txBody>
          <a:bodyPr wrap="square" lIns="0" tIns="0" rIns="0" bIns="0" rtlCol="0" anchor="t">
            <a:spAutoFit/>
          </a:bodyPr>
          <a:lstStyle/>
          <a:p>
            <a:pPr algn="l">
              <a:lnSpc>
                <a:spcPts val="1679"/>
              </a:lnSpc>
              <a:spcBef>
                <a:spcPct val="0"/>
              </a:spcBef>
            </a:pPr>
            <a:r>
              <a:rPr lang="en-US" sz="11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r>
              <a:rPr lang="en-US" sz="11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常時商用給電方式</a:t>
            </a:r>
            <a:r>
              <a:rPr lang="en-US" sz="11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p>
        </p:txBody>
      </p:sp>
      <p:sp>
        <p:nvSpPr>
          <p:cNvPr id="161" name="TextBox 161"/>
          <p:cNvSpPr txBox="1"/>
          <p:nvPr/>
        </p:nvSpPr>
        <p:spPr>
          <a:xfrm>
            <a:off x="6264247" y="7007982"/>
            <a:ext cx="1079506" cy="418467"/>
          </a:xfrm>
          <a:prstGeom prst="rect">
            <a:avLst/>
          </a:prstGeom>
        </p:spPr>
        <p:txBody>
          <a:bodyPr lIns="0" tIns="0" rIns="0" bIns="0" rtlCol="0" anchor="t">
            <a:spAutoFit/>
          </a:bodyPr>
          <a:lstStyle/>
          <a:p>
            <a:pPr algn="l">
              <a:lnSpc>
                <a:spcPts val="1062"/>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家庭/SOHO/小規模</a:t>
            </a:r>
          </a:p>
          <a:p>
            <a:pPr algn="l">
              <a:lnSpc>
                <a:spcPts val="1062"/>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ネットワーク機器向け</a:t>
            </a:r>
          </a:p>
          <a:p>
            <a:pPr algn="l">
              <a:lnSpc>
                <a:spcPts val="1062"/>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モデル</a:t>
            </a:r>
          </a:p>
        </p:txBody>
      </p:sp>
      <p:sp>
        <p:nvSpPr>
          <p:cNvPr id="162" name="TextBox 162"/>
          <p:cNvSpPr txBox="1"/>
          <p:nvPr/>
        </p:nvSpPr>
        <p:spPr>
          <a:xfrm>
            <a:off x="6477919" y="5996075"/>
            <a:ext cx="583853" cy="182880"/>
          </a:xfrm>
          <a:prstGeom prst="rect">
            <a:avLst/>
          </a:prstGeom>
        </p:spPr>
        <p:txBody>
          <a:bodyPr lIns="0" tIns="0" rIns="0" bIns="0" rtlCol="0" anchor="t">
            <a:spAutoFit/>
          </a:bodyPr>
          <a:lstStyle/>
          <a:p>
            <a:pPr algn="ctr">
              <a:lnSpc>
                <a:spcPts val="1470"/>
              </a:lnSpc>
              <a:spcBef>
                <a:spcPct val="0"/>
              </a:spcBef>
            </a:pPr>
            <a:r>
              <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r>
              <a:rPr lang="en-US" sz="10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矩形波</a:t>
            </a:r>
            <a:r>
              <a:rPr lang="en-US" sz="10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p>
        </p:txBody>
      </p:sp>
      <p:sp>
        <p:nvSpPr>
          <p:cNvPr id="163" name="TextBox 163"/>
          <p:cNvSpPr txBox="1"/>
          <p:nvPr/>
        </p:nvSpPr>
        <p:spPr>
          <a:xfrm>
            <a:off x="4659090" y="6385270"/>
            <a:ext cx="535605" cy="199157"/>
          </a:xfrm>
          <a:prstGeom prst="rect">
            <a:avLst/>
          </a:prstGeom>
        </p:spPr>
        <p:txBody>
          <a:bodyPr wrap="square" lIns="0" tIns="0" rIns="0" bIns="0" rtlCol="0" anchor="t">
            <a:spAutoFit/>
          </a:bodyPr>
          <a:lstStyle/>
          <a:p>
            <a:pPr algn="l">
              <a:lnSpc>
                <a:spcPts val="770"/>
              </a:lnSpc>
            </a:pPr>
            <a:r>
              <a:rPr lang="en-US" sz="550" dirty="0" err="1">
                <a:solidFill>
                  <a:srgbClr val="333333"/>
                </a:solidFill>
                <a:latin typeface="A-OTF UD新ゴ Pro L" panose="020B0300000000000000" pitchFamily="34" charset="-128"/>
                <a:ea typeface="A-OTF UD新ゴ Pro L" panose="020B0300000000000000" pitchFamily="34" charset="-128"/>
                <a:cs typeface="Poppins"/>
                <a:sym typeface="Poppins"/>
              </a:rPr>
              <a:t>動画視聴は</a:t>
            </a:r>
            <a:endParaRPr lang="en-US" sz="5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770"/>
              </a:lnSpc>
              <a:spcBef>
                <a:spcPct val="0"/>
              </a:spcBef>
            </a:pPr>
            <a:r>
              <a:rPr lang="en-US" sz="550" dirty="0" err="1">
                <a:solidFill>
                  <a:srgbClr val="333333"/>
                </a:solidFill>
                <a:latin typeface="A-OTF UD新ゴ Pro L" panose="020B0300000000000000" pitchFamily="34" charset="-128"/>
                <a:ea typeface="A-OTF UD新ゴ Pro L" panose="020B0300000000000000" pitchFamily="34" charset="-128"/>
                <a:cs typeface="Poppins"/>
                <a:sym typeface="Poppins"/>
              </a:rPr>
              <a:t>QRコードから</a:t>
            </a:r>
            <a:endParaRPr lang="en-US" sz="55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64" name="TextBox 164"/>
          <p:cNvSpPr txBox="1"/>
          <p:nvPr/>
        </p:nvSpPr>
        <p:spPr>
          <a:xfrm>
            <a:off x="5249028" y="6578846"/>
            <a:ext cx="911505" cy="418467"/>
          </a:xfrm>
          <a:prstGeom prst="rect">
            <a:avLst/>
          </a:prstGeom>
        </p:spPr>
        <p:txBody>
          <a:bodyPr lIns="0" tIns="0" rIns="0" bIns="0" rtlCol="0" anchor="t">
            <a:spAutoFit/>
          </a:bodyPr>
          <a:lstStyle/>
          <a:p>
            <a:pPr algn="l">
              <a:lnSpc>
                <a:spcPts val="1062"/>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省スペース1U</a:t>
            </a:r>
          </a:p>
          <a:p>
            <a:pPr algn="l">
              <a:lnSpc>
                <a:spcPts val="1062"/>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リチウムで長寿命</a:t>
            </a:r>
          </a:p>
          <a:p>
            <a:pPr algn="l">
              <a:lnSpc>
                <a:spcPts val="1062"/>
              </a:lnSpc>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常時商用モデル</a:t>
            </a:r>
          </a:p>
        </p:txBody>
      </p:sp>
      <p:sp>
        <p:nvSpPr>
          <p:cNvPr id="165" name="TextBox 165"/>
          <p:cNvSpPr txBox="1"/>
          <p:nvPr/>
        </p:nvSpPr>
        <p:spPr>
          <a:xfrm>
            <a:off x="5255069" y="7031212"/>
            <a:ext cx="493961" cy="199157"/>
          </a:xfrm>
          <a:prstGeom prst="rect">
            <a:avLst/>
          </a:prstGeom>
        </p:spPr>
        <p:txBody>
          <a:bodyPr wrap="square" lIns="0" tIns="0" rIns="0" bIns="0" rtlCol="0" anchor="t">
            <a:spAutoFit/>
          </a:bodyPr>
          <a:lstStyle/>
          <a:p>
            <a:pPr algn="l">
              <a:lnSpc>
                <a:spcPts val="770"/>
              </a:lnSpc>
            </a:pPr>
            <a:r>
              <a:rPr lang="en-US" sz="550" dirty="0" err="1">
                <a:solidFill>
                  <a:srgbClr val="333333"/>
                </a:solidFill>
                <a:latin typeface="A-OTF UD新ゴ Pro L" panose="020B0300000000000000" pitchFamily="34" charset="-128"/>
                <a:ea typeface="A-OTF UD新ゴ Pro L" panose="020B0300000000000000" pitchFamily="34" charset="-128"/>
                <a:cs typeface="Poppins"/>
                <a:sym typeface="Poppins"/>
              </a:rPr>
              <a:t>動画視聴は</a:t>
            </a:r>
            <a:endParaRPr lang="en-US" sz="5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770"/>
              </a:lnSpc>
              <a:spcBef>
                <a:spcPct val="0"/>
              </a:spcBef>
            </a:pPr>
            <a:r>
              <a:rPr lang="en-US" sz="550" dirty="0" err="1">
                <a:solidFill>
                  <a:srgbClr val="333333"/>
                </a:solidFill>
                <a:latin typeface="A-OTF UD新ゴ Pro L" panose="020B0300000000000000" pitchFamily="34" charset="-128"/>
                <a:ea typeface="A-OTF UD新ゴ Pro L" panose="020B0300000000000000" pitchFamily="34" charset="-128"/>
                <a:cs typeface="Poppins"/>
                <a:sym typeface="Poppins"/>
              </a:rPr>
              <a:t>QRコードから</a:t>
            </a:r>
            <a:endParaRPr lang="en-US" sz="55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66" name="TextBox 166"/>
          <p:cNvSpPr txBox="1"/>
          <p:nvPr/>
        </p:nvSpPr>
        <p:spPr>
          <a:xfrm>
            <a:off x="6921066" y="6420631"/>
            <a:ext cx="485639" cy="199157"/>
          </a:xfrm>
          <a:prstGeom prst="rect">
            <a:avLst/>
          </a:prstGeom>
        </p:spPr>
        <p:txBody>
          <a:bodyPr wrap="square" lIns="0" tIns="0" rIns="0" bIns="0" rtlCol="0" anchor="t">
            <a:spAutoFit/>
          </a:bodyPr>
          <a:lstStyle/>
          <a:p>
            <a:pPr algn="l">
              <a:lnSpc>
                <a:spcPts val="770"/>
              </a:lnSpc>
            </a:pPr>
            <a:r>
              <a:rPr lang="en-US" sz="550" dirty="0" err="1">
                <a:solidFill>
                  <a:srgbClr val="333333"/>
                </a:solidFill>
                <a:latin typeface="A-OTF UD新ゴ Pro L" panose="020B0300000000000000" pitchFamily="34" charset="-128"/>
                <a:ea typeface="A-OTF UD新ゴ Pro L" panose="020B0300000000000000" pitchFamily="34" charset="-128"/>
                <a:cs typeface="Poppins"/>
                <a:sym typeface="Poppins"/>
              </a:rPr>
              <a:t>動画視聴は</a:t>
            </a:r>
            <a:endParaRPr lang="en-US" sz="5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770"/>
              </a:lnSpc>
              <a:spcBef>
                <a:spcPct val="0"/>
              </a:spcBef>
            </a:pPr>
            <a:r>
              <a:rPr lang="en-US" sz="550" dirty="0" err="1">
                <a:solidFill>
                  <a:srgbClr val="333333"/>
                </a:solidFill>
                <a:latin typeface="A-OTF UD新ゴ Pro L" panose="020B0300000000000000" pitchFamily="34" charset="-128"/>
                <a:ea typeface="A-OTF UD新ゴ Pro L" panose="020B0300000000000000" pitchFamily="34" charset="-128"/>
                <a:cs typeface="Poppins"/>
                <a:sym typeface="Poppins"/>
              </a:rPr>
              <a:t>QRコードから</a:t>
            </a:r>
            <a:endParaRPr lang="en-US" sz="55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67" name="TextBox 167"/>
          <p:cNvSpPr txBox="1"/>
          <p:nvPr/>
        </p:nvSpPr>
        <p:spPr>
          <a:xfrm>
            <a:off x="3109453" y="6373019"/>
            <a:ext cx="532558" cy="199157"/>
          </a:xfrm>
          <a:prstGeom prst="rect">
            <a:avLst/>
          </a:prstGeom>
        </p:spPr>
        <p:txBody>
          <a:bodyPr wrap="square" lIns="0" tIns="0" rIns="0" bIns="0" rtlCol="0" anchor="t">
            <a:spAutoFit/>
          </a:bodyPr>
          <a:lstStyle/>
          <a:p>
            <a:pPr algn="l">
              <a:lnSpc>
                <a:spcPts val="770"/>
              </a:lnSpc>
            </a:pPr>
            <a:r>
              <a:rPr lang="en-US" sz="550">
                <a:solidFill>
                  <a:srgbClr val="333333"/>
                </a:solidFill>
                <a:latin typeface="A-OTF UD新ゴ Pro L" panose="020B0300000000000000" pitchFamily="34" charset="-128"/>
                <a:ea typeface="A-OTF UD新ゴ Pro L" panose="020B0300000000000000" pitchFamily="34" charset="-128"/>
                <a:cs typeface="Poppins"/>
                <a:sym typeface="Poppins"/>
              </a:rPr>
              <a:t>動画視聴は</a:t>
            </a:r>
          </a:p>
          <a:p>
            <a:pPr algn="l">
              <a:lnSpc>
                <a:spcPts val="770"/>
              </a:lnSpc>
              <a:spcBef>
                <a:spcPct val="0"/>
              </a:spcBef>
            </a:pPr>
            <a:r>
              <a:rPr lang="en-US" sz="550">
                <a:solidFill>
                  <a:srgbClr val="333333"/>
                </a:solidFill>
                <a:latin typeface="A-OTF UD新ゴ Pro L" panose="020B0300000000000000" pitchFamily="34" charset="-128"/>
                <a:ea typeface="A-OTF UD新ゴ Pro L" panose="020B0300000000000000" pitchFamily="34" charset="-128"/>
                <a:cs typeface="Poppins"/>
                <a:sym typeface="Poppins"/>
              </a:rPr>
              <a:t>QRコードから</a:t>
            </a:r>
          </a:p>
        </p:txBody>
      </p:sp>
      <p:sp>
        <p:nvSpPr>
          <p:cNvPr id="168" name="TextBox 168"/>
          <p:cNvSpPr txBox="1"/>
          <p:nvPr/>
        </p:nvSpPr>
        <p:spPr>
          <a:xfrm>
            <a:off x="728470" y="6398739"/>
            <a:ext cx="555987" cy="199157"/>
          </a:xfrm>
          <a:prstGeom prst="rect">
            <a:avLst/>
          </a:prstGeom>
        </p:spPr>
        <p:txBody>
          <a:bodyPr wrap="square" lIns="0" tIns="0" rIns="0" bIns="0" rtlCol="0" anchor="t">
            <a:spAutoFit/>
          </a:bodyPr>
          <a:lstStyle/>
          <a:p>
            <a:pPr algn="l">
              <a:lnSpc>
                <a:spcPts val="770"/>
              </a:lnSpc>
            </a:pPr>
            <a:r>
              <a:rPr lang="en-US" sz="550" dirty="0" err="1">
                <a:solidFill>
                  <a:srgbClr val="333333"/>
                </a:solidFill>
                <a:latin typeface="A-OTF UD新ゴ Pro L" panose="020B0300000000000000" pitchFamily="34" charset="-128"/>
                <a:ea typeface="A-OTF UD新ゴ Pro L" panose="020B0300000000000000" pitchFamily="34" charset="-128"/>
                <a:cs typeface="Poppins"/>
                <a:sym typeface="Poppins"/>
              </a:rPr>
              <a:t>動画視聴は</a:t>
            </a:r>
            <a:endParaRPr lang="en-US" sz="5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770"/>
              </a:lnSpc>
              <a:spcBef>
                <a:spcPct val="0"/>
              </a:spcBef>
            </a:pPr>
            <a:r>
              <a:rPr lang="en-US" sz="550" dirty="0" err="1">
                <a:solidFill>
                  <a:srgbClr val="333333"/>
                </a:solidFill>
                <a:latin typeface="A-OTF UD新ゴ Pro L" panose="020B0300000000000000" pitchFamily="34" charset="-128"/>
                <a:ea typeface="A-OTF UD新ゴ Pro L" panose="020B0300000000000000" pitchFamily="34" charset="-128"/>
                <a:cs typeface="Poppins"/>
                <a:sym typeface="Poppins"/>
              </a:rPr>
              <a:t>QRコードから</a:t>
            </a:r>
            <a:endParaRPr lang="en-US" sz="55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69" name="TextBox 169"/>
          <p:cNvSpPr txBox="1"/>
          <p:nvPr/>
        </p:nvSpPr>
        <p:spPr>
          <a:xfrm>
            <a:off x="2917808" y="8520409"/>
            <a:ext cx="1851042" cy="323807"/>
          </a:xfrm>
          <a:prstGeom prst="rect">
            <a:avLst/>
          </a:prstGeom>
        </p:spPr>
        <p:txBody>
          <a:bodyPr wrap="square" lIns="0" tIns="0" rIns="0" bIns="0" rtlCol="0" anchor="t">
            <a:spAutoFit/>
          </a:bodyPr>
          <a:lstStyle/>
          <a:p>
            <a:pPr algn="l">
              <a:lnSpc>
                <a:spcPts val="1260"/>
              </a:lnSpc>
            </a:pPr>
            <a:r>
              <a:rPr lang="en-US" sz="9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シュナイダーエレクトリックの</a:t>
            </a:r>
            <a:endPar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a:p>
            <a:pPr algn="l">
              <a:lnSpc>
                <a:spcPts val="1260"/>
              </a:lnSpc>
            </a:pPr>
            <a:r>
              <a:rPr lang="en-US" sz="9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リサイクルおよび回収プログラム</a:t>
            </a:r>
            <a:endParaRPr lang="en-US" sz="9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70" name="TextBox 170"/>
          <p:cNvSpPr txBox="1"/>
          <p:nvPr/>
        </p:nvSpPr>
        <p:spPr>
          <a:xfrm>
            <a:off x="2644817" y="8830923"/>
            <a:ext cx="1749513" cy="694998"/>
          </a:xfrm>
          <a:prstGeom prst="rect">
            <a:avLst/>
          </a:prstGeom>
        </p:spPr>
        <p:txBody>
          <a:bodyPr lIns="0" tIns="0" rIns="0" bIns="0" rtlCol="0" anchor="t">
            <a:spAutoFit/>
          </a:bodyPr>
          <a:lstStyle/>
          <a:p>
            <a:pPr algn="l">
              <a:lnSpc>
                <a:spcPts val="1050"/>
              </a:lnSpc>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使用済み製品(UPS/アクセサリ/鉛蓄電池/リチウムバッテリー/ラック/PDUなど)の回収が可能になり、回収場所も8か所(神奈川/静岡/愛知/大阪/広島/宮崎/石川/宮城)に増えました。 </a:t>
            </a:r>
          </a:p>
        </p:txBody>
      </p:sp>
      <p:sp>
        <p:nvSpPr>
          <p:cNvPr id="171" name="TextBox 171"/>
          <p:cNvSpPr txBox="1"/>
          <p:nvPr/>
        </p:nvSpPr>
        <p:spPr>
          <a:xfrm>
            <a:off x="4311215" y="9374520"/>
            <a:ext cx="588960" cy="264688"/>
          </a:xfrm>
          <a:prstGeom prst="rect">
            <a:avLst/>
          </a:prstGeom>
        </p:spPr>
        <p:txBody>
          <a:bodyPr lIns="0" tIns="0" rIns="0" bIns="0" rtlCol="0" anchor="t">
            <a:spAutoFit/>
          </a:bodyPr>
          <a:lstStyle/>
          <a:p>
            <a:pPr algn="l">
              <a:lnSpc>
                <a:spcPts val="700"/>
              </a:lnSpc>
            </a:pPr>
            <a:r>
              <a:rPr lang="en-US" sz="500">
                <a:solidFill>
                  <a:srgbClr val="333333"/>
                </a:solidFill>
                <a:latin typeface="A-OTF UD新ゴ Pro L" panose="020B0300000000000000" pitchFamily="34" charset="-128"/>
                <a:ea typeface="A-OTF UD新ゴ Pro L" panose="020B0300000000000000" pitchFamily="34" charset="-128"/>
                <a:cs typeface="Poppins"/>
                <a:sym typeface="Poppins"/>
              </a:rPr>
              <a:t>詳しくは</a:t>
            </a:r>
            <a:r>
              <a:rPr lang="en-US" sz="500" b="1" u="sng">
                <a:solidFill>
                  <a:srgbClr val="333333"/>
                </a:solidFill>
                <a:latin typeface="A-OTF UD新ゴ Pro L" panose="020B0300000000000000" pitchFamily="34" charset="-128"/>
                <a:ea typeface="A-OTF UD新ゴ Pro L" panose="020B0300000000000000" pitchFamily="34" charset="-128"/>
                <a:cs typeface="Poppins Bold"/>
                <a:sym typeface="Poppins Bold"/>
                <a:hlinkClick r:id="rId24" tooltip="https://www.se.com/jp/ja/work/support/product-support/recycling-options/"/>
              </a:rPr>
              <a:t>こちら</a:t>
            </a:r>
          </a:p>
          <a:p>
            <a:pPr algn="l">
              <a:lnSpc>
                <a:spcPts val="700"/>
              </a:lnSpc>
              <a:spcBef>
                <a:spcPct val="0"/>
              </a:spcBef>
            </a:pPr>
            <a:r>
              <a:rPr lang="en-US" sz="500">
                <a:solidFill>
                  <a:srgbClr val="333333"/>
                </a:solidFill>
                <a:latin typeface="A-OTF UD新ゴ Pro L" panose="020B0300000000000000" pitchFamily="34" charset="-128"/>
                <a:ea typeface="A-OTF UD新ゴ Pro L" panose="020B0300000000000000" pitchFamily="34" charset="-128"/>
                <a:cs typeface="Poppins"/>
                <a:sym typeface="Poppins"/>
              </a:rPr>
              <a:t>もしくはQRコードからご覧ください。</a:t>
            </a:r>
          </a:p>
        </p:txBody>
      </p:sp>
      <p:sp>
        <p:nvSpPr>
          <p:cNvPr id="172" name="TextBox 172"/>
          <p:cNvSpPr txBox="1"/>
          <p:nvPr/>
        </p:nvSpPr>
        <p:spPr>
          <a:xfrm>
            <a:off x="5608952" y="8803993"/>
            <a:ext cx="1718411" cy="121123"/>
          </a:xfrm>
          <a:prstGeom prst="rect">
            <a:avLst/>
          </a:prstGeom>
        </p:spPr>
        <p:txBody>
          <a:bodyPr wrap="square" lIns="0" tIns="0" rIns="0" bIns="0" rtlCol="0" anchor="t">
            <a:spAutoFit/>
          </a:bodyPr>
          <a:lstStyle/>
          <a:p>
            <a:pPr algn="l">
              <a:lnSpc>
                <a:spcPts val="980"/>
              </a:lnSpc>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❶</a:t>
            </a:r>
            <a:r>
              <a:rPr lang="en-US" sz="700" dirty="0" err="1">
                <a:solidFill>
                  <a:srgbClr val="333333"/>
                </a:solidFill>
                <a:latin typeface="A-OTF UD新ゴ Pro L" panose="020B0300000000000000" pitchFamily="34" charset="-128"/>
                <a:ea typeface="A-OTF UD新ゴ Pro L" panose="020B0300000000000000" pitchFamily="34" charset="-128"/>
                <a:cs typeface="Poppins"/>
                <a:sym typeface="Poppins"/>
              </a:rPr>
              <a:t>対象となるAPCのUPSを購入</a:t>
            </a:r>
            <a:endPar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73" name="TextBox 173"/>
          <p:cNvSpPr txBox="1"/>
          <p:nvPr/>
        </p:nvSpPr>
        <p:spPr>
          <a:xfrm>
            <a:off x="5608952" y="8942849"/>
            <a:ext cx="1708113" cy="377604"/>
          </a:xfrm>
          <a:prstGeom prst="rect">
            <a:avLst/>
          </a:prstGeom>
        </p:spPr>
        <p:txBody>
          <a:bodyPr wrap="square" lIns="0" tIns="0" rIns="0" bIns="0" rtlCol="0" anchor="t">
            <a:spAutoFit/>
          </a:bodyPr>
          <a:lstStyle/>
          <a:p>
            <a:pPr algn="l">
              <a:lnSpc>
                <a:spcPts val="980"/>
              </a:lnSpc>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❷</a:t>
            </a:r>
            <a:r>
              <a:rPr lang="en-US" sz="700" dirty="0" err="1">
                <a:solidFill>
                  <a:srgbClr val="333333"/>
                </a:solidFill>
                <a:latin typeface="A-OTF UD新ゴ Pro L" panose="020B0300000000000000" pitchFamily="34" charset="-128"/>
                <a:ea typeface="A-OTF UD新ゴ Pro L" panose="020B0300000000000000" pitchFamily="34" charset="-128"/>
                <a:cs typeface="Poppins"/>
                <a:sym typeface="Poppins"/>
              </a:rPr>
              <a:t>購入製品の登録サイトClubAPCまたはPartnerClubAPC</a:t>
            </a: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700" dirty="0" err="1">
                <a:solidFill>
                  <a:srgbClr val="333333"/>
                </a:solidFill>
                <a:latin typeface="A-OTF UD新ゴ Pro L" panose="020B0300000000000000" pitchFamily="34" charset="-128"/>
                <a:ea typeface="A-OTF UD新ゴ Pro L" panose="020B0300000000000000" pitchFamily="34" charset="-128"/>
                <a:cs typeface="Poppins"/>
                <a:sym typeface="Poppins"/>
              </a:rPr>
              <a:t>にてUPSの製品</a:t>
            </a:r>
            <a:endPar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980"/>
              </a:lnSpc>
            </a:pPr>
            <a:r>
              <a:rPr lang="en-US" sz="700" dirty="0" err="1">
                <a:solidFill>
                  <a:srgbClr val="333333"/>
                </a:solidFill>
                <a:latin typeface="A-OTF UD新ゴ Pro L" panose="020B0300000000000000" pitchFamily="34" charset="-128"/>
                <a:ea typeface="A-OTF UD新ゴ Pro L" panose="020B0300000000000000" pitchFamily="34" charset="-128"/>
                <a:cs typeface="Poppins"/>
                <a:sym typeface="Poppins"/>
              </a:rPr>
              <a:t>ユーザー保証登録を実施</a:t>
            </a:r>
            <a:endPar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74" name="TextBox 174"/>
          <p:cNvSpPr txBox="1"/>
          <p:nvPr/>
        </p:nvSpPr>
        <p:spPr>
          <a:xfrm>
            <a:off x="5608953" y="9336254"/>
            <a:ext cx="1785708" cy="121123"/>
          </a:xfrm>
          <a:prstGeom prst="rect">
            <a:avLst/>
          </a:prstGeom>
        </p:spPr>
        <p:txBody>
          <a:bodyPr wrap="square" lIns="0" tIns="0" rIns="0" bIns="0" rtlCol="0" anchor="t">
            <a:spAutoFit/>
          </a:bodyPr>
          <a:lstStyle/>
          <a:p>
            <a:pPr algn="l">
              <a:lnSpc>
                <a:spcPts val="980"/>
              </a:lnSpc>
            </a:pPr>
            <a:r>
              <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rPr>
              <a:t>❸</a:t>
            </a:r>
            <a:r>
              <a:rPr lang="en-US" sz="700" dirty="0" err="1">
                <a:solidFill>
                  <a:srgbClr val="333333"/>
                </a:solidFill>
                <a:latin typeface="A-OTF UD新ゴ Pro L" panose="020B0300000000000000" pitchFamily="34" charset="-128"/>
                <a:ea typeface="A-OTF UD新ゴ Pro L" panose="020B0300000000000000" pitchFamily="34" charset="-128"/>
                <a:cs typeface="Poppins"/>
                <a:sym typeface="Poppins"/>
              </a:rPr>
              <a:t>使用済みUPS製品を</a:t>
            </a:r>
            <a:r>
              <a:rPr lang="en-US" sz="700" u="sng" dirty="0" err="1">
                <a:solidFill>
                  <a:srgbClr val="333333"/>
                </a:solidFill>
                <a:latin typeface="A-OTF UD新ゴ Pro L" panose="020B0300000000000000" pitchFamily="34" charset="-128"/>
                <a:ea typeface="A-OTF UD新ゴ Pro L" panose="020B0300000000000000" pitchFamily="34" charset="-128"/>
                <a:cs typeface="Poppins"/>
                <a:sym typeface="Poppins"/>
              </a:rPr>
              <a:t>送料無料</a:t>
            </a:r>
            <a:r>
              <a:rPr lang="en-US" sz="700" dirty="0" err="1">
                <a:solidFill>
                  <a:srgbClr val="333333"/>
                </a:solidFill>
                <a:latin typeface="A-OTF UD新ゴ Pro L" panose="020B0300000000000000" pitchFamily="34" charset="-128"/>
                <a:ea typeface="A-OTF UD新ゴ Pro L" panose="020B0300000000000000" pitchFamily="34" charset="-128"/>
                <a:cs typeface="Poppins"/>
                <a:sym typeface="Poppins"/>
              </a:rPr>
              <a:t>でお引取り</a:t>
            </a:r>
            <a:endParaRPr lang="en-US" sz="70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75" name="TextBox 175"/>
          <p:cNvSpPr txBox="1"/>
          <p:nvPr/>
        </p:nvSpPr>
        <p:spPr>
          <a:xfrm>
            <a:off x="5350695" y="9475769"/>
            <a:ext cx="1950747" cy="174920"/>
          </a:xfrm>
          <a:prstGeom prst="rect">
            <a:avLst/>
          </a:prstGeom>
        </p:spPr>
        <p:txBody>
          <a:bodyPr wrap="square" lIns="0" tIns="0" rIns="0" bIns="0" rtlCol="0" anchor="t">
            <a:spAutoFit/>
          </a:bodyPr>
          <a:lstStyle/>
          <a:p>
            <a:pPr algn="l">
              <a:lnSpc>
                <a:spcPts val="700"/>
              </a:lnSpc>
            </a:pPr>
            <a:r>
              <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rPr>
              <a:t>※ご購入から3か月間有効 </a:t>
            </a:r>
          </a:p>
          <a:p>
            <a:pPr algn="l">
              <a:lnSpc>
                <a:spcPts val="700"/>
              </a:lnSpc>
            </a:pPr>
            <a:r>
              <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500" dirty="0" err="1">
                <a:solidFill>
                  <a:srgbClr val="333333"/>
                </a:solidFill>
                <a:latin typeface="A-OTF UD新ゴ Pro L" panose="020B0300000000000000" pitchFamily="34" charset="-128"/>
                <a:ea typeface="A-OTF UD新ゴ Pro L" panose="020B0300000000000000" pitchFamily="34" charset="-128"/>
                <a:cs typeface="Poppins"/>
                <a:sym typeface="Poppins"/>
              </a:rPr>
              <a:t>詳細はメーカーサイトのサポートページをご覧ください</a:t>
            </a:r>
            <a:r>
              <a:rPr lang="en-US" sz="500" dirty="0">
                <a:solidFill>
                  <a:srgbClr val="333333"/>
                </a:solidFill>
                <a:latin typeface="A-OTF UD新ゴ Pro L" panose="020B0300000000000000" pitchFamily="34" charset="-128"/>
                <a:ea typeface="A-OTF UD新ゴ Pro L" panose="020B0300000000000000" pitchFamily="34" charset="-128"/>
                <a:cs typeface="Poppins"/>
                <a:sym typeface="Poppins"/>
              </a:rPr>
              <a:t>。</a:t>
            </a:r>
          </a:p>
        </p:txBody>
      </p:sp>
      <p:sp>
        <p:nvSpPr>
          <p:cNvPr id="176" name="TextBox 176"/>
          <p:cNvSpPr txBox="1"/>
          <p:nvPr/>
        </p:nvSpPr>
        <p:spPr>
          <a:xfrm>
            <a:off x="5031443" y="8484462"/>
            <a:ext cx="2301547" cy="183448"/>
          </a:xfrm>
          <a:prstGeom prst="rect">
            <a:avLst/>
          </a:prstGeom>
        </p:spPr>
        <p:txBody>
          <a:bodyPr lIns="0" tIns="0" rIns="0" bIns="0" rtlCol="0" anchor="t">
            <a:spAutoFit/>
          </a:bodyPr>
          <a:lstStyle/>
          <a:p>
            <a:pPr algn="ctr">
              <a:lnSpc>
                <a:spcPts val="1540"/>
              </a:lnSpc>
              <a:spcBef>
                <a:spcPct val="0"/>
              </a:spcBef>
            </a:pPr>
            <a:r>
              <a:rPr lang="en-US" sz="11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Trade-UPS</a:t>
            </a:r>
          </a:p>
        </p:txBody>
      </p:sp>
      <p:sp>
        <p:nvSpPr>
          <p:cNvPr id="177" name="TextBox 177"/>
          <p:cNvSpPr txBox="1"/>
          <p:nvPr/>
        </p:nvSpPr>
        <p:spPr>
          <a:xfrm>
            <a:off x="5189585" y="8680429"/>
            <a:ext cx="1980615" cy="121123"/>
          </a:xfrm>
          <a:prstGeom prst="rect">
            <a:avLst/>
          </a:prstGeom>
        </p:spPr>
        <p:txBody>
          <a:bodyPr lIns="0" tIns="0" rIns="0" bIns="0" rtlCol="0" anchor="t">
            <a:spAutoFit/>
          </a:bodyPr>
          <a:lstStyle/>
          <a:p>
            <a:pPr algn="ctr">
              <a:lnSpc>
                <a:spcPts val="980"/>
              </a:lnSpc>
              <a:spcBef>
                <a:spcPct val="0"/>
              </a:spcBef>
            </a:pPr>
            <a:r>
              <a:rPr lang="en-US" sz="700">
                <a:solidFill>
                  <a:srgbClr val="333333"/>
                </a:solidFill>
                <a:latin typeface="A-OTF UD新ゴ Pro L" panose="020B0300000000000000" pitchFamily="34" charset="-128"/>
                <a:ea typeface="A-OTF UD新ゴ Pro L" panose="020B0300000000000000" pitchFamily="34" charset="-128"/>
                <a:cs typeface="Poppins"/>
                <a:sym typeface="Poppins"/>
              </a:rPr>
              <a:t>買い替えの際は「Trade-UPS」をご活用ください</a:t>
            </a:r>
          </a:p>
        </p:txBody>
      </p:sp>
      <p:sp>
        <p:nvSpPr>
          <p:cNvPr id="178" name="TextBox 178"/>
          <p:cNvSpPr txBox="1"/>
          <p:nvPr/>
        </p:nvSpPr>
        <p:spPr>
          <a:xfrm>
            <a:off x="3093347" y="9398934"/>
            <a:ext cx="1152984" cy="98297"/>
          </a:xfrm>
          <a:prstGeom prst="rect">
            <a:avLst/>
          </a:prstGeom>
        </p:spPr>
        <p:txBody>
          <a:bodyPr lIns="0" tIns="0" rIns="0" bIns="0" rtlCol="0" anchor="t">
            <a:spAutoFit/>
          </a:bodyPr>
          <a:lstStyle/>
          <a:p>
            <a:pPr algn="l">
              <a:lnSpc>
                <a:spcPts val="840"/>
              </a:lnSpc>
              <a:spcBef>
                <a:spcPct val="0"/>
              </a:spcBef>
            </a:pPr>
            <a:r>
              <a:rPr lang="en-US" sz="600">
                <a:solidFill>
                  <a:srgbClr val="333333"/>
                </a:solidFill>
                <a:latin typeface="A-OTF UD新ゴ Pro L" panose="020B0300000000000000" pitchFamily="34" charset="-128"/>
                <a:ea typeface="A-OTF UD新ゴ Pro L" panose="020B0300000000000000" pitchFamily="34" charset="-128"/>
                <a:cs typeface="Poppins"/>
                <a:sym typeface="Poppins"/>
              </a:rPr>
              <a:t>(送料はお客様ご負担となります)</a:t>
            </a:r>
          </a:p>
        </p:txBody>
      </p:sp>
      <p:sp>
        <p:nvSpPr>
          <p:cNvPr id="179" name="TextBox 179"/>
          <p:cNvSpPr txBox="1"/>
          <p:nvPr/>
        </p:nvSpPr>
        <p:spPr>
          <a:xfrm>
            <a:off x="1343394" y="8561849"/>
            <a:ext cx="1064766" cy="419987"/>
          </a:xfrm>
          <a:prstGeom prst="rect">
            <a:avLst/>
          </a:prstGeom>
        </p:spPr>
        <p:txBody>
          <a:bodyPr lIns="0" tIns="0" rIns="0" bIns="0" rtlCol="0" anchor="t">
            <a:spAutoFit/>
          </a:bodyPr>
          <a:lstStyle/>
          <a:p>
            <a:pPr algn="l">
              <a:lnSpc>
                <a:spcPts val="1080"/>
              </a:lnSpc>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SRTLシリーズ</a:t>
            </a:r>
          </a:p>
          <a:p>
            <a:pPr algn="l">
              <a:lnSpc>
                <a:spcPts val="1080"/>
              </a:lnSpc>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リチウムイオンUPS</a:t>
            </a:r>
          </a:p>
          <a:p>
            <a:pPr algn="l">
              <a:lnSpc>
                <a:spcPts val="1080"/>
              </a:lnSpc>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1kVA /1.5kVA</a:t>
            </a:r>
          </a:p>
        </p:txBody>
      </p:sp>
      <p:sp>
        <p:nvSpPr>
          <p:cNvPr id="180" name="TextBox 180"/>
          <p:cNvSpPr txBox="1"/>
          <p:nvPr/>
        </p:nvSpPr>
        <p:spPr>
          <a:xfrm>
            <a:off x="285890" y="9002352"/>
            <a:ext cx="1476393" cy="134332"/>
          </a:xfrm>
          <a:prstGeom prst="rect">
            <a:avLst/>
          </a:prstGeom>
        </p:spPr>
        <p:txBody>
          <a:bodyPr lIns="0" tIns="0" rIns="0" bIns="0" rtlCol="0" anchor="t">
            <a:spAutoFit/>
          </a:bodyPr>
          <a:lstStyle/>
          <a:p>
            <a:pPr algn="l">
              <a:lnSpc>
                <a:spcPts val="1120"/>
              </a:lnSpc>
              <a:spcBef>
                <a:spcPct val="0"/>
              </a:spcBef>
            </a:pPr>
            <a:r>
              <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rPr>
              <a:t>・50%省スペース・重量約1/2</a:t>
            </a:r>
          </a:p>
        </p:txBody>
      </p:sp>
      <p:sp>
        <p:nvSpPr>
          <p:cNvPr id="181" name="TextBox 181"/>
          <p:cNvSpPr txBox="1"/>
          <p:nvPr/>
        </p:nvSpPr>
        <p:spPr>
          <a:xfrm>
            <a:off x="1737060" y="8992192"/>
            <a:ext cx="699285" cy="279189"/>
          </a:xfrm>
          <a:prstGeom prst="rect">
            <a:avLst/>
          </a:prstGeom>
        </p:spPr>
        <p:txBody>
          <a:bodyPr lIns="0" tIns="0" rIns="0" bIns="0" rtlCol="0" anchor="t">
            <a:spAutoFit/>
          </a:bodyPr>
          <a:lstStyle/>
          <a:p>
            <a:pPr algn="l">
              <a:lnSpc>
                <a:spcPts val="1120"/>
              </a:lnSpc>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・NMC標準</a:t>
            </a:r>
          </a:p>
          <a:p>
            <a:pPr algn="l">
              <a:lnSpc>
                <a:spcPts val="1120"/>
              </a:lnSpc>
              <a:spcBef>
                <a:spcPct val="0"/>
              </a:spcBef>
            </a:pPr>
            <a:r>
              <a:rPr lang="en-US" sz="800">
                <a:solidFill>
                  <a:srgbClr val="333333"/>
                </a:solidFill>
                <a:latin typeface="A-OTF UD新ゴ Pro L" panose="020B0300000000000000" pitchFamily="34" charset="-128"/>
                <a:ea typeface="A-OTF UD新ゴ Pro L" panose="020B0300000000000000" pitchFamily="34" charset="-128"/>
                <a:cs typeface="Poppins"/>
                <a:sym typeface="Poppins"/>
              </a:rPr>
              <a:t>・製品保証5年</a:t>
            </a:r>
          </a:p>
        </p:txBody>
      </p:sp>
      <p:sp>
        <p:nvSpPr>
          <p:cNvPr id="182" name="TextBox 182"/>
          <p:cNvSpPr txBox="1"/>
          <p:nvPr/>
        </p:nvSpPr>
        <p:spPr>
          <a:xfrm>
            <a:off x="340302" y="9156726"/>
            <a:ext cx="1285077" cy="98297"/>
          </a:xfrm>
          <a:prstGeom prst="rect">
            <a:avLst/>
          </a:prstGeom>
        </p:spPr>
        <p:txBody>
          <a:bodyPr lIns="0" tIns="0" rIns="0" bIns="0" rtlCol="0" anchor="t">
            <a:spAutoFit/>
          </a:bodyPr>
          <a:lstStyle/>
          <a:p>
            <a:pPr algn="ctr">
              <a:lnSpc>
                <a:spcPts val="840"/>
              </a:lnSpc>
              <a:spcBef>
                <a:spcPct val="0"/>
              </a:spcBef>
            </a:pPr>
            <a:r>
              <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600" dirty="0" err="1">
                <a:solidFill>
                  <a:srgbClr val="333333"/>
                </a:solidFill>
                <a:latin typeface="A-OTF UD新ゴ Pro L" panose="020B0300000000000000" pitchFamily="34" charset="-128"/>
                <a:ea typeface="A-OTF UD新ゴ Pro L" panose="020B0300000000000000" pitchFamily="34" charset="-128"/>
                <a:cs typeface="Poppins"/>
                <a:sym typeface="Poppins"/>
              </a:rPr>
              <a:t>弊社鉛バッテリーモデルと比較</a:t>
            </a:r>
            <a:r>
              <a:rPr lang="en-US" sz="600" dirty="0">
                <a:solidFill>
                  <a:srgbClr val="333333"/>
                </a:solidFill>
                <a:latin typeface="A-OTF UD新ゴ Pro L" panose="020B0300000000000000" pitchFamily="34" charset="-128"/>
                <a:ea typeface="A-OTF UD新ゴ Pro L" panose="020B0300000000000000" pitchFamily="34" charset="-128"/>
                <a:cs typeface="Poppins"/>
                <a:sym typeface="Poppins"/>
              </a:rPr>
              <a:t>)</a:t>
            </a:r>
          </a:p>
        </p:txBody>
      </p:sp>
      <p:sp>
        <p:nvSpPr>
          <p:cNvPr id="183" name="TextBox 183"/>
          <p:cNvSpPr txBox="1"/>
          <p:nvPr/>
        </p:nvSpPr>
        <p:spPr>
          <a:xfrm>
            <a:off x="285890" y="9256537"/>
            <a:ext cx="2196960" cy="134332"/>
          </a:xfrm>
          <a:prstGeom prst="rect">
            <a:avLst/>
          </a:prstGeom>
        </p:spPr>
        <p:txBody>
          <a:bodyPr wrap="square" lIns="0" tIns="0" rIns="0" bIns="0" rtlCol="0" anchor="t">
            <a:spAutoFit/>
          </a:bodyPr>
          <a:lstStyle/>
          <a:p>
            <a:pPr algn="l">
              <a:lnSpc>
                <a:spcPts val="1120"/>
              </a:lnSpc>
              <a:spcBef>
                <a:spcPct val="0"/>
              </a:spcBef>
            </a:pPr>
            <a:r>
              <a:rPr lang="en-US" sz="800" spc="-49" dirty="0">
                <a:solidFill>
                  <a:srgbClr val="333333"/>
                </a:solidFill>
                <a:latin typeface="A-OTF UD新ゴ Pro L" panose="020B0300000000000000" pitchFamily="34" charset="-128"/>
                <a:ea typeface="A-OTF UD新ゴ Pro L" panose="020B0300000000000000" pitchFamily="34" charset="-128"/>
                <a:cs typeface="Poppins"/>
                <a:sym typeface="Poppins"/>
              </a:rPr>
              <a:t>・</a:t>
            </a:r>
            <a:r>
              <a:rPr lang="en-US" sz="800" spc="-49" dirty="0" err="1">
                <a:solidFill>
                  <a:srgbClr val="333333"/>
                </a:solidFill>
                <a:latin typeface="A-OTF UD新ゴ Pro L" panose="020B0300000000000000" pitchFamily="34" charset="-128"/>
                <a:ea typeface="A-OTF UD新ゴ Pro L" panose="020B0300000000000000" pitchFamily="34" charset="-128"/>
                <a:cs typeface="Poppins"/>
                <a:sym typeface="Poppins"/>
              </a:rPr>
              <a:t>リチウムイオンバッテリーによる長寿命</a:t>
            </a:r>
            <a:r>
              <a:rPr lang="en-US" sz="800" spc="-49" dirty="0">
                <a:solidFill>
                  <a:srgbClr val="333333"/>
                </a:solidFill>
                <a:latin typeface="A-OTF UD新ゴ Pro L" panose="020B0300000000000000" pitchFamily="34" charset="-128"/>
                <a:ea typeface="A-OTF UD新ゴ Pro L" panose="020B0300000000000000" pitchFamily="34" charset="-128"/>
                <a:cs typeface="Poppins"/>
                <a:sym typeface="Poppins"/>
              </a:rPr>
              <a:t> (10年)</a:t>
            </a:r>
          </a:p>
        </p:txBody>
      </p:sp>
      <p:sp>
        <p:nvSpPr>
          <p:cNvPr id="184" name="TextBox 184"/>
          <p:cNvSpPr txBox="1"/>
          <p:nvPr/>
        </p:nvSpPr>
        <p:spPr>
          <a:xfrm>
            <a:off x="4064046" y="7545993"/>
            <a:ext cx="1380239" cy="158890"/>
          </a:xfrm>
          <a:prstGeom prst="rect">
            <a:avLst/>
          </a:prstGeom>
        </p:spPr>
        <p:txBody>
          <a:bodyPr wrap="square" lIns="0" tIns="0" rIns="0" bIns="0" rtlCol="0" anchor="t">
            <a:spAutoFit/>
          </a:bodyPr>
          <a:lstStyle/>
          <a:p>
            <a:pPr algn="ctr">
              <a:lnSpc>
                <a:spcPts val="1330"/>
              </a:lnSpc>
              <a:spcBef>
                <a:spcPct val="0"/>
              </a:spcBef>
            </a:pPr>
            <a:r>
              <a:rPr lang="en-US" sz="9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新規導入検討チェック</a:t>
            </a:r>
            <a:endParaRPr lang="en-US" sz="9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85" name="TextBox 185"/>
          <p:cNvSpPr txBox="1"/>
          <p:nvPr/>
        </p:nvSpPr>
        <p:spPr>
          <a:xfrm>
            <a:off x="656065" y="7545993"/>
            <a:ext cx="1515574" cy="182880"/>
          </a:xfrm>
          <a:prstGeom prst="rect">
            <a:avLst/>
          </a:prstGeom>
        </p:spPr>
        <p:txBody>
          <a:bodyPr lIns="0" tIns="0" rIns="0" bIns="0" rtlCol="0" anchor="t">
            <a:spAutoFit/>
          </a:bodyPr>
          <a:lstStyle/>
          <a:p>
            <a:pPr algn="l">
              <a:lnSpc>
                <a:spcPts val="1470"/>
              </a:lnSpc>
              <a:spcBef>
                <a:spcPct val="0"/>
              </a:spcBef>
            </a:pPr>
            <a:r>
              <a:rPr lang="en-US" sz="1050" b="1">
                <a:solidFill>
                  <a:srgbClr val="333333"/>
                </a:solidFill>
                <a:latin typeface="A-OTF UD新ゴ Pro L" panose="020B0300000000000000" pitchFamily="34" charset="-128"/>
                <a:ea typeface="A-OTF UD新ゴ Pro L" panose="020B0300000000000000" pitchFamily="34" charset="-128"/>
                <a:cs typeface="Poppins Bold"/>
                <a:sym typeface="Poppins Bold"/>
              </a:rPr>
              <a:t>夏本番！チェックリスト</a:t>
            </a:r>
          </a:p>
        </p:txBody>
      </p:sp>
      <p:sp>
        <p:nvSpPr>
          <p:cNvPr id="186" name="TextBox 186"/>
          <p:cNvSpPr txBox="1"/>
          <p:nvPr/>
        </p:nvSpPr>
        <p:spPr>
          <a:xfrm>
            <a:off x="667596" y="7721401"/>
            <a:ext cx="2624107" cy="158890"/>
          </a:xfrm>
          <a:prstGeom prst="rect">
            <a:avLst/>
          </a:prstGeom>
        </p:spPr>
        <p:txBody>
          <a:bodyPr wrap="square" lIns="0" tIns="0" rIns="0" bIns="0" rtlCol="0" anchor="t">
            <a:spAutoFit/>
          </a:bodyPr>
          <a:lstStyle/>
          <a:p>
            <a:pPr algn="ctr">
              <a:lnSpc>
                <a:spcPts val="1330"/>
              </a:lnSpc>
              <a:spcBef>
                <a:spcPct val="0"/>
              </a:spcBef>
            </a:pPr>
            <a:r>
              <a:rPr lang="en-US" sz="9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既存UPSユーザー向け</a:t>
            </a:r>
            <a:r>
              <a:rPr lang="en-US" sz="9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r>
              <a:rPr lang="en-US" sz="95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メンテナンスチェック</a:t>
            </a:r>
            <a:endParaRPr lang="en-US" sz="95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87" name="TextBox 187"/>
          <p:cNvSpPr txBox="1"/>
          <p:nvPr/>
        </p:nvSpPr>
        <p:spPr>
          <a:xfrm>
            <a:off x="200289" y="7928898"/>
            <a:ext cx="2041756" cy="453457"/>
          </a:xfrm>
          <a:prstGeom prst="rect">
            <a:avLst/>
          </a:prstGeom>
        </p:spPr>
        <p:txBody>
          <a:bodyPr lIns="0" tIns="0" rIns="0" bIns="0" rtlCol="0" anchor="t">
            <a:spAutoFit/>
          </a:bodyPr>
          <a:lstStyle/>
          <a:p>
            <a:pPr algn="l">
              <a:lnSpc>
                <a:spcPts val="1190"/>
              </a:lnSpc>
              <a:spcBef>
                <a:spcPct val="0"/>
              </a:spcBef>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 バッテリー使用年数を確認した</a:t>
            </a:r>
          </a:p>
          <a:p>
            <a:pPr algn="l">
              <a:lnSpc>
                <a:spcPts val="1190"/>
              </a:lnSpc>
              <a:spcBef>
                <a:spcPct val="0"/>
              </a:spcBef>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 UPSの警告表示・アラームを確認した</a:t>
            </a:r>
          </a:p>
          <a:p>
            <a:pPr algn="l">
              <a:lnSpc>
                <a:spcPts val="1190"/>
              </a:lnSpc>
              <a:spcBef>
                <a:spcPct val="0"/>
              </a:spcBef>
            </a:pPr>
            <a:r>
              <a:rPr lang="en-US" sz="850">
                <a:solidFill>
                  <a:srgbClr val="333333"/>
                </a:solidFill>
                <a:latin typeface="A-OTF UD新ゴ Pro L" panose="020B0300000000000000" pitchFamily="34" charset="-128"/>
                <a:ea typeface="A-OTF UD新ゴ Pro L" panose="020B0300000000000000" pitchFamily="34" charset="-128"/>
                <a:cs typeface="Poppins"/>
                <a:sym typeface="Poppins"/>
              </a:rPr>
              <a:t>□ セルフテストを実施した</a:t>
            </a:r>
          </a:p>
        </p:txBody>
      </p:sp>
      <p:sp>
        <p:nvSpPr>
          <p:cNvPr id="188" name="TextBox 188"/>
          <p:cNvSpPr txBox="1"/>
          <p:nvPr/>
        </p:nvSpPr>
        <p:spPr>
          <a:xfrm>
            <a:off x="2257368" y="7928898"/>
            <a:ext cx="1806679" cy="453457"/>
          </a:xfrm>
          <a:prstGeom prst="rect">
            <a:avLst/>
          </a:prstGeom>
        </p:spPr>
        <p:txBody>
          <a:bodyPr wrap="square" lIns="0" tIns="0" rIns="0" bIns="0" rtlCol="0" anchor="t">
            <a:spAutoFit/>
          </a:bodyPr>
          <a:lstStyle/>
          <a:p>
            <a:pPr algn="l">
              <a:lnSpc>
                <a:spcPts val="1190"/>
              </a:lnSpc>
            </a:pP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UPS周辺の温度・通気を確認した</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1190"/>
              </a:lnSpc>
              <a:spcBef>
                <a:spcPct val="0"/>
              </a:spcBef>
            </a:pP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管理ソフトウェアを更新した</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1190"/>
              </a:lnSpc>
              <a:spcBef>
                <a:spcPct val="0"/>
              </a:spcBef>
            </a:pP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停電時の運用手順を確認した</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89" name="TextBox 189"/>
          <p:cNvSpPr txBox="1"/>
          <p:nvPr/>
        </p:nvSpPr>
        <p:spPr>
          <a:xfrm>
            <a:off x="4064047" y="7928898"/>
            <a:ext cx="1916678" cy="453457"/>
          </a:xfrm>
          <a:prstGeom prst="rect">
            <a:avLst/>
          </a:prstGeom>
        </p:spPr>
        <p:txBody>
          <a:bodyPr wrap="square" lIns="0" tIns="0" rIns="0" bIns="0" rtlCol="0" anchor="t">
            <a:spAutoFit/>
          </a:bodyPr>
          <a:lstStyle/>
          <a:p>
            <a:pPr algn="l">
              <a:lnSpc>
                <a:spcPts val="1190"/>
              </a:lnSpc>
            </a:pP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UPSを導入していない</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1190"/>
              </a:lnSpc>
            </a:pP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サーバ</a:t>
            </a: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ー・</a:t>
            </a: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NASを運用している</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1190"/>
              </a:lnSpc>
              <a:spcBef>
                <a:spcPct val="0"/>
              </a:spcBef>
            </a:pP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ネットワーク停止が業務に影響する</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90" name="TextBox 190"/>
          <p:cNvSpPr txBox="1"/>
          <p:nvPr/>
        </p:nvSpPr>
        <p:spPr>
          <a:xfrm>
            <a:off x="5978244" y="7928898"/>
            <a:ext cx="1416417" cy="453457"/>
          </a:xfrm>
          <a:prstGeom prst="rect">
            <a:avLst/>
          </a:prstGeom>
        </p:spPr>
        <p:txBody>
          <a:bodyPr wrap="square" lIns="0" tIns="0" rIns="0" bIns="0" rtlCol="0" anchor="t">
            <a:spAutoFit/>
          </a:bodyPr>
          <a:lstStyle/>
          <a:p>
            <a:pPr algn="l">
              <a:lnSpc>
                <a:spcPts val="1190"/>
              </a:lnSpc>
            </a:pP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停電・瞬停が発生すると</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1190"/>
              </a:lnSpc>
            </a:pP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業務が止まる</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a:p>
            <a:pPr algn="l">
              <a:lnSpc>
                <a:spcPts val="1190"/>
              </a:lnSpc>
              <a:spcBef>
                <a:spcPct val="0"/>
              </a:spcBef>
            </a:pPr>
            <a:r>
              <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rPr>
              <a:t>□ </a:t>
            </a:r>
            <a:r>
              <a:rPr lang="en-US" sz="850" dirty="0" err="1">
                <a:solidFill>
                  <a:srgbClr val="333333"/>
                </a:solidFill>
                <a:latin typeface="A-OTF UD新ゴ Pro L" panose="020B0300000000000000" pitchFamily="34" charset="-128"/>
                <a:ea typeface="A-OTF UD新ゴ Pro L" panose="020B0300000000000000" pitchFamily="34" charset="-128"/>
                <a:cs typeface="Poppins"/>
                <a:sym typeface="Poppins"/>
              </a:rPr>
              <a:t>BCP対策を強化したい</a:t>
            </a:r>
            <a:endParaRPr lang="en-US" sz="850" dirty="0">
              <a:solidFill>
                <a:srgbClr val="333333"/>
              </a:solidFill>
              <a:latin typeface="A-OTF UD新ゴ Pro L" panose="020B0300000000000000" pitchFamily="34" charset="-128"/>
              <a:ea typeface="A-OTF UD新ゴ Pro L" panose="020B0300000000000000" pitchFamily="34" charset="-128"/>
              <a:cs typeface="Poppins"/>
              <a:sym typeface="Poppins"/>
            </a:endParaRPr>
          </a:p>
        </p:txBody>
      </p:sp>
      <p:sp>
        <p:nvSpPr>
          <p:cNvPr id="191" name="TextBox 191"/>
          <p:cNvSpPr txBox="1"/>
          <p:nvPr/>
        </p:nvSpPr>
        <p:spPr>
          <a:xfrm>
            <a:off x="4064047" y="7752368"/>
            <a:ext cx="2469905" cy="132472"/>
          </a:xfrm>
          <a:prstGeom prst="rect">
            <a:avLst/>
          </a:prstGeom>
        </p:spPr>
        <p:txBody>
          <a:bodyPr wrap="square" lIns="0" tIns="0" rIns="0" bIns="0" rtlCol="0" anchor="t">
            <a:spAutoFit/>
          </a:bodyPr>
          <a:lstStyle/>
          <a:p>
            <a:pPr algn="ctr">
              <a:lnSpc>
                <a:spcPts val="1050"/>
              </a:lnSpc>
              <a:spcBef>
                <a:spcPct val="0"/>
              </a:spcBef>
            </a:pPr>
            <a:r>
              <a:rPr lang="en-US" sz="750" dirty="0">
                <a:solidFill>
                  <a:srgbClr val="333333"/>
                </a:solidFill>
                <a:latin typeface="A-OTF UD新ゴ Pro L" panose="020B0300000000000000" pitchFamily="34" charset="-128"/>
                <a:ea typeface="A-OTF UD新ゴ Pro L" panose="020B0300000000000000" pitchFamily="34" charset="-128"/>
                <a:cs typeface="Poppins"/>
                <a:sym typeface="Poppins"/>
              </a:rPr>
              <a:t>3項目以上当てはまる方はUPS導入をご検討ください</a:t>
            </a:r>
          </a:p>
        </p:txBody>
      </p:sp>
      <p:sp>
        <p:nvSpPr>
          <p:cNvPr id="192" name="TextBox 192"/>
          <p:cNvSpPr txBox="1"/>
          <p:nvPr/>
        </p:nvSpPr>
        <p:spPr>
          <a:xfrm>
            <a:off x="191019" y="528035"/>
            <a:ext cx="2377497" cy="206210"/>
          </a:xfrm>
          <a:prstGeom prst="rect">
            <a:avLst/>
          </a:prstGeom>
        </p:spPr>
        <p:txBody>
          <a:bodyPr wrap="square" lIns="0" tIns="0" rIns="0" bIns="0" rtlCol="0" anchor="t">
            <a:spAutoFit/>
          </a:bodyPr>
          <a:lstStyle/>
          <a:p>
            <a:pPr algn="ctr">
              <a:lnSpc>
                <a:spcPts val="1679"/>
              </a:lnSpc>
              <a:spcBef>
                <a:spcPct val="0"/>
              </a:spcBef>
            </a:pPr>
            <a:r>
              <a:rPr lang="en-US" sz="12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APC UPSが選ばれる4つの理由</a:t>
            </a:r>
          </a:p>
        </p:txBody>
      </p:sp>
      <p:sp>
        <p:nvSpPr>
          <p:cNvPr id="193" name="TextBox 193"/>
          <p:cNvSpPr txBox="1"/>
          <p:nvPr/>
        </p:nvSpPr>
        <p:spPr>
          <a:xfrm>
            <a:off x="196917" y="878454"/>
            <a:ext cx="1655808" cy="192360"/>
          </a:xfrm>
          <a:prstGeom prst="rect">
            <a:avLst/>
          </a:prstGeom>
        </p:spPr>
        <p:txBody>
          <a:bodyPr wrap="square" lIns="0" tIns="0" rIns="0" bIns="0" rtlCol="0" anchor="t">
            <a:spAutoFit/>
          </a:bodyPr>
          <a:lstStyle/>
          <a:p>
            <a:pPr algn="ctr">
              <a:lnSpc>
                <a:spcPts val="1469"/>
              </a:lnSpc>
            </a:pPr>
            <a:r>
              <a:rPr lang="en-US" sz="1348" b="1" spc="-67" dirty="0">
                <a:solidFill>
                  <a:srgbClr val="009530"/>
                </a:solidFill>
                <a:latin typeface="A-OTF UD新ゴ Pro L" panose="020B0300000000000000" pitchFamily="34" charset="-128"/>
                <a:ea typeface="A-OTF UD新ゴ Pro L" panose="020B0300000000000000" pitchFamily="34" charset="-128"/>
                <a:cs typeface="Poppins Bold"/>
                <a:sym typeface="Poppins Bold"/>
              </a:rPr>
              <a:t>BCN AWARD 2026　</a:t>
            </a:r>
          </a:p>
        </p:txBody>
      </p:sp>
      <p:sp>
        <p:nvSpPr>
          <p:cNvPr id="194" name="TextBox 194"/>
          <p:cNvSpPr txBox="1"/>
          <p:nvPr/>
        </p:nvSpPr>
        <p:spPr>
          <a:xfrm>
            <a:off x="300259" y="1194410"/>
            <a:ext cx="1528364" cy="154594"/>
          </a:xfrm>
          <a:prstGeom prst="rect">
            <a:avLst/>
          </a:prstGeom>
        </p:spPr>
        <p:txBody>
          <a:bodyPr wrap="square" lIns="0" tIns="0" rIns="0" bIns="0" rtlCol="0" anchor="t">
            <a:spAutoFit/>
          </a:bodyPr>
          <a:lstStyle/>
          <a:p>
            <a:pPr algn="l">
              <a:lnSpc>
                <a:spcPts val="1199"/>
              </a:lnSpc>
            </a:pPr>
            <a:r>
              <a:rPr lang="en-US" sz="1100" b="1" spc="-22"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UPS部門</a:t>
            </a:r>
            <a:r>
              <a:rPr lang="en-US" sz="1100" b="1" spc="-22"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r>
              <a:rPr lang="en-US" sz="1100" b="1" spc="-22"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最優秀賞</a:t>
            </a:r>
            <a:r>
              <a:rPr lang="en-US" sz="1100" b="1" spc="-22"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r>
              <a:rPr lang="en-US" sz="1100" b="1" spc="-22"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受賞</a:t>
            </a:r>
            <a:endParaRPr lang="en-US" sz="1100" b="1" spc="-22"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195" name="TextBox 195"/>
          <p:cNvSpPr txBox="1"/>
          <p:nvPr/>
        </p:nvSpPr>
        <p:spPr>
          <a:xfrm>
            <a:off x="4085248" y="868645"/>
            <a:ext cx="1249859" cy="134332"/>
          </a:xfrm>
          <a:prstGeom prst="rect">
            <a:avLst/>
          </a:prstGeom>
        </p:spPr>
        <p:txBody>
          <a:bodyPr wrap="square" lIns="0" tIns="0" rIns="0" bIns="0" rtlCol="0" anchor="t">
            <a:spAutoFit/>
          </a:bodyPr>
          <a:lstStyle/>
          <a:p>
            <a:pPr algn="ctr">
              <a:lnSpc>
                <a:spcPts val="1120"/>
              </a:lnSpc>
              <a:spcBef>
                <a:spcPct val="0"/>
              </a:spcBef>
            </a:pPr>
            <a:r>
              <a:rPr lang="en-US" sz="800" dirty="0" err="1">
                <a:solidFill>
                  <a:srgbClr val="333333"/>
                </a:solidFill>
                <a:latin typeface="A-OTF UD新ゴ Pro L" panose="020B0300000000000000" pitchFamily="34" charset="-128"/>
                <a:ea typeface="A-OTF UD新ゴ Pro L" panose="020B0300000000000000" pitchFamily="34" charset="-128"/>
                <a:cs typeface="Poppins"/>
                <a:sym typeface="Poppins"/>
              </a:rPr>
              <a:t>運用も、復旧も、相談も</a:t>
            </a:r>
            <a:r>
              <a:rPr lang="en-US" sz="800" dirty="0">
                <a:solidFill>
                  <a:srgbClr val="333333"/>
                </a:solidFill>
                <a:latin typeface="A-OTF UD新ゴ Pro L" panose="020B0300000000000000" pitchFamily="34" charset="-128"/>
                <a:ea typeface="A-OTF UD新ゴ Pro L" panose="020B0300000000000000" pitchFamily="34" charset="-128"/>
                <a:cs typeface="Poppins"/>
                <a:sym typeface="Poppins"/>
              </a:rPr>
              <a:t>。</a:t>
            </a:r>
          </a:p>
        </p:txBody>
      </p:sp>
      <p:sp>
        <p:nvSpPr>
          <p:cNvPr id="196" name="TextBox 196"/>
          <p:cNvSpPr txBox="1"/>
          <p:nvPr/>
        </p:nvSpPr>
        <p:spPr>
          <a:xfrm>
            <a:off x="2158258" y="2250161"/>
            <a:ext cx="1416611" cy="349776"/>
          </a:xfrm>
          <a:prstGeom prst="rect">
            <a:avLst/>
          </a:prstGeom>
        </p:spPr>
        <p:txBody>
          <a:bodyPr lIns="0" tIns="0" rIns="0" bIns="0" rtlCol="0" anchor="t">
            <a:spAutoFit/>
          </a:bodyPr>
          <a:lstStyle/>
          <a:p>
            <a:pPr algn="ctr">
              <a:lnSpc>
                <a:spcPts val="1400"/>
              </a:lnSpc>
            </a:pPr>
            <a:r>
              <a:rPr lang="en-US" sz="1000" b="1">
                <a:solidFill>
                  <a:srgbClr val="333333"/>
                </a:solidFill>
                <a:latin typeface="A-OTF UD新ゴ Pro L" panose="020B0300000000000000" pitchFamily="34" charset="-128"/>
                <a:ea typeface="A-OTF UD新ゴ Pro L" panose="020B0300000000000000" pitchFamily="34" charset="-128"/>
                <a:cs typeface="Poppins Bold"/>
                <a:sym typeface="Poppins Bold"/>
              </a:rPr>
              <a:t>用途に合わせて</a:t>
            </a:r>
          </a:p>
          <a:p>
            <a:pPr algn="ctr">
              <a:lnSpc>
                <a:spcPts val="1400"/>
              </a:lnSpc>
              <a:spcBef>
                <a:spcPct val="0"/>
              </a:spcBef>
            </a:pPr>
            <a:r>
              <a:rPr lang="en-US" sz="1000" b="1">
                <a:solidFill>
                  <a:srgbClr val="333333"/>
                </a:solidFill>
                <a:latin typeface="A-OTF UD新ゴ Pro L" panose="020B0300000000000000" pitchFamily="34" charset="-128"/>
                <a:ea typeface="A-OTF UD新ゴ Pro L" panose="020B0300000000000000" pitchFamily="34" charset="-128"/>
                <a:cs typeface="Poppins Bold"/>
                <a:sym typeface="Poppins Bold"/>
              </a:rPr>
              <a:t>選べるラインナップ</a:t>
            </a:r>
          </a:p>
        </p:txBody>
      </p:sp>
      <p:sp>
        <p:nvSpPr>
          <p:cNvPr id="197" name="TextBox 197"/>
          <p:cNvSpPr txBox="1"/>
          <p:nvPr/>
        </p:nvSpPr>
        <p:spPr>
          <a:xfrm>
            <a:off x="3934537" y="2161262"/>
            <a:ext cx="1514537" cy="951094"/>
          </a:xfrm>
          <a:prstGeom prst="rect">
            <a:avLst/>
          </a:prstGeom>
        </p:spPr>
        <p:txBody>
          <a:bodyPr lIns="0" tIns="0" rIns="0" bIns="0" rtlCol="0" anchor="t">
            <a:spAutoFit/>
          </a:bodyPr>
          <a:lstStyle/>
          <a:p>
            <a:pPr algn="ctr">
              <a:lnSpc>
                <a:spcPts val="1470"/>
              </a:lnSpc>
            </a:pPr>
            <a:r>
              <a:rPr lang="en-US" sz="1050" b="1">
                <a:solidFill>
                  <a:srgbClr val="333333"/>
                </a:solidFill>
                <a:latin typeface="A-OTF UD新ゴ Pro L" panose="020B0300000000000000" pitchFamily="34" charset="-128"/>
                <a:ea typeface="A-OTF UD新ゴ Pro L" panose="020B0300000000000000" pitchFamily="34" charset="-128"/>
                <a:cs typeface="Poppins Bold"/>
                <a:sym typeface="Poppins Bold"/>
              </a:rPr>
              <a:t>購入前から使用後</a:t>
            </a:r>
          </a:p>
          <a:p>
            <a:pPr algn="ctr">
              <a:lnSpc>
                <a:spcPts val="1470"/>
              </a:lnSpc>
              <a:spcBef>
                <a:spcPct val="0"/>
              </a:spcBef>
            </a:pPr>
            <a:r>
              <a:rPr lang="en-US" sz="1050" b="1">
                <a:solidFill>
                  <a:srgbClr val="333333"/>
                </a:solidFill>
                <a:latin typeface="A-OTF UD新ゴ Pro L" panose="020B0300000000000000" pitchFamily="34" charset="-128"/>
                <a:ea typeface="A-OTF UD新ゴ Pro L" panose="020B0300000000000000" pitchFamily="34" charset="-128"/>
                <a:cs typeface="Poppins Bold"/>
                <a:sym typeface="Poppins Bold"/>
              </a:rPr>
              <a:t>までサポート</a:t>
            </a:r>
          </a:p>
          <a:p>
            <a:pPr algn="ctr">
              <a:lnSpc>
                <a:spcPts val="1470"/>
              </a:lnSpc>
              <a:spcBef>
                <a:spcPct val="0"/>
              </a:spcBef>
            </a:pPr>
            <a:r>
              <a:rPr lang="en-US" sz="1050" b="1">
                <a:solidFill>
                  <a:srgbClr val="333333"/>
                </a:solidFill>
                <a:latin typeface="A-OTF UD新ゴ Pro L" panose="020B0300000000000000" pitchFamily="34" charset="-128"/>
                <a:ea typeface="A-OTF UD新ゴ Pro L" panose="020B0300000000000000" pitchFamily="34" charset="-128"/>
                <a:cs typeface="Poppins Bold"/>
                <a:sym typeface="Poppins Bold"/>
              </a:rPr>
              <a:t> 製品選定、保証・保守</a:t>
            </a:r>
          </a:p>
          <a:p>
            <a:pPr algn="ctr">
              <a:lnSpc>
                <a:spcPts val="1470"/>
              </a:lnSpc>
              <a:spcBef>
                <a:spcPct val="0"/>
              </a:spcBef>
            </a:pPr>
            <a:r>
              <a:rPr lang="en-US" sz="1050" b="1">
                <a:solidFill>
                  <a:srgbClr val="333333"/>
                </a:solidFill>
                <a:latin typeface="A-OTF UD新ゴ Pro L" panose="020B0300000000000000" pitchFamily="34" charset="-128"/>
                <a:ea typeface="A-OTF UD新ゴ Pro L" panose="020B0300000000000000" pitchFamily="34" charset="-128"/>
                <a:cs typeface="Poppins Bold"/>
                <a:sym typeface="Poppins Bold"/>
              </a:rPr>
              <a:t>使用済みバッテリー回収まで対応。</a:t>
            </a:r>
          </a:p>
        </p:txBody>
      </p:sp>
      <p:sp>
        <p:nvSpPr>
          <p:cNvPr id="198" name="TextBox 198"/>
          <p:cNvSpPr txBox="1"/>
          <p:nvPr/>
        </p:nvSpPr>
        <p:spPr>
          <a:xfrm>
            <a:off x="5735431" y="846142"/>
            <a:ext cx="1581635" cy="323807"/>
          </a:xfrm>
          <a:prstGeom prst="rect">
            <a:avLst/>
          </a:prstGeom>
        </p:spPr>
        <p:txBody>
          <a:bodyPr lIns="0" tIns="0" rIns="0" bIns="0" rtlCol="0" anchor="t">
            <a:spAutoFit/>
          </a:bodyPr>
          <a:lstStyle/>
          <a:p>
            <a:pPr algn="ctr">
              <a:lnSpc>
                <a:spcPts val="1260"/>
              </a:lnSpc>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世界で最も</a:t>
            </a:r>
          </a:p>
          <a:p>
            <a:pPr algn="ctr">
              <a:lnSpc>
                <a:spcPts val="1260"/>
              </a:lnSpc>
              <a:spcBef>
                <a:spcPct val="0"/>
              </a:spcBef>
            </a:pPr>
            <a:r>
              <a:rPr lang="en-US" sz="900" b="1">
                <a:solidFill>
                  <a:srgbClr val="333333"/>
                </a:solidFill>
                <a:latin typeface="A-OTF UD新ゴ Pro L" panose="020B0300000000000000" pitchFamily="34" charset="-128"/>
                <a:ea typeface="A-OTF UD新ゴ Pro L" panose="020B0300000000000000" pitchFamily="34" charset="-128"/>
                <a:cs typeface="Poppins Bold"/>
                <a:sym typeface="Poppins Bold"/>
              </a:rPr>
              <a:t>サステナブルな企業 2026</a:t>
            </a:r>
          </a:p>
        </p:txBody>
      </p:sp>
      <p:sp>
        <p:nvSpPr>
          <p:cNvPr id="199" name="TextBox 199"/>
          <p:cNvSpPr txBox="1"/>
          <p:nvPr/>
        </p:nvSpPr>
        <p:spPr>
          <a:xfrm>
            <a:off x="260499" y="2329854"/>
            <a:ext cx="1560580" cy="757643"/>
          </a:xfrm>
          <a:prstGeom prst="rect">
            <a:avLst/>
          </a:prstGeom>
        </p:spPr>
        <p:txBody>
          <a:bodyPr lIns="0" tIns="0" rIns="0" bIns="0" rtlCol="0" anchor="t">
            <a:spAutoFit/>
          </a:bodyPr>
          <a:lstStyle/>
          <a:p>
            <a:pPr algn="ctr">
              <a:lnSpc>
                <a:spcPts val="1162"/>
              </a:lnSpc>
            </a:pPr>
            <a:r>
              <a:rPr lang="en-US" sz="750">
                <a:solidFill>
                  <a:srgbClr val="333333"/>
                </a:solidFill>
                <a:latin typeface="A-OTF UD新ゴ Pro L" panose="020B0300000000000000" pitchFamily="34" charset="-128"/>
                <a:ea typeface="A-OTF UD新ゴ Pro L" panose="020B0300000000000000" pitchFamily="34" charset="-128"/>
                <a:cs typeface="Noto Sans JP 2"/>
                <a:sym typeface="Noto Sans JP 2"/>
              </a:rPr>
              <a:t>シュナイダーエレクトリックは、</a:t>
            </a:r>
          </a:p>
          <a:p>
            <a:pPr algn="ctr">
              <a:lnSpc>
                <a:spcPts val="1162"/>
              </a:lnSpc>
            </a:pPr>
            <a:r>
              <a:rPr lang="en-US" sz="750">
                <a:solidFill>
                  <a:srgbClr val="333333"/>
                </a:solidFill>
                <a:latin typeface="A-OTF UD新ゴ Pro L" panose="020B0300000000000000" pitchFamily="34" charset="-128"/>
                <a:ea typeface="A-OTF UD新ゴ Pro L" panose="020B0300000000000000" pitchFamily="34" charset="-128"/>
                <a:cs typeface="Noto Sans JP 2"/>
                <a:sym typeface="Noto Sans JP 2"/>
              </a:rPr>
              <a:t>株式会社BCNが主催する「BCN AWARD 2025」(1月20日発表)のUPS(無停電電源装置)部門において最優秀賞を受賞しました。</a:t>
            </a:r>
          </a:p>
        </p:txBody>
      </p:sp>
      <p:sp>
        <p:nvSpPr>
          <p:cNvPr id="200" name="TextBox 200"/>
          <p:cNvSpPr txBox="1"/>
          <p:nvPr/>
        </p:nvSpPr>
        <p:spPr>
          <a:xfrm>
            <a:off x="905871" y="1462738"/>
            <a:ext cx="1018607" cy="446661"/>
          </a:xfrm>
          <a:prstGeom prst="rect">
            <a:avLst/>
          </a:prstGeom>
        </p:spPr>
        <p:txBody>
          <a:bodyPr wrap="square" lIns="0" tIns="0" rIns="0" bIns="0" rtlCol="0" anchor="t">
            <a:spAutoFit/>
          </a:bodyPr>
          <a:lstStyle/>
          <a:p>
            <a:pPr algn="just">
              <a:lnSpc>
                <a:spcPts val="1800"/>
              </a:lnSpc>
            </a:pPr>
            <a:r>
              <a:rPr lang="en-US" sz="120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11年連続！</a:t>
            </a:r>
          </a:p>
          <a:p>
            <a:pPr algn="just">
              <a:lnSpc>
                <a:spcPts val="1800"/>
              </a:lnSpc>
              <a:spcBef>
                <a:spcPct val="0"/>
              </a:spcBef>
            </a:pPr>
            <a:r>
              <a:rPr lang="en-US" sz="1200"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最優秀賞受賞</a:t>
            </a:r>
            <a:endParaRPr lang="en-US" sz="1200" b="1" dirty="0">
              <a:solidFill>
                <a:srgbClr val="333333"/>
              </a:solidFill>
              <a:latin typeface="A-OTF UD新ゴ Pro L" panose="020B0300000000000000" pitchFamily="34" charset="-128"/>
              <a:ea typeface="A-OTF UD新ゴ Pro L" panose="020B0300000000000000" pitchFamily="34" charset="-128"/>
              <a:cs typeface="Poppins Bold"/>
              <a:sym typeface="Poppins Bold"/>
            </a:endParaRPr>
          </a:p>
        </p:txBody>
      </p:sp>
      <p:sp>
        <p:nvSpPr>
          <p:cNvPr id="201" name="TextBox 201"/>
          <p:cNvSpPr txBox="1"/>
          <p:nvPr/>
        </p:nvSpPr>
        <p:spPr>
          <a:xfrm>
            <a:off x="905872" y="1969468"/>
            <a:ext cx="831534" cy="194797"/>
          </a:xfrm>
          <a:prstGeom prst="rect">
            <a:avLst/>
          </a:prstGeom>
        </p:spPr>
        <p:txBody>
          <a:bodyPr wrap="square" lIns="0" tIns="0" rIns="0" bIns="0" rtlCol="0" anchor="t">
            <a:spAutoFit/>
          </a:bodyPr>
          <a:lstStyle/>
          <a:p>
            <a:pPr algn="l">
              <a:lnSpc>
                <a:spcPts val="1610"/>
              </a:lnSpc>
              <a:spcBef>
                <a:spcPct val="0"/>
              </a:spcBef>
            </a:pPr>
            <a:r>
              <a:rPr lang="en-US" sz="1150"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連続17回目</a:t>
            </a:r>
          </a:p>
        </p:txBody>
      </p:sp>
      <p:sp>
        <p:nvSpPr>
          <p:cNvPr id="202" name="TextBox 202"/>
          <p:cNvSpPr txBox="1"/>
          <p:nvPr/>
        </p:nvSpPr>
        <p:spPr>
          <a:xfrm>
            <a:off x="2091493" y="2643861"/>
            <a:ext cx="1535028" cy="414656"/>
          </a:xfrm>
          <a:prstGeom prst="rect">
            <a:avLst/>
          </a:prstGeom>
        </p:spPr>
        <p:txBody>
          <a:bodyPr lIns="0" tIns="0" rIns="0" bIns="0" rtlCol="0" anchor="t">
            <a:spAutoFit/>
          </a:bodyPr>
          <a:lstStyle/>
          <a:p>
            <a:pPr algn="ctr">
              <a:lnSpc>
                <a:spcPts val="1120"/>
              </a:lnSpc>
              <a:spcBef>
                <a:spcPct val="0"/>
              </a:spcBef>
            </a:pPr>
            <a:r>
              <a:rPr lang="en-US" sz="800" b="1">
                <a:solidFill>
                  <a:srgbClr val="333333"/>
                </a:solidFill>
                <a:latin typeface="A-OTF UD新ゴ Pro L" panose="020B0300000000000000" pitchFamily="34" charset="-128"/>
                <a:ea typeface="A-OTF UD新ゴ Pro L" panose="020B0300000000000000" pitchFamily="34" charset="-128"/>
                <a:cs typeface="Poppins Bold"/>
                <a:sym typeface="Poppins Bold"/>
              </a:rPr>
              <a:t>家庭・オフィス・店舗</a:t>
            </a:r>
          </a:p>
          <a:p>
            <a:pPr algn="ctr">
              <a:lnSpc>
                <a:spcPts val="1120"/>
              </a:lnSpc>
              <a:spcBef>
                <a:spcPct val="0"/>
              </a:spcBef>
            </a:pPr>
            <a:r>
              <a:rPr lang="en-US" sz="800" b="1">
                <a:solidFill>
                  <a:srgbClr val="333333"/>
                </a:solidFill>
                <a:latin typeface="A-OTF UD新ゴ Pro L" panose="020B0300000000000000" pitchFamily="34" charset="-128"/>
                <a:ea typeface="A-OTF UD新ゴ Pro L" panose="020B0300000000000000" pitchFamily="34" charset="-128"/>
                <a:cs typeface="Poppins Bold"/>
                <a:sym typeface="Poppins Bold"/>
              </a:rPr>
              <a:t>・サーバールーム・IT</a:t>
            </a:r>
          </a:p>
          <a:p>
            <a:pPr algn="ctr">
              <a:lnSpc>
                <a:spcPts val="1120"/>
              </a:lnSpc>
              <a:spcBef>
                <a:spcPct val="0"/>
              </a:spcBef>
            </a:pPr>
            <a:r>
              <a:rPr lang="en-US" sz="800" b="1">
                <a:solidFill>
                  <a:srgbClr val="333333"/>
                </a:solidFill>
                <a:latin typeface="A-OTF UD新ゴ Pro L" panose="020B0300000000000000" pitchFamily="34" charset="-128"/>
                <a:ea typeface="A-OTF UD新ゴ Pro L" panose="020B0300000000000000" pitchFamily="34" charset="-128"/>
                <a:cs typeface="Poppins Bold"/>
                <a:sym typeface="Poppins Bold"/>
              </a:rPr>
              <a:t>ラックまで幅広く対応。</a:t>
            </a:r>
          </a:p>
        </p:txBody>
      </p:sp>
      <p:sp>
        <p:nvSpPr>
          <p:cNvPr id="203" name="TextBox 203"/>
          <p:cNvSpPr txBox="1"/>
          <p:nvPr/>
        </p:nvSpPr>
        <p:spPr>
          <a:xfrm>
            <a:off x="3845852" y="1078197"/>
            <a:ext cx="1691909" cy="424219"/>
          </a:xfrm>
          <a:prstGeom prst="rect">
            <a:avLst/>
          </a:prstGeom>
        </p:spPr>
        <p:txBody>
          <a:bodyPr lIns="0" tIns="0" rIns="0" bIns="0" rtlCol="0" anchor="t">
            <a:spAutoFit/>
          </a:bodyPr>
          <a:lstStyle/>
          <a:p>
            <a:pPr algn="ctr">
              <a:lnSpc>
                <a:spcPts val="1679"/>
              </a:lnSpc>
            </a:pPr>
            <a:r>
              <a:rPr lang="en-US" sz="1200" b="1">
                <a:solidFill>
                  <a:srgbClr val="333333"/>
                </a:solidFill>
                <a:latin typeface="A-OTF UD新ゴ Pro L" panose="020B0300000000000000" pitchFamily="34" charset="-128"/>
                <a:ea typeface="A-OTF UD新ゴ Pro L" panose="020B0300000000000000" pitchFamily="34" charset="-128"/>
                <a:cs typeface="Poppins Bold"/>
                <a:sym typeface="Poppins Bold"/>
              </a:rPr>
              <a:t>APCのUPSなら</a:t>
            </a:r>
          </a:p>
          <a:p>
            <a:pPr algn="ctr">
              <a:lnSpc>
                <a:spcPts val="1679"/>
              </a:lnSpc>
              <a:spcBef>
                <a:spcPct val="0"/>
              </a:spcBef>
            </a:pPr>
            <a:r>
              <a:rPr lang="en-US" sz="1200" b="1">
                <a:solidFill>
                  <a:srgbClr val="333333"/>
                </a:solidFill>
                <a:latin typeface="A-OTF UD新ゴ Pro L" panose="020B0300000000000000" pitchFamily="34" charset="-128"/>
                <a:ea typeface="A-OTF UD新ゴ Pro L" panose="020B0300000000000000" pitchFamily="34" charset="-128"/>
                <a:cs typeface="Poppins Bold"/>
                <a:sym typeface="Poppins Bold"/>
              </a:rPr>
              <a:t>”ずっと安心”</a:t>
            </a:r>
          </a:p>
        </p:txBody>
      </p:sp>
      <p:sp>
        <p:nvSpPr>
          <p:cNvPr id="204" name="TextBox 204"/>
          <p:cNvSpPr txBox="1"/>
          <p:nvPr/>
        </p:nvSpPr>
        <p:spPr>
          <a:xfrm>
            <a:off x="2135959" y="855392"/>
            <a:ext cx="1477435" cy="644022"/>
          </a:xfrm>
          <a:prstGeom prst="rect">
            <a:avLst/>
          </a:prstGeom>
        </p:spPr>
        <p:txBody>
          <a:bodyPr wrap="square" lIns="0" tIns="0" rIns="0" bIns="0" rtlCol="0" anchor="t">
            <a:spAutoFit/>
          </a:bodyPr>
          <a:lstStyle/>
          <a:p>
            <a:pPr algn="ctr">
              <a:lnSpc>
                <a:spcPts val="1749"/>
              </a:lnSpc>
            </a:pPr>
            <a:r>
              <a:rPr lang="en-US" sz="124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UPSのパイオニア</a:t>
            </a:r>
            <a:r>
              <a:rPr lang="en-US" sz="124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p>
          <a:p>
            <a:pPr algn="ctr">
              <a:lnSpc>
                <a:spcPts val="1749"/>
              </a:lnSpc>
            </a:pPr>
            <a:r>
              <a:rPr lang="en-US" sz="124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40年以上にわたり</a:t>
            </a:r>
          </a:p>
          <a:p>
            <a:pPr algn="ctr">
              <a:lnSpc>
                <a:spcPts val="1749"/>
              </a:lnSpc>
              <a:spcBef>
                <a:spcPct val="0"/>
              </a:spcBef>
            </a:pPr>
            <a:r>
              <a:rPr lang="en-US" sz="124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業界を牽引</a:t>
            </a:r>
            <a:r>
              <a:rPr lang="en-US" sz="124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a:t>
            </a:r>
          </a:p>
        </p:txBody>
      </p:sp>
      <p:sp>
        <p:nvSpPr>
          <p:cNvPr id="205" name="TextBox 205"/>
          <p:cNvSpPr txBox="1"/>
          <p:nvPr/>
        </p:nvSpPr>
        <p:spPr>
          <a:xfrm>
            <a:off x="5687827" y="1154079"/>
            <a:ext cx="1692252" cy="654050"/>
          </a:xfrm>
          <a:prstGeom prst="rect">
            <a:avLst/>
          </a:prstGeom>
        </p:spPr>
        <p:txBody>
          <a:bodyPr lIns="0" tIns="0" rIns="0" bIns="0" rtlCol="0" anchor="t">
            <a:spAutoFit/>
          </a:bodyPr>
          <a:lstStyle/>
          <a:p>
            <a:pPr algn="ctr">
              <a:lnSpc>
                <a:spcPts val="1749"/>
              </a:lnSpc>
              <a:spcBef>
                <a:spcPct val="0"/>
              </a:spcBef>
            </a:pPr>
            <a:r>
              <a:rPr lang="en-US" sz="1249" b="1">
                <a:solidFill>
                  <a:srgbClr val="333333"/>
                </a:solidFill>
                <a:latin typeface="A-OTF UD新ゴ Pro L" panose="020B0300000000000000" pitchFamily="34" charset="-128"/>
                <a:ea typeface="A-OTF UD新ゴ Pro L" panose="020B0300000000000000" pitchFamily="34" charset="-128"/>
                <a:cs typeface="Poppins Bold"/>
                <a:sym typeface="Poppins Bold"/>
              </a:rPr>
              <a:t>シュナイダー</a:t>
            </a:r>
          </a:p>
          <a:p>
            <a:pPr algn="ctr">
              <a:lnSpc>
                <a:spcPts val="1749"/>
              </a:lnSpc>
              <a:spcBef>
                <a:spcPct val="0"/>
              </a:spcBef>
            </a:pPr>
            <a:r>
              <a:rPr lang="en-US" sz="1249" b="1">
                <a:solidFill>
                  <a:srgbClr val="333333"/>
                </a:solidFill>
                <a:latin typeface="A-OTF UD新ゴ Pro L" panose="020B0300000000000000" pitchFamily="34" charset="-128"/>
                <a:ea typeface="A-OTF UD新ゴ Pro L" panose="020B0300000000000000" pitchFamily="34" charset="-128"/>
                <a:cs typeface="Poppins Bold"/>
                <a:sym typeface="Poppins Bold"/>
              </a:rPr>
              <a:t>エレクトリック、</a:t>
            </a:r>
          </a:p>
          <a:p>
            <a:pPr algn="ctr">
              <a:lnSpc>
                <a:spcPts val="1749"/>
              </a:lnSpc>
              <a:spcBef>
                <a:spcPct val="0"/>
              </a:spcBef>
            </a:pPr>
            <a:r>
              <a:rPr lang="en-US" sz="1249" b="1">
                <a:solidFill>
                  <a:srgbClr val="333333"/>
                </a:solidFill>
                <a:latin typeface="A-OTF UD新ゴ Pro L" panose="020B0300000000000000" pitchFamily="34" charset="-128"/>
                <a:ea typeface="A-OTF UD新ゴ Pro L" panose="020B0300000000000000" pitchFamily="34" charset="-128"/>
                <a:cs typeface="Poppins Bold"/>
                <a:sym typeface="Poppins Bold"/>
              </a:rPr>
              <a:t>3年連続世界第1位※</a:t>
            </a:r>
          </a:p>
        </p:txBody>
      </p:sp>
      <p:sp>
        <p:nvSpPr>
          <p:cNvPr id="206" name="TextBox 206"/>
          <p:cNvSpPr txBox="1"/>
          <p:nvPr/>
        </p:nvSpPr>
        <p:spPr>
          <a:xfrm>
            <a:off x="5703533" y="2895743"/>
            <a:ext cx="1626366" cy="199157"/>
          </a:xfrm>
          <a:prstGeom prst="rect">
            <a:avLst/>
          </a:prstGeom>
        </p:spPr>
        <p:txBody>
          <a:bodyPr lIns="0" tIns="0" rIns="0" bIns="0" rtlCol="0" anchor="t">
            <a:spAutoFit/>
          </a:bodyPr>
          <a:lstStyle/>
          <a:p>
            <a:pPr algn="l">
              <a:lnSpc>
                <a:spcPts val="770"/>
              </a:lnSpc>
            </a:pPr>
            <a:r>
              <a:rPr lang="en-US" sz="550">
                <a:solidFill>
                  <a:srgbClr val="333333"/>
                </a:solidFill>
                <a:latin typeface="A-OTF UD新ゴ Pro L" panose="020B0300000000000000" pitchFamily="34" charset="-128"/>
                <a:ea typeface="A-OTF UD新ゴ Pro L" panose="020B0300000000000000" pitchFamily="34" charset="-128"/>
                <a:cs typeface="Poppins"/>
                <a:sym typeface="Poppins"/>
              </a:rPr>
              <a:t>※TIME誌およびStatistaによる</a:t>
            </a:r>
          </a:p>
          <a:p>
            <a:pPr algn="l">
              <a:lnSpc>
                <a:spcPts val="770"/>
              </a:lnSpc>
              <a:spcBef>
                <a:spcPct val="0"/>
              </a:spcBef>
            </a:pPr>
            <a:r>
              <a:rPr lang="en-US" sz="550">
                <a:solidFill>
                  <a:srgbClr val="333333"/>
                </a:solidFill>
                <a:latin typeface="A-OTF UD新ゴ Pro L" panose="020B0300000000000000" pitchFamily="34" charset="-128"/>
                <a:ea typeface="A-OTF UD新ゴ Pro L" panose="020B0300000000000000" pitchFamily="34" charset="-128"/>
                <a:cs typeface="Poppins"/>
                <a:sym typeface="Poppins"/>
              </a:rPr>
              <a:t>「世界で最もサステナブルな企業 2026」において</a:t>
            </a:r>
          </a:p>
        </p:txBody>
      </p:sp>
      <p:sp>
        <p:nvSpPr>
          <p:cNvPr id="207" name="正方形/長方形 206">
            <a:extLst>
              <a:ext uri="{FF2B5EF4-FFF2-40B4-BE49-F238E27FC236}">
                <a16:creationId xmlns:a16="http://schemas.microsoft.com/office/drawing/2014/main" id="{AFD2A651-0836-1C14-DD08-15E4F0768B6C}"/>
              </a:ext>
            </a:extLst>
          </p:cNvPr>
          <p:cNvSpPr/>
          <p:nvPr/>
        </p:nvSpPr>
        <p:spPr>
          <a:xfrm>
            <a:off x="313820" y="5830509"/>
            <a:ext cx="1711830" cy="160749"/>
          </a:xfrm>
          <a:prstGeom prst="rect">
            <a:avLst/>
          </a:prstGeom>
          <a:solidFill>
            <a:srgbClr val="FFD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TextBox 128"/>
          <p:cNvSpPr txBox="1"/>
          <p:nvPr/>
        </p:nvSpPr>
        <p:spPr>
          <a:xfrm>
            <a:off x="153472" y="5812058"/>
            <a:ext cx="1931991" cy="206210"/>
          </a:xfrm>
          <a:prstGeom prst="rect">
            <a:avLst/>
          </a:prstGeom>
        </p:spPr>
        <p:txBody>
          <a:bodyPr wrap="square" lIns="0" tIns="0" rIns="0" bIns="0" rtlCol="0" anchor="t">
            <a:spAutoFit/>
          </a:bodyPr>
          <a:lstStyle/>
          <a:p>
            <a:pPr algn="l">
              <a:lnSpc>
                <a:spcPts val="1679"/>
              </a:lnSpc>
              <a:spcBef>
                <a:spcPct val="0"/>
              </a:spcBef>
            </a:pPr>
            <a:r>
              <a:rPr lang="en-US" sz="11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r>
              <a:rPr lang="en-US" sz="1199" b="1" dirty="0" err="1">
                <a:solidFill>
                  <a:srgbClr val="333333"/>
                </a:solidFill>
                <a:latin typeface="A-OTF UD新ゴ Pro L" panose="020B0300000000000000" pitchFamily="34" charset="-128"/>
                <a:ea typeface="A-OTF UD新ゴ Pro L" panose="020B0300000000000000" pitchFamily="34" charset="-128"/>
                <a:cs typeface="Poppins Bold"/>
                <a:sym typeface="Poppins Bold"/>
              </a:rPr>
              <a:t>常時インバーター方式</a:t>
            </a:r>
            <a:r>
              <a:rPr lang="en-US" sz="1199" b="1" dirty="0">
                <a:solidFill>
                  <a:srgbClr val="333333"/>
                </a:solidFill>
                <a:latin typeface="A-OTF UD新ゴ Pro L" panose="020B0300000000000000" pitchFamily="34" charset="-128"/>
                <a:ea typeface="A-OTF UD新ゴ Pro L" panose="020B0300000000000000" pitchFamily="34" charset="-128"/>
                <a:cs typeface="Poppins Bold"/>
                <a:sym typeface="Poppins Bold"/>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08F0D19C3BC603479298DB800786185A" ma:contentTypeVersion="14" ma:contentTypeDescription="新しいドキュメントを作成します。" ma:contentTypeScope="" ma:versionID="0df457f53c8d768d0fb81e25404fe1db">
  <xsd:schema xmlns:xsd="http://www.w3.org/2001/XMLSchema" xmlns:xs="http://www.w3.org/2001/XMLSchema" xmlns:p="http://schemas.microsoft.com/office/2006/metadata/properties" xmlns:ns2="25c6c4f4-11b9-4ba7-90cc-6838295f3fc9" xmlns:ns3="5e453587-be87-4a06-b831-7be457881d38" targetNamespace="http://schemas.microsoft.com/office/2006/metadata/properties" ma:root="true" ma:fieldsID="94c5a00613ded5a9d5fc2e52335fd7e6" ns2:_="" ns3:_="">
    <xsd:import namespace="25c6c4f4-11b9-4ba7-90cc-6838295f3fc9"/>
    <xsd:import namespace="5e453587-be87-4a06-b831-7be457881d3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OCR" minOccurs="0"/>
                <xsd:element ref="ns2:MediaServiceDateTaken" minOccurs="0"/>
                <xsd:element ref="ns2:MediaServiceSearchProperties" minOccurs="0"/>
                <xsd:element ref="ns2:MediaLengthInSeconds" minOccurs="0"/>
                <xsd:element ref="ns2:ImageMetadataListItemId" minOccurs="0"/>
                <xsd:element ref="ns2:ImageMetadataListField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c6c4f4-11b9-4ba7-90cc-6838295f3fc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画像タグ" ma:readOnly="false" ma:fieldId="{5cf76f15-5ced-4ddc-b409-7134ff3c332f}" ma:taxonomyMulti="true" ma:sspId="e3e82df8-f6af-445d-9b0b-5c4dfc7c59a2"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ImageMetadataListItemId" ma:index="20" nillable="true" ma:displayName="ImageMetadataListItemId" ma:hidden="true" ma:indexed="true" ma:internalName="ImageMetadataListItemId">
      <xsd:simpleType>
        <xsd:restriction base="dms:Unknown"/>
      </xsd:simpleType>
    </xsd:element>
    <xsd:element name="ImageMetadataListFieldId" ma:index="21" nillable="true" ma:displayName="ImageMetadataListFieldId" ma:hidden="true" ma:indexed="true" ma:internalName="ImageMetadataListFieldId">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453587-be87-4a06-b831-7be457881d3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139b88d2-0c9c-486d-b6d7-8a5133317c28}" ma:internalName="TaxCatchAll" ma:showField="CatchAllData" ma:web="5e453587-be87-4a06-b831-7be457881d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5c6c4f4-11b9-4ba7-90cc-6838295f3fc9">
      <Terms xmlns="http://schemas.microsoft.com/office/infopath/2007/PartnerControls"/>
    </lcf76f155ced4ddcb4097134ff3c332f>
    <TaxCatchAll xmlns="5e453587-be87-4a06-b831-7be457881d38" xsi:nil="true"/>
    <ImageMetadataListItemId xmlns="25c6c4f4-11b9-4ba7-90cc-6838295f3fc9" xsi:nil="true"/>
    <ImageMetadataListFieldId xmlns="25c6c4f4-11b9-4ba7-90cc-6838295f3fc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6F7B2C-C3C5-4E41-AB14-539C353E94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c6c4f4-11b9-4ba7-90cc-6838295f3fc9"/>
    <ds:schemaRef ds:uri="5e453587-be87-4a06-b831-7be457881d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AD79658-626E-41AA-AC13-6AF379273661}">
  <ds:schemaRefs>
    <ds:schemaRef ds:uri="http://schemas.microsoft.com/office/2006/metadata/properties"/>
    <ds:schemaRef ds:uri="http://schemas.microsoft.com/office/infopath/2007/PartnerControls"/>
    <ds:schemaRef ds:uri="25c6c4f4-11b9-4ba7-90cc-6838295f3fc9"/>
    <ds:schemaRef ds:uri="5e453587-be87-4a06-b831-7be457881d38"/>
  </ds:schemaRefs>
</ds:datastoreItem>
</file>

<file path=customXml/itemProps3.xml><?xml version="1.0" encoding="utf-8"?>
<ds:datastoreItem xmlns:ds="http://schemas.openxmlformats.org/officeDocument/2006/customXml" ds:itemID="{430248A4-92EF-44FB-87ED-A6BC9845055C}">
  <ds:schemaRefs>
    <ds:schemaRef ds:uri="http://schemas.microsoft.com/sharepoint/v3/contenttype/forms"/>
  </ds:schemaRefs>
</ds:datastoreItem>
</file>

<file path=docMetadata/LabelInfo.xml><?xml version="1.0" encoding="utf-8"?>
<clbl:labelList xmlns:clbl="http://schemas.microsoft.com/office/2020/mipLabelMetadata">
  <clbl:label id="{23507802-f8e4-4e38-829c-ac8ea9b241e4}" enabled="1" method="Privileged" siteId="{6e51e1ad-c54b-4b39-b598-0ffe9ae68fef}" contentBits="2" removed="0"/>
</clbl:labelList>
</file>

<file path=docProps/app.xml><?xml version="1.0" encoding="utf-8"?>
<Properties xmlns="http://schemas.openxmlformats.org/officeDocument/2006/extended-properties" xmlns:vt="http://schemas.openxmlformats.org/officeDocument/2006/docPropsVTypes">
  <TotalTime>138</TotalTime>
  <Words>995</Words>
  <Application>Microsoft Office PowerPoint</Application>
  <PresentationFormat>ユーザー設定</PresentationFormat>
  <Paragraphs>275</Paragraphs>
  <Slides>2</Slides>
  <Notes>1</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Theme</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APC NEWS_第23号_夏場の電源保護 </dc:title>
  <cp:lastModifiedBy>emi akazaki</cp:lastModifiedBy>
  <cp:revision>8</cp:revision>
  <dcterms:created xsi:type="dcterms:W3CDTF">2006-08-16T00:00:00Z</dcterms:created>
  <dcterms:modified xsi:type="dcterms:W3CDTF">2026-07-27T03:30:58Z</dcterms:modified>
  <dc:identifier>DAHPbzerxqM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Theme:8</vt:lpwstr>
  </property>
  <property fmtid="{D5CDD505-2E9C-101B-9397-08002B2CF9AE}" pid="3" name="ClassificationContentMarkingFooterText">
    <vt:lpwstr>Public</vt:lpwstr>
  </property>
  <property fmtid="{D5CDD505-2E9C-101B-9397-08002B2CF9AE}" pid="4" name="ContentTypeId">
    <vt:lpwstr>0x01010008F0D19C3BC603479298DB800786185A</vt:lpwstr>
  </property>
</Properties>
</file>