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56" r:id="rId5"/>
    <p:sldId id="257" r:id="rId6"/>
  </p:sldIdLst>
  <p:sldSz cx="7556500" cy="10693400"/>
  <p:notesSz cx="6858000" cy="9144000"/>
  <p:embeddedFontLst>
    <p:embeddedFont>
      <p:font typeface="游ゴシック" panose="020B0400000000000000" pitchFamily="34" charset="-128"/>
      <p:regular r:id="rId8"/>
      <p:bold r:id="rId9"/>
    </p:embeddedFont>
    <p:embeddedFont>
      <p:font typeface="Noto Sans JP" panose="020B0200000000000000"/>
      <p:regular r:id="rId10"/>
      <p:bold r:id="rId11"/>
    </p:embeddedFont>
    <p:embeddedFont>
      <p:font typeface="Noto Sans JP Light" panose="020B0200000000000000"/>
      <p:regular r:id="rId12"/>
    </p:embeddedFont>
    <p:embeddedFont>
      <p:font typeface="Noto Sans JP Medium" panose="020B0200000000000000"/>
      <p:regular r:id="rId13"/>
    </p:embeddedFont>
    <p:embeddedFont>
      <p:font typeface="Segoe UI Black" panose="020B0A02040204020203" pitchFamily="34" charset="0"/>
      <p:bold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7F00"/>
    <a:srgbClr val="626469"/>
    <a:srgbClr val="FFD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7BFA9A-0F94-40D5-A894-BCAA9EC75A84}" v="2" dt="2026-06-10T07:32:38.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231" autoAdjust="0"/>
  </p:normalViewPr>
  <p:slideViewPr>
    <p:cSldViewPr>
      <p:cViewPr>
        <p:scale>
          <a:sx n="95" d="100"/>
          <a:sy n="95" d="100"/>
        </p:scale>
        <p:origin x="1854" y="-9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font" Target="fonts/font8.fntdata"/><Relationship Id="rId10" Type="http://schemas.openxmlformats.org/officeDocument/2006/relationships/font" Target="fonts/font3.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C6CB2E-4FAD-49B7-88B9-3FE9338CFF63}" type="datetimeFigureOut">
              <a:rPr kumimoji="1" lang="ja-JP" altLang="en-US" smtClean="0"/>
              <a:t>2026/7/26</a:t>
            </a:fld>
            <a:endParaRPr kumimoji="1" lang="ja-JP" altLang="en-US"/>
          </a:p>
        </p:txBody>
      </p:sp>
      <p:sp>
        <p:nvSpPr>
          <p:cNvPr id="4" name="スライド イメージ プレースホルダー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DF90F-2357-49B6-AF87-982665B99F76}" type="slidenum">
              <a:rPr kumimoji="1" lang="ja-JP" altLang="en-US" smtClean="0"/>
              <a:t>‹#›</a:t>
            </a:fld>
            <a:endParaRPr kumimoji="1" lang="ja-JP" altLang="en-US"/>
          </a:p>
        </p:txBody>
      </p:sp>
    </p:spTree>
    <p:extLst>
      <p:ext uri="{BB962C8B-B14F-4D97-AF65-F5344CB8AC3E}">
        <p14:creationId xmlns:p14="http://schemas.microsoft.com/office/powerpoint/2010/main" val="31601219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84DF90F-2357-49B6-AF87-982665B99F76}" type="slidenum">
              <a:rPr kumimoji="1" lang="ja-JP" altLang="en-US" smtClean="0"/>
              <a:t>1</a:t>
            </a:fld>
            <a:endParaRPr kumimoji="1" lang="ja-JP" altLang="en-US"/>
          </a:p>
        </p:txBody>
      </p:sp>
    </p:spTree>
    <p:extLst>
      <p:ext uri="{BB962C8B-B14F-4D97-AF65-F5344CB8AC3E}">
        <p14:creationId xmlns:p14="http://schemas.microsoft.com/office/powerpoint/2010/main" val="4025527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テキスト ボックス 7">
            <a:extLst>
              <a:ext uri="{FF2B5EF4-FFF2-40B4-BE49-F238E27FC236}">
                <a16:creationId xmlns:a16="http://schemas.microsoft.com/office/drawing/2014/main" id="{9FFF9DA1-7D0E-E393-3261-D2B689735FB2}"/>
              </a:ext>
            </a:extLst>
          </p:cNvPr>
          <p:cNvSpPr txBox="1"/>
          <p:nvPr userDrawn="1">
            <p:extLst>
              <p:ext uri="{1162E1C5-73C7-4A58-AE30-91384D911F3F}">
                <p184:classification xmlns:p184="http://schemas.microsoft.com/office/powerpoint/2018/4/main" val="ftr"/>
              </p:ext>
            </p:extLst>
          </p:nvPr>
        </p:nvSpPr>
        <p:spPr>
          <a:xfrm>
            <a:off x="3675063" y="10538460"/>
            <a:ext cx="222250" cy="91440"/>
          </a:xfrm>
          <a:prstGeom prst="rect">
            <a:avLst/>
          </a:prstGeom>
        </p:spPr>
        <p:txBody>
          <a:bodyPr horzOverflow="overflow" lIns="0" tIns="0" rIns="0" bIns="0">
            <a:spAutoFit/>
          </a:bodyPr>
          <a:lstStyle/>
          <a:p>
            <a:pPr algn="l"/>
            <a:r>
              <a:rPr lang="ja-JP" altLang="en-US" sz="600">
                <a:solidFill>
                  <a:srgbClr val="626469">
                    <a:alpha val="50000"/>
                  </a:srgbClr>
                </a:solidFill>
                <a:latin typeface="Aptos" panose="020B0004020202020204" pitchFamily="34" charset="0"/>
              </a:rPr>
              <a:t>Public</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hyperlink" Target="https://www.se.com/jp/ja/faqs/FAQ000017421/"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5.png"/><Relationship Id="rId18" Type="http://schemas.openxmlformats.org/officeDocument/2006/relationships/image" Target="../media/image20.png"/><Relationship Id="rId26" Type="http://schemas.openxmlformats.org/officeDocument/2006/relationships/image" Target="../media/image28.png"/><Relationship Id="rId3" Type="http://schemas.openxmlformats.org/officeDocument/2006/relationships/image" Target="../media/image2.png"/><Relationship Id="rId21" Type="http://schemas.openxmlformats.org/officeDocument/2006/relationships/image" Target="../media/image23.png"/><Relationship Id="rId7" Type="http://schemas.openxmlformats.org/officeDocument/2006/relationships/image" Target="../media/image10.svg"/><Relationship Id="rId12" Type="http://schemas.openxmlformats.org/officeDocument/2006/relationships/hyperlink" Target="https://www.se.com/jp/ja/work/support/product-support/recycling-options/" TargetMode="External"/><Relationship Id="rId17" Type="http://schemas.openxmlformats.org/officeDocument/2006/relationships/image" Target="../media/image19.png"/><Relationship Id="rId25" Type="http://schemas.openxmlformats.org/officeDocument/2006/relationships/image" Target="../media/image27.png"/><Relationship Id="rId2" Type="http://schemas.openxmlformats.org/officeDocument/2006/relationships/image" Target="../media/image1.png"/><Relationship Id="rId16" Type="http://schemas.openxmlformats.org/officeDocument/2006/relationships/image" Target="../media/image18.png"/><Relationship Id="rId20" Type="http://schemas.openxmlformats.org/officeDocument/2006/relationships/image" Target="../media/image22.png"/><Relationship Id="rId29" Type="http://schemas.openxmlformats.org/officeDocument/2006/relationships/hyperlink" Target="https://www.se.com/jp/ja/faqs/FAQ000248550/" TargetMode="Externa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14.png"/><Relationship Id="rId24" Type="http://schemas.openxmlformats.org/officeDocument/2006/relationships/image" Target="../media/image26.svg"/><Relationship Id="rId5" Type="http://schemas.openxmlformats.org/officeDocument/2006/relationships/image" Target="../media/image8.svg"/><Relationship Id="rId15" Type="http://schemas.openxmlformats.org/officeDocument/2006/relationships/image" Target="../media/image17.png"/><Relationship Id="rId23" Type="http://schemas.openxmlformats.org/officeDocument/2006/relationships/image" Target="../media/image25.svg"/><Relationship Id="rId28" Type="http://schemas.openxmlformats.org/officeDocument/2006/relationships/hyperlink" Target="https://clubapc.jp" TargetMode="External"/><Relationship Id="rId10" Type="http://schemas.openxmlformats.org/officeDocument/2006/relationships/image" Target="../media/image13.png"/><Relationship Id="rId19" Type="http://schemas.openxmlformats.org/officeDocument/2006/relationships/image" Target="../media/image21.svg"/><Relationship Id="rId4" Type="http://schemas.openxmlformats.org/officeDocument/2006/relationships/image" Target="../media/image7.svg"/><Relationship Id="rId9" Type="http://schemas.openxmlformats.org/officeDocument/2006/relationships/image" Target="../media/image12.svg"/><Relationship Id="rId14" Type="http://schemas.openxmlformats.org/officeDocument/2006/relationships/image" Target="../media/image16.png"/><Relationship Id="rId22" Type="http://schemas.openxmlformats.org/officeDocument/2006/relationships/image" Target="../media/image24.png"/><Relationship Id="rId27" Type="http://schemas.openxmlformats.org/officeDocument/2006/relationships/image" Target="../media/image2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 y="3548000"/>
            <a:ext cx="7556504" cy="7319638"/>
            <a:chOff x="0" y="0"/>
            <a:chExt cx="577468" cy="577288"/>
          </a:xfrm>
        </p:grpSpPr>
        <p:sp>
          <p:nvSpPr>
            <p:cNvPr id="3" name="Freeform 3"/>
            <p:cNvSpPr/>
            <p:nvPr/>
          </p:nvSpPr>
          <p:spPr>
            <a:xfrm>
              <a:off x="0" y="0"/>
              <a:ext cx="577468" cy="572549"/>
            </a:xfrm>
            <a:custGeom>
              <a:avLst/>
              <a:gdLst/>
              <a:ahLst/>
              <a:cxnLst/>
              <a:rect l="l" t="t" r="r" b="b"/>
              <a:pathLst>
                <a:path w="577468" h="572549">
                  <a:moveTo>
                    <a:pt x="562912" y="0"/>
                  </a:moveTo>
                  <a:lnTo>
                    <a:pt x="14556" y="0"/>
                  </a:lnTo>
                  <a:cubicBezTo>
                    <a:pt x="10695" y="0"/>
                    <a:pt x="6993" y="1534"/>
                    <a:pt x="4263" y="4263"/>
                  </a:cubicBezTo>
                  <a:cubicBezTo>
                    <a:pt x="1534" y="6993"/>
                    <a:pt x="0" y="10695"/>
                    <a:pt x="0" y="14556"/>
                  </a:cubicBezTo>
                  <a:lnTo>
                    <a:pt x="0" y="517862"/>
                  </a:lnTo>
                  <a:cubicBezTo>
                    <a:pt x="30716" y="562706"/>
                    <a:pt x="129009" y="614401"/>
                    <a:pt x="276447" y="517862"/>
                  </a:cubicBezTo>
                  <a:cubicBezTo>
                    <a:pt x="423886" y="410234"/>
                    <a:pt x="538561" y="473017"/>
                    <a:pt x="577468" y="517862"/>
                  </a:cubicBezTo>
                  <a:lnTo>
                    <a:pt x="577468" y="14556"/>
                  </a:lnTo>
                  <a:cubicBezTo>
                    <a:pt x="577468" y="10695"/>
                    <a:pt x="575934" y="6993"/>
                    <a:pt x="573205" y="4263"/>
                  </a:cubicBezTo>
                  <a:cubicBezTo>
                    <a:pt x="570475" y="1534"/>
                    <a:pt x="566772" y="0"/>
                    <a:pt x="562912" y="0"/>
                  </a:cubicBezTo>
                  <a:close/>
                </a:path>
              </a:pathLst>
            </a:custGeom>
            <a:gradFill rotWithShape="1">
              <a:gsLst>
                <a:gs pos="0">
                  <a:srgbClr val="3DCD58">
                    <a:alpha val="41500"/>
                  </a:srgbClr>
                </a:gs>
                <a:gs pos="100000">
                  <a:srgbClr val="006F58">
                    <a:alpha val="100000"/>
                  </a:srgbClr>
                </a:gs>
              </a:gsLst>
              <a:lin ang="0"/>
            </a:gradFill>
          </p:spPr>
          <p:txBody>
            <a:bodyPr/>
            <a:lstStyle/>
            <a:p>
              <a:endParaRPr lang="ja-JP" altLang="en-US">
                <a:latin typeface="Noto Sans JP" panose="020B0200000000000000" pitchFamily="50" charset="-128"/>
                <a:ea typeface="Noto Sans JP" panose="020B0200000000000000" pitchFamily="50" charset="-128"/>
              </a:endParaRPr>
            </a:p>
          </p:txBody>
        </p:sp>
        <p:sp>
          <p:nvSpPr>
            <p:cNvPr id="4" name="TextBox 4"/>
            <p:cNvSpPr txBox="1"/>
            <p:nvPr/>
          </p:nvSpPr>
          <p:spPr>
            <a:xfrm>
              <a:off x="0" y="-19050"/>
              <a:ext cx="577468" cy="472634"/>
            </a:xfrm>
            <a:prstGeom prst="rect">
              <a:avLst/>
            </a:prstGeom>
          </p:spPr>
          <p:txBody>
            <a:bodyPr lIns="50800" tIns="50800" rIns="50800" bIns="50800" rtlCol="0" anchor="ctr"/>
            <a:lstStyle/>
            <a:p>
              <a:pPr algn="ctr">
                <a:lnSpc>
                  <a:spcPts val="1775"/>
                </a:lnSpc>
              </a:pPr>
              <a:endParaRPr>
                <a:latin typeface="Noto Sans JP" panose="020B0200000000000000" pitchFamily="50" charset="-128"/>
                <a:ea typeface="Noto Sans JP" panose="020B0200000000000000" pitchFamily="50" charset="-128"/>
              </a:endParaRPr>
            </a:p>
          </p:txBody>
        </p:sp>
      </p:grpSp>
      <p:grpSp>
        <p:nvGrpSpPr>
          <p:cNvPr id="5" name="Group 5"/>
          <p:cNvGrpSpPr/>
          <p:nvPr/>
        </p:nvGrpSpPr>
        <p:grpSpPr>
          <a:xfrm>
            <a:off x="0" y="-148631"/>
            <a:ext cx="7556500" cy="6156526"/>
            <a:chOff x="0" y="0"/>
            <a:chExt cx="644476" cy="540079"/>
          </a:xfrm>
        </p:grpSpPr>
        <p:sp>
          <p:nvSpPr>
            <p:cNvPr id="6" name="Freeform 6"/>
            <p:cNvSpPr/>
            <p:nvPr/>
          </p:nvSpPr>
          <p:spPr>
            <a:xfrm>
              <a:off x="0" y="0"/>
              <a:ext cx="644476" cy="536664"/>
            </a:xfrm>
            <a:custGeom>
              <a:avLst/>
              <a:gdLst/>
              <a:ahLst/>
              <a:cxnLst/>
              <a:rect l="l" t="t" r="r" b="b"/>
              <a:pathLst>
                <a:path w="644476" h="536664">
                  <a:moveTo>
                    <a:pt x="631128" y="0"/>
                  </a:moveTo>
                  <a:lnTo>
                    <a:pt x="13348" y="0"/>
                  </a:lnTo>
                  <a:cubicBezTo>
                    <a:pt x="9808" y="0"/>
                    <a:pt x="6413" y="1406"/>
                    <a:pt x="3910" y="3910"/>
                  </a:cubicBezTo>
                  <a:cubicBezTo>
                    <a:pt x="1406" y="6413"/>
                    <a:pt x="0" y="9808"/>
                    <a:pt x="0" y="13348"/>
                  </a:cubicBezTo>
                  <a:lnTo>
                    <a:pt x="0" y="484483"/>
                  </a:lnTo>
                  <a:cubicBezTo>
                    <a:pt x="34281" y="526436"/>
                    <a:pt x="143979" y="577192"/>
                    <a:pt x="308525" y="484483"/>
                  </a:cubicBezTo>
                  <a:cubicBezTo>
                    <a:pt x="473073" y="383792"/>
                    <a:pt x="601054" y="442528"/>
                    <a:pt x="644476" y="484483"/>
                  </a:cubicBezTo>
                  <a:lnTo>
                    <a:pt x="644476" y="13348"/>
                  </a:lnTo>
                  <a:cubicBezTo>
                    <a:pt x="644476" y="5976"/>
                    <a:pt x="638500" y="0"/>
                    <a:pt x="631128" y="0"/>
                  </a:cubicBezTo>
                  <a:close/>
                </a:path>
              </a:pathLst>
            </a:custGeom>
            <a:gradFill rotWithShape="1">
              <a:gsLst>
                <a:gs pos="0">
                  <a:srgbClr val="3DCD58">
                    <a:alpha val="68500"/>
                  </a:srgbClr>
                </a:gs>
                <a:gs pos="100000">
                  <a:srgbClr val="006F58">
                    <a:alpha val="100000"/>
                  </a:srgbClr>
                </a:gs>
              </a:gsLst>
              <a:path path="circle">
                <a:fillToRect l="50000" t="50000" r="50000" b="50000"/>
              </a:path>
            </a:gradFill>
          </p:spPr>
          <p:txBody>
            <a:bodyPr/>
            <a:lstStyle/>
            <a:p>
              <a:endParaRPr lang="ja-JP" altLang="en-US">
                <a:latin typeface="Noto Sans JP" panose="020B0200000000000000" pitchFamily="50" charset="-128"/>
                <a:ea typeface="Noto Sans JP" panose="020B0200000000000000" pitchFamily="50" charset="-128"/>
              </a:endParaRPr>
            </a:p>
          </p:txBody>
        </p:sp>
        <p:sp>
          <p:nvSpPr>
            <p:cNvPr id="7" name="TextBox 7"/>
            <p:cNvSpPr txBox="1"/>
            <p:nvPr/>
          </p:nvSpPr>
          <p:spPr>
            <a:xfrm>
              <a:off x="0" y="-19050"/>
              <a:ext cx="644476" cy="443398"/>
            </a:xfrm>
            <a:prstGeom prst="rect">
              <a:avLst/>
            </a:prstGeom>
          </p:spPr>
          <p:txBody>
            <a:bodyPr lIns="50800" tIns="50800" rIns="50800" bIns="50800" rtlCol="0" anchor="ctr"/>
            <a:lstStyle/>
            <a:p>
              <a:pPr algn="ctr">
                <a:lnSpc>
                  <a:spcPts val="1775"/>
                </a:lnSpc>
              </a:pPr>
              <a:endParaRPr>
                <a:latin typeface="Noto Sans JP" panose="020B0200000000000000" pitchFamily="50" charset="-128"/>
                <a:ea typeface="Noto Sans JP" panose="020B0200000000000000" pitchFamily="50" charset="-128"/>
              </a:endParaRPr>
            </a:p>
          </p:txBody>
        </p:sp>
      </p:grpSp>
      <p:sp>
        <p:nvSpPr>
          <p:cNvPr id="8" name="AutoShape 8"/>
          <p:cNvSpPr/>
          <p:nvPr/>
        </p:nvSpPr>
        <p:spPr>
          <a:xfrm>
            <a:off x="213279" y="1862684"/>
            <a:ext cx="3594091"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9" name="AutoShape 9"/>
          <p:cNvSpPr/>
          <p:nvPr/>
        </p:nvSpPr>
        <p:spPr>
          <a:xfrm>
            <a:off x="213279" y="2783004"/>
            <a:ext cx="3634879"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10" name="Freeform 10"/>
          <p:cNvSpPr/>
          <p:nvPr/>
        </p:nvSpPr>
        <p:spPr>
          <a:xfrm>
            <a:off x="193474" y="186983"/>
            <a:ext cx="911552" cy="245812"/>
          </a:xfrm>
          <a:custGeom>
            <a:avLst/>
            <a:gdLst/>
            <a:ahLst/>
            <a:cxnLst/>
            <a:rect l="l" t="t" r="r" b="b"/>
            <a:pathLst>
              <a:path w="911552" h="245812">
                <a:moveTo>
                  <a:pt x="0" y="0"/>
                </a:moveTo>
                <a:lnTo>
                  <a:pt x="911552" y="0"/>
                </a:lnTo>
                <a:lnTo>
                  <a:pt x="911552" y="245812"/>
                </a:lnTo>
                <a:lnTo>
                  <a:pt x="0" y="245812"/>
                </a:lnTo>
                <a:lnTo>
                  <a:pt x="0" y="0"/>
                </a:lnTo>
                <a:close/>
              </a:path>
            </a:pathLst>
          </a:custGeom>
          <a:blipFill>
            <a:blip r:embed="rId3"/>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11" name="Freeform 11"/>
          <p:cNvSpPr/>
          <p:nvPr/>
        </p:nvSpPr>
        <p:spPr>
          <a:xfrm>
            <a:off x="6179185" y="10064380"/>
            <a:ext cx="1249630" cy="434871"/>
          </a:xfrm>
          <a:custGeom>
            <a:avLst/>
            <a:gdLst/>
            <a:ahLst/>
            <a:cxnLst/>
            <a:rect l="l" t="t" r="r" b="b"/>
            <a:pathLst>
              <a:path w="1249630" h="434871">
                <a:moveTo>
                  <a:pt x="0" y="0"/>
                </a:moveTo>
                <a:lnTo>
                  <a:pt x="1249630" y="0"/>
                </a:lnTo>
                <a:lnTo>
                  <a:pt x="1249630" y="434871"/>
                </a:lnTo>
                <a:lnTo>
                  <a:pt x="0" y="434871"/>
                </a:lnTo>
                <a:lnTo>
                  <a:pt x="0" y="0"/>
                </a:lnTo>
                <a:close/>
              </a:path>
            </a:pathLst>
          </a:custGeom>
          <a:blipFill>
            <a:blip r:embed="rId4"/>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12" name="Freeform 12"/>
          <p:cNvSpPr/>
          <p:nvPr/>
        </p:nvSpPr>
        <p:spPr>
          <a:xfrm>
            <a:off x="156314" y="3977281"/>
            <a:ext cx="3332533" cy="2070885"/>
          </a:xfrm>
          <a:custGeom>
            <a:avLst/>
            <a:gdLst/>
            <a:ahLst/>
            <a:cxnLst/>
            <a:rect l="l" t="t" r="r" b="b"/>
            <a:pathLst>
              <a:path w="3332533" h="2070885">
                <a:moveTo>
                  <a:pt x="0" y="0"/>
                </a:moveTo>
                <a:lnTo>
                  <a:pt x="3332533" y="0"/>
                </a:lnTo>
                <a:lnTo>
                  <a:pt x="3332533" y="2070885"/>
                </a:lnTo>
                <a:lnTo>
                  <a:pt x="0" y="2070885"/>
                </a:lnTo>
                <a:lnTo>
                  <a:pt x="0" y="0"/>
                </a:lnTo>
                <a:close/>
              </a:path>
            </a:pathLst>
          </a:custGeom>
          <a:blipFill>
            <a:blip r:embed="rId5"/>
            <a:stretch>
              <a:fillRect l="-6880" r="-11016"/>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13" name="AutoShape 13"/>
          <p:cNvSpPr/>
          <p:nvPr/>
        </p:nvSpPr>
        <p:spPr>
          <a:xfrm>
            <a:off x="3662736" y="4368331"/>
            <a:ext cx="3586631"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14" name="AutoShape 14"/>
          <p:cNvSpPr/>
          <p:nvPr/>
        </p:nvSpPr>
        <p:spPr>
          <a:xfrm>
            <a:off x="3662736" y="4987643"/>
            <a:ext cx="3586631"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15" name="AutoShape 15"/>
          <p:cNvSpPr/>
          <p:nvPr/>
        </p:nvSpPr>
        <p:spPr>
          <a:xfrm>
            <a:off x="3662736" y="6194235"/>
            <a:ext cx="3586631"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16" name="AutoShape 16"/>
          <p:cNvSpPr/>
          <p:nvPr/>
        </p:nvSpPr>
        <p:spPr>
          <a:xfrm>
            <a:off x="3662736" y="6929779"/>
            <a:ext cx="3586631"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17" name="AutoShape 17"/>
          <p:cNvSpPr/>
          <p:nvPr/>
        </p:nvSpPr>
        <p:spPr>
          <a:xfrm>
            <a:off x="213279" y="8109358"/>
            <a:ext cx="3586631"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18" name="AutoShape 18"/>
          <p:cNvSpPr/>
          <p:nvPr/>
        </p:nvSpPr>
        <p:spPr>
          <a:xfrm>
            <a:off x="213279" y="8877512"/>
            <a:ext cx="3586631" cy="0"/>
          </a:xfrm>
          <a:prstGeom prst="line">
            <a:avLst/>
          </a:prstGeom>
          <a:ln w="28575" cap="flat">
            <a:solidFill>
              <a:srgbClr val="FFFFFF">
                <a:alpha val="74902"/>
              </a:srgbClr>
            </a:solidFill>
            <a:prstDash val="solid"/>
            <a:headEnd type="none" w="sm" len="sm"/>
            <a:tailEnd type="none" w="sm"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19" name="Freeform 19"/>
          <p:cNvSpPr/>
          <p:nvPr/>
        </p:nvSpPr>
        <p:spPr>
          <a:xfrm>
            <a:off x="4092655" y="1656281"/>
            <a:ext cx="3294588" cy="2196392"/>
          </a:xfrm>
          <a:custGeom>
            <a:avLst/>
            <a:gdLst/>
            <a:ahLst/>
            <a:cxnLst/>
            <a:rect l="l" t="t" r="r" b="b"/>
            <a:pathLst>
              <a:path w="3294588" h="2196392">
                <a:moveTo>
                  <a:pt x="0" y="0"/>
                </a:moveTo>
                <a:lnTo>
                  <a:pt x="3294587" y="0"/>
                </a:lnTo>
                <a:lnTo>
                  <a:pt x="3294587" y="2196392"/>
                </a:lnTo>
                <a:lnTo>
                  <a:pt x="0" y="2196392"/>
                </a:lnTo>
                <a:lnTo>
                  <a:pt x="0" y="0"/>
                </a:lnTo>
                <a:close/>
              </a:path>
            </a:pathLst>
          </a:custGeom>
          <a:blipFill>
            <a:blip r:embed="rId6"/>
            <a:stretch>
              <a:fillRect r="-518" b="-518"/>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20" name="Freeform 20"/>
          <p:cNvSpPr/>
          <p:nvPr/>
        </p:nvSpPr>
        <p:spPr>
          <a:xfrm>
            <a:off x="159519" y="6173311"/>
            <a:ext cx="3335604" cy="1530437"/>
          </a:xfrm>
          <a:custGeom>
            <a:avLst/>
            <a:gdLst/>
            <a:ahLst/>
            <a:cxnLst/>
            <a:rect l="l" t="t" r="r" b="b"/>
            <a:pathLst>
              <a:path w="3335604" h="1530437">
                <a:moveTo>
                  <a:pt x="0" y="0"/>
                </a:moveTo>
                <a:lnTo>
                  <a:pt x="3335604" y="0"/>
                </a:lnTo>
                <a:lnTo>
                  <a:pt x="3335604" y="1530438"/>
                </a:lnTo>
                <a:lnTo>
                  <a:pt x="0" y="1530438"/>
                </a:lnTo>
                <a:lnTo>
                  <a:pt x="0" y="0"/>
                </a:lnTo>
                <a:close/>
              </a:path>
            </a:pathLst>
          </a:custGeom>
          <a:blipFill>
            <a:blip r:embed="rId7"/>
            <a:stretch>
              <a:fillRect t="-68422" r="-4334" b="-58975"/>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21" name="Freeform 21"/>
          <p:cNvSpPr/>
          <p:nvPr/>
        </p:nvSpPr>
        <p:spPr>
          <a:xfrm>
            <a:off x="4200075" y="7913202"/>
            <a:ext cx="3194586" cy="2010413"/>
          </a:xfrm>
          <a:custGeom>
            <a:avLst/>
            <a:gdLst/>
            <a:ahLst/>
            <a:cxnLst/>
            <a:rect l="l" t="t" r="r" b="b"/>
            <a:pathLst>
              <a:path w="3194586" h="2010413">
                <a:moveTo>
                  <a:pt x="0" y="0"/>
                </a:moveTo>
                <a:lnTo>
                  <a:pt x="3194586" y="0"/>
                </a:lnTo>
                <a:lnTo>
                  <a:pt x="3194586" y="2010413"/>
                </a:lnTo>
                <a:lnTo>
                  <a:pt x="0" y="2010413"/>
                </a:lnTo>
                <a:lnTo>
                  <a:pt x="0" y="0"/>
                </a:lnTo>
                <a:close/>
              </a:path>
            </a:pathLst>
          </a:custGeom>
          <a:blipFill>
            <a:blip r:embed="rId8"/>
            <a:stretch>
              <a:fillRect t="-2871" b="-2871"/>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22" name="TextBox 22"/>
          <p:cNvSpPr txBox="1"/>
          <p:nvPr/>
        </p:nvSpPr>
        <p:spPr>
          <a:xfrm>
            <a:off x="227200" y="2997371"/>
            <a:ext cx="3865455" cy="762260"/>
          </a:xfrm>
          <a:prstGeom prst="rect">
            <a:avLst/>
          </a:prstGeom>
        </p:spPr>
        <p:txBody>
          <a:bodyPr lIns="0" tIns="0" rIns="0" bIns="0" rtlCol="0" anchor="t">
            <a:spAutoFit/>
          </a:bodyPr>
          <a:lstStyle/>
          <a:p>
            <a:pPr algn="l">
              <a:lnSpc>
                <a:spcPts val="979"/>
              </a:lnSpc>
            </a:pPr>
            <a:r>
              <a:rPr lang="en-US" sz="699" spc="-10" dirty="0" err="1">
                <a:solidFill>
                  <a:srgbClr val="FFFFFF"/>
                </a:solidFill>
                <a:latin typeface="Noto Sans JP" panose="020B0200000000000000" pitchFamily="50" charset="-128"/>
                <a:ea typeface="Noto Sans JP" panose="020B0200000000000000" pitchFamily="50" charset="-128"/>
                <a:cs typeface="Poppins"/>
                <a:sym typeface="Poppins"/>
              </a:rPr>
              <a:t>特長</a:t>
            </a:r>
            <a:r>
              <a:rPr lang="en-US" sz="699" spc="-10" dirty="0">
                <a:solidFill>
                  <a:srgbClr val="FFFFFF"/>
                </a:solidFill>
                <a:latin typeface="Noto Sans JP" panose="020B0200000000000000" pitchFamily="50" charset="-128"/>
                <a:ea typeface="Noto Sans JP" panose="020B0200000000000000" pitchFamily="50" charset="-128"/>
                <a:cs typeface="Poppins"/>
                <a:sym typeface="Poppins"/>
              </a:rPr>
              <a:t>： </a:t>
            </a:r>
          </a:p>
          <a:p>
            <a:pPr algn="l">
              <a:lnSpc>
                <a:spcPts val="979"/>
              </a:lnSpc>
            </a:pPr>
            <a:r>
              <a:rPr lang="en-US" sz="699" spc="-1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699" spc="-10" dirty="0" err="1">
                <a:solidFill>
                  <a:srgbClr val="FFFFFF"/>
                </a:solidFill>
                <a:latin typeface="Noto Sans JP" panose="020B0200000000000000" pitchFamily="50" charset="-128"/>
                <a:ea typeface="Noto Sans JP" panose="020B0200000000000000" pitchFamily="50" charset="-128"/>
                <a:cs typeface="Poppins"/>
                <a:sym typeface="Poppins"/>
              </a:rPr>
              <a:t>インバータを通して常に安定した電力を供給するため、電力品質が高い</a:t>
            </a:r>
            <a:endParaRPr lang="en-US" sz="699" spc="-1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79"/>
              </a:lnSpc>
            </a:pPr>
            <a:r>
              <a:rPr lang="en-US" sz="699" spc="-10" dirty="0">
                <a:solidFill>
                  <a:srgbClr val="FFFFFF"/>
                </a:solidFill>
                <a:latin typeface="Noto Sans JP" panose="020B0200000000000000" pitchFamily="50" charset="-128"/>
                <a:ea typeface="Noto Sans JP" panose="020B0200000000000000" pitchFamily="50" charset="-128"/>
                <a:cs typeface="Poppins"/>
                <a:sym typeface="Poppins"/>
              </a:rPr>
              <a:t> ・</a:t>
            </a:r>
            <a:r>
              <a:rPr lang="en-US" sz="699" spc="-10" dirty="0" err="1">
                <a:solidFill>
                  <a:srgbClr val="FFFFFF"/>
                </a:solidFill>
                <a:latin typeface="Noto Sans JP" panose="020B0200000000000000" pitchFamily="50" charset="-128"/>
                <a:ea typeface="Noto Sans JP" panose="020B0200000000000000" pitchFamily="50" charset="-128"/>
                <a:cs typeface="Poppins"/>
                <a:sym typeface="Poppins"/>
              </a:rPr>
              <a:t>常時インバーター方式で入力電源の変動の影響を受けず</a:t>
            </a:r>
            <a:r>
              <a:rPr lang="en-US" sz="699" spc="-10" dirty="0">
                <a:solidFill>
                  <a:srgbClr val="FFFFFF"/>
                </a:solidFill>
                <a:latin typeface="Noto Sans JP" panose="020B0200000000000000" pitchFamily="50" charset="-128"/>
                <a:ea typeface="Noto Sans JP" panose="020B0200000000000000" pitchFamily="50" charset="-128"/>
                <a:cs typeface="Poppins"/>
                <a:sym typeface="Poppins"/>
              </a:rPr>
              <a:t>、</a:t>
            </a:r>
          </a:p>
          <a:p>
            <a:pPr algn="l">
              <a:lnSpc>
                <a:spcPts val="979"/>
              </a:lnSpc>
            </a:pPr>
            <a:r>
              <a:rPr lang="en-US" sz="699" spc="-10" dirty="0">
                <a:solidFill>
                  <a:srgbClr val="FFFFFF"/>
                </a:solidFill>
                <a:latin typeface="Noto Sans JP" panose="020B0200000000000000" pitchFamily="50" charset="-128"/>
                <a:ea typeface="Noto Sans JP" panose="020B0200000000000000" pitchFamily="50" charset="-128"/>
                <a:cs typeface="Poppins"/>
                <a:sym typeface="Poppins"/>
              </a:rPr>
              <a:t>     </a:t>
            </a:r>
            <a:r>
              <a:rPr lang="en-US" sz="699" spc="-10" dirty="0" err="1">
                <a:solidFill>
                  <a:srgbClr val="FFFFFF"/>
                </a:solidFill>
                <a:latin typeface="Noto Sans JP" panose="020B0200000000000000" pitchFamily="50" charset="-128"/>
                <a:ea typeface="Noto Sans JP" panose="020B0200000000000000" pitchFamily="50" charset="-128"/>
                <a:cs typeface="Poppins"/>
                <a:sym typeface="Poppins"/>
              </a:rPr>
              <a:t>停電発生時も無瞬断で常に安定した電力を供給</a:t>
            </a:r>
            <a:endParaRPr lang="en-US" sz="699" spc="-1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79"/>
              </a:lnSpc>
              <a:spcBef>
                <a:spcPct val="0"/>
              </a:spcBef>
            </a:pPr>
            <a:r>
              <a:rPr lang="en-US" sz="699" spc="-10" dirty="0">
                <a:solidFill>
                  <a:srgbClr val="FFFFFF"/>
                </a:solidFill>
                <a:latin typeface="Noto Sans JP" panose="020B0200000000000000" pitchFamily="50" charset="-128"/>
                <a:ea typeface="Noto Sans JP" panose="020B0200000000000000" pitchFamily="50" charset="-128"/>
                <a:cs typeface="Poppins"/>
                <a:sym typeface="Poppins"/>
              </a:rPr>
              <a:t> ・</a:t>
            </a:r>
            <a:r>
              <a:rPr lang="en-US" sz="699" spc="-10" dirty="0" err="1">
                <a:solidFill>
                  <a:srgbClr val="FFFFFF"/>
                </a:solidFill>
                <a:latin typeface="Noto Sans JP" panose="020B0200000000000000" pitchFamily="50" charset="-128"/>
                <a:ea typeface="Noto Sans JP" panose="020B0200000000000000" pitchFamily="50" charset="-128"/>
                <a:cs typeface="Poppins"/>
                <a:sym typeface="Poppins"/>
              </a:rPr>
              <a:t>標準でタワー型、オプションのラックレールキットによりラックマウントにも対応</a:t>
            </a:r>
            <a:endParaRPr lang="en-US" sz="699" spc="-1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79"/>
              </a:lnSpc>
              <a:spcBef>
                <a:spcPct val="0"/>
              </a:spcBef>
            </a:pPr>
            <a:r>
              <a:rPr lang="en-US" sz="699" spc="-10" dirty="0">
                <a:solidFill>
                  <a:srgbClr val="FFFFFF"/>
                </a:solidFill>
                <a:latin typeface="Noto Sans JP" panose="020B0200000000000000" pitchFamily="50" charset="-128"/>
                <a:ea typeface="Noto Sans JP" panose="020B0200000000000000" pitchFamily="50" charset="-128"/>
                <a:cs typeface="Poppins"/>
                <a:sym typeface="Poppins"/>
              </a:rPr>
              <a:t> ・オプションの拡張バッテリーパックバックを10台まで使用してアップ時間の延長を実現</a:t>
            </a:r>
          </a:p>
        </p:txBody>
      </p:sp>
      <p:sp>
        <p:nvSpPr>
          <p:cNvPr id="23" name="TextBox 23"/>
          <p:cNvSpPr txBox="1"/>
          <p:nvPr/>
        </p:nvSpPr>
        <p:spPr>
          <a:xfrm>
            <a:off x="213279" y="1326240"/>
            <a:ext cx="2855009" cy="157094"/>
          </a:xfrm>
          <a:prstGeom prst="rect">
            <a:avLst/>
          </a:prstGeom>
        </p:spPr>
        <p:txBody>
          <a:bodyPr lIns="0" tIns="0" rIns="0" bIns="0" rtlCol="0" anchor="t">
            <a:spAutoFit/>
          </a:bodyPr>
          <a:lstStyle/>
          <a:p>
            <a:pPr algn="l">
              <a:lnSpc>
                <a:spcPts val="1260"/>
              </a:lnSpc>
            </a:pPr>
            <a:r>
              <a:rPr lang="en-US" sz="900">
                <a:solidFill>
                  <a:srgbClr val="FFFFFF"/>
                </a:solidFill>
                <a:latin typeface="Noto Sans JP" panose="020B0200000000000000" pitchFamily="50" charset="-128"/>
                <a:ea typeface="Noto Sans JP" panose="020B0200000000000000" pitchFamily="50" charset="-128"/>
                <a:cs typeface="Poppins"/>
                <a:sym typeface="Poppins"/>
              </a:rPr>
              <a:t>ー環境に適した機能やスペックから探すSmart-UPSー</a:t>
            </a:r>
          </a:p>
        </p:txBody>
      </p:sp>
      <p:sp>
        <p:nvSpPr>
          <p:cNvPr id="25" name="TextBox 25"/>
          <p:cNvSpPr txBox="1"/>
          <p:nvPr/>
        </p:nvSpPr>
        <p:spPr>
          <a:xfrm>
            <a:off x="213279" y="1927526"/>
            <a:ext cx="3679128" cy="152542"/>
          </a:xfrm>
          <a:prstGeom prst="rect">
            <a:avLst/>
          </a:prstGeom>
        </p:spPr>
        <p:txBody>
          <a:bodyPr lIns="0" tIns="0" rIns="0" bIns="0" rtlCol="0" anchor="t">
            <a:spAutoFit/>
          </a:bodyPr>
          <a:lstStyle/>
          <a:p>
            <a:pPr algn="l">
              <a:lnSpc>
                <a:spcPts val="1323"/>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無瞬断オンラインUPS</a:t>
            </a:r>
            <a:r>
              <a:rPr lang="en-US" sz="90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26" name="TextBox 26"/>
          <p:cNvSpPr txBox="1"/>
          <p:nvPr/>
        </p:nvSpPr>
        <p:spPr>
          <a:xfrm>
            <a:off x="3132341" y="1190509"/>
            <a:ext cx="696011" cy="219419"/>
          </a:xfrm>
          <a:prstGeom prst="rect">
            <a:avLst/>
          </a:prstGeom>
        </p:spPr>
        <p:txBody>
          <a:bodyPr lIns="0" tIns="0" rIns="0" bIns="0" rtlCol="0" anchor="t">
            <a:spAutoFit/>
          </a:bodyPr>
          <a:lstStyle/>
          <a:p>
            <a:pPr algn="l">
              <a:lnSpc>
                <a:spcPts val="1820"/>
              </a:lnSpc>
              <a:spcBef>
                <a:spcPct val="0"/>
              </a:spcBef>
            </a:pPr>
            <a:r>
              <a:rPr lang="en-US" sz="1300">
                <a:solidFill>
                  <a:srgbClr val="FFFFFF"/>
                </a:solidFill>
                <a:latin typeface="Noto Sans JP" panose="020B0200000000000000" pitchFamily="50" charset="-128"/>
                <a:ea typeface="Noto Sans JP" panose="020B0200000000000000" pitchFamily="50" charset="-128"/>
                <a:cs typeface="Poppins"/>
                <a:sym typeface="Poppins"/>
              </a:rPr>
              <a:t>徹底比較</a:t>
            </a:r>
          </a:p>
        </p:txBody>
      </p:sp>
      <p:sp>
        <p:nvSpPr>
          <p:cNvPr id="27" name="TextBox 27"/>
          <p:cNvSpPr txBox="1"/>
          <p:nvPr/>
        </p:nvSpPr>
        <p:spPr>
          <a:xfrm>
            <a:off x="159519" y="451845"/>
            <a:ext cx="744538" cy="207645"/>
          </a:xfrm>
          <a:prstGeom prst="rect">
            <a:avLst/>
          </a:prstGeom>
        </p:spPr>
        <p:txBody>
          <a:bodyPr lIns="0" tIns="0" rIns="0" bIns="0" rtlCol="0" anchor="t">
            <a:spAutoFit/>
          </a:bodyPr>
          <a:lstStyle/>
          <a:p>
            <a:pPr algn="l">
              <a:lnSpc>
                <a:spcPts val="1680"/>
              </a:lnSpc>
              <a:spcBef>
                <a:spcPct val="0"/>
              </a:spcBef>
            </a:pPr>
            <a:r>
              <a:rPr lang="en-US" sz="1200" b="1">
                <a:solidFill>
                  <a:srgbClr val="FFFFFF"/>
                </a:solidFill>
                <a:latin typeface="Noto Sans JP" panose="020B0200000000000000" pitchFamily="50" charset="-128"/>
                <a:ea typeface="Noto Sans JP" panose="020B0200000000000000" pitchFamily="50" charset="-128"/>
                <a:cs typeface="Poppins Bold"/>
                <a:sym typeface="Poppins Bold"/>
              </a:rPr>
              <a:t>2026ver.</a:t>
            </a:r>
          </a:p>
        </p:txBody>
      </p:sp>
      <p:sp>
        <p:nvSpPr>
          <p:cNvPr id="28" name="TextBox 28"/>
          <p:cNvSpPr txBox="1"/>
          <p:nvPr/>
        </p:nvSpPr>
        <p:spPr>
          <a:xfrm>
            <a:off x="3952974" y="553601"/>
            <a:ext cx="3406065" cy="915122"/>
          </a:xfrm>
          <a:prstGeom prst="rect">
            <a:avLst/>
          </a:prstGeom>
        </p:spPr>
        <p:txBody>
          <a:bodyPr lIns="0" tIns="0" rIns="0" bIns="0" rtlCol="0" anchor="t">
            <a:spAutoFit/>
          </a:bodyPr>
          <a:lstStyle/>
          <a:p>
            <a:pPr algn="l">
              <a:lnSpc>
                <a:spcPts val="1190"/>
              </a:lnSpc>
              <a:spcBef>
                <a:spcPct val="0"/>
              </a:spcBef>
            </a:pPr>
            <a:r>
              <a:rPr lang="en-US" sz="850" dirty="0">
                <a:solidFill>
                  <a:srgbClr val="FFFFFF"/>
                </a:solidFill>
                <a:latin typeface="Noto Sans JP" panose="020B0200000000000000" pitchFamily="50" charset="-128"/>
                <a:ea typeface="Noto Sans JP" panose="020B0200000000000000" pitchFamily="50" charset="-128"/>
                <a:cs typeface="Poppins"/>
                <a:sym typeface="Poppins"/>
              </a:rPr>
              <a:t>APC Smart-UPSシリーズは、世界中で2500万台超の販売実績を持つ業務用UPSの定番ブランドです。</a:t>
            </a:r>
          </a:p>
          <a:p>
            <a:pPr algn="l">
              <a:lnSpc>
                <a:spcPts val="1190"/>
              </a:lnSpc>
              <a:spcBef>
                <a:spcPct val="0"/>
              </a:spcBef>
            </a:pPr>
            <a:r>
              <a:rPr lang="en-US" sz="850" dirty="0">
                <a:solidFill>
                  <a:srgbClr val="FFFFFF"/>
                </a:solidFill>
                <a:latin typeface="Noto Sans JP" panose="020B0200000000000000" pitchFamily="50" charset="-128"/>
                <a:ea typeface="Noto Sans JP" panose="020B0200000000000000" pitchFamily="50" charset="-128"/>
                <a:cs typeface="Poppins"/>
                <a:sym typeface="Poppins"/>
              </a:rPr>
              <a:t>オンライン方式のSRT、高効率なSMT、長寿命のリチウムイオンモデルをラインアップし、高い電源品質、安定稼働、保守性を兼ね備えています。停電や電圧異常からサーバー、</a:t>
            </a:r>
            <a:r>
              <a:rPr lang="en-US" sz="850" dirty="0" err="1">
                <a:solidFill>
                  <a:srgbClr val="FFFFFF"/>
                </a:solidFill>
                <a:latin typeface="Noto Sans JP" panose="020B0200000000000000" pitchFamily="50" charset="-128"/>
                <a:ea typeface="Noto Sans JP" panose="020B0200000000000000" pitchFamily="50" charset="-128"/>
                <a:cs typeface="Poppins"/>
                <a:sym typeface="Poppins"/>
              </a:rPr>
              <a:t>ネットワーク、医療・製造機器などを保護し、業務停止リスクと運用負荷を低減します</a:t>
            </a:r>
            <a:r>
              <a:rPr lang="en-US" sz="85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29" name="TextBox 29"/>
          <p:cNvSpPr txBox="1"/>
          <p:nvPr/>
        </p:nvSpPr>
        <p:spPr>
          <a:xfrm>
            <a:off x="6466689" y="241181"/>
            <a:ext cx="927972" cy="152542"/>
          </a:xfrm>
          <a:prstGeom prst="rect">
            <a:avLst/>
          </a:prstGeom>
        </p:spPr>
        <p:txBody>
          <a:bodyPr lIns="0" tIns="0" rIns="0" bIns="0" rtlCol="0" anchor="t">
            <a:spAutoFit/>
          </a:bodyPr>
          <a:lstStyle/>
          <a:p>
            <a:pPr marL="0" lvl="0" indent="0" algn="l">
              <a:lnSpc>
                <a:spcPts val="1260"/>
              </a:lnSpc>
              <a:spcBef>
                <a:spcPct val="0"/>
              </a:spcBef>
            </a:pPr>
            <a:r>
              <a:rPr lang="en-US" sz="900" b="1">
                <a:solidFill>
                  <a:srgbClr val="FFFFFF"/>
                </a:solidFill>
                <a:latin typeface="Noto Sans JP" panose="020B0200000000000000" pitchFamily="50" charset="-128"/>
                <a:ea typeface="Noto Sans JP" panose="020B0200000000000000" pitchFamily="50" charset="-128"/>
                <a:cs typeface="Poppins Bold"/>
                <a:sym typeface="Poppins Bold"/>
              </a:rPr>
              <a:t>APC NEWS 22号</a:t>
            </a:r>
          </a:p>
        </p:txBody>
      </p:sp>
      <p:sp>
        <p:nvSpPr>
          <p:cNvPr id="30" name="TextBox 30"/>
          <p:cNvSpPr txBox="1"/>
          <p:nvPr/>
        </p:nvSpPr>
        <p:spPr>
          <a:xfrm>
            <a:off x="227200" y="2839256"/>
            <a:ext cx="3017650" cy="152542"/>
          </a:xfrm>
          <a:prstGeom prst="rect">
            <a:avLst/>
          </a:prstGeom>
        </p:spPr>
        <p:txBody>
          <a:bodyPr wrap="square" lIns="0" tIns="0" rIns="0" bIns="0" rtlCol="0" anchor="t">
            <a:spAutoFit/>
          </a:bodyPr>
          <a:lstStyle/>
          <a:p>
            <a:pPr>
              <a:lnSpc>
                <a:spcPts val="1260"/>
              </a:lnSpc>
              <a:spcBef>
                <a:spcPct val="0"/>
              </a:spcBef>
            </a:pPr>
            <a:r>
              <a:rPr lang="en-US" sz="900" dirty="0">
                <a:solidFill>
                  <a:srgbClr val="FFFFFF"/>
                </a:solidFill>
                <a:latin typeface="Noto Sans JP" panose="020B0200000000000000" pitchFamily="50" charset="-128"/>
                <a:ea typeface="Noto Sans JP" panose="020B0200000000000000" pitchFamily="50" charset="-128"/>
                <a:cs typeface="Poppins"/>
                <a:sym typeface="Poppins"/>
              </a:rPr>
              <a:t>型番：SRT1000XLJ/SRT1500XLJ/SRT2400XLJ</a:t>
            </a:r>
          </a:p>
        </p:txBody>
      </p:sp>
      <p:sp>
        <p:nvSpPr>
          <p:cNvPr id="31" name="TextBox 31"/>
          <p:cNvSpPr txBox="1"/>
          <p:nvPr/>
        </p:nvSpPr>
        <p:spPr>
          <a:xfrm>
            <a:off x="1782380" y="2427516"/>
            <a:ext cx="1830122" cy="323807"/>
          </a:xfrm>
          <a:prstGeom prst="rect">
            <a:avLst/>
          </a:prstGeom>
        </p:spPr>
        <p:txBody>
          <a:bodyPr lIns="0" tIns="0" rIns="0" bIns="0" rtlCol="0" anchor="t">
            <a:spAutoFit/>
          </a:bodyPr>
          <a:lstStyle/>
          <a:p>
            <a:pPr algn="l">
              <a:lnSpc>
                <a:spcPts val="1260"/>
              </a:lnSpc>
            </a:pPr>
            <a:r>
              <a:rPr lang="en-US" sz="900">
                <a:solidFill>
                  <a:srgbClr val="FFFFFF"/>
                </a:solidFill>
                <a:latin typeface="Noto Sans JP" panose="020B0200000000000000" pitchFamily="50" charset="-128"/>
                <a:ea typeface="Noto Sans JP" panose="020B0200000000000000" pitchFamily="50" charset="-128"/>
                <a:cs typeface="Poppins"/>
                <a:sym typeface="Poppins"/>
              </a:rPr>
              <a:t>運転方式：常時インバーター</a:t>
            </a:r>
          </a:p>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出力波形：正弦波出力</a:t>
            </a:r>
          </a:p>
        </p:txBody>
      </p:sp>
      <p:sp>
        <p:nvSpPr>
          <p:cNvPr id="33" name="TextBox 33"/>
          <p:cNvSpPr txBox="1"/>
          <p:nvPr/>
        </p:nvSpPr>
        <p:spPr>
          <a:xfrm>
            <a:off x="3662736" y="4413919"/>
            <a:ext cx="3403374" cy="152542"/>
          </a:xfrm>
          <a:prstGeom prst="rect">
            <a:avLst/>
          </a:prstGeom>
        </p:spPr>
        <p:txBody>
          <a:bodyPr lIns="0" tIns="0" rIns="0" bIns="0" rtlCol="0" anchor="t">
            <a:spAutoFit/>
          </a:bodyPr>
          <a:lstStyle/>
          <a:p>
            <a:pPr algn="l">
              <a:lnSpc>
                <a:spcPts val="1323"/>
              </a:lnSpc>
            </a:pPr>
            <a:r>
              <a:rPr lang="en-US" sz="900">
                <a:solidFill>
                  <a:srgbClr val="FFFFFF"/>
                </a:solidFill>
                <a:latin typeface="Noto Sans JP" panose="020B0200000000000000" pitchFamily="50" charset="-128"/>
                <a:ea typeface="Noto Sans JP" panose="020B0200000000000000" pitchFamily="50" charset="-128"/>
                <a:cs typeface="Poppins"/>
                <a:sym typeface="Poppins"/>
              </a:rPr>
              <a:t>タワー型モデル：設置自由度の高い、省スペースな定番UPS</a:t>
            </a:r>
          </a:p>
        </p:txBody>
      </p:sp>
      <p:sp>
        <p:nvSpPr>
          <p:cNvPr id="34" name="TextBox 34"/>
          <p:cNvSpPr txBox="1"/>
          <p:nvPr/>
        </p:nvSpPr>
        <p:spPr>
          <a:xfrm>
            <a:off x="3668551" y="5049557"/>
            <a:ext cx="3400303" cy="130228"/>
          </a:xfrm>
          <a:prstGeom prst="rect">
            <a:avLst/>
          </a:prstGeom>
        </p:spPr>
        <p:txBody>
          <a:bodyPr lIns="0" tIns="0" rIns="0" bIns="0" rtlCol="0" anchor="t">
            <a:spAutoFit/>
          </a:bodyPr>
          <a:lstStyle/>
          <a:p>
            <a:pPr>
              <a:lnSpc>
                <a:spcPts val="1120"/>
              </a:lnSpc>
              <a:spcBef>
                <a:spcPct val="0"/>
              </a:spcBef>
            </a:pPr>
            <a:r>
              <a:rPr lang="en-US" sz="800" dirty="0">
                <a:solidFill>
                  <a:srgbClr val="FFFFFF"/>
                </a:solidFill>
                <a:latin typeface="Noto Sans JP" panose="020B0200000000000000" pitchFamily="50" charset="-128"/>
                <a:ea typeface="Noto Sans JP" panose="020B0200000000000000" pitchFamily="50" charset="-128"/>
                <a:cs typeface="Poppins"/>
                <a:sym typeface="Poppins"/>
              </a:rPr>
              <a:t>型番：SMT500J/SMT750J/SMT1000J/SMT1500J/SMT2200J/SMT3000J</a:t>
            </a:r>
          </a:p>
        </p:txBody>
      </p:sp>
      <p:sp>
        <p:nvSpPr>
          <p:cNvPr id="35" name="TextBox 35"/>
          <p:cNvSpPr txBox="1"/>
          <p:nvPr/>
        </p:nvSpPr>
        <p:spPr>
          <a:xfrm>
            <a:off x="3697319" y="5242474"/>
            <a:ext cx="270697" cy="121123"/>
          </a:xfrm>
          <a:prstGeom prst="rect">
            <a:avLst/>
          </a:prstGeom>
        </p:spPr>
        <p:txBody>
          <a:bodyPr lIns="0" tIns="0" rIns="0" bIns="0" rtlCol="0" anchor="t">
            <a:spAutoFit/>
          </a:bodyPr>
          <a:lstStyle/>
          <a:p>
            <a:pPr algn="l">
              <a:lnSpc>
                <a:spcPts val="980"/>
              </a:lnSpc>
              <a:spcBef>
                <a:spcPct val="0"/>
              </a:spcBef>
            </a:pP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特長</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 </a:t>
            </a:r>
          </a:p>
        </p:txBody>
      </p:sp>
      <p:sp>
        <p:nvSpPr>
          <p:cNvPr id="36" name="TextBox 36"/>
          <p:cNvSpPr txBox="1"/>
          <p:nvPr/>
        </p:nvSpPr>
        <p:spPr>
          <a:xfrm>
            <a:off x="213279" y="2427516"/>
            <a:ext cx="1268164" cy="319255"/>
          </a:xfrm>
          <a:prstGeom prst="rect">
            <a:avLst/>
          </a:prstGeom>
        </p:spPr>
        <p:txBody>
          <a:bodyPr lIns="0" tIns="0" rIns="0" bIns="0" rtlCol="0" anchor="t">
            <a:spAutoFit/>
          </a:bodyPr>
          <a:lstStyle/>
          <a:p>
            <a:pPr algn="l">
              <a:lnSpc>
                <a:spcPts val="126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容量</a:t>
            </a:r>
            <a:r>
              <a:rPr lang="en-US" sz="900" dirty="0">
                <a:solidFill>
                  <a:srgbClr val="FFFFFF"/>
                </a:solidFill>
                <a:latin typeface="Noto Sans JP" panose="020B0200000000000000" pitchFamily="50" charset="-128"/>
                <a:ea typeface="Noto Sans JP" panose="020B0200000000000000" pitchFamily="50" charset="-128"/>
                <a:cs typeface="Poppins"/>
                <a:sym typeface="Poppins"/>
              </a:rPr>
              <a:t> (kVA)：1～2.4</a:t>
            </a:r>
          </a:p>
          <a:p>
            <a:pPr algn="l">
              <a:lnSpc>
                <a:spcPts val="1260"/>
              </a:lnSpc>
              <a:spcBef>
                <a:spcPct val="0"/>
              </a:spcBef>
            </a:pPr>
            <a:r>
              <a:rPr lang="en-US" sz="900" dirty="0">
                <a:solidFill>
                  <a:srgbClr val="FFFFFF"/>
                </a:solidFill>
                <a:latin typeface="Noto Sans JP" panose="020B0200000000000000" pitchFamily="50" charset="-128"/>
                <a:ea typeface="Noto Sans JP" panose="020B0200000000000000" pitchFamily="50" charset="-128"/>
                <a:cs typeface="Poppins"/>
                <a:sym typeface="Poppins"/>
              </a:rPr>
              <a:t>入力電圧：単相2線 100V</a:t>
            </a:r>
          </a:p>
        </p:txBody>
      </p:sp>
      <p:sp>
        <p:nvSpPr>
          <p:cNvPr id="37" name="TextBox 37"/>
          <p:cNvSpPr txBox="1"/>
          <p:nvPr/>
        </p:nvSpPr>
        <p:spPr>
          <a:xfrm>
            <a:off x="486" y="476841"/>
            <a:ext cx="3836871" cy="826252"/>
          </a:xfrm>
          <a:prstGeom prst="rect">
            <a:avLst/>
          </a:prstGeom>
        </p:spPr>
        <p:txBody>
          <a:bodyPr lIns="0" tIns="0" rIns="0" bIns="0" rtlCol="0" anchor="t">
            <a:spAutoFit/>
          </a:bodyPr>
          <a:lstStyle/>
          <a:p>
            <a:pPr marL="0" lvl="0" indent="0" algn="ctr">
              <a:lnSpc>
                <a:spcPts val="6999"/>
              </a:lnSpc>
              <a:spcBef>
                <a:spcPct val="0"/>
              </a:spcBef>
            </a:pPr>
            <a:r>
              <a:rPr lang="en-US" sz="4999" dirty="0">
                <a:solidFill>
                  <a:srgbClr val="FFFFFF"/>
                </a:solidFill>
                <a:latin typeface="Noto Sans JP Medium" panose="020B0200000000000000" pitchFamily="50" charset="-128"/>
                <a:ea typeface="Noto Sans JP Medium" panose="020B0200000000000000" pitchFamily="50" charset="-128"/>
                <a:cs typeface="Huova"/>
                <a:sym typeface="Huova"/>
              </a:rPr>
              <a:t>Smart-UPS</a:t>
            </a:r>
          </a:p>
        </p:txBody>
      </p:sp>
      <p:sp>
        <p:nvSpPr>
          <p:cNvPr id="38" name="TextBox 38"/>
          <p:cNvSpPr txBox="1"/>
          <p:nvPr/>
        </p:nvSpPr>
        <p:spPr>
          <a:xfrm>
            <a:off x="5107119" y="4615216"/>
            <a:ext cx="2079560" cy="323807"/>
          </a:xfrm>
          <a:prstGeom prst="rect">
            <a:avLst/>
          </a:prstGeom>
        </p:spPr>
        <p:txBody>
          <a:bodyPr lIns="0" tIns="0" rIns="0" bIns="0" rtlCol="0" anchor="t">
            <a:spAutoFit/>
          </a:bodyPr>
          <a:lstStyle/>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運転方式：ラインインタラクティブ方式</a:t>
            </a:r>
          </a:p>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出力波形：正弦波出力</a:t>
            </a:r>
          </a:p>
        </p:txBody>
      </p:sp>
      <p:sp>
        <p:nvSpPr>
          <p:cNvPr id="39" name="TextBox 39"/>
          <p:cNvSpPr txBox="1"/>
          <p:nvPr/>
        </p:nvSpPr>
        <p:spPr>
          <a:xfrm>
            <a:off x="3662736" y="4615216"/>
            <a:ext cx="1381556" cy="323807"/>
          </a:xfrm>
          <a:prstGeom prst="rect">
            <a:avLst/>
          </a:prstGeom>
        </p:spPr>
        <p:txBody>
          <a:bodyPr lIns="0" tIns="0" rIns="0" bIns="0" rtlCol="0" anchor="t">
            <a:spAutoFit/>
          </a:bodyPr>
          <a:lstStyle/>
          <a:p>
            <a:pPr algn="l">
              <a:lnSpc>
                <a:spcPts val="1260"/>
              </a:lnSpc>
            </a:pPr>
            <a:r>
              <a:rPr lang="en-US" sz="900">
                <a:solidFill>
                  <a:srgbClr val="FFFFFF"/>
                </a:solidFill>
                <a:latin typeface="Noto Sans JP" panose="020B0200000000000000" pitchFamily="50" charset="-128"/>
                <a:ea typeface="Noto Sans JP" panose="020B0200000000000000" pitchFamily="50" charset="-128"/>
                <a:cs typeface="Poppins"/>
                <a:sym typeface="Poppins"/>
              </a:rPr>
              <a:t>容量 (kVA)：0.5～3 </a:t>
            </a:r>
          </a:p>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入力電圧：単相2線 100V</a:t>
            </a:r>
          </a:p>
        </p:txBody>
      </p:sp>
      <p:sp>
        <p:nvSpPr>
          <p:cNvPr id="40" name="TextBox 40"/>
          <p:cNvSpPr txBox="1"/>
          <p:nvPr/>
        </p:nvSpPr>
        <p:spPr>
          <a:xfrm>
            <a:off x="3662736" y="6222799"/>
            <a:ext cx="3523943" cy="321563"/>
          </a:xfrm>
          <a:prstGeom prst="rect">
            <a:avLst/>
          </a:prstGeom>
        </p:spPr>
        <p:txBody>
          <a:bodyPr wrap="square" lIns="0" tIns="0" rIns="0" bIns="0" rtlCol="0" anchor="t">
            <a:spAutoFit/>
          </a:bodyPr>
          <a:lstStyle/>
          <a:p>
            <a:pPr algn="l">
              <a:lnSpc>
                <a:spcPts val="1323"/>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ラックマウント型モデル：企業のサーバーラック</a:t>
            </a:r>
            <a:r>
              <a:rPr lang="en-US" sz="900" dirty="0">
                <a:solidFill>
                  <a:srgbClr val="FFFFFF"/>
                </a:solidFill>
                <a:latin typeface="Noto Sans JP" panose="020B0200000000000000" pitchFamily="50" charset="-128"/>
                <a:ea typeface="Noto Sans JP" panose="020B0200000000000000" pitchFamily="50" charset="-128"/>
                <a:cs typeface="Poppins"/>
                <a:sym typeface="Poppins"/>
              </a:rPr>
              <a:t>(19インチラック)</a:t>
            </a: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に最適化された、高密度・集中管理向けUPS</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41" name="TextBox 41"/>
          <p:cNvSpPr txBox="1"/>
          <p:nvPr/>
        </p:nvSpPr>
        <p:spPr>
          <a:xfrm>
            <a:off x="3681185" y="6953592"/>
            <a:ext cx="3677854" cy="130228"/>
          </a:xfrm>
          <a:prstGeom prst="rect">
            <a:avLst/>
          </a:prstGeom>
        </p:spPr>
        <p:txBody>
          <a:bodyPr wrap="square" lIns="0" tIns="0" rIns="0" bIns="0" rtlCol="0" anchor="t">
            <a:spAutoFit/>
          </a:bodyPr>
          <a:lstStyle/>
          <a:p>
            <a:pPr>
              <a:lnSpc>
                <a:spcPts val="1120"/>
              </a:lnSpc>
              <a:spcBef>
                <a:spcPct val="0"/>
              </a:spcBef>
            </a:pPr>
            <a:r>
              <a:rPr lang="en-US" sz="800" dirty="0">
                <a:solidFill>
                  <a:srgbClr val="FFFFFF"/>
                </a:solidFill>
                <a:latin typeface="Noto Sans JP" panose="020B0200000000000000" pitchFamily="50" charset="-128"/>
                <a:ea typeface="Noto Sans JP" panose="020B0200000000000000" pitchFamily="50" charset="-128"/>
                <a:cs typeface="Poppins"/>
                <a:sym typeface="Poppins"/>
              </a:rPr>
              <a:t>型番：SMT750RMJ1U/SMT1K2RJ1U/SMT1500RMJ2U/SMT3000RMJ2U</a:t>
            </a:r>
          </a:p>
        </p:txBody>
      </p:sp>
      <p:sp>
        <p:nvSpPr>
          <p:cNvPr id="42" name="TextBox 42"/>
          <p:cNvSpPr txBox="1"/>
          <p:nvPr/>
        </p:nvSpPr>
        <p:spPr>
          <a:xfrm>
            <a:off x="3681185" y="7099557"/>
            <a:ext cx="3593410" cy="121123"/>
          </a:xfrm>
          <a:prstGeom prst="rect">
            <a:avLst/>
          </a:prstGeom>
        </p:spPr>
        <p:txBody>
          <a:bodyPr lIns="0" tIns="0" rIns="0" bIns="0" rtlCol="0" anchor="t">
            <a:spAutoFit/>
          </a:bodyPr>
          <a:lstStyle/>
          <a:p>
            <a:pPr algn="l">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特長： </a:t>
            </a:r>
          </a:p>
        </p:txBody>
      </p:sp>
      <p:sp>
        <p:nvSpPr>
          <p:cNvPr id="43" name="TextBox 43"/>
          <p:cNvSpPr txBox="1"/>
          <p:nvPr/>
        </p:nvSpPr>
        <p:spPr>
          <a:xfrm>
            <a:off x="5218912" y="6583015"/>
            <a:ext cx="2079560" cy="323807"/>
          </a:xfrm>
          <a:prstGeom prst="rect">
            <a:avLst/>
          </a:prstGeom>
        </p:spPr>
        <p:txBody>
          <a:bodyPr lIns="0" tIns="0" rIns="0" bIns="0" rtlCol="0" anchor="t">
            <a:spAutoFit/>
          </a:bodyPr>
          <a:lstStyle/>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運転方式：ラインインタラクティブ方式</a:t>
            </a:r>
          </a:p>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出力波形：正弦波出力</a:t>
            </a:r>
          </a:p>
        </p:txBody>
      </p:sp>
      <p:sp>
        <p:nvSpPr>
          <p:cNvPr id="44" name="TextBox 44"/>
          <p:cNvSpPr txBox="1"/>
          <p:nvPr/>
        </p:nvSpPr>
        <p:spPr>
          <a:xfrm>
            <a:off x="3662736" y="6583015"/>
            <a:ext cx="1381556" cy="323807"/>
          </a:xfrm>
          <a:prstGeom prst="rect">
            <a:avLst/>
          </a:prstGeom>
        </p:spPr>
        <p:txBody>
          <a:bodyPr lIns="0" tIns="0" rIns="0" bIns="0" rtlCol="0" anchor="t">
            <a:spAutoFit/>
          </a:bodyPr>
          <a:lstStyle/>
          <a:p>
            <a:pPr algn="l">
              <a:lnSpc>
                <a:spcPts val="126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容量</a:t>
            </a:r>
            <a:r>
              <a:rPr lang="en-US" sz="900" dirty="0">
                <a:solidFill>
                  <a:srgbClr val="FFFFFF"/>
                </a:solidFill>
                <a:latin typeface="Noto Sans JP" panose="020B0200000000000000" pitchFamily="50" charset="-128"/>
                <a:ea typeface="Noto Sans JP" panose="020B0200000000000000" pitchFamily="50" charset="-128"/>
                <a:cs typeface="Poppins"/>
                <a:sym typeface="Poppins"/>
              </a:rPr>
              <a:t> (kVA)：0.75～3</a:t>
            </a:r>
          </a:p>
          <a:p>
            <a:pPr algn="l">
              <a:lnSpc>
                <a:spcPts val="1260"/>
              </a:lnSpc>
              <a:spcBef>
                <a:spcPct val="0"/>
              </a:spcBef>
            </a:pPr>
            <a:r>
              <a:rPr lang="en-US" sz="900" dirty="0">
                <a:solidFill>
                  <a:srgbClr val="FFFFFF"/>
                </a:solidFill>
                <a:latin typeface="Noto Sans JP" panose="020B0200000000000000" pitchFamily="50" charset="-128"/>
                <a:ea typeface="Noto Sans JP" panose="020B0200000000000000" pitchFamily="50" charset="-128"/>
                <a:cs typeface="Poppins"/>
                <a:sym typeface="Poppins"/>
              </a:rPr>
              <a:t>入力電圧：単相2線 100V</a:t>
            </a:r>
          </a:p>
        </p:txBody>
      </p:sp>
      <p:sp>
        <p:nvSpPr>
          <p:cNvPr id="45" name="TextBox 45"/>
          <p:cNvSpPr txBox="1"/>
          <p:nvPr/>
        </p:nvSpPr>
        <p:spPr>
          <a:xfrm>
            <a:off x="3497217" y="530930"/>
            <a:ext cx="302693" cy="176395"/>
          </a:xfrm>
          <a:prstGeom prst="rect">
            <a:avLst/>
          </a:prstGeom>
        </p:spPr>
        <p:txBody>
          <a:bodyPr wrap="square" lIns="0" tIns="0" rIns="0" bIns="0" rtlCol="0" anchor="t">
            <a:spAutoFit/>
          </a:bodyPr>
          <a:lstStyle/>
          <a:p>
            <a:pPr algn="ctr">
              <a:lnSpc>
                <a:spcPts val="1470"/>
              </a:lnSpc>
              <a:spcBef>
                <a:spcPct val="0"/>
              </a:spcBef>
            </a:pPr>
            <a:r>
              <a:rPr lang="en-US" sz="1050" dirty="0">
                <a:solidFill>
                  <a:srgbClr val="FFFFFF"/>
                </a:solidFill>
                <a:latin typeface="Noto Sans JP" panose="020B0200000000000000" pitchFamily="50" charset="-128"/>
                <a:ea typeface="Noto Sans JP" panose="020B0200000000000000" pitchFamily="50" charset="-128"/>
                <a:cs typeface="Poppins"/>
                <a:sym typeface="Poppins"/>
              </a:rPr>
              <a:t>TM</a:t>
            </a:r>
          </a:p>
        </p:txBody>
      </p:sp>
      <p:sp>
        <p:nvSpPr>
          <p:cNvPr id="47" name="TextBox 47"/>
          <p:cNvSpPr txBox="1"/>
          <p:nvPr/>
        </p:nvSpPr>
        <p:spPr>
          <a:xfrm>
            <a:off x="213279" y="8154946"/>
            <a:ext cx="3564971" cy="321563"/>
          </a:xfrm>
          <a:prstGeom prst="rect">
            <a:avLst/>
          </a:prstGeom>
        </p:spPr>
        <p:txBody>
          <a:bodyPr wrap="square" lIns="0" tIns="0" rIns="0" bIns="0" rtlCol="0" anchor="t">
            <a:spAutoFit/>
          </a:bodyPr>
          <a:lstStyle/>
          <a:p>
            <a:pPr algn="l">
              <a:lnSpc>
                <a:spcPts val="1323"/>
              </a:lnSpc>
            </a:pPr>
            <a:r>
              <a:rPr lang="en-US" sz="900" dirty="0">
                <a:solidFill>
                  <a:srgbClr val="FFFFFF"/>
                </a:solidFill>
                <a:latin typeface="Noto Sans JP" panose="020B0200000000000000" pitchFamily="50" charset="-128"/>
                <a:ea typeface="Noto Sans JP" panose="020B0200000000000000" pitchFamily="50" charset="-128"/>
                <a:cs typeface="Poppins"/>
                <a:sym typeface="Poppins"/>
              </a:rPr>
              <a:t>Smart-UPS </a:t>
            </a: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リチウムイオン：超小型・軽量でラックに収まる長寿命リチウムUPS</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48" name="TextBox 48"/>
          <p:cNvSpPr txBox="1"/>
          <p:nvPr/>
        </p:nvSpPr>
        <p:spPr>
          <a:xfrm>
            <a:off x="213959" y="8910850"/>
            <a:ext cx="1106323" cy="134332"/>
          </a:xfrm>
          <a:prstGeom prst="rect">
            <a:avLst/>
          </a:prstGeom>
        </p:spPr>
        <p:txBody>
          <a:bodyPr lIns="0" tIns="0" rIns="0" bIns="0" rtlCol="0" anchor="t">
            <a:spAutoFit/>
          </a:bodyPr>
          <a:lstStyle/>
          <a:p>
            <a:pPr algn="l">
              <a:lnSpc>
                <a:spcPts val="1120"/>
              </a:lnSpc>
              <a:spcBef>
                <a:spcPct val="0"/>
              </a:spcBef>
            </a:pPr>
            <a:r>
              <a:rPr lang="en-US" sz="800">
                <a:solidFill>
                  <a:srgbClr val="FFFFFF"/>
                </a:solidFill>
                <a:latin typeface="Noto Sans JP" panose="020B0200000000000000" pitchFamily="50" charset="-128"/>
                <a:ea typeface="Noto Sans JP" panose="020B0200000000000000" pitchFamily="50" charset="-128"/>
                <a:cs typeface="Poppins"/>
                <a:sym typeface="Poppins"/>
              </a:rPr>
              <a:t>型番：SCL400RMJ1U</a:t>
            </a:r>
          </a:p>
        </p:txBody>
      </p:sp>
      <p:sp>
        <p:nvSpPr>
          <p:cNvPr id="49" name="TextBox 49"/>
          <p:cNvSpPr txBox="1"/>
          <p:nvPr/>
        </p:nvSpPr>
        <p:spPr>
          <a:xfrm>
            <a:off x="213959" y="9054572"/>
            <a:ext cx="272027" cy="121123"/>
          </a:xfrm>
          <a:prstGeom prst="rect">
            <a:avLst/>
          </a:prstGeom>
        </p:spPr>
        <p:txBody>
          <a:bodyPr lIns="0" tIns="0" rIns="0" bIns="0" rtlCol="0" anchor="t">
            <a:spAutoFit/>
          </a:bodyPr>
          <a:lstStyle/>
          <a:p>
            <a:pPr algn="l">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特長： </a:t>
            </a:r>
          </a:p>
        </p:txBody>
      </p:sp>
      <p:sp>
        <p:nvSpPr>
          <p:cNvPr id="50" name="TextBox 50"/>
          <p:cNvSpPr txBox="1"/>
          <p:nvPr/>
        </p:nvSpPr>
        <p:spPr>
          <a:xfrm>
            <a:off x="1617759" y="8514610"/>
            <a:ext cx="2079560" cy="323807"/>
          </a:xfrm>
          <a:prstGeom prst="rect">
            <a:avLst/>
          </a:prstGeom>
        </p:spPr>
        <p:txBody>
          <a:bodyPr lIns="0" tIns="0" rIns="0" bIns="0" rtlCol="0" anchor="t">
            <a:spAutoFit/>
          </a:bodyPr>
          <a:lstStyle/>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運転方式：ラインインタラクティブ方式</a:t>
            </a:r>
          </a:p>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出力波形：常時商用</a:t>
            </a:r>
          </a:p>
        </p:txBody>
      </p:sp>
      <p:sp>
        <p:nvSpPr>
          <p:cNvPr id="51" name="TextBox 51"/>
          <p:cNvSpPr txBox="1"/>
          <p:nvPr/>
        </p:nvSpPr>
        <p:spPr>
          <a:xfrm>
            <a:off x="213279" y="8514610"/>
            <a:ext cx="1381556" cy="323807"/>
          </a:xfrm>
          <a:prstGeom prst="rect">
            <a:avLst/>
          </a:prstGeom>
        </p:spPr>
        <p:txBody>
          <a:bodyPr lIns="0" tIns="0" rIns="0" bIns="0" rtlCol="0" anchor="t">
            <a:spAutoFit/>
          </a:bodyPr>
          <a:lstStyle/>
          <a:p>
            <a:pPr algn="l">
              <a:lnSpc>
                <a:spcPts val="1260"/>
              </a:lnSpc>
            </a:pPr>
            <a:r>
              <a:rPr lang="en-US" sz="900">
                <a:solidFill>
                  <a:srgbClr val="FFFFFF"/>
                </a:solidFill>
                <a:latin typeface="Noto Sans JP" panose="020B0200000000000000" pitchFamily="50" charset="-128"/>
                <a:ea typeface="Noto Sans JP" panose="020B0200000000000000" pitchFamily="50" charset="-128"/>
                <a:cs typeface="Poppins"/>
                <a:sym typeface="Poppins"/>
              </a:rPr>
              <a:t>容量 (kVA)：0.4</a:t>
            </a:r>
          </a:p>
          <a:p>
            <a:pPr algn="l">
              <a:lnSpc>
                <a:spcPts val="1260"/>
              </a:lnSpc>
              <a:spcBef>
                <a:spcPct val="0"/>
              </a:spcBef>
            </a:pPr>
            <a:r>
              <a:rPr lang="en-US" sz="900">
                <a:solidFill>
                  <a:srgbClr val="FFFFFF"/>
                </a:solidFill>
                <a:latin typeface="Noto Sans JP" panose="020B0200000000000000" pitchFamily="50" charset="-128"/>
                <a:ea typeface="Noto Sans JP" panose="020B0200000000000000" pitchFamily="50" charset="-128"/>
                <a:cs typeface="Poppins"/>
                <a:sym typeface="Poppins"/>
              </a:rPr>
              <a:t>入力電圧：単相2線 100V</a:t>
            </a:r>
          </a:p>
        </p:txBody>
      </p:sp>
      <p:sp>
        <p:nvSpPr>
          <p:cNvPr id="52" name="TextBox 52"/>
          <p:cNvSpPr txBox="1"/>
          <p:nvPr/>
        </p:nvSpPr>
        <p:spPr>
          <a:xfrm>
            <a:off x="2168468" y="10193974"/>
            <a:ext cx="2196946" cy="174856"/>
          </a:xfrm>
          <a:prstGeom prst="rect">
            <a:avLst/>
          </a:prstGeom>
        </p:spPr>
        <p:txBody>
          <a:bodyPr lIns="0" tIns="0" rIns="0" bIns="0" rtlCol="0" anchor="t">
            <a:spAutoFit/>
          </a:bodyPr>
          <a:lstStyle/>
          <a:p>
            <a:pPr algn="l">
              <a:lnSpc>
                <a:spcPts val="699"/>
              </a:lnSpc>
              <a:spcBef>
                <a:spcPct val="0"/>
              </a:spcBef>
            </a:pPr>
            <a:r>
              <a:rPr lang="en-US" sz="499">
                <a:solidFill>
                  <a:srgbClr val="FFFFFF"/>
                </a:solidFill>
                <a:latin typeface="Noto Sans JP" panose="020B0200000000000000" pitchFamily="50" charset="-128"/>
                <a:ea typeface="Noto Sans JP" panose="020B0200000000000000" pitchFamily="50" charset="-128"/>
                <a:cs typeface="Poppins"/>
                <a:sym typeface="Poppins"/>
              </a:rPr>
              <a:t>* 周囲温度25℃の場合の鉛バッテリー唐愛の同等容量機種との比較になり、 バッテリー寿命は使用環境により変化するため保証値ではありません。</a:t>
            </a:r>
          </a:p>
        </p:txBody>
      </p:sp>
      <p:sp>
        <p:nvSpPr>
          <p:cNvPr id="53" name="TextBox 53"/>
          <p:cNvSpPr txBox="1"/>
          <p:nvPr/>
        </p:nvSpPr>
        <p:spPr>
          <a:xfrm>
            <a:off x="213958" y="9749474"/>
            <a:ext cx="2196945" cy="374077"/>
          </a:xfrm>
          <a:prstGeom prst="rect">
            <a:avLst/>
          </a:prstGeom>
        </p:spPr>
        <p:txBody>
          <a:bodyPr wrap="square" lIns="0" tIns="0" rIns="0" bIns="0" rtlCol="0" anchor="t">
            <a:spAutoFit/>
          </a:bodyPr>
          <a:lstStyle/>
          <a:p>
            <a:pPr algn="l">
              <a:lnSpc>
                <a:spcPts val="980"/>
              </a:lnSpc>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NMC搭載による遠隔監視</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制御</a:t>
            </a:r>
            <a:endParaRPr lang="en-US" sz="70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PCNS対応による安全なシステムシャットダウン</a:t>
            </a:r>
            <a:endParaRPr lang="en-US" sz="70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EcoStruxure</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 </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ITによるインフラ一元管理</a:t>
            </a:r>
            <a:endParaRPr lang="en-US" sz="7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54" name="TextBox 54"/>
          <p:cNvSpPr txBox="1"/>
          <p:nvPr/>
        </p:nvSpPr>
        <p:spPr>
          <a:xfrm>
            <a:off x="156314" y="9581834"/>
            <a:ext cx="492936" cy="152542"/>
          </a:xfrm>
          <a:prstGeom prst="rect">
            <a:avLst/>
          </a:prstGeom>
        </p:spPr>
        <p:txBody>
          <a:bodyPr wrap="square" lIns="0" tIns="0" rIns="0" bIns="0" rtlCol="0" anchor="t">
            <a:spAutoFit/>
          </a:bodyPr>
          <a:lstStyle/>
          <a:p>
            <a:pPr algn="l">
              <a:lnSpc>
                <a:spcPts val="1260"/>
              </a:lnSpc>
              <a:spcBef>
                <a:spcPct val="0"/>
              </a:spcBef>
            </a:pPr>
            <a:r>
              <a:rPr lang="en-US" sz="900" b="1" dirty="0">
                <a:solidFill>
                  <a:srgbClr val="FFD100"/>
                </a:solidFill>
                <a:latin typeface="Noto Sans JP" panose="020B0200000000000000" pitchFamily="50" charset="-128"/>
                <a:ea typeface="Noto Sans JP" panose="020B0200000000000000" pitchFamily="50" charset="-128"/>
                <a:cs typeface="Poppins Bold"/>
                <a:sym typeface="Poppins Bold"/>
              </a:rPr>
              <a:t>【NEW】</a:t>
            </a:r>
          </a:p>
        </p:txBody>
      </p:sp>
      <p:sp>
        <p:nvSpPr>
          <p:cNvPr id="55" name="TextBox 55"/>
          <p:cNvSpPr txBox="1"/>
          <p:nvPr/>
        </p:nvSpPr>
        <p:spPr>
          <a:xfrm>
            <a:off x="215228" y="10115869"/>
            <a:ext cx="2007544" cy="249364"/>
          </a:xfrm>
          <a:prstGeom prst="rect">
            <a:avLst/>
          </a:prstGeom>
        </p:spPr>
        <p:txBody>
          <a:bodyPr lIns="0" tIns="0" rIns="0" bIns="0" rtlCol="0" anchor="t">
            <a:spAutoFit/>
          </a:bodyPr>
          <a:lstStyle/>
          <a:p>
            <a:pPr algn="l">
              <a:lnSpc>
                <a:spcPts val="979"/>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・負荷機器の電源制御(コンセントグループ機能)</a:t>
            </a:r>
          </a:p>
          <a:p>
            <a:pPr algn="l">
              <a:lnSpc>
                <a:spcPts val="979"/>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・安心の製品保証5年</a:t>
            </a:r>
          </a:p>
        </p:txBody>
      </p:sp>
      <p:sp>
        <p:nvSpPr>
          <p:cNvPr id="56" name="TextBox 56"/>
          <p:cNvSpPr txBox="1"/>
          <p:nvPr/>
        </p:nvSpPr>
        <p:spPr>
          <a:xfrm>
            <a:off x="3684409" y="7629378"/>
            <a:ext cx="3752788" cy="95282"/>
          </a:xfrm>
          <a:prstGeom prst="rect">
            <a:avLst/>
          </a:prstGeom>
        </p:spPr>
        <p:txBody>
          <a:bodyPr lIns="0" tIns="0" rIns="0" bIns="0" rtlCol="0" anchor="t">
            <a:spAutoFit/>
          </a:bodyPr>
          <a:lstStyle/>
          <a:p>
            <a:pPr algn="l">
              <a:lnSpc>
                <a:spcPts val="840"/>
              </a:lnSpc>
              <a:spcBef>
                <a:spcPct val="0"/>
              </a:spcBef>
            </a:pPr>
            <a:r>
              <a:rPr lang="en-US" sz="600" u="sng" dirty="0" err="1">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APCブランドUPS</a:t>
            </a:r>
            <a:r>
              <a:rPr lang="en-US" sz="600" u="sng" dirty="0">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 </a:t>
            </a:r>
            <a:r>
              <a:rPr lang="en-US" sz="600" u="sng" dirty="0" err="1">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交換用バッテリーキット型番対応表：https</a:t>
            </a:r>
            <a:r>
              <a:rPr lang="en-US" sz="600" u="sng" dirty="0">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://www.se.com/jp/ja/faqs/FAQ000017421/</a:t>
            </a:r>
          </a:p>
        </p:txBody>
      </p:sp>
      <p:sp>
        <p:nvSpPr>
          <p:cNvPr id="57" name="TextBox 57"/>
          <p:cNvSpPr txBox="1"/>
          <p:nvPr/>
        </p:nvSpPr>
        <p:spPr>
          <a:xfrm>
            <a:off x="3676028" y="5912613"/>
            <a:ext cx="3718633" cy="95282"/>
          </a:xfrm>
          <a:prstGeom prst="rect">
            <a:avLst/>
          </a:prstGeom>
        </p:spPr>
        <p:txBody>
          <a:bodyPr lIns="0" tIns="0" rIns="0" bIns="0" rtlCol="0" anchor="t">
            <a:spAutoFit/>
          </a:bodyPr>
          <a:lstStyle/>
          <a:p>
            <a:pPr algn="l">
              <a:lnSpc>
                <a:spcPts val="840"/>
              </a:lnSpc>
              <a:spcBef>
                <a:spcPct val="0"/>
              </a:spcBef>
            </a:pPr>
            <a:r>
              <a:rPr lang="en-US" sz="600" u="sng">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APCブランドUPS 交換用バッテリーキット型番対応表：https://www.se.com/jp/ja/faqs/FAQ000017421/</a:t>
            </a:r>
          </a:p>
        </p:txBody>
      </p:sp>
      <p:sp>
        <p:nvSpPr>
          <p:cNvPr id="58" name="TextBox 58"/>
          <p:cNvSpPr txBox="1"/>
          <p:nvPr/>
        </p:nvSpPr>
        <p:spPr>
          <a:xfrm>
            <a:off x="215228" y="3757571"/>
            <a:ext cx="3752788" cy="95282"/>
          </a:xfrm>
          <a:prstGeom prst="rect">
            <a:avLst/>
          </a:prstGeom>
        </p:spPr>
        <p:txBody>
          <a:bodyPr lIns="0" tIns="0" rIns="0" bIns="0" rtlCol="0" anchor="t">
            <a:spAutoFit/>
          </a:bodyPr>
          <a:lstStyle/>
          <a:p>
            <a:pPr algn="l">
              <a:lnSpc>
                <a:spcPts val="840"/>
              </a:lnSpc>
              <a:spcBef>
                <a:spcPct val="0"/>
              </a:spcBef>
            </a:pPr>
            <a:r>
              <a:rPr lang="en-US" sz="600" u="sng" dirty="0" err="1">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APCブランドUPS</a:t>
            </a:r>
            <a:r>
              <a:rPr lang="en-US" sz="600" u="sng" dirty="0">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 </a:t>
            </a:r>
            <a:r>
              <a:rPr lang="en-US" sz="600" u="sng" dirty="0" err="1">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交換用バッテリーキット型番対応表：https</a:t>
            </a:r>
            <a:r>
              <a:rPr lang="en-US" sz="600" u="sng" dirty="0">
                <a:solidFill>
                  <a:srgbClr val="FFFFFF"/>
                </a:solidFill>
                <a:latin typeface="Noto Sans JP" panose="020B0200000000000000" pitchFamily="50" charset="-128"/>
                <a:ea typeface="Noto Sans JP" panose="020B0200000000000000" pitchFamily="50" charset="-128"/>
                <a:cs typeface="Poppins"/>
                <a:sym typeface="Poppins"/>
                <a:hlinkClick r:id="rId9" tooltip="https://www.se.com/jp/ja/faqs/FAQ000017421/"/>
              </a:rPr>
              <a:t>://www.se.com/jp/ja/faqs/FAQ000017421/</a:t>
            </a:r>
          </a:p>
        </p:txBody>
      </p:sp>
      <p:sp>
        <p:nvSpPr>
          <p:cNvPr id="59" name="TextBox 59"/>
          <p:cNvSpPr txBox="1"/>
          <p:nvPr/>
        </p:nvSpPr>
        <p:spPr>
          <a:xfrm>
            <a:off x="193474" y="2115739"/>
            <a:ext cx="3634878" cy="248851"/>
          </a:xfrm>
          <a:prstGeom prst="rect">
            <a:avLst/>
          </a:prstGeom>
        </p:spPr>
        <p:txBody>
          <a:bodyPr wrap="square" lIns="0" tIns="0" rIns="0" bIns="0" rtlCol="0" anchor="t">
            <a:spAutoFit/>
          </a:bodyPr>
          <a:lstStyle/>
          <a:p>
            <a:pPr algn="l">
              <a:lnSpc>
                <a:spcPts val="1040"/>
              </a:lnSpc>
            </a:pPr>
            <a:r>
              <a:rPr lang="en-US" sz="800" dirty="0">
                <a:solidFill>
                  <a:srgbClr val="FFFFFF"/>
                </a:solidFill>
                <a:latin typeface="Noto Sans JP" panose="020B0200000000000000" pitchFamily="50" charset="-128"/>
                <a:ea typeface="Noto Sans JP" panose="020B0200000000000000" pitchFamily="50" charset="-128"/>
                <a:cs typeface="Poppins"/>
                <a:sym typeface="Poppins"/>
              </a:rPr>
              <a:t>24時間365日の連続稼働や最高レベルの電源保護が求められる、極めて重要な企業インフラ環境(</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サーバー室やネットワーク基幹</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で設置・使用されます</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60" name="TextBox 60"/>
          <p:cNvSpPr txBox="1"/>
          <p:nvPr/>
        </p:nvSpPr>
        <p:spPr>
          <a:xfrm>
            <a:off x="6751428" y="9778605"/>
            <a:ext cx="590661" cy="95282"/>
          </a:xfrm>
          <a:prstGeom prst="rect">
            <a:avLst/>
          </a:prstGeom>
        </p:spPr>
        <p:txBody>
          <a:bodyPr wrap="square" lIns="0" tIns="0" rIns="0" bIns="0" rtlCol="0" anchor="t">
            <a:spAutoFit/>
          </a:bodyPr>
          <a:lstStyle/>
          <a:p>
            <a:pPr algn="ctr">
              <a:lnSpc>
                <a:spcPts val="840"/>
              </a:lnSpc>
              <a:spcBef>
                <a:spcPct val="0"/>
              </a:spcBef>
            </a:pPr>
            <a:r>
              <a:rPr lang="en-US" sz="6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600" dirty="0" err="1">
                <a:solidFill>
                  <a:srgbClr val="FFFFFF"/>
                </a:solidFill>
                <a:latin typeface="Noto Sans JP" panose="020B0200000000000000" pitchFamily="50" charset="-128"/>
                <a:ea typeface="Noto Sans JP" panose="020B0200000000000000" pitchFamily="50" charset="-128"/>
                <a:cs typeface="Poppins"/>
                <a:sym typeface="Poppins"/>
              </a:rPr>
              <a:t>イメージ画像</a:t>
            </a:r>
            <a:endParaRPr lang="en-US" sz="6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61" name="TextBox 61"/>
          <p:cNvSpPr txBox="1"/>
          <p:nvPr/>
        </p:nvSpPr>
        <p:spPr>
          <a:xfrm>
            <a:off x="653824" y="9579505"/>
            <a:ext cx="827619" cy="130228"/>
          </a:xfrm>
          <a:prstGeom prst="rect">
            <a:avLst/>
          </a:prstGeom>
        </p:spPr>
        <p:txBody>
          <a:bodyPr lIns="0" tIns="0" rIns="0" bIns="0" rtlCol="0" anchor="t">
            <a:spAutoFit/>
          </a:bodyPr>
          <a:lstStyle/>
          <a:p>
            <a:pPr algn="ctr">
              <a:lnSpc>
                <a:spcPts val="1120"/>
              </a:lnSpc>
              <a:spcBef>
                <a:spcPct val="0"/>
              </a:spcBef>
            </a:pPr>
            <a:r>
              <a:rPr lang="en-US" sz="800" dirty="0">
                <a:solidFill>
                  <a:srgbClr val="FFFFFF"/>
                </a:solidFill>
                <a:latin typeface="Noto Sans JP" panose="020B0200000000000000" pitchFamily="50" charset="-128"/>
                <a:ea typeface="Noto Sans JP" panose="020B0200000000000000" pitchFamily="50" charset="-128"/>
                <a:cs typeface="Poppins"/>
                <a:sym typeface="Poppins"/>
              </a:rPr>
              <a:t>SCL400RMJ1UNC</a:t>
            </a:r>
          </a:p>
        </p:txBody>
      </p:sp>
      <p:sp>
        <p:nvSpPr>
          <p:cNvPr id="62" name="TextBox 62"/>
          <p:cNvSpPr txBox="1"/>
          <p:nvPr/>
        </p:nvSpPr>
        <p:spPr>
          <a:xfrm>
            <a:off x="3952974" y="5242474"/>
            <a:ext cx="3441687" cy="634084"/>
          </a:xfrm>
          <a:prstGeom prst="rect">
            <a:avLst/>
          </a:prstGeom>
        </p:spPr>
        <p:txBody>
          <a:bodyPr lIns="0" tIns="0" rIns="0" bIns="0" rtlCol="0" anchor="t">
            <a:spAutoFit/>
          </a:bodyPr>
          <a:lstStyle/>
          <a:p>
            <a:pPr algn="l">
              <a:lnSpc>
                <a:spcPts val="980"/>
              </a:lnSpc>
            </a:pPr>
            <a:r>
              <a:rPr lang="en-US" sz="700" spc="-24"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spc="-24" dirty="0" err="1">
                <a:solidFill>
                  <a:srgbClr val="FFFFFF"/>
                </a:solidFill>
                <a:latin typeface="Noto Sans JP" panose="020B0200000000000000" pitchFamily="50" charset="-128"/>
                <a:ea typeface="Noto Sans JP" panose="020B0200000000000000" pitchFamily="50" charset="-128"/>
                <a:cs typeface="Poppins"/>
                <a:sym typeface="Poppins"/>
              </a:rPr>
              <a:t>タワー型UPSは縦置き専用で、机の下や狭い場所にも設置できるコンパクトなデザイン</a:t>
            </a:r>
            <a:r>
              <a:rPr lang="en-US" sz="700" spc="-24" dirty="0">
                <a:solidFill>
                  <a:srgbClr val="FFFFFF"/>
                </a:solidFill>
                <a:latin typeface="Noto Sans JP" panose="020B0200000000000000" pitchFamily="50" charset="-128"/>
                <a:ea typeface="Noto Sans JP" panose="020B0200000000000000" pitchFamily="50" charset="-128"/>
                <a:cs typeface="Poppins"/>
                <a:sym typeface="Poppins"/>
              </a:rPr>
              <a:t> </a:t>
            </a: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ネットワーク経由の管理で、安全なリモート監視と制御が可能</a:t>
            </a:r>
            <a:endParaRPr lang="en-US" sz="70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 (</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別売ネットワークマネジメントカード使用</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 </a:t>
            </a: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電力費用を削減するグリーンモードの搭載</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 </a:t>
            </a: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 (旧モデル比較で消費電力24～43％削減}</a:t>
            </a:r>
          </a:p>
        </p:txBody>
      </p:sp>
      <p:sp>
        <p:nvSpPr>
          <p:cNvPr id="63" name="TextBox 63"/>
          <p:cNvSpPr txBox="1"/>
          <p:nvPr/>
        </p:nvSpPr>
        <p:spPr>
          <a:xfrm>
            <a:off x="3952974" y="7118607"/>
            <a:ext cx="3441687" cy="502317"/>
          </a:xfrm>
          <a:prstGeom prst="rect">
            <a:avLst/>
          </a:prstGeom>
        </p:spPr>
        <p:txBody>
          <a:bodyPr lIns="0" tIns="0" rIns="0" bIns="0" rtlCol="0" anchor="t">
            <a:spAutoFit/>
          </a:bodyPr>
          <a:lstStyle/>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サーバーラック内で垂直に積み重ねることができるため設置面積のスペースを節約</a:t>
            </a:r>
            <a:endParaRPr lang="en-US" sz="70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ネットワーク経由の管理で安全なリモート監視と制御が可能</a:t>
            </a:r>
            <a:endParaRPr lang="en-US" sz="70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 (</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別売ネットワークマネジメントカード使用</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p>
          <a:p>
            <a:pPr algn="l">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電力費用を削減するグリーンモードの搭載</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 (旧モデル比較で消費電力10～45％削減)</a:t>
            </a:r>
          </a:p>
        </p:txBody>
      </p:sp>
      <p:sp>
        <p:nvSpPr>
          <p:cNvPr id="65" name="正方形/長方形 64">
            <a:extLst>
              <a:ext uri="{FF2B5EF4-FFF2-40B4-BE49-F238E27FC236}">
                <a16:creationId xmlns:a16="http://schemas.microsoft.com/office/drawing/2014/main" id="{8585ED89-B695-FEB8-8071-33FA5E72D317}"/>
              </a:ext>
            </a:extLst>
          </p:cNvPr>
          <p:cNvSpPr/>
          <p:nvPr/>
        </p:nvSpPr>
        <p:spPr>
          <a:xfrm>
            <a:off x="213278" y="1541173"/>
            <a:ext cx="2421971" cy="2839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TextBox 64"/>
          <p:cNvSpPr txBox="1"/>
          <p:nvPr/>
        </p:nvSpPr>
        <p:spPr>
          <a:xfrm>
            <a:off x="485986" y="9068329"/>
            <a:ext cx="3075986" cy="505844"/>
          </a:xfrm>
          <a:prstGeom prst="rect">
            <a:avLst/>
          </a:prstGeom>
        </p:spPr>
        <p:txBody>
          <a:bodyPr lIns="0" tIns="0" rIns="0" bIns="0" rtlCol="0" anchor="t">
            <a:spAutoFit/>
          </a:bodyPr>
          <a:lstStyle/>
          <a:p>
            <a:pPr algn="l">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・バッテリーの期待寿命は従来比の2 倍の*10 年</a:t>
            </a:r>
          </a:p>
          <a:p>
            <a:pPr algn="l">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・高さ1U／奥行き232mmのコンパクト設計。</a:t>
            </a:r>
          </a:p>
          <a:p>
            <a:pPr algn="l">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 　鉛バッテリー搭載の同等容量機種と比べて、約4kg（従来比64%軽量化）</a:t>
            </a:r>
          </a:p>
          <a:p>
            <a:pPr algn="l">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・タワー/ラック両対応で設置環境の幅を拡大</a:t>
            </a:r>
          </a:p>
        </p:txBody>
      </p:sp>
      <p:sp>
        <p:nvSpPr>
          <p:cNvPr id="24" name="TextBox 24"/>
          <p:cNvSpPr txBox="1"/>
          <p:nvPr/>
        </p:nvSpPr>
        <p:spPr>
          <a:xfrm>
            <a:off x="234942" y="1555366"/>
            <a:ext cx="2360583" cy="260521"/>
          </a:xfrm>
          <a:prstGeom prst="rect">
            <a:avLst/>
          </a:prstGeom>
        </p:spPr>
        <p:txBody>
          <a:bodyPr wrap="square" lIns="0" tIns="0" rIns="0" bIns="0" rtlCol="0" anchor="t">
            <a:spAutoFit/>
          </a:bodyPr>
          <a:lstStyle/>
          <a:p>
            <a:pPr algn="l">
              <a:lnSpc>
                <a:spcPts val="2239"/>
              </a:lnSpc>
            </a:pPr>
            <a:r>
              <a:rPr lang="en-US" sz="1599" b="1" dirty="0">
                <a:solidFill>
                  <a:srgbClr val="584439"/>
                </a:solidFill>
                <a:latin typeface="Segoe UI Black" panose="020B0A02040204020203" pitchFamily="34" charset="0"/>
                <a:ea typeface="Segoe UI Black" panose="020B0A02040204020203" pitchFamily="34" charset="0"/>
                <a:cs typeface="Huova"/>
                <a:sym typeface="Huova"/>
              </a:rPr>
              <a:t>Smart-UPS </a:t>
            </a:r>
            <a:r>
              <a:rPr lang="en-US" sz="1599" b="1" dirty="0" err="1">
                <a:solidFill>
                  <a:srgbClr val="584439"/>
                </a:solidFill>
                <a:latin typeface="Segoe UI Black" panose="020B0A02040204020203" pitchFamily="34" charset="0"/>
                <a:ea typeface="Segoe UI Black" panose="020B0A02040204020203" pitchFamily="34" charset="0"/>
                <a:cs typeface="Huova"/>
                <a:sym typeface="Huova"/>
              </a:rPr>
              <a:t>SRTシリーズ</a:t>
            </a:r>
            <a:endParaRPr lang="en-US" sz="1599" b="1" dirty="0">
              <a:solidFill>
                <a:srgbClr val="584439"/>
              </a:solidFill>
              <a:latin typeface="Segoe UI Black" panose="020B0A02040204020203" pitchFamily="34" charset="0"/>
              <a:ea typeface="Segoe UI Black" panose="020B0A02040204020203" pitchFamily="34" charset="0"/>
              <a:cs typeface="Huova"/>
              <a:sym typeface="Huova"/>
            </a:endParaRPr>
          </a:p>
        </p:txBody>
      </p:sp>
      <p:sp>
        <p:nvSpPr>
          <p:cNvPr id="66" name="正方形/長方形 65">
            <a:extLst>
              <a:ext uri="{FF2B5EF4-FFF2-40B4-BE49-F238E27FC236}">
                <a16:creationId xmlns:a16="http://schemas.microsoft.com/office/drawing/2014/main" id="{A9781156-74C8-53B3-D483-38AF3D72A25C}"/>
              </a:ext>
            </a:extLst>
          </p:cNvPr>
          <p:cNvSpPr/>
          <p:nvPr/>
        </p:nvSpPr>
        <p:spPr>
          <a:xfrm>
            <a:off x="3662735" y="4004476"/>
            <a:ext cx="2421971" cy="2839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TextBox 32"/>
          <p:cNvSpPr txBox="1"/>
          <p:nvPr/>
        </p:nvSpPr>
        <p:spPr>
          <a:xfrm>
            <a:off x="3673514" y="4012977"/>
            <a:ext cx="2421970" cy="260521"/>
          </a:xfrm>
          <a:prstGeom prst="rect">
            <a:avLst/>
          </a:prstGeom>
        </p:spPr>
        <p:txBody>
          <a:bodyPr wrap="square" lIns="0" tIns="0" rIns="0" bIns="0" rtlCol="0" anchor="t">
            <a:spAutoFit/>
          </a:bodyPr>
          <a:lstStyle/>
          <a:p>
            <a:pPr algn="l">
              <a:lnSpc>
                <a:spcPts val="2239"/>
              </a:lnSpc>
            </a:pPr>
            <a:r>
              <a:rPr lang="en-US" sz="1599" b="1" dirty="0">
                <a:solidFill>
                  <a:srgbClr val="584439"/>
                </a:solidFill>
                <a:latin typeface="Segoe UI Black" panose="020B0A02040204020203" pitchFamily="34" charset="0"/>
                <a:ea typeface="Segoe UI Black" panose="020B0A02040204020203" pitchFamily="34" charset="0"/>
                <a:cs typeface="Huova"/>
                <a:sym typeface="Huova"/>
              </a:rPr>
              <a:t>Smart-UPS</a:t>
            </a:r>
            <a:r>
              <a:rPr lang="en-US" sz="1599" dirty="0">
                <a:solidFill>
                  <a:srgbClr val="584439"/>
                </a:solidFill>
                <a:latin typeface="Segoe UI Black" panose="020B0A02040204020203" pitchFamily="34" charset="0"/>
                <a:ea typeface="Segoe UI Black" panose="020B0A02040204020203" pitchFamily="34" charset="0"/>
                <a:cs typeface="Huova"/>
                <a:sym typeface="Huova"/>
              </a:rPr>
              <a:t> </a:t>
            </a:r>
            <a:r>
              <a:rPr lang="en-US" sz="1599" b="1" dirty="0" err="1">
                <a:solidFill>
                  <a:srgbClr val="584439"/>
                </a:solidFill>
                <a:latin typeface="Segoe UI Black" panose="020B0A02040204020203" pitchFamily="34" charset="0"/>
                <a:ea typeface="Segoe UI Black" panose="020B0A02040204020203" pitchFamily="34" charset="0"/>
                <a:cs typeface="Huova"/>
                <a:sym typeface="Huova"/>
              </a:rPr>
              <a:t>SMTシリーズ</a:t>
            </a:r>
            <a:endParaRPr lang="en-US" sz="1599" b="1" dirty="0">
              <a:solidFill>
                <a:srgbClr val="584439"/>
              </a:solidFill>
              <a:latin typeface="Segoe UI Black" panose="020B0A02040204020203" pitchFamily="34" charset="0"/>
              <a:ea typeface="Segoe UI Black" panose="020B0A02040204020203" pitchFamily="34" charset="0"/>
              <a:cs typeface="Huova"/>
              <a:sym typeface="Huova"/>
            </a:endParaRPr>
          </a:p>
        </p:txBody>
      </p:sp>
      <p:sp>
        <p:nvSpPr>
          <p:cNvPr id="67" name="正方形/長方形 66">
            <a:extLst>
              <a:ext uri="{FF2B5EF4-FFF2-40B4-BE49-F238E27FC236}">
                <a16:creationId xmlns:a16="http://schemas.microsoft.com/office/drawing/2014/main" id="{4880C1D2-93AC-C1B3-6441-BDC4EBE61F24}"/>
              </a:ext>
            </a:extLst>
          </p:cNvPr>
          <p:cNvSpPr/>
          <p:nvPr/>
        </p:nvSpPr>
        <p:spPr>
          <a:xfrm>
            <a:off x="212206" y="7771918"/>
            <a:ext cx="2575444" cy="2839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TextBox 46"/>
          <p:cNvSpPr txBox="1"/>
          <p:nvPr/>
        </p:nvSpPr>
        <p:spPr>
          <a:xfrm>
            <a:off x="234942" y="7780313"/>
            <a:ext cx="2602526" cy="264624"/>
          </a:xfrm>
          <a:prstGeom prst="rect">
            <a:avLst/>
          </a:prstGeom>
        </p:spPr>
        <p:txBody>
          <a:bodyPr lIns="0" tIns="0" rIns="0" bIns="0" rtlCol="0" anchor="t">
            <a:spAutoFit/>
          </a:bodyPr>
          <a:lstStyle/>
          <a:p>
            <a:pPr algn="l">
              <a:lnSpc>
                <a:spcPts val="2239"/>
              </a:lnSpc>
            </a:pPr>
            <a:r>
              <a:rPr lang="en-US" sz="1599" b="1" dirty="0">
                <a:solidFill>
                  <a:srgbClr val="584439"/>
                </a:solidFill>
                <a:latin typeface="Segoe UI Black" panose="020B0A02040204020203" pitchFamily="34" charset="0"/>
                <a:ea typeface="Segoe UI Black" panose="020B0A02040204020203" pitchFamily="34" charset="0"/>
                <a:cs typeface="ADLaM Display" panose="020F0502020204030204" pitchFamily="2" charset="0"/>
                <a:sym typeface="Huova"/>
              </a:rPr>
              <a:t>Smart-</a:t>
            </a:r>
            <a:r>
              <a:rPr lang="en-US" sz="1599" b="1" dirty="0" err="1">
                <a:solidFill>
                  <a:srgbClr val="584439"/>
                </a:solidFill>
                <a:latin typeface="Segoe UI Black" panose="020B0A02040204020203" pitchFamily="34" charset="0"/>
                <a:ea typeface="Segoe UI Black" panose="020B0A02040204020203" pitchFamily="34" charset="0"/>
                <a:cs typeface="ADLaM Display" panose="020F0502020204030204" pitchFamily="2" charset="0"/>
                <a:sym typeface="Huova"/>
              </a:rPr>
              <a:t>UPSリチウムイオン</a:t>
            </a:r>
            <a:endParaRPr lang="en-US" sz="1599" b="1" dirty="0">
              <a:solidFill>
                <a:srgbClr val="584439"/>
              </a:solidFill>
              <a:latin typeface="Segoe UI Black" panose="020B0A02040204020203" pitchFamily="34" charset="0"/>
              <a:ea typeface="Segoe UI Black" panose="020B0A02040204020203" pitchFamily="34" charset="0"/>
              <a:cs typeface="ADLaM Display" panose="020F0502020204030204" pitchFamily="2" charset="0"/>
              <a:sym typeface="Huov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1751" y="4408531"/>
            <a:ext cx="7588250" cy="6577203"/>
            <a:chOff x="0" y="0"/>
            <a:chExt cx="577468" cy="496687"/>
          </a:xfrm>
        </p:grpSpPr>
        <p:sp>
          <p:nvSpPr>
            <p:cNvPr id="3" name="Freeform 3"/>
            <p:cNvSpPr/>
            <p:nvPr/>
          </p:nvSpPr>
          <p:spPr>
            <a:xfrm>
              <a:off x="0" y="0"/>
              <a:ext cx="577468" cy="494820"/>
            </a:xfrm>
            <a:custGeom>
              <a:avLst/>
              <a:gdLst/>
              <a:ahLst/>
              <a:cxnLst/>
              <a:rect l="l" t="t" r="r" b="b"/>
              <a:pathLst>
                <a:path w="577468" h="494820">
                  <a:moveTo>
                    <a:pt x="563285" y="0"/>
                  </a:moveTo>
                  <a:lnTo>
                    <a:pt x="14183" y="0"/>
                  </a:lnTo>
                  <a:cubicBezTo>
                    <a:pt x="10422" y="0"/>
                    <a:pt x="6814" y="1494"/>
                    <a:pt x="4154" y="4154"/>
                  </a:cubicBezTo>
                  <a:cubicBezTo>
                    <a:pt x="1494" y="6814"/>
                    <a:pt x="0" y="10422"/>
                    <a:pt x="0" y="14183"/>
                  </a:cubicBezTo>
                  <a:lnTo>
                    <a:pt x="0" y="445558"/>
                  </a:lnTo>
                  <a:cubicBezTo>
                    <a:pt x="30716" y="484140"/>
                    <a:pt x="129009" y="533800"/>
                    <a:pt x="276447" y="445558"/>
                  </a:cubicBezTo>
                  <a:cubicBezTo>
                    <a:pt x="423886" y="352957"/>
                    <a:pt x="538561" y="406974"/>
                    <a:pt x="577468" y="445558"/>
                  </a:cubicBezTo>
                  <a:lnTo>
                    <a:pt x="577468" y="14183"/>
                  </a:lnTo>
                  <a:cubicBezTo>
                    <a:pt x="577468" y="10422"/>
                    <a:pt x="575974" y="6814"/>
                    <a:pt x="573314" y="4154"/>
                  </a:cubicBezTo>
                  <a:cubicBezTo>
                    <a:pt x="570654" y="1494"/>
                    <a:pt x="567046" y="0"/>
                    <a:pt x="563285" y="0"/>
                  </a:cubicBezTo>
                  <a:close/>
                </a:path>
              </a:pathLst>
            </a:custGeom>
            <a:gradFill rotWithShape="1">
              <a:gsLst>
                <a:gs pos="0">
                  <a:srgbClr val="3DCD58">
                    <a:alpha val="41500"/>
                  </a:srgbClr>
                </a:gs>
                <a:gs pos="100000">
                  <a:srgbClr val="006F58">
                    <a:alpha val="100000"/>
                  </a:srgbClr>
                </a:gs>
              </a:gsLst>
              <a:lin ang="0"/>
            </a:gradFill>
          </p:spPr>
          <p:txBody>
            <a:bodyPr/>
            <a:lstStyle/>
            <a:p>
              <a:endParaRPr lang="ja-JP" altLang="en-US">
                <a:latin typeface="Noto Sans JP" panose="020B0200000000000000" pitchFamily="50" charset="-128"/>
                <a:ea typeface="Noto Sans JP" panose="020B0200000000000000" pitchFamily="50" charset="-128"/>
              </a:endParaRPr>
            </a:p>
          </p:txBody>
        </p:sp>
        <p:sp>
          <p:nvSpPr>
            <p:cNvPr id="4" name="TextBox 4"/>
            <p:cNvSpPr txBox="1"/>
            <p:nvPr/>
          </p:nvSpPr>
          <p:spPr>
            <a:xfrm>
              <a:off x="0" y="-19050"/>
              <a:ext cx="577468" cy="409304"/>
            </a:xfrm>
            <a:prstGeom prst="rect">
              <a:avLst/>
            </a:prstGeom>
          </p:spPr>
          <p:txBody>
            <a:bodyPr lIns="50800" tIns="50800" rIns="50800" bIns="50800" rtlCol="0" anchor="ctr"/>
            <a:lstStyle/>
            <a:p>
              <a:pPr algn="ctr">
                <a:lnSpc>
                  <a:spcPts val="1775"/>
                </a:lnSpc>
              </a:pPr>
              <a:endParaRPr>
                <a:latin typeface="Noto Sans JP" panose="020B0200000000000000" pitchFamily="50" charset="-128"/>
                <a:ea typeface="Noto Sans JP" panose="020B0200000000000000" pitchFamily="50" charset="-128"/>
              </a:endParaRPr>
            </a:p>
          </p:txBody>
        </p:sp>
      </p:grpSp>
      <p:grpSp>
        <p:nvGrpSpPr>
          <p:cNvPr id="5" name="Group 5"/>
          <p:cNvGrpSpPr/>
          <p:nvPr/>
        </p:nvGrpSpPr>
        <p:grpSpPr>
          <a:xfrm>
            <a:off x="-31750" y="-501474"/>
            <a:ext cx="7588250" cy="9332813"/>
            <a:chOff x="0" y="-19050"/>
            <a:chExt cx="644476" cy="773759"/>
          </a:xfrm>
        </p:grpSpPr>
        <p:sp>
          <p:nvSpPr>
            <p:cNvPr id="6" name="Freeform 6"/>
            <p:cNvSpPr/>
            <p:nvPr/>
          </p:nvSpPr>
          <p:spPr>
            <a:xfrm>
              <a:off x="0" y="1786"/>
              <a:ext cx="644476" cy="752923"/>
            </a:xfrm>
            <a:custGeom>
              <a:avLst/>
              <a:gdLst/>
              <a:ahLst/>
              <a:cxnLst/>
              <a:rect l="l" t="t" r="r" b="b"/>
              <a:pathLst>
                <a:path w="644476" h="752923">
                  <a:moveTo>
                    <a:pt x="631128" y="0"/>
                  </a:moveTo>
                  <a:lnTo>
                    <a:pt x="13348" y="0"/>
                  </a:lnTo>
                  <a:cubicBezTo>
                    <a:pt x="9808" y="0"/>
                    <a:pt x="6413" y="1406"/>
                    <a:pt x="3910" y="3910"/>
                  </a:cubicBezTo>
                  <a:cubicBezTo>
                    <a:pt x="1406" y="6413"/>
                    <a:pt x="0" y="9808"/>
                    <a:pt x="0" y="13348"/>
                  </a:cubicBezTo>
                  <a:lnTo>
                    <a:pt x="0" y="685614"/>
                  </a:lnTo>
                  <a:cubicBezTo>
                    <a:pt x="34281" y="744984"/>
                    <a:pt x="143979" y="801403"/>
                    <a:pt x="308525" y="685614"/>
                  </a:cubicBezTo>
                  <a:cubicBezTo>
                    <a:pt x="473073" y="543122"/>
                    <a:pt x="601054" y="626241"/>
                    <a:pt x="644476" y="685614"/>
                  </a:cubicBezTo>
                  <a:lnTo>
                    <a:pt x="644476" y="13348"/>
                  </a:lnTo>
                  <a:cubicBezTo>
                    <a:pt x="644476" y="5976"/>
                    <a:pt x="638500" y="0"/>
                    <a:pt x="631128" y="0"/>
                  </a:cubicBezTo>
                  <a:close/>
                </a:path>
              </a:pathLst>
            </a:custGeom>
            <a:gradFill rotWithShape="1">
              <a:gsLst>
                <a:gs pos="0">
                  <a:srgbClr val="3DCD58">
                    <a:alpha val="68500"/>
                  </a:srgbClr>
                </a:gs>
                <a:gs pos="100000">
                  <a:srgbClr val="006F58">
                    <a:alpha val="100000"/>
                  </a:srgbClr>
                </a:gs>
              </a:gsLst>
              <a:path path="circle">
                <a:fillToRect l="50000" t="50000" r="50000" b="50000"/>
              </a:path>
            </a:gradFill>
          </p:spPr>
          <p:txBody>
            <a:bodyPr/>
            <a:lstStyle/>
            <a:p>
              <a:endParaRPr lang="ja-JP" altLang="en-US">
                <a:latin typeface="Noto Sans JP" panose="020B0200000000000000" pitchFamily="50" charset="-128"/>
                <a:ea typeface="Noto Sans JP" panose="020B0200000000000000" pitchFamily="50" charset="-128"/>
              </a:endParaRPr>
            </a:p>
          </p:txBody>
        </p:sp>
        <p:sp>
          <p:nvSpPr>
            <p:cNvPr id="7" name="TextBox 7"/>
            <p:cNvSpPr txBox="1"/>
            <p:nvPr/>
          </p:nvSpPr>
          <p:spPr>
            <a:xfrm>
              <a:off x="0" y="-19050"/>
              <a:ext cx="644476" cy="619563"/>
            </a:xfrm>
            <a:prstGeom prst="rect">
              <a:avLst/>
            </a:prstGeom>
          </p:spPr>
          <p:txBody>
            <a:bodyPr lIns="50800" tIns="50800" rIns="50800" bIns="50800" rtlCol="0" anchor="ctr"/>
            <a:lstStyle/>
            <a:p>
              <a:pPr algn="ctr">
                <a:lnSpc>
                  <a:spcPts val="1775"/>
                </a:lnSpc>
              </a:pPr>
              <a:endParaRPr>
                <a:latin typeface="Noto Sans JP" panose="020B0200000000000000" pitchFamily="50" charset="-128"/>
                <a:ea typeface="Noto Sans JP" panose="020B0200000000000000" pitchFamily="50" charset="-128"/>
              </a:endParaRPr>
            </a:p>
          </p:txBody>
        </p:sp>
      </p:grpSp>
      <p:graphicFrame>
        <p:nvGraphicFramePr>
          <p:cNvPr id="8" name="Table 8"/>
          <p:cNvGraphicFramePr>
            <a:graphicFrameLocks noGrp="1"/>
          </p:cNvGraphicFramePr>
          <p:nvPr>
            <p:extLst>
              <p:ext uri="{D42A27DB-BD31-4B8C-83A1-F6EECF244321}">
                <p14:modId xmlns:p14="http://schemas.microsoft.com/office/powerpoint/2010/main" val="4159530270"/>
              </p:ext>
            </p:extLst>
          </p:nvPr>
        </p:nvGraphicFramePr>
        <p:xfrm>
          <a:off x="219662" y="3319716"/>
          <a:ext cx="7133565" cy="4053473"/>
        </p:xfrm>
        <a:graphic>
          <a:graphicData uri="http://schemas.openxmlformats.org/drawingml/2006/table">
            <a:tbl>
              <a:tblPr/>
              <a:tblGrid>
                <a:gridCol w="1091828">
                  <a:extLst>
                    <a:ext uri="{9D8B030D-6E8A-4147-A177-3AD203B41FA5}">
                      <a16:colId xmlns:a16="http://schemas.microsoft.com/office/drawing/2014/main" val="20000"/>
                    </a:ext>
                  </a:extLst>
                </a:gridCol>
                <a:gridCol w="3867533">
                  <a:extLst>
                    <a:ext uri="{9D8B030D-6E8A-4147-A177-3AD203B41FA5}">
                      <a16:colId xmlns:a16="http://schemas.microsoft.com/office/drawing/2014/main" val="20001"/>
                    </a:ext>
                  </a:extLst>
                </a:gridCol>
                <a:gridCol w="543551">
                  <a:extLst>
                    <a:ext uri="{9D8B030D-6E8A-4147-A177-3AD203B41FA5}">
                      <a16:colId xmlns:a16="http://schemas.microsoft.com/office/drawing/2014/main" val="20002"/>
                    </a:ext>
                  </a:extLst>
                </a:gridCol>
                <a:gridCol w="543551">
                  <a:extLst>
                    <a:ext uri="{9D8B030D-6E8A-4147-A177-3AD203B41FA5}">
                      <a16:colId xmlns:a16="http://schemas.microsoft.com/office/drawing/2014/main" val="20003"/>
                    </a:ext>
                  </a:extLst>
                </a:gridCol>
                <a:gridCol w="543551">
                  <a:extLst>
                    <a:ext uri="{9D8B030D-6E8A-4147-A177-3AD203B41FA5}">
                      <a16:colId xmlns:a16="http://schemas.microsoft.com/office/drawing/2014/main" val="20004"/>
                    </a:ext>
                  </a:extLst>
                </a:gridCol>
                <a:gridCol w="543551">
                  <a:extLst>
                    <a:ext uri="{9D8B030D-6E8A-4147-A177-3AD203B41FA5}">
                      <a16:colId xmlns:a16="http://schemas.microsoft.com/office/drawing/2014/main" val="20005"/>
                    </a:ext>
                  </a:extLst>
                </a:gridCol>
              </a:tblGrid>
              <a:tr h="513281">
                <a:tc>
                  <a:txBody>
                    <a:bodyPr/>
                    <a:lstStyle/>
                    <a:p>
                      <a:pPr algn="ctr">
                        <a:lnSpc>
                          <a:spcPts val="14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295016">
                <a:tc rowSpan="3">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295016">
                <a:tc vMerge="1">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295016">
                <a:tc vMerge="1">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6"/>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7"/>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8"/>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9"/>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0"/>
                  </a:ext>
                </a:extLst>
              </a:tr>
              <a:tr h="295016">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1"/>
                  </a:ext>
                </a:extLst>
              </a:tr>
              <a:tr h="295016">
                <a:tc>
                  <a:txBody>
                    <a:bodyPr/>
                    <a:lstStyle/>
                    <a:p>
                      <a:pPr algn="ctr">
                        <a:lnSpc>
                          <a:spcPts val="1260"/>
                        </a:lnSpc>
                        <a:defRPr/>
                      </a:pPr>
                      <a:endParaRPr lang="en-US" sz="1100" dirty="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tc>
                  <a:txBody>
                    <a:bodyPr/>
                    <a:lstStyle/>
                    <a:p>
                      <a:pPr algn="ctr">
                        <a:lnSpc>
                          <a:spcPts val="1260"/>
                        </a:lnSpc>
                        <a:defRPr/>
                      </a:pPr>
                      <a:endParaRPr lang="en-US" sz="1100" dirty="0"/>
                    </a:p>
                  </a:txBody>
                  <a:tcPr marL="0" marR="0" marT="0" marB="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grpSp>
        <p:nvGrpSpPr>
          <p:cNvPr id="9" name="Group 9"/>
          <p:cNvGrpSpPr/>
          <p:nvPr/>
        </p:nvGrpSpPr>
        <p:grpSpPr>
          <a:xfrm>
            <a:off x="0" y="9761588"/>
            <a:ext cx="7560000" cy="930412"/>
            <a:chOff x="0" y="0"/>
            <a:chExt cx="2709333" cy="333439"/>
          </a:xfrm>
        </p:grpSpPr>
        <p:sp>
          <p:nvSpPr>
            <p:cNvPr id="10" name="Freeform 10"/>
            <p:cNvSpPr/>
            <p:nvPr/>
          </p:nvSpPr>
          <p:spPr>
            <a:xfrm>
              <a:off x="0" y="0"/>
              <a:ext cx="2709333" cy="333439"/>
            </a:xfrm>
            <a:custGeom>
              <a:avLst/>
              <a:gdLst/>
              <a:ahLst/>
              <a:cxnLst/>
              <a:rect l="l" t="t" r="r" b="b"/>
              <a:pathLst>
                <a:path w="2709333" h="333439">
                  <a:moveTo>
                    <a:pt x="0" y="0"/>
                  </a:moveTo>
                  <a:lnTo>
                    <a:pt x="2709333" y="0"/>
                  </a:lnTo>
                  <a:lnTo>
                    <a:pt x="2709333" y="333439"/>
                  </a:lnTo>
                  <a:lnTo>
                    <a:pt x="0" y="333439"/>
                  </a:lnTo>
                  <a:close/>
                </a:path>
              </a:pathLst>
            </a:custGeom>
            <a:solidFill>
              <a:srgbClr val="3DCD58"/>
            </a:solidFill>
          </p:spPr>
          <p:txBody>
            <a:bodyPr/>
            <a:lstStyle/>
            <a:p>
              <a:endParaRPr lang="ja-JP" altLang="en-US">
                <a:latin typeface="Noto Sans JP" panose="020B0200000000000000" pitchFamily="50" charset="-128"/>
                <a:ea typeface="Noto Sans JP" panose="020B0200000000000000" pitchFamily="50" charset="-128"/>
              </a:endParaRPr>
            </a:p>
          </p:txBody>
        </p:sp>
        <p:sp>
          <p:nvSpPr>
            <p:cNvPr id="11" name="TextBox 11"/>
            <p:cNvSpPr txBox="1"/>
            <p:nvPr/>
          </p:nvSpPr>
          <p:spPr>
            <a:xfrm>
              <a:off x="0" y="-19050"/>
              <a:ext cx="2709333" cy="352489"/>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grpSp>
        <p:nvGrpSpPr>
          <p:cNvPr id="12" name="Group 12"/>
          <p:cNvGrpSpPr/>
          <p:nvPr/>
        </p:nvGrpSpPr>
        <p:grpSpPr>
          <a:xfrm>
            <a:off x="149867" y="9847313"/>
            <a:ext cx="3421627" cy="693615"/>
            <a:chOff x="0" y="0"/>
            <a:chExt cx="1226234" cy="248576"/>
          </a:xfrm>
        </p:grpSpPr>
        <p:sp>
          <p:nvSpPr>
            <p:cNvPr id="13" name="Freeform 13"/>
            <p:cNvSpPr/>
            <p:nvPr/>
          </p:nvSpPr>
          <p:spPr>
            <a:xfrm>
              <a:off x="0" y="0"/>
              <a:ext cx="1226234" cy="248576"/>
            </a:xfrm>
            <a:custGeom>
              <a:avLst/>
              <a:gdLst/>
              <a:ahLst/>
              <a:cxnLst/>
              <a:rect l="l" t="t" r="r" b="b"/>
              <a:pathLst>
                <a:path w="1226234" h="248576">
                  <a:moveTo>
                    <a:pt x="0" y="0"/>
                  </a:moveTo>
                  <a:lnTo>
                    <a:pt x="1226234" y="0"/>
                  </a:lnTo>
                  <a:lnTo>
                    <a:pt x="1226234" y="248576"/>
                  </a:lnTo>
                  <a:lnTo>
                    <a:pt x="0" y="248576"/>
                  </a:lnTo>
                  <a:close/>
                </a:path>
              </a:pathLst>
            </a:custGeom>
            <a:solidFill>
              <a:srgbClr val="FFFFFF">
                <a:alpha val="89804"/>
              </a:srgbClr>
            </a:solidFill>
            <a:ln w="9525" cap="sq">
              <a:solidFill>
                <a:srgbClr val="FFFFFF">
                  <a:alpha val="89804"/>
                </a:srgbClr>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14" name="TextBox 14"/>
            <p:cNvSpPr txBox="1"/>
            <p:nvPr/>
          </p:nvSpPr>
          <p:spPr>
            <a:xfrm>
              <a:off x="0" y="-28575"/>
              <a:ext cx="1226234" cy="277151"/>
            </a:xfrm>
            <a:prstGeom prst="rect">
              <a:avLst/>
            </a:prstGeom>
          </p:spPr>
          <p:txBody>
            <a:bodyPr lIns="50800" tIns="50800" rIns="50800" bIns="50800" rtlCol="0" anchor="ctr"/>
            <a:lstStyle/>
            <a:p>
              <a:pPr algn="ctr">
                <a:lnSpc>
                  <a:spcPts val="1960"/>
                </a:lnSpc>
              </a:pPr>
              <a:endParaRPr>
                <a:latin typeface="Noto Sans JP" panose="020B0200000000000000" pitchFamily="50" charset="-128"/>
                <a:ea typeface="Noto Sans JP" panose="020B0200000000000000" pitchFamily="50" charset="-128"/>
              </a:endParaRPr>
            </a:p>
          </p:txBody>
        </p:sp>
      </p:grpSp>
      <p:sp>
        <p:nvSpPr>
          <p:cNvPr id="15" name="Freeform 15"/>
          <p:cNvSpPr/>
          <p:nvPr/>
        </p:nvSpPr>
        <p:spPr>
          <a:xfrm>
            <a:off x="200289" y="157155"/>
            <a:ext cx="911552" cy="245812"/>
          </a:xfrm>
          <a:custGeom>
            <a:avLst/>
            <a:gdLst/>
            <a:ahLst/>
            <a:cxnLst/>
            <a:rect l="l" t="t" r="r" b="b"/>
            <a:pathLst>
              <a:path w="911552" h="245812">
                <a:moveTo>
                  <a:pt x="0" y="0"/>
                </a:moveTo>
                <a:lnTo>
                  <a:pt x="911552" y="0"/>
                </a:lnTo>
                <a:lnTo>
                  <a:pt x="911552" y="245812"/>
                </a:lnTo>
                <a:lnTo>
                  <a:pt x="0" y="245812"/>
                </a:lnTo>
                <a:lnTo>
                  <a:pt x="0" y="0"/>
                </a:lnTo>
                <a:close/>
              </a:path>
            </a:pathLst>
          </a:custGeom>
          <a:blipFill>
            <a:blip r:embed="rId2"/>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16" name="Freeform 16"/>
          <p:cNvSpPr/>
          <p:nvPr/>
        </p:nvSpPr>
        <p:spPr>
          <a:xfrm>
            <a:off x="6145031" y="10075322"/>
            <a:ext cx="1249630" cy="434871"/>
          </a:xfrm>
          <a:custGeom>
            <a:avLst/>
            <a:gdLst/>
            <a:ahLst/>
            <a:cxnLst/>
            <a:rect l="l" t="t" r="r" b="b"/>
            <a:pathLst>
              <a:path w="1249630" h="434871">
                <a:moveTo>
                  <a:pt x="0" y="0"/>
                </a:moveTo>
                <a:lnTo>
                  <a:pt x="1249630" y="0"/>
                </a:lnTo>
                <a:lnTo>
                  <a:pt x="1249630" y="434871"/>
                </a:lnTo>
                <a:lnTo>
                  <a:pt x="0" y="434871"/>
                </a:lnTo>
                <a:lnTo>
                  <a:pt x="0" y="0"/>
                </a:lnTo>
                <a:close/>
              </a:path>
            </a:pathLst>
          </a:custGeom>
          <a:blipFill>
            <a:blip r:embed="rId3"/>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17" name="Group 17"/>
          <p:cNvGrpSpPr/>
          <p:nvPr/>
        </p:nvGrpSpPr>
        <p:grpSpPr>
          <a:xfrm>
            <a:off x="171886" y="675343"/>
            <a:ext cx="1800000" cy="573867"/>
            <a:chOff x="0" y="0"/>
            <a:chExt cx="677942" cy="216077"/>
          </a:xfrm>
        </p:grpSpPr>
        <p:sp>
          <p:nvSpPr>
            <p:cNvPr id="18" name="Freeform 18"/>
            <p:cNvSpPr/>
            <p:nvPr/>
          </p:nvSpPr>
          <p:spPr>
            <a:xfrm>
              <a:off x="0" y="0"/>
              <a:ext cx="677942" cy="216077"/>
            </a:xfrm>
            <a:custGeom>
              <a:avLst/>
              <a:gdLst/>
              <a:ahLst/>
              <a:cxnLst/>
              <a:rect l="l" t="t" r="r" b="b"/>
              <a:pathLst>
                <a:path w="677942" h="216077">
                  <a:moveTo>
                    <a:pt x="677942" y="12903"/>
                  </a:moveTo>
                  <a:lnTo>
                    <a:pt x="677942" y="203174"/>
                  </a:lnTo>
                  <a:cubicBezTo>
                    <a:pt x="677942" y="206596"/>
                    <a:pt x="676583" y="209878"/>
                    <a:pt x="674163" y="212298"/>
                  </a:cubicBezTo>
                  <a:cubicBezTo>
                    <a:pt x="671743" y="214717"/>
                    <a:pt x="668461" y="216077"/>
                    <a:pt x="665039" y="216077"/>
                  </a:cubicBezTo>
                  <a:lnTo>
                    <a:pt x="12903" y="216077"/>
                  </a:lnTo>
                  <a:cubicBezTo>
                    <a:pt x="5777" y="216077"/>
                    <a:pt x="0" y="210300"/>
                    <a:pt x="0" y="203174"/>
                  </a:cubicBezTo>
                  <a:lnTo>
                    <a:pt x="0" y="12903"/>
                  </a:lnTo>
                  <a:cubicBezTo>
                    <a:pt x="0" y="5777"/>
                    <a:pt x="5777" y="0"/>
                    <a:pt x="12903" y="0"/>
                  </a:cubicBezTo>
                  <a:lnTo>
                    <a:pt x="665039" y="0"/>
                  </a:lnTo>
                  <a:cubicBezTo>
                    <a:pt x="672165" y="0"/>
                    <a:pt x="677942" y="5777"/>
                    <a:pt x="677942" y="12903"/>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19" name="TextBox 19"/>
            <p:cNvSpPr txBox="1"/>
            <p:nvPr/>
          </p:nvSpPr>
          <p:spPr>
            <a:xfrm>
              <a:off x="0" y="-28575"/>
              <a:ext cx="677942" cy="244652"/>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sp>
        <p:nvSpPr>
          <p:cNvPr id="20" name="Freeform 20"/>
          <p:cNvSpPr/>
          <p:nvPr/>
        </p:nvSpPr>
        <p:spPr>
          <a:xfrm>
            <a:off x="1371016" y="760000"/>
            <a:ext cx="440088" cy="440088"/>
          </a:xfrm>
          <a:custGeom>
            <a:avLst/>
            <a:gdLst/>
            <a:ahLst/>
            <a:cxnLst/>
            <a:rect l="l" t="t" r="r" b="b"/>
            <a:pathLst>
              <a:path w="440088" h="440088">
                <a:moveTo>
                  <a:pt x="0" y="0"/>
                </a:moveTo>
                <a:lnTo>
                  <a:pt x="440088" y="0"/>
                </a:lnTo>
                <a:lnTo>
                  <a:pt x="440088" y="440088"/>
                </a:lnTo>
                <a:lnTo>
                  <a:pt x="0" y="4400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21" name="Group 21"/>
          <p:cNvGrpSpPr/>
          <p:nvPr/>
        </p:nvGrpSpPr>
        <p:grpSpPr>
          <a:xfrm>
            <a:off x="1983199" y="678640"/>
            <a:ext cx="1800000" cy="573867"/>
            <a:chOff x="0" y="0"/>
            <a:chExt cx="677942" cy="216077"/>
          </a:xfrm>
        </p:grpSpPr>
        <p:sp>
          <p:nvSpPr>
            <p:cNvPr id="22" name="Freeform 22"/>
            <p:cNvSpPr/>
            <p:nvPr/>
          </p:nvSpPr>
          <p:spPr>
            <a:xfrm>
              <a:off x="0" y="0"/>
              <a:ext cx="677942" cy="216077"/>
            </a:xfrm>
            <a:custGeom>
              <a:avLst/>
              <a:gdLst/>
              <a:ahLst/>
              <a:cxnLst/>
              <a:rect l="l" t="t" r="r" b="b"/>
              <a:pathLst>
                <a:path w="677942" h="216077">
                  <a:moveTo>
                    <a:pt x="677942" y="12903"/>
                  </a:moveTo>
                  <a:lnTo>
                    <a:pt x="677942" y="203174"/>
                  </a:lnTo>
                  <a:cubicBezTo>
                    <a:pt x="677942" y="206596"/>
                    <a:pt x="676583" y="209878"/>
                    <a:pt x="674163" y="212298"/>
                  </a:cubicBezTo>
                  <a:cubicBezTo>
                    <a:pt x="671743" y="214717"/>
                    <a:pt x="668461" y="216077"/>
                    <a:pt x="665039" y="216077"/>
                  </a:cubicBezTo>
                  <a:lnTo>
                    <a:pt x="12903" y="216077"/>
                  </a:lnTo>
                  <a:cubicBezTo>
                    <a:pt x="5777" y="216077"/>
                    <a:pt x="0" y="210300"/>
                    <a:pt x="0" y="203174"/>
                  </a:cubicBezTo>
                  <a:lnTo>
                    <a:pt x="0" y="12903"/>
                  </a:lnTo>
                  <a:cubicBezTo>
                    <a:pt x="0" y="5777"/>
                    <a:pt x="5777" y="0"/>
                    <a:pt x="12903" y="0"/>
                  </a:cubicBezTo>
                  <a:lnTo>
                    <a:pt x="665039" y="0"/>
                  </a:lnTo>
                  <a:cubicBezTo>
                    <a:pt x="672165" y="0"/>
                    <a:pt x="677942" y="5777"/>
                    <a:pt x="677942" y="12903"/>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23" name="TextBox 23"/>
            <p:cNvSpPr txBox="1"/>
            <p:nvPr/>
          </p:nvSpPr>
          <p:spPr>
            <a:xfrm>
              <a:off x="0" y="-28575"/>
              <a:ext cx="677942" cy="244652"/>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sp>
        <p:nvSpPr>
          <p:cNvPr id="24" name="Freeform 24"/>
          <p:cNvSpPr/>
          <p:nvPr/>
        </p:nvSpPr>
        <p:spPr>
          <a:xfrm>
            <a:off x="3362185" y="751114"/>
            <a:ext cx="313204" cy="480927"/>
          </a:xfrm>
          <a:custGeom>
            <a:avLst/>
            <a:gdLst/>
            <a:ahLst/>
            <a:cxnLst/>
            <a:rect l="l" t="t" r="r" b="b"/>
            <a:pathLst>
              <a:path w="313204" h="480927">
                <a:moveTo>
                  <a:pt x="0" y="0"/>
                </a:moveTo>
                <a:lnTo>
                  <a:pt x="313204" y="0"/>
                </a:lnTo>
                <a:lnTo>
                  <a:pt x="313204" y="480927"/>
                </a:lnTo>
                <a:lnTo>
                  <a:pt x="0" y="4809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25" name="Freeform 25"/>
          <p:cNvSpPr/>
          <p:nvPr/>
        </p:nvSpPr>
        <p:spPr>
          <a:xfrm>
            <a:off x="2929462" y="826845"/>
            <a:ext cx="368687" cy="349495"/>
          </a:xfrm>
          <a:custGeom>
            <a:avLst/>
            <a:gdLst/>
            <a:ahLst/>
            <a:cxnLst/>
            <a:rect l="l" t="t" r="r" b="b"/>
            <a:pathLst>
              <a:path w="368687" h="349495">
                <a:moveTo>
                  <a:pt x="0" y="0"/>
                </a:moveTo>
                <a:lnTo>
                  <a:pt x="368687" y="0"/>
                </a:lnTo>
                <a:lnTo>
                  <a:pt x="368687" y="349495"/>
                </a:lnTo>
                <a:lnTo>
                  <a:pt x="0" y="3494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26" name="Group 26"/>
          <p:cNvGrpSpPr/>
          <p:nvPr/>
        </p:nvGrpSpPr>
        <p:grpSpPr>
          <a:xfrm>
            <a:off x="3792724" y="678640"/>
            <a:ext cx="1800000" cy="573867"/>
            <a:chOff x="0" y="0"/>
            <a:chExt cx="677942" cy="216077"/>
          </a:xfrm>
        </p:grpSpPr>
        <p:sp>
          <p:nvSpPr>
            <p:cNvPr id="27" name="Freeform 27"/>
            <p:cNvSpPr/>
            <p:nvPr/>
          </p:nvSpPr>
          <p:spPr>
            <a:xfrm>
              <a:off x="0" y="0"/>
              <a:ext cx="677942" cy="216077"/>
            </a:xfrm>
            <a:custGeom>
              <a:avLst/>
              <a:gdLst/>
              <a:ahLst/>
              <a:cxnLst/>
              <a:rect l="l" t="t" r="r" b="b"/>
              <a:pathLst>
                <a:path w="677942" h="216077">
                  <a:moveTo>
                    <a:pt x="677942" y="12903"/>
                  </a:moveTo>
                  <a:lnTo>
                    <a:pt x="677942" y="203174"/>
                  </a:lnTo>
                  <a:cubicBezTo>
                    <a:pt x="677942" y="206596"/>
                    <a:pt x="676583" y="209878"/>
                    <a:pt x="674163" y="212298"/>
                  </a:cubicBezTo>
                  <a:cubicBezTo>
                    <a:pt x="671743" y="214717"/>
                    <a:pt x="668461" y="216077"/>
                    <a:pt x="665039" y="216077"/>
                  </a:cubicBezTo>
                  <a:lnTo>
                    <a:pt x="12903" y="216077"/>
                  </a:lnTo>
                  <a:cubicBezTo>
                    <a:pt x="5777" y="216077"/>
                    <a:pt x="0" y="210300"/>
                    <a:pt x="0" y="203174"/>
                  </a:cubicBezTo>
                  <a:lnTo>
                    <a:pt x="0" y="12903"/>
                  </a:lnTo>
                  <a:cubicBezTo>
                    <a:pt x="0" y="5777"/>
                    <a:pt x="5777" y="0"/>
                    <a:pt x="12903" y="0"/>
                  </a:cubicBezTo>
                  <a:lnTo>
                    <a:pt x="665039" y="0"/>
                  </a:lnTo>
                  <a:cubicBezTo>
                    <a:pt x="672165" y="0"/>
                    <a:pt x="677942" y="5777"/>
                    <a:pt x="677942" y="12903"/>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28" name="TextBox 28"/>
            <p:cNvSpPr txBox="1"/>
            <p:nvPr/>
          </p:nvSpPr>
          <p:spPr>
            <a:xfrm>
              <a:off x="0" y="-28575"/>
              <a:ext cx="677942" cy="244652"/>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sp>
        <p:nvSpPr>
          <p:cNvPr id="29" name="Freeform 29"/>
          <p:cNvSpPr/>
          <p:nvPr/>
        </p:nvSpPr>
        <p:spPr>
          <a:xfrm>
            <a:off x="5104146" y="722935"/>
            <a:ext cx="457092" cy="309108"/>
          </a:xfrm>
          <a:custGeom>
            <a:avLst/>
            <a:gdLst/>
            <a:ahLst/>
            <a:cxnLst/>
            <a:rect l="l" t="t" r="r" b="b"/>
            <a:pathLst>
              <a:path w="457092" h="309108">
                <a:moveTo>
                  <a:pt x="0" y="0"/>
                </a:moveTo>
                <a:lnTo>
                  <a:pt x="457092" y="0"/>
                </a:lnTo>
                <a:lnTo>
                  <a:pt x="457092" y="309109"/>
                </a:lnTo>
                <a:lnTo>
                  <a:pt x="0" y="30910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30" name="Group 30"/>
          <p:cNvGrpSpPr/>
          <p:nvPr/>
        </p:nvGrpSpPr>
        <p:grpSpPr>
          <a:xfrm>
            <a:off x="5602249" y="678640"/>
            <a:ext cx="1800000" cy="573867"/>
            <a:chOff x="0" y="0"/>
            <a:chExt cx="677942" cy="216077"/>
          </a:xfrm>
        </p:grpSpPr>
        <p:sp>
          <p:nvSpPr>
            <p:cNvPr id="31" name="Freeform 31"/>
            <p:cNvSpPr/>
            <p:nvPr/>
          </p:nvSpPr>
          <p:spPr>
            <a:xfrm>
              <a:off x="0" y="0"/>
              <a:ext cx="677942" cy="216077"/>
            </a:xfrm>
            <a:custGeom>
              <a:avLst/>
              <a:gdLst/>
              <a:ahLst/>
              <a:cxnLst/>
              <a:rect l="l" t="t" r="r" b="b"/>
              <a:pathLst>
                <a:path w="677942" h="216077">
                  <a:moveTo>
                    <a:pt x="677942" y="12903"/>
                  </a:moveTo>
                  <a:lnTo>
                    <a:pt x="677942" y="203174"/>
                  </a:lnTo>
                  <a:cubicBezTo>
                    <a:pt x="677942" y="206596"/>
                    <a:pt x="676583" y="209878"/>
                    <a:pt x="674163" y="212298"/>
                  </a:cubicBezTo>
                  <a:cubicBezTo>
                    <a:pt x="671743" y="214717"/>
                    <a:pt x="668461" y="216077"/>
                    <a:pt x="665039" y="216077"/>
                  </a:cubicBezTo>
                  <a:lnTo>
                    <a:pt x="12903" y="216077"/>
                  </a:lnTo>
                  <a:cubicBezTo>
                    <a:pt x="5777" y="216077"/>
                    <a:pt x="0" y="210300"/>
                    <a:pt x="0" y="203174"/>
                  </a:cubicBezTo>
                  <a:lnTo>
                    <a:pt x="0" y="12903"/>
                  </a:lnTo>
                  <a:cubicBezTo>
                    <a:pt x="0" y="5777"/>
                    <a:pt x="5777" y="0"/>
                    <a:pt x="12903" y="0"/>
                  </a:cubicBezTo>
                  <a:lnTo>
                    <a:pt x="665039" y="0"/>
                  </a:lnTo>
                  <a:cubicBezTo>
                    <a:pt x="672165" y="0"/>
                    <a:pt x="677942" y="5777"/>
                    <a:pt x="677942" y="12903"/>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32" name="TextBox 32"/>
            <p:cNvSpPr txBox="1"/>
            <p:nvPr/>
          </p:nvSpPr>
          <p:spPr>
            <a:xfrm>
              <a:off x="0" y="-28575"/>
              <a:ext cx="677942" cy="244652"/>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sp>
        <p:nvSpPr>
          <p:cNvPr id="33" name="Freeform 33"/>
          <p:cNvSpPr/>
          <p:nvPr/>
        </p:nvSpPr>
        <p:spPr>
          <a:xfrm>
            <a:off x="6879946" y="895597"/>
            <a:ext cx="449434" cy="304491"/>
          </a:xfrm>
          <a:custGeom>
            <a:avLst/>
            <a:gdLst/>
            <a:ahLst/>
            <a:cxnLst/>
            <a:rect l="l" t="t" r="r" b="b"/>
            <a:pathLst>
              <a:path w="449434" h="304491">
                <a:moveTo>
                  <a:pt x="0" y="0"/>
                </a:moveTo>
                <a:lnTo>
                  <a:pt x="449434" y="0"/>
                </a:lnTo>
                <a:lnTo>
                  <a:pt x="449434" y="304491"/>
                </a:lnTo>
                <a:lnTo>
                  <a:pt x="0" y="3044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34" name="Freeform 34"/>
          <p:cNvSpPr/>
          <p:nvPr/>
        </p:nvSpPr>
        <p:spPr>
          <a:xfrm>
            <a:off x="910107" y="772581"/>
            <a:ext cx="403759" cy="403759"/>
          </a:xfrm>
          <a:custGeom>
            <a:avLst/>
            <a:gdLst/>
            <a:ahLst/>
            <a:cxnLst/>
            <a:rect l="l" t="t" r="r" b="b"/>
            <a:pathLst>
              <a:path w="403759" h="403759">
                <a:moveTo>
                  <a:pt x="0" y="0"/>
                </a:moveTo>
                <a:lnTo>
                  <a:pt x="403759" y="0"/>
                </a:lnTo>
                <a:lnTo>
                  <a:pt x="403759" y="403759"/>
                </a:lnTo>
                <a:lnTo>
                  <a:pt x="0" y="40375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35" name="AutoShape 35"/>
          <p:cNvSpPr/>
          <p:nvPr/>
        </p:nvSpPr>
        <p:spPr>
          <a:xfrm>
            <a:off x="572902" y="1252507"/>
            <a:ext cx="0" cy="213051"/>
          </a:xfrm>
          <a:prstGeom prst="line">
            <a:avLst/>
          </a:prstGeom>
          <a:ln w="28575" cap="rnd">
            <a:solidFill>
              <a:srgbClr val="FFD100"/>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36" name="Freeform 36"/>
          <p:cNvSpPr/>
          <p:nvPr/>
        </p:nvSpPr>
        <p:spPr>
          <a:xfrm>
            <a:off x="251571" y="2462035"/>
            <a:ext cx="433971" cy="762406"/>
          </a:xfrm>
          <a:custGeom>
            <a:avLst/>
            <a:gdLst/>
            <a:ahLst/>
            <a:cxnLst/>
            <a:rect l="l" t="t" r="r" b="b"/>
            <a:pathLst>
              <a:path w="433971" h="762406">
                <a:moveTo>
                  <a:pt x="0" y="0"/>
                </a:moveTo>
                <a:lnTo>
                  <a:pt x="433971" y="0"/>
                </a:lnTo>
                <a:lnTo>
                  <a:pt x="433971" y="762406"/>
                </a:lnTo>
                <a:lnTo>
                  <a:pt x="0" y="762406"/>
                </a:lnTo>
                <a:lnTo>
                  <a:pt x="0" y="0"/>
                </a:lnTo>
                <a:close/>
              </a:path>
            </a:pathLst>
          </a:custGeom>
          <a:blipFill>
            <a:blip r:embed="rId10"/>
            <a:stretch>
              <a:fillRect l="-39092" r="-36588"/>
            </a:stretch>
          </a:blipFill>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37" name="Group 37"/>
          <p:cNvGrpSpPr/>
          <p:nvPr/>
        </p:nvGrpSpPr>
        <p:grpSpPr>
          <a:xfrm>
            <a:off x="2578145" y="8495744"/>
            <a:ext cx="2393924" cy="1247984"/>
            <a:chOff x="0" y="0"/>
            <a:chExt cx="670257" cy="349413"/>
          </a:xfrm>
        </p:grpSpPr>
        <p:sp>
          <p:nvSpPr>
            <p:cNvPr id="38" name="Freeform 38"/>
            <p:cNvSpPr/>
            <p:nvPr/>
          </p:nvSpPr>
          <p:spPr>
            <a:xfrm>
              <a:off x="0" y="0"/>
              <a:ext cx="670257" cy="349413"/>
            </a:xfrm>
            <a:custGeom>
              <a:avLst/>
              <a:gdLst/>
              <a:ahLst/>
              <a:cxnLst/>
              <a:rect l="l" t="t" r="r" b="b"/>
              <a:pathLst>
                <a:path w="670257" h="349413">
                  <a:moveTo>
                    <a:pt x="37898" y="0"/>
                  </a:moveTo>
                  <a:lnTo>
                    <a:pt x="632358" y="0"/>
                  </a:lnTo>
                  <a:cubicBezTo>
                    <a:pt x="642410" y="0"/>
                    <a:pt x="652049" y="3993"/>
                    <a:pt x="659156" y="11100"/>
                  </a:cubicBezTo>
                  <a:cubicBezTo>
                    <a:pt x="666264" y="18207"/>
                    <a:pt x="670257" y="27847"/>
                    <a:pt x="670257" y="37898"/>
                  </a:cubicBezTo>
                  <a:lnTo>
                    <a:pt x="670257" y="311515"/>
                  </a:lnTo>
                  <a:cubicBezTo>
                    <a:pt x="670257" y="332446"/>
                    <a:pt x="653289" y="349413"/>
                    <a:pt x="632358" y="349413"/>
                  </a:cubicBezTo>
                  <a:lnTo>
                    <a:pt x="37898" y="349413"/>
                  </a:lnTo>
                  <a:cubicBezTo>
                    <a:pt x="16968" y="349413"/>
                    <a:pt x="0" y="332446"/>
                    <a:pt x="0" y="311515"/>
                  </a:cubicBezTo>
                  <a:lnTo>
                    <a:pt x="0" y="37898"/>
                  </a:lnTo>
                  <a:cubicBezTo>
                    <a:pt x="0" y="27847"/>
                    <a:pt x="3993" y="18207"/>
                    <a:pt x="11100" y="11100"/>
                  </a:cubicBezTo>
                  <a:cubicBezTo>
                    <a:pt x="18207" y="3993"/>
                    <a:pt x="27847" y="0"/>
                    <a:pt x="37898" y="0"/>
                  </a:cubicBezTo>
                  <a:close/>
                </a:path>
              </a:pathLst>
            </a:custGeom>
            <a:solidFill>
              <a:srgbClr val="FFFFFF">
                <a:alpha val="80000"/>
              </a:srgbClr>
            </a:solidFill>
            <a:ln w="9525" cap="sq">
              <a:solidFill>
                <a:srgbClr val="009530">
                  <a:alpha val="80000"/>
                </a:srgbClr>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39" name="TextBox 39"/>
            <p:cNvSpPr txBox="1"/>
            <p:nvPr/>
          </p:nvSpPr>
          <p:spPr>
            <a:xfrm>
              <a:off x="0" y="-28575"/>
              <a:ext cx="670257" cy="377988"/>
            </a:xfrm>
            <a:prstGeom prst="rect">
              <a:avLst/>
            </a:prstGeom>
          </p:spPr>
          <p:txBody>
            <a:bodyPr lIns="50800" tIns="50800" rIns="50800" bIns="50800" rtlCol="0" anchor="ctr"/>
            <a:lstStyle/>
            <a:p>
              <a:pPr algn="ctr">
                <a:lnSpc>
                  <a:spcPts val="1400"/>
                </a:lnSpc>
              </a:pPr>
              <a:endParaRPr>
                <a:latin typeface="Noto Sans JP" panose="020B0200000000000000" pitchFamily="50" charset="-128"/>
                <a:ea typeface="Noto Sans JP" panose="020B0200000000000000" pitchFamily="50" charset="-128"/>
              </a:endParaRPr>
            </a:p>
          </p:txBody>
        </p:sp>
      </p:grpSp>
      <p:grpSp>
        <p:nvGrpSpPr>
          <p:cNvPr id="40" name="Group 40"/>
          <p:cNvGrpSpPr/>
          <p:nvPr/>
        </p:nvGrpSpPr>
        <p:grpSpPr>
          <a:xfrm>
            <a:off x="143457" y="8495744"/>
            <a:ext cx="2393924" cy="1247984"/>
            <a:chOff x="0" y="0"/>
            <a:chExt cx="670257" cy="349413"/>
          </a:xfrm>
        </p:grpSpPr>
        <p:sp>
          <p:nvSpPr>
            <p:cNvPr id="41" name="Freeform 41"/>
            <p:cNvSpPr/>
            <p:nvPr/>
          </p:nvSpPr>
          <p:spPr>
            <a:xfrm>
              <a:off x="0" y="0"/>
              <a:ext cx="670257" cy="349413"/>
            </a:xfrm>
            <a:custGeom>
              <a:avLst/>
              <a:gdLst/>
              <a:ahLst/>
              <a:cxnLst/>
              <a:rect l="l" t="t" r="r" b="b"/>
              <a:pathLst>
                <a:path w="670257" h="349413">
                  <a:moveTo>
                    <a:pt x="37898" y="0"/>
                  </a:moveTo>
                  <a:lnTo>
                    <a:pt x="632358" y="0"/>
                  </a:lnTo>
                  <a:cubicBezTo>
                    <a:pt x="642410" y="0"/>
                    <a:pt x="652049" y="3993"/>
                    <a:pt x="659156" y="11100"/>
                  </a:cubicBezTo>
                  <a:cubicBezTo>
                    <a:pt x="666264" y="18207"/>
                    <a:pt x="670257" y="27847"/>
                    <a:pt x="670257" y="37898"/>
                  </a:cubicBezTo>
                  <a:lnTo>
                    <a:pt x="670257" y="311515"/>
                  </a:lnTo>
                  <a:cubicBezTo>
                    <a:pt x="670257" y="332446"/>
                    <a:pt x="653289" y="349413"/>
                    <a:pt x="632358" y="349413"/>
                  </a:cubicBezTo>
                  <a:lnTo>
                    <a:pt x="37898" y="349413"/>
                  </a:lnTo>
                  <a:cubicBezTo>
                    <a:pt x="16968" y="349413"/>
                    <a:pt x="0" y="332446"/>
                    <a:pt x="0" y="311515"/>
                  </a:cubicBezTo>
                  <a:lnTo>
                    <a:pt x="0" y="37898"/>
                  </a:lnTo>
                  <a:cubicBezTo>
                    <a:pt x="0" y="27847"/>
                    <a:pt x="3993" y="18207"/>
                    <a:pt x="11100" y="11100"/>
                  </a:cubicBezTo>
                  <a:cubicBezTo>
                    <a:pt x="18207" y="3993"/>
                    <a:pt x="27847" y="0"/>
                    <a:pt x="37898" y="0"/>
                  </a:cubicBezTo>
                  <a:close/>
                </a:path>
              </a:pathLst>
            </a:custGeom>
            <a:solidFill>
              <a:srgbClr val="FFFFFF">
                <a:alpha val="80000"/>
              </a:srgbClr>
            </a:solidFill>
            <a:ln w="9525" cap="sq">
              <a:solidFill>
                <a:srgbClr val="009530">
                  <a:alpha val="80000"/>
                </a:srgbClr>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42" name="TextBox 42"/>
            <p:cNvSpPr txBox="1"/>
            <p:nvPr/>
          </p:nvSpPr>
          <p:spPr>
            <a:xfrm>
              <a:off x="0" y="-28575"/>
              <a:ext cx="670257" cy="377988"/>
            </a:xfrm>
            <a:prstGeom prst="rect">
              <a:avLst/>
            </a:prstGeom>
          </p:spPr>
          <p:txBody>
            <a:bodyPr lIns="50800" tIns="50800" rIns="50800" bIns="50800" rtlCol="0" anchor="ctr"/>
            <a:lstStyle/>
            <a:p>
              <a:pPr algn="ctr">
                <a:lnSpc>
                  <a:spcPts val="1400"/>
                </a:lnSpc>
              </a:pPr>
              <a:endParaRPr>
                <a:latin typeface="Noto Sans JP" panose="020B0200000000000000" pitchFamily="50" charset="-128"/>
                <a:ea typeface="Noto Sans JP" panose="020B0200000000000000" pitchFamily="50" charset="-128"/>
              </a:endParaRPr>
            </a:p>
          </p:txBody>
        </p:sp>
      </p:grpSp>
      <p:sp>
        <p:nvSpPr>
          <p:cNvPr id="43" name="Freeform 43"/>
          <p:cNvSpPr/>
          <p:nvPr/>
        </p:nvSpPr>
        <p:spPr>
          <a:xfrm>
            <a:off x="1539363" y="2475559"/>
            <a:ext cx="360000" cy="360000"/>
          </a:xfrm>
          <a:custGeom>
            <a:avLst/>
            <a:gdLst/>
            <a:ahLst/>
            <a:cxnLst/>
            <a:rect l="l" t="t" r="r" b="b"/>
            <a:pathLst>
              <a:path w="360000" h="360000">
                <a:moveTo>
                  <a:pt x="0" y="0"/>
                </a:moveTo>
                <a:lnTo>
                  <a:pt x="360000" y="0"/>
                </a:lnTo>
                <a:lnTo>
                  <a:pt x="360000" y="360000"/>
                </a:lnTo>
                <a:lnTo>
                  <a:pt x="0" y="360000"/>
                </a:lnTo>
                <a:lnTo>
                  <a:pt x="0" y="0"/>
                </a:lnTo>
                <a:close/>
              </a:path>
            </a:pathLst>
          </a:custGeom>
          <a:blipFill>
            <a:blip r:embed="rId11"/>
            <a:stretch>
              <a:fillRect t="-119" r="-239" b="-119"/>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44" name="Freeform 44">
            <a:hlinkClick r:id="rId12" tooltip="https://www.se.com/jp/ja/work/support/product-support/recycling-options/"/>
          </p:cNvPr>
          <p:cNvSpPr/>
          <p:nvPr/>
        </p:nvSpPr>
        <p:spPr>
          <a:xfrm>
            <a:off x="4385991" y="8910134"/>
            <a:ext cx="515146" cy="515146"/>
          </a:xfrm>
          <a:custGeom>
            <a:avLst/>
            <a:gdLst/>
            <a:ahLst/>
            <a:cxnLst/>
            <a:rect l="l" t="t" r="r" b="b"/>
            <a:pathLst>
              <a:path w="515146" h="515146">
                <a:moveTo>
                  <a:pt x="0" y="0"/>
                </a:moveTo>
                <a:lnTo>
                  <a:pt x="515146" y="0"/>
                </a:lnTo>
                <a:lnTo>
                  <a:pt x="515146" y="515146"/>
                </a:lnTo>
                <a:lnTo>
                  <a:pt x="0" y="515146"/>
                </a:lnTo>
                <a:lnTo>
                  <a:pt x="0" y="0"/>
                </a:lnTo>
                <a:close/>
              </a:path>
            </a:pathLst>
          </a:custGeom>
          <a:blipFill>
            <a:blip r:embed="rId13"/>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45" name="Group 45"/>
          <p:cNvGrpSpPr/>
          <p:nvPr/>
        </p:nvGrpSpPr>
        <p:grpSpPr>
          <a:xfrm>
            <a:off x="153243" y="7593112"/>
            <a:ext cx="7250943" cy="872868"/>
            <a:chOff x="0" y="0"/>
            <a:chExt cx="2598574" cy="250554"/>
          </a:xfrm>
        </p:grpSpPr>
        <p:sp>
          <p:nvSpPr>
            <p:cNvPr id="46" name="Freeform 46"/>
            <p:cNvSpPr/>
            <p:nvPr/>
          </p:nvSpPr>
          <p:spPr>
            <a:xfrm>
              <a:off x="0" y="0"/>
              <a:ext cx="2598574" cy="250554"/>
            </a:xfrm>
            <a:custGeom>
              <a:avLst/>
              <a:gdLst/>
              <a:ahLst/>
              <a:cxnLst/>
              <a:rect l="l" t="t" r="r" b="b"/>
              <a:pathLst>
                <a:path w="2598574" h="250554">
                  <a:moveTo>
                    <a:pt x="10677" y="0"/>
                  </a:moveTo>
                  <a:lnTo>
                    <a:pt x="2587897" y="0"/>
                  </a:lnTo>
                  <a:cubicBezTo>
                    <a:pt x="2590729" y="0"/>
                    <a:pt x="2593445" y="1125"/>
                    <a:pt x="2595447" y="3127"/>
                  </a:cubicBezTo>
                  <a:cubicBezTo>
                    <a:pt x="2597449" y="5130"/>
                    <a:pt x="2598574" y="7845"/>
                    <a:pt x="2598574" y="10677"/>
                  </a:cubicBezTo>
                  <a:lnTo>
                    <a:pt x="2598574" y="239877"/>
                  </a:lnTo>
                  <a:cubicBezTo>
                    <a:pt x="2598574" y="245774"/>
                    <a:pt x="2593794" y="250554"/>
                    <a:pt x="2587897" y="250554"/>
                  </a:cubicBezTo>
                  <a:lnTo>
                    <a:pt x="10677" y="250554"/>
                  </a:lnTo>
                  <a:cubicBezTo>
                    <a:pt x="7845" y="250554"/>
                    <a:pt x="5130" y="249429"/>
                    <a:pt x="3127" y="247427"/>
                  </a:cubicBezTo>
                  <a:cubicBezTo>
                    <a:pt x="1125" y="245425"/>
                    <a:pt x="0" y="242709"/>
                    <a:pt x="0" y="239877"/>
                  </a:cubicBezTo>
                  <a:lnTo>
                    <a:pt x="0" y="10677"/>
                  </a:lnTo>
                  <a:cubicBezTo>
                    <a:pt x="0" y="7845"/>
                    <a:pt x="1125" y="5130"/>
                    <a:pt x="3127" y="3127"/>
                  </a:cubicBezTo>
                  <a:cubicBezTo>
                    <a:pt x="5130" y="1125"/>
                    <a:pt x="7845" y="0"/>
                    <a:pt x="10677" y="0"/>
                  </a:cubicBezTo>
                  <a:close/>
                </a:path>
              </a:pathLst>
            </a:custGeom>
            <a:solidFill>
              <a:srgbClr val="FFFFFF">
                <a:alpha val="74902"/>
              </a:srgbClr>
            </a:solidFill>
            <a:ln w="9525" cap="sq">
              <a:solidFill>
                <a:srgbClr val="00942F">
                  <a:alpha val="74902"/>
                </a:srgbClr>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47" name="TextBox 47"/>
            <p:cNvSpPr txBox="1"/>
            <p:nvPr/>
          </p:nvSpPr>
          <p:spPr>
            <a:xfrm>
              <a:off x="0" y="-19050"/>
              <a:ext cx="2598574" cy="269604"/>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sp>
        <p:nvSpPr>
          <p:cNvPr id="48" name="Freeform 48"/>
          <p:cNvSpPr/>
          <p:nvPr/>
        </p:nvSpPr>
        <p:spPr>
          <a:xfrm>
            <a:off x="3526019" y="2447436"/>
            <a:ext cx="601448" cy="557955"/>
          </a:xfrm>
          <a:custGeom>
            <a:avLst/>
            <a:gdLst/>
            <a:ahLst/>
            <a:cxnLst/>
            <a:rect l="l" t="t" r="r" b="b"/>
            <a:pathLst>
              <a:path w="601448" h="557955">
                <a:moveTo>
                  <a:pt x="0" y="0"/>
                </a:moveTo>
                <a:lnTo>
                  <a:pt x="601448" y="0"/>
                </a:lnTo>
                <a:lnTo>
                  <a:pt x="601448" y="557955"/>
                </a:lnTo>
                <a:lnTo>
                  <a:pt x="0" y="557955"/>
                </a:lnTo>
                <a:lnTo>
                  <a:pt x="0" y="0"/>
                </a:lnTo>
                <a:close/>
              </a:path>
            </a:pathLst>
          </a:custGeom>
          <a:blipFill>
            <a:blip r:embed="rId14"/>
            <a:stretch>
              <a:fillRect t="-4413" b="-3381"/>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49" name="AutoShape 49"/>
          <p:cNvSpPr/>
          <p:nvPr/>
        </p:nvSpPr>
        <p:spPr>
          <a:xfrm>
            <a:off x="681560" y="2016944"/>
            <a:ext cx="0" cy="222330"/>
          </a:xfrm>
          <a:prstGeom prst="line">
            <a:avLst/>
          </a:prstGeom>
          <a:ln w="28575" cap="rnd">
            <a:solidFill>
              <a:srgbClr val="FFD100"/>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50" name="Group 50"/>
          <p:cNvGrpSpPr/>
          <p:nvPr/>
        </p:nvGrpSpPr>
        <p:grpSpPr>
          <a:xfrm>
            <a:off x="1360436" y="1476803"/>
            <a:ext cx="796589" cy="540000"/>
            <a:chOff x="0" y="0"/>
            <a:chExt cx="285498" cy="193481"/>
          </a:xfrm>
        </p:grpSpPr>
        <p:sp>
          <p:nvSpPr>
            <p:cNvPr id="51" name="Freeform 51"/>
            <p:cNvSpPr/>
            <p:nvPr/>
          </p:nvSpPr>
          <p:spPr>
            <a:xfrm>
              <a:off x="0" y="0"/>
              <a:ext cx="285498" cy="193481"/>
            </a:xfrm>
            <a:custGeom>
              <a:avLst/>
              <a:gdLst/>
              <a:ahLst/>
              <a:cxnLst/>
              <a:rect l="l" t="t" r="r" b="b"/>
              <a:pathLst>
                <a:path w="285498" h="193481">
                  <a:moveTo>
                    <a:pt x="285498" y="29157"/>
                  </a:moveTo>
                  <a:lnTo>
                    <a:pt x="285498" y="164325"/>
                  </a:lnTo>
                  <a:cubicBezTo>
                    <a:pt x="285498" y="172057"/>
                    <a:pt x="282426" y="179474"/>
                    <a:pt x="276958" y="184941"/>
                  </a:cubicBezTo>
                  <a:cubicBezTo>
                    <a:pt x="271490" y="190409"/>
                    <a:pt x="264074" y="193481"/>
                    <a:pt x="256341" y="193481"/>
                  </a:cubicBezTo>
                  <a:lnTo>
                    <a:pt x="29157" y="193481"/>
                  </a:lnTo>
                  <a:cubicBezTo>
                    <a:pt x="13054" y="193481"/>
                    <a:pt x="0" y="180427"/>
                    <a:pt x="0" y="164325"/>
                  </a:cubicBezTo>
                  <a:lnTo>
                    <a:pt x="0" y="29157"/>
                  </a:lnTo>
                  <a:cubicBezTo>
                    <a:pt x="0" y="13054"/>
                    <a:pt x="13054" y="0"/>
                    <a:pt x="29157" y="0"/>
                  </a:cubicBezTo>
                  <a:lnTo>
                    <a:pt x="256341" y="0"/>
                  </a:lnTo>
                  <a:cubicBezTo>
                    <a:pt x="272444" y="0"/>
                    <a:pt x="285498" y="13054"/>
                    <a:pt x="285498" y="29157"/>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52" name="TextBox 52"/>
            <p:cNvSpPr txBox="1"/>
            <p:nvPr/>
          </p:nvSpPr>
          <p:spPr>
            <a:xfrm>
              <a:off x="0" y="-28575"/>
              <a:ext cx="285498" cy="222056"/>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grpSp>
        <p:nvGrpSpPr>
          <p:cNvPr id="53" name="Group 53"/>
          <p:cNvGrpSpPr/>
          <p:nvPr/>
        </p:nvGrpSpPr>
        <p:grpSpPr>
          <a:xfrm>
            <a:off x="180000" y="1476803"/>
            <a:ext cx="1123024" cy="540000"/>
            <a:chOff x="0" y="0"/>
            <a:chExt cx="414155" cy="199087"/>
          </a:xfrm>
        </p:grpSpPr>
        <p:sp>
          <p:nvSpPr>
            <p:cNvPr id="54" name="Freeform 54"/>
            <p:cNvSpPr/>
            <p:nvPr/>
          </p:nvSpPr>
          <p:spPr>
            <a:xfrm>
              <a:off x="0" y="0"/>
              <a:ext cx="414155" cy="199087"/>
            </a:xfrm>
            <a:custGeom>
              <a:avLst/>
              <a:gdLst/>
              <a:ahLst/>
              <a:cxnLst/>
              <a:rect l="l" t="t" r="r" b="b"/>
              <a:pathLst>
                <a:path w="414155" h="199087">
                  <a:moveTo>
                    <a:pt x="414155" y="20681"/>
                  </a:moveTo>
                  <a:lnTo>
                    <a:pt x="414155" y="178406"/>
                  </a:lnTo>
                  <a:cubicBezTo>
                    <a:pt x="414155" y="183891"/>
                    <a:pt x="411976" y="189151"/>
                    <a:pt x="408097" y="193030"/>
                  </a:cubicBezTo>
                  <a:cubicBezTo>
                    <a:pt x="404219" y="196908"/>
                    <a:pt x="398958" y="199087"/>
                    <a:pt x="393473" y="199087"/>
                  </a:cubicBezTo>
                  <a:lnTo>
                    <a:pt x="20681" y="199087"/>
                  </a:lnTo>
                  <a:cubicBezTo>
                    <a:pt x="9259" y="199087"/>
                    <a:pt x="0" y="189828"/>
                    <a:pt x="0" y="178406"/>
                  </a:cubicBezTo>
                  <a:lnTo>
                    <a:pt x="0" y="20681"/>
                  </a:lnTo>
                  <a:cubicBezTo>
                    <a:pt x="0" y="9259"/>
                    <a:pt x="9259" y="0"/>
                    <a:pt x="20681" y="0"/>
                  </a:cubicBezTo>
                  <a:lnTo>
                    <a:pt x="393473" y="0"/>
                  </a:lnTo>
                  <a:cubicBezTo>
                    <a:pt x="398958" y="0"/>
                    <a:pt x="404219" y="2179"/>
                    <a:pt x="408097" y="6057"/>
                  </a:cubicBezTo>
                  <a:cubicBezTo>
                    <a:pt x="411976" y="9936"/>
                    <a:pt x="414155" y="15196"/>
                    <a:pt x="414155" y="20681"/>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55" name="TextBox 55"/>
            <p:cNvSpPr txBox="1"/>
            <p:nvPr/>
          </p:nvSpPr>
          <p:spPr>
            <a:xfrm>
              <a:off x="0" y="-28575"/>
              <a:ext cx="414155" cy="227662"/>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grpSp>
        <p:nvGrpSpPr>
          <p:cNvPr id="56" name="Group 56"/>
          <p:cNvGrpSpPr/>
          <p:nvPr/>
        </p:nvGrpSpPr>
        <p:grpSpPr>
          <a:xfrm>
            <a:off x="2214438" y="1476803"/>
            <a:ext cx="1620000" cy="540000"/>
            <a:chOff x="0" y="0"/>
            <a:chExt cx="580608" cy="193481"/>
          </a:xfrm>
        </p:grpSpPr>
        <p:sp>
          <p:nvSpPr>
            <p:cNvPr id="57" name="Freeform 57"/>
            <p:cNvSpPr/>
            <p:nvPr/>
          </p:nvSpPr>
          <p:spPr>
            <a:xfrm>
              <a:off x="0" y="0"/>
              <a:ext cx="580608" cy="193481"/>
            </a:xfrm>
            <a:custGeom>
              <a:avLst/>
              <a:gdLst/>
              <a:ahLst/>
              <a:cxnLst/>
              <a:rect l="l" t="t" r="r" b="b"/>
              <a:pathLst>
                <a:path w="580608" h="193481">
                  <a:moveTo>
                    <a:pt x="580608" y="14337"/>
                  </a:moveTo>
                  <a:lnTo>
                    <a:pt x="580608" y="179144"/>
                  </a:lnTo>
                  <a:cubicBezTo>
                    <a:pt x="580608" y="182947"/>
                    <a:pt x="579098" y="186593"/>
                    <a:pt x="576409" y="189282"/>
                  </a:cubicBezTo>
                  <a:cubicBezTo>
                    <a:pt x="573721" y="191971"/>
                    <a:pt x="570074" y="193481"/>
                    <a:pt x="566272" y="193481"/>
                  </a:cubicBezTo>
                  <a:lnTo>
                    <a:pt x="14337" y="193481"/>
                  </a:lnTo>
                  <a:cubicBezTo>
                    <a:pt x="6419" y="193481"/>
                    <a:pt x="0" y="187062"/>
                    <a:pt x="0" y="179144"/>
                  </a:cubicBezTo>
                  <a:lnTo>
                    <a:pt x="0" y="14337"/>
                  </a:lnTo>
                  <a:cubicBezTo>
                    <a:pt x="0" y="6419"/>
                    <a:pt x="6419" y="0"/>
                    <a:pt x="14337" y="0"/>
                  </a:cubicBezTo>
                  <a:lnTo>
                    <a:pt x="566272" y="0"/>
                  </a:lnTo>
                  <a:cubicBezTo>
                    <a:pt x="574190" y="0"/>
                    <a:pt x="580608" y="6419"/>
                    <a:pt x="580608" y="14337"/>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58" name="TextBox 58"/>
            <p:cNvSpPr txBox="1"/>
            <p:nvPr/>
          </p:nvSpPr>
          <p:spPr>
            <a:xfrm>
              <a:off x="0" y="-28575"/>
              <a:ext cx="580608" cy="222056"/>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grpSp>
        <p:nvGrpSpPr>
          <p:cNvPr id="59" name="Group 59"/>
          <p:cNvGrpSpPr/>
          <p:nvPr/>
        </p:nvGrpSpPr>
        <p:grpSpPr>
          <a:xfrm>
            <a:off x="3891849" y="1476803"/>
            <a:ext cx="1080000" cy="540000"/>
            <a:chOff x="0" y="0"/>
            <a:chExt cx="387072" cy="193481"/>
          </a:xfrm>
        </p:grpSpPr>
        <p:sp>
          <p:nvSpPr>
            <p:cNvPr id="60" name="Freeform 60"/>
            <p:cNvSpPr/>
            <p:nvPr/>
          </p:nvSpPr>
          <p:spPr>
            <a:xfrm>
              <a:off x="0" y="0"/>
              <a:ext cx="387072" cy="193481"/>
            </a:xfrm>
            <a:custGeom>
              <a:avLst/>
              <a:gdLst/>
              <a:ahLst/>
              <a:cxnLst/>
              <a:rect l="l" t="t" r="r" b="b"/>
              <a:pathLst>
                <a:path w="387072" h="193481">
                  <a:moveTo>
                    <a:pt x="387072" y="21505"/>
                  </a:moveTo>
                  <a:lnTo>
                    <a:pt x="387072" y="171976"/>
                  </a:lnTo>
                  <a:cubicBezTo>
                    <a:pt x="387072" y="177679"/>
                    <a:pt x="384807" y="183149"/>
                    <a:pt x="380774" y="187182"/>
                  </a:cubicBezTo>
                  <a:cubicBezTo>
                    <a:pt x="376741" y="191215"/>
                    <a:pt x="371271" y="193481"/>
                    <a:pt x="365567" y="193481"/>
                  </a:cubicBezTo>
                  <a:lnTo>
                    <a:pt x="21505" y="193481"/>
                  </a:lnTo>
                  <a:cubicBezTo>
                    <a:pt x="15802" y="193481"/>
                    <a:pt x="10332" y="191215"/>
                    <a:pt x="6299" y="187182"/>
                  </a:cubicBezTo>
                  <a:cubicBezTo>
                    <a:pt x="2266" y="183149"/>
                    <a:pt x="0" y="177679"/>
                    <a:pt x="0" y="171976"/>
                  </a:cubicBezTo>
                  <a:lnTo>
                    <a:pt x="0" y="21505"/>
                  </a:lnTo>
                  <a:cubicBezTo>
                    <a:pt x="0" y="15802"/>
                    <a:pt x="2266" y="10332"/>
                    <a:pt x="6299" y="6299"/>
                  </a:cubicBezTo>
                  <a:cubicBezTo>
                    <a:pt x="10332" y="2266"/>
                    <a:pt x="15802" y="0"/>
                    <a:pt x="21505" y="0"/>
                  </a:cubicBezTo>
                  <a:lnTo>
                    <a:pt x="365567" y="0"/>
                  </a:lnTo>
                  <a:cubicBezTo>
                    <a:pt x="371271" y="0"/>
                    <a:pt x="376741" y="2266"/>
                    <a:pt x="380774" y="6299"/>
                  </a:cubicBezTo>
                  <a:cubicBezTo>
                    <a:pt x="384807" y="10332"/>
                    <a:pt x="387072" y="15802"/>
                    <a:pt x="387072" y="21505"/>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61" name="TextBox 61"/>
            <p:cNvSpPr txBox="1"/>
            <p:nvPr/>
          </p:nvSpPr>
          <p:spPr>
            <a:xfrm>
              <a:off x="0" y="-28575"/>
              <a:ext cx="387072" cy="222056"/>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grpSp>
        <p:nvGrpSpPr>
          <p:cNvPr id="62" name="Group 62"/>
          <p:cNvGrpSpPr/>
          <p:nvPr/>
        </p:nvGrpSpPr>
        <p:grpSpPr>
          <a:xfrm>
            <a:off x="5029261" y="1476803"/>
            <a:ext cx="1080000" cy="540000"/>
            <a:chOff x="0" y="0"/>
            <a:chExt cx="387072" cy="193481"/>
          </a:xfrm>
        </p:grpSpPr>
        <p:sp>
          <p:nvSpPr>
            <p:cNvPr id="63" name="Freeform 63"/>
            <p:cNvSpPr/>
            <p:nvPr/>
          </p:nvSpPr>
          <p:spPr>
            <a:xfrm>
              <a:off x="0" y="0"/>
              <a:ext cx="387072" cy="193481"/>
            </a:xfrm>
            <a:custGeom>
              <a:avLst/>
              <a:gdLst/>
              <a:ahLst/>
              <a:cxnLst/>
              <a:rect l="l" t="t" r="r" b="b"/>
              <a:pathLst>
                <a:path w="387072" h="193481">
                  <a:moveTo>
                    <a:pt x="387072" y="21505"/>
                  </a:moveTo>
                  <a:lnTo>
                    <a:pt x="387072" y="171976"/>
                  </a:lnTo>
                  <a:cubicBezTo>
                    <a:pt x="387072" y="177679"/>
                    <a:pt x="384807" y="183149"/>
                    <a:pt x="380774" y="187182"/>
                  </a:cubicBezTo>
                  <a:cubicBezTo>
                    <a:pt x="376741" y="191215"/>
                    <a:pt x="371271" y="193481"/>
                    <a:pt x="365567" y="193481"/>
                  </a:cubicBezTo>
                  <a:lnTo>
                    <a:pt x="21505" y="193481"/>
                  </a:lnTo>
                  <a:cubicBezTo>
                    <a:pt x="15802" y="193481"/>
                    <a:pt x="10332" y="191215"/>
                    <a:pt x="6299" y="187182"/>
                  </a:cubicBezTo>
                  <a:cubicBezTo>
                    <a:pt x="2266" y="183149"/>
                    <a:pt x="0" y="177679"/>
                    <a:pt x="0" y="171976"/>
                  </a:cubicBezTo>
                  <a:lnTo>
                    <a:pt x="0" y="21505"/>
                  </a:lnTo>
                  <a:cubicBezTo>
                    <a:pt x="0" y="15802"/>
                    <a:pt x="2266" y="10332"/>
                    <a:pt x="6299" y="6299"/>
                  </a:cubicBezTo>
                  <a:cubicBezTo>
                    <a:pt x="10332" y="2266"/>
                    <a:pt x="15802" y="0"/>
                    <a:pt x="21505" y="0"/>
                  </a:cubicBezTo>
                  <a:lnTo>
                    <a:pt x="365567" y="0"/>
                  </a:lnTo>
                  <a:cubicBezTo>
                    <a:pt x="371271" y="0"/>
                    <a:pt x="376741" y="2266"/>
                    <a:pt x="380774" y="6299"/>
                  </a:cubicBezTo>
                  <a:cubicBezTo>
                    <a:pt x="384807" y="10332"/>
                    <a:pt x="387072" y="15802"/>
                    <a:pt x="387072" y="21505"/>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64" name="TextBox 64"/>
            <p:cNvSpPr txBox="1"/>
            <p:nvPr/>
          </p:nvSpPr>
          <p:spPr>
            <a:xfrm>
              <a:off x="0" y="-28575"/>
              <a:ext cx="387072" cy="222056"/>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grpSp>
        <p:nvGrpSpPr>
          <p:cNvPr id="65" name="Group 65"/>
          <p:cNvGrpSpPr/>
          <p:nvPr/>
        </p:nvGrpSpPr>
        <p:grpSpPr>
          <a:xfrm>
            <a:off x="6166411" y="1478728"/>
            <a:ext cx="1260000" cy="540000"/>
            <a:chOff x="0" y="0"/>
            <a:chExt cx="451584" cy="193481"/>
          </a:xfrm>
        </p:grpSpPr>
        <p:sp>
          <p:nvSpPr>
            <p:cNvPr id="66" name="Freeform 66"/>
            <p:cNvSpPr/>
            <p:nvPr/>
          </p:nvSpPr>
          <p:spPr>
            <a:xfrm>
              <a:off x="0" y="0"/>
              <a:ext cx="451584" cy="193481"/>
            </a:xfrm>
            <a:custGeom>
              <a:avLst/>
              <a:gdLst/>
              <a:ahLst/>
              <a:cxnLst/>
              <a:rect l="l" t="t" r="r" b="b"/>
              <a:pathLst>
                <a:path w="451584" h="193481">
                  <a:moveTo>
                    <a:pt x="451584" y="18433"/>
                  </a:moveTo>
                  <a:lnTo>
                    <a:pt x="451584" y="175048"/>
                  </a:lnTo>
                  <a:cubicBezTo>
                    <a:pt x="451584" y="179937"/>
                    <a:pt x="449642" y="184625"/>
                    <a:pt x="446185" y="188082"/>
                  </a:cubicBezTo>
                  <a:cubicBezTo>
                    <a:pt x="442729" y="191539"/>
                    <a:pt x="438040" y="193481"/>
                    <a:pt x="433151" y="193481"/>
                  </a:cubicBezTo>
                  <a:lnTo>
                    <a:pt x="18433" y="193481"/>
                  </a:lnTo>
                  <a:cubicBezTo>
                    <a:pt x="8253" y="193481"/>
                    <a:pt x="0" y="185228"/>
                    <a:pt x="0" y="175048"/>
                  </a:cubicBezTo>
                  <a:lnTo>
                    <a:pt x="0" y="18433"/>
                  </a:lnTo>
                  <a:cubicBezTo>
                    <a:pt x="0" y="13544"/>
                    <a:pt x="1942" y="8856"/>
                    <a:pt x="5399" y="5399"/>
                  </a:cubicBezTo>
                  <a:cubicBezTo>
                    <a:pt x="8856" y="1942"/>
                    <a:pt x="13544" y="0"/>
                    <a:pt x="18433" y="0"/>
                  </a:cubicBezTo>
                  <a:lnTo>
                    <a:pt x="433151" y="0"/>
                  </a:lnTo>
                  <a:cubicBezTo>
                    <a:pt x="438040" y="0"/>
                    <a:pt x="442729" y="1942"/>
                    <a:pt x="446185" y="5399"/>
                  </a:cubicBezTo>
                  <a:cubicBezTo>
                    <a:pt x="449642" y="8856"/>
                    <a:pt x="451584" y="13544"/>
                    <a:pt x="451584" y="18433"/>
                  </a:cubicBezTo>
                  <a:close/>
                </a:path>
              </a:pathLst>
            </a:custGeom>
            <a:ln w="9525" cap="sq">
              <a:solidFill>
                <a:srgbClr val="FFFFFF"/>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67" name="TextBox 67"/>
            <p:cNvSpPr txBox="1"/>
            <p:nvPr/>
          </p:nvSpPr>
          <p:spPr>
            <a:xfrm>
              <a:off x="0" y="-28575"/>
              <a:ext cx="451584" cy="222056"/>
            </a:xfrm>
            <a:prstGeom prst="rect">
              <a:avLst/>
            </a:prstGeom>
          </p:spPr>
          <p:txBody>
            <a:bodyPr lIns="50800" tIns="50800" rIns="50800" bIns="50800" rtlCol="0" anchor="ctr"/>
            <a:lstStyle/>
            <a:p>
              <a:pPr algn="ctr">
                <a:lnSpc>
                  <a:spcPts val="1470"/>
                </a:lnSpc>
              </a:pPr>
              <a:endParaRPr>
                <a:latin typeface="Noto Sans JP" panose="020B0200000000000000" pitchFamily="50" charset="-128"/>
                <a:ea typeface="Noto Sans JP" panose="020B0200000000000000" pitchFamily="50" charset="-128"/>
              </a:endParaRPr>
            </a:p>
          </p:txBody>
        </p:sp>
      </p:grpSp>
      <p:sp>
        <p:nvSpPr>
          <p:cNvPr id="68" name="AutoShape 68"/>
          <p:cNvSpPr/>
          <p:nvPr/>
        </p:nvSpPr>
        <p:spPr>
          <a:xfrm>
            <a:off x="2594489" y="2016944"/>
            <a:ext cx="0" cy="234491"/>
          </a:xfrm>
          <a:prstGeom prst="line">
            <a:avLst/>
          </a:prstGeom>
          <a:ln w="28575" cap="rnd">
            <a:solidFill>
              <a:srgbClr val="626469"/>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69" name="AutoShape 69"/>
          <p:cNvSpPr/>
          <p:nvPr/>
        </p:nvSpPr>
        <p:spPr>
          <a:xfrm>
            <a:off x="1610110" y="1252507"/>
            <a:ext cx="0" cy="205236"/>
          </a:xfrm>
          <a:prstGeom prst="line">
            <a:avLst/>
          </a:prstGeom>
          <a:ln w="28575" cap="rnd">
            <a:solidFill>
              <a:srgbClr val="FFD100"/>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70" name="AutoShape 70"/>
          <p:cNvSpPr/>
          <p:nvPr/>
        </p:nvSpPr>
        <p:spPr>
          <a:xfrm>
            <a:off x="1588011" y="2016803"/>
            <a:ext cx="0" cy="222471"/>
          </a:xfrm>
          <a:prstGeom prst="line">
            <a:avLst/>
          </a:prstGeom>
          <a:ln w="28575" cap="rnd">
            <a:solidFill>
              <a:srgbClr val="FFD100"/>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71" name="AutoShape 71"/>
          <p:cNvSpPr/>
          <p:nvPr/>
        </p:nvSpPr>
        <p:spPr>
          <a:xfrm>
            <a:off x="2594489" y="1244862"/>
            <a:ext cx="0" cy="220697"/>
          </a:xfrm>
          <a:prstGeom prst="line">
            <a:avLst/>
          </a:prstGeom>
          <a:ln w="28575" cap="rnd">
            <a:solidFill>
              <a:srgbClr val="626469"/>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72" name="Freeform 72"/>
          <p:cNvSpPr/>
          <p:nvPr/>
        </p:nvSpPr>
        <p:spPr>
          <a:xfrm>
            <a:off x="3362185" y="2016726"/>
            <a:ext cx="1902365" cy="251634"/>
          </a:xfrm>
          <a:custGeom>
            <a:avLst/>
            <a:gdLst/>
            <a:ahLst/>
            <a:cxnLst/>
            <a:rect l="l" t="t" r="r" b="b"/>
            <a:pathLst>
              <a:path w="1902365" h="251634">
                <a:moveTo>
                  <a:pt x="1902365" y="0"/>
                </a:moveTo>
                <a:lnTo>
                  <a:pt x="1902365" y="40192"/>
                </a:lnTo>
                <a:cubicBezTo>
                  <a:pt x="1902365" y="50851"/>
                  <a:pt x="1898131" y="61074"/>
                  <a:pt x="1890594" y="68611"/>
                </a:cubicBezTo>
                <a:cubicBezTo>
                  <a:pt x="1883056" y="76149"/>
                  <a:pt x="1872833" y="80383"/>
                  <a:pt x="1862174" y="80383"/>
                </a:cubicBezTo>
                <a:lnTo>
                  <a:pt x="85626" y="80383"/>
                </a:lnTo>
                <a:cubicBezTo>
                  <a:pt x="62916" y="80383"/>
                  <a:pt x="41137" y="89404"/>
                  <a:pt x="25079" y="105462"/>
                </a:cubicBezTo>
                <a:cubicBezTo>
                  <a:pt x="9021" y="121520"/>
                  <a:pt x="0" y="143299"/>
                  <a:pt x="0" y="166009"/>
                </a:cubicBezTo>
                <a:lnTo>
                  <a:pt x="0" y="251634"/>
                </a:lnTo>
              </a:path>
            </a:pathLst>
          </a:custGeom>
          <a:ln w="28575" cap="rnd">
            <a:solidFill>
              <a:srgbClr val="626469"/>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73" name="AutoShape 73"/>
          <p:cNvSpPr/>
          <p:nvPr/>
        </p:nvSpPr>
        <p:spPr>
          <a:xfrm>
            <a:off x="5247043" y="1249210"/>
            <a:ext cx="0" cy="223994"/>
          </a:xfrm>
          <a:prstGeom prst="line">
            <a:avLst/>
          </a:prstGeom>
          <a:ln w="28575" cap="rnd">
            <a:solidFill>
              <a:srgbClr val="626469"/>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74" name="AutoShape 74"/>
          <p:cNvSpPr/>
          <p:nvPr/>
        </p:nvSpPr>
        <p:spPr>
          <a:xfrm>
            <a:off x="6553651" y="1252507"/>
            <a:ext cx="0" cy="226221"/>
          </a:xfrm>
          <a:prstGeom prst="line">
            <a:avLst/>
          </a:prstGeom>
          <a:ln w="28575" cap="rnd">
            <a:solidFill>
              <a:srgbClr val="E47F00"/>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75" name="AutoShape 75"/>
          <p:cNvSpPr/>
          <p:nvPr/>
        </p:nvSpPr>
        <p:spPr>
          <a:xfrm flipH="1">
            <a:off x="6668964" y="2018651"/>
            <a:ext cx="10141" cy="220623"/>
          </a:xfrm>
          <a:prstGeom prst="line">
            <a:avLst/>
          </a:prstGeom>
          <a:ln w="28575" cap="rnd">
            <a:solidFill>
              <a:srgbClr val="E47F00"/>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76" name="Freeform 76"/>
          <p:cNvSpPr/>
          <p:nvPr/>
        </p:nvSpPr>
        <p:spPr>
          <a:xfrm>
            <a:off x="6295042" y="2568528"/>
            <a:ext cx="1102046" cy="284682"/>
          </a:xfrm>
          <a:custGeom>
            <a:avLst/>
            <a:gdLst/>
            <a:ahLst/>
            <a:cxnLst/>
            <a:rect l="l" t="t" r="r" b="b"/>
            <a:pathLst>
              <a:path w="1102046" h="284682">
                <a:moveTo>
                  <a:pt x="0" y="0"/>
                </a:moveTo>
                <a:lnTo>
                  <a:pt x="1102046" y="0"/>
                </a:lnTo>
                <a:lnTo>
                  <a:pt x="1102046" y="284682"/>
                </a:lnTo>
                <a:lnTo>
                  <a:pt x="0" y="284682"/>
                </a:lnTo>
                <a:lnTo>
                  <a:pt x="0" y="0"/>
                </a:lnTo>
                <a:close/>
              </a:path>
            </a:pathLst>
          </a:custGeom>
          <a:blipFill>
            <a:blip r:embed="rId15"/>
            <a:stretch>
              <a:fillRect t="-147685" b="-139429"/>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77" name="Freeform 77"/>
          <p:cNvSpPr/>
          <p:nvPr/>
        </p:nvSpPr>
        <p:spPr>
          <a:xfrm>
            <a:off x="6881082" y="2876091"/>
            <a:ext cx="360000" cy="360000"/>
          </a:xfrm>
          <a:custGeom>
            <a:avLst/>
            <a:gdLst/>
            <a:ahLst/>
            <a:cxnLst/>
            <a:rect l="l" t="t" r="r" b="b"/>
            <a:pathLst>
              <a:path w="360000" h="360000">
                <a:moveTo>
                  <a:pt x="0" y="0"/>
                </a:moveTo>
                <a:lnTo>
                  <a:pt x="360000" y="0"/>
                </a:lnTo>
                <a:lnTo>
                  <a:pt x="360000" y="360000"/>
                </a:lnTo>
                <a:lnTo>
                  <a:pt x="0" y="360000"/>
                </a:lnTo>
                <a:lnTo>
                  <a:pt x="0" y="0"/>
                </a:lnTo>
                <a:close/>
              </a:path>
            </a:pathLst>
          </a:custGeom>
          <a:blipFill>
            <a:blip r:embed="rId16"/>
            <a:stretch>
              <a:fillRect t="-119" r="-239" b="-119"/>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78" name="Freeform 78"/>
          <p:cNvSpPr/>
          <p:nvPr/>
        </p:nvSpPr>
        <p:spPr>
          <a:xfrm>
            <a:off x="4037126" y="2912091"/>
            <a:ext cx="360000" cy="360000"/>
          </a:xfrm>
          <a:custGeom>
            <a:avLst/>
            <a:gdLst/>
            <a:ahLst/>
            <a:cxnLst/>
            <a:rect l="l" t="t" r="r" b="b"/>
            <a:pathLst>
              <a:path w="360000" h="360000">
                <a:moveTo>
                  <a:pt x="0" y="0"/>
                </a:moveTo>
                <a:lnTo>
                  <a:pt x="360000" y="0"/>
                </a:lnTo>
                <a:lnTo>
                  <a:pt x="360000" y="360000"/>
                </a:lnTo>
                <a:lnTo>
                  <a:pt x="0" y="360000"/>
                </a:lnTo>
                <a:lnTo>
                  <a:pt x="0" y="0"/>
                </a:lnTo>
                <a:close/>
              </a:path>
            </a:pathLst>
          </a:custGeom>
          <a:blipFill>
            <a:blip r:embed="rId17"/>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79" name="Freeform 79"/>
          <p:cNvSpPr/>
          <p:nvPr/>
        </p:nvSpPr>
        <p:spPr>
          <a:xfrm>
            <a:off x="6981728" y="7912053"/>
            <a:ext cx="385337" cy="385337"/>
          </a:xfrm>
          <a:custGeom>
            <a:avLst/>
            <a:gdLst/>
            <a:ahLst/>
            <a:cxnLst/>
            <a:rect l="l" t="t" r="r" b="b"/>
            <a:pathLst>
              <a:path w="385337" h="385337">
                <a:moveTo>
                  <a:pt x="0" y="0"/>
                </a:moveTo>
                <a:lnTo>
                  <a:pt x="385336" y="0"/>
                </a:lnTo>
                <a:lnTo>
                  <a:pt x="385336" y="385337"/>
                </a:lnTo>
                <a:lnTo>
                  <a:pt x="0" y="385337"/>
                </a:lnTo>
                <a:lnTo>
                  <a:pt x="0" y="0"/>
                </a:lnTo>
                <a:close/>
              </a:path>
            </a:pathLst>
          </a:custGeom>
          <a:blipFill>
            <a:blip r:embed="rId18"/>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80" name="AutoShape 80"/>
          <p:cNvSpPr/>
          <p:nvPr/>
        </p:nvSpPr>
        <p:spPr>
          <a:xfrm>
            <a:off x="3634198" y="1252426"/>
            <a:ext cx="412463" cy="224454"/>
          </a:xfrm>
          <a:prstGeom prst="line">
            <a:avLst/>
          </a:prstGeom>
          <a:ln w="28575" cap="rnd">
            <a:solidFill>
              <a:srgbClr val="626469"/>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81" name="AutoShape 81"/>
          <p:cNvSpPr/>
          <p:nvPr/>
        </p:nvSpPr>
        <p:spPr>
          <a:xfrm>
            <a:off x="4251421" y="2016726"/>
            <a:ext cx="336542" cy="551802"/>
          </a:xfrm>
          <a:prstGeom prst="line">
            <a:avLst/>
          </a:prstGeom>
          <a:ln w="28575" cap="rnd">
            <a:solidFill>
              <a:srgbClr val="626469"/>
            </a:solidFill>
            <a:prstDash val="solid"/>
            <a:headEnd type="none" w="sm" len="sm"/>
            <a:tailEnd type="arrow" w="med" len="sm"/>
          </a:ln>
        </p:spPr>
        <p:txBody>
          <a:bodyPr/>
          <a:lstStyle/>
          <a:p>
            <a:endParaRPr lang="ja-JP" altLang="en-US">
              <a:latin typeface="Noto Sans JP" panose="020B0200000000000000" pitchFamily="50" charset="-128"/>
              <a:ea typeface="Noto Sans JP" panose="020B0200000000000000" pitchFamily="50" charset="-128"/>
            </a:endParaRPr>
          </a:p>
        </p:txBody>
      </p:sp>
      <p:sp>
        <p:nvSpPr>
          <p:cNvPr id="82" name="Freeform 82"/>
          <p:cNvSpPr/>
          <p:nvPr/>
        </p:nvSpPr>
        <p:spPr>
          <a:xfrm>
            <a:off x="4752224" y="938432"/>
            <a:ext cx="341477" cy="261657"/>
          </a:xfrm>
          <a:custGeom>
            <a:avLst/>
            <a:gdLst/>
            <a:ahLst/>
            <a:cxnLst/>
            <a:rect l="l" t="t" r="r" b="b"/>
            <a:pathLst>
              <a:path w="341477" h="261657">
                <a:moveTo>
                  <a:pt x="0" y="0"/>
                </a:moveTo>
                <a:lnTo>
                  <a:pt x="341477" y="0"/>
                </a:lnTo>
                <a:lnTo>
                  <a:pt x="341477" y="261656"/>
                </a:lnTo>
                <a:lnTo>
                  <a:pt x="0" y="261656"/>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83" name="Freeform 83"/>
          <p:cNvSpPr/>
          <p:nvPr/>
        </p:nvSpPr>
        <p:spPr>
          <a:xfrm>
            <a:off x="4512302" y="2803969"/>
            <a:ext cx="966758" cy="295824"/>
          </a:xfrm>
          <a:custGeom>
            <a:avLst/>
            <a:gdLst/>
            <a:ahLst/>
            <a:cxnLst/>
            <a:rect l="l" t="t" r="r" b="b"/>
            <a:pathLst>
              <a:path w="966758" h="295824">
                <a:moveTo>
                  <a:pt x="0" y="0"/>
                </a:moveTo>
                <a:lnTo>
                  <a:pt x="966758" y="0"/>
                </a:lnTo>
                <a:lnTo>
                  <a:pt x="966758" y="295824"/>
                </a:lnTo>
                <a:lnTo>
                  <a:pt x="0" y="295824"/>
                </a:lnTo>
                <a:lnTo>
                  <a:pt x="0" y="0"/>
                </a:lnTo>
                <a:close/>
              </a:path>
            </a:pathLst>
          </a:custGeom>
          <a:blipFill>
            <a:blip r:embed="rId20"/>
            <a:stretch>
              <a:fillRect t="-112330" b="-114471"/>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84" name="Freeform 84"/>
          <p:cNvSpPr/>
          <p:nvPr/>
        </p:nvSpPr>
        <p:spPr>
          <a:xfrm>
            <a:off x="5228980" y="2242772"/>
            <a:ext cx="369525" cy="369525"/>
          </a:xfrm>
          <a:custGeom>
            <a:avLst/>
            <a:gdLst/>
            <a:ahLst/>
            <a:cxnLst/>
            <a:rect l="l" t="t" r="r" b="b"/>
            <a:pathLst>
              <a:path w="369525" h="369525">
                <a:moveTo>
                  <a:pt x="0" y="0"/>
                </a:moveTo>
                <a:lnTo>
                  <a:pt x="369525" y="0"/>
                </a:lnTo>
                <a:lnTo>
                  <a:pt x="369525" y="369525"/>
                </a:lnTo>
                <a:lnTo>
                  <a:pt x="0" y="369525"/>
                </a:lnTo>
                <a:lnTo>
                  <a:pt x="0" y="0"/>
                </a:lnTo>
                <a:close/>
              </a:path>
            </a:pathLst>
          </a:custGeom>
          <a:blipFill>
            <a:blip r:embed="rId21"/>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85" name="Freeform 85"/>
          <p:cNvSpPr/>
          <p:nvPr/>
        </p:nvSpPr>
        <p:spPr>
          <a:xfrm>
            <a:off x="5264749" y="7653476"/>
            <a:ext cx="386577" cy="386577"/>
          </a:xfrm>
          <a:custGeom>
            <a:avLst/>
            <a:gdLst/>
            <a:ahLst/>
            <a:cxnLst/>
            <a:rect l="l" t="t" r="r" b="b"/>
            <a:pathLst>
              <a:path w="386577" h="386577">
                <a:moveTo>
                  <a:pt x="0" y="0"/>
                </a:moveTo>
                <a:lnTo>
                  <a:pt x="386578" y="0"/>
                </a:lnTo>
                <a:lnTo>
                  <a:pt x="386578" y="386577"/>
                </a:lnTo>
                <a:lnTo>
                  <a:pt x="0" y="386577"/>
                </a:lnTo>
                <a:lnTo>
                  <a:pt x="0" y="0"/>
                </a:lnTo>
                <a:close/>
              </a:path>
            </a:pathLst>
          </a:custGeom>
          <a:blipFill>
            <a:blip r:embed="rId22"/>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grpSp>
        <p:nvGrpSpPr>
          <p:cNvPr id="86" name="Group 86"/>
          <p:cNvGrpSpPr/>
          <p:nvPr/>
        </p:nvGrpSpPr>
        <p:grpSpPr>
          <a:xfrm>
            <a:off x="5012833" y="8495744"/>
            <a:ext cx="2393924" cy="1247984"/>
            <a:chOff x="0" y="0"/>
            <a:chExt cx="670257" cy="349413"/>
          </a:xfrm>
        </p:grpSpPr>
        <p:sp>
          <p:nvSpPr>
            <p:cNvPr id="87" name="Freeform 87"/>
            <p:cNvSpPr/>
            <p:nvPr/>
          </p:nvSpPr>
          <p:spPr>
            <a:xfrm>
              <a:off x="0" y="0"/>
              <a:ext cx="670257" cy="349413"/>
            </a:xfrm>
            <a:custGeom>
              <a:avLst/>
              <a:gdLst/>
              <a:ahLst/>
              <a:cxnLst/>
              <a:rect l="l" t="t" r="r" b="b"/>
              <a:pathLst>
                <a:path w="670257" h="349413">
                  <a:moveTo>
                    <a:pt x="37898" y="0"/>
                  </a:moveTo>
                  <a:lnTo>
                    <a:pt x="632358" y="0"/>
                  </a:lnTo>
                  <a:cubicBezTo>
                    <a:pt x="642410" y="0"/>
                    <a:pt x="652049" y="3993"/>
                    <a:pt x="659156" y="11100"/>
                  </a:cubicBezTo>
                  <a:cubicBezTo>
                    <a:pt x="666264" y="18207"/>
                    <a:pt x="670257" y="27847"/>
                    <a:pt x="670257" y="37898"/>
                  </a:cubicBezTo>
                  <a:lnTo>
                    <a:pt x="670257" y="311515"/>
                  </a:lnTo>
                  <a:cubicBezTo>
                    <a:pt x="670257" y="332446"/>
                    <a:pt x="653289" y="349413"/>
                    <a:pt x="632358" y="349413"/>
                  </a:cubicBezTo>
                  <a:lnTo>
                    <a:pt x="37898" y="349413"/>
                  </a:lnTo>
                  <a:cubicBezTo>
                    <a:pt x="16968" y="349413"/>
                    <a:pt x="0" y="332446"/>
                    <a:pt x="0" y="311515"/>
                  </a:cubicBezTo>
                  <a:lnTo>
                    <a:pt x="0" y="37898"/>
                  </a:lnTo>
                  <a:cubicBezTo>
                    <a:pt x="0" y="27847"/>
                    <a:pt x="3993" y="18207"/>
                    <a:pt x="11100" y="11100"/>
                  </a:cubicBezTo>
                  <a:cubicBezTo>
                    <a:pt x="18207" y="3993"/>
                    <a:pt x="27847" y="0"/>
                    <a:pt x="37898" y="0"/>
                  </a:cubicBezTo>
                  <a:close/>
                </a:path>
              </a:pathLst>
            </a:custGeom>
            <a:solidFill>
              <a:srgbClr val="FFFFFF">
                <a:alpha val="80000"/>
              </a:srgbClr>
            </a:solidFill>
            <a:ln w="9525" cap="sq">
              <a:solidFill>
                <a:srgbClr val="009530">
                  <a:alpha val="80000"/>
                </a:srgbClr>
              </a:solidFill>
              <a:prstDash val="solid"/>
              <a:miter/>
            </a:ln>
          </p:spPr>
          <p:txBody>
            <a:bodyPr/>
            <a:lstStyle/>
            <a:p>
              <a:endParaRPr lang="ja-JP" altLang="en-US">
                <a:latin typeface="Noto Sans JP" panose="020B0200000000000000" pitchFamily="50" charset="-128"/>
                <a:ea typeface="Noto Sans JP" panose="020B0200000000000000" pitchFamily="50" charset="-128"/>
              </a:endParaRPr>
            </a:p>
          </p:txBody>
        </p:sp>
        <p:sp>
          <p:nvSpPr>
            <p:cNvPr id="88" name="TextBox 88"/>
            <p:cNvSpPr txBox="1"/>
            <p:nvPr/>
          </p:nvSpPr>
          <p:spPr>
            <a:xfrm>
              <a:off x="0" y="-28575"/>
              <a:ext cx="670257" cy="377988"/>
            </a:xfrm>
            <a:prstGeom prst="rect">
              <a:avLst/>
            </a:prstGeom>
          </p:spPr>
          <p:txBody>
            <a:bodyPr lIns="50800" tIns="50800" rIns="50800" bIns="50800" rtlCol="0" anchor="ctr"/>
            <a:lstStyle/>
            <a:p>
              <a:pPr algn="ctr">
                <a:lnSpc>
                  <a:spcPts val="1400"/>
                </a:lnSpc>
              </a:pPr>
              <a:endParaRPr>
                <a:latin typeface="Noto Sans JP" panose="020B0200000000000000" pitchFamily="50" charset="-128"/>
                <a:ea typeface="Noto Sans JP" panose="020B0200000000000000" pitchFamily="50" charset="-128"/>
              </a:endParaRPr>
            </a:p>
          </p:txBody>
        </p:sp>
      </p:grpSp>
      <p:sp>
        <p:nvSpPr>
          <p:cNvPr id="89" name="Freeform 89"/>
          <p:cNvSpPr/>
          <p:nvPr/>
        </p:nvSpPr>
        <p:spPr>
          <a:xfrm>
            <a:off x="3291704" y="8755337"/>
            <a:ext cx="865405" cy="920643"/>
          </a:xfrm>
          <a:custGeom>
            <a:avLst/>
            <a:gdLst/>
            <a:ahLst/>
            <a:cxnLst/>
            <a:rect l="l" t="t" r="r" b="b"/>
            <a:pathLst>
              <a:path w="865405" h="920643">
                <a:moveTo>
                  <a:pt x="0" y="0"/>
                </a:moveTo>
                <a:lnTo>
                  <a:pt x="865405" y="0"/>
                </a:lnTo>
                <a:lnTo>
                  <a:pt x="865405" y="920643"/>
                </a:lnTo>
                <a:lnTo>
                  <a:pt x="0" y="920643"/>
                </a:lnTo>
                <a:lnTo>
                  <a:pt x="0" y="0"/>
                </a:lnTo>
                <a:close/>
              </a:path>
            </a:pathLst>
          </a:custGeom>
          <a:blipFill>
            <a:blip>
              <a:alphaModFix amt="35000"/>
              <a:extLst>
                <a:ext uri="{96DAC541-7B7A-43D3-8B79-37D633B846F1}">
                  <asvg:svgBlip xmlns:asvg="http://schemas.microsoft.com/office/drawing/2016/SVG/main" r:embed="rId23"/>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90" name="Freeform 90"/>
          <p:cNvSpPr/>
          <p:nvPr/>
        </p:nvSpPr>
        <p:spPr>
          <a:xfrm>
            <a:off x="5619501" y="8667525"/>
            <a:ext cx="1113170" cy="979590"/>
          </a:xfrm>
          <a:custGeom>
            <a:avLst/>
            <a:gdLst/>
            <a:ahLst/>
            <a:cxnLst/>
            <a:rect l="l" t="t" r="r" b="b"/>
            <a:pathLst>
              <a:path w="1113170" h="979590">
                <a:moveTo>
                  <a:pt x="0" y="0"/>
                </a:moveTo>
                <a:lnTo>
                  <a:pt x="1113170" y="0"/>
                </a:lnTo>
                <a:lnTo>
                  <a:pt x="1113170" y="979590"/>
                </a:lnTo>
                <a:lnTo>
                  <a:pt x="0" y="979590"/>
                </a:lnTo>
                <a:lnTo>
                  <a:pt x="0" y="0"/>
                </a:lnTo>
                <a:close/>
              </a:path>
            </a:pathLst>
          </a:custGeom>
          <a:blipFill>
            <a:blip>
              <a:alphaModFix amt="35000"/>
              <a:extLst>
                <a:ext uri="{96DAC541-7B7A-43D3-8B79-37D633B846F1}">
                  <asvg:svgBlip xmlns:asvg="http://schemas.microsoft.com/office/drawing/2016/SVG/main" r:embed="rId24"/>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91" name="Freeform 91"/>
          <p:cNvSpPr/>
          <p:nvPr/>
        </p:nvSpPr>
        <p:spPr>
          <a:xfrm>
            <a:off x="5081613" y="8860700"/>
            <a:ext cx="561547" cy="561547"/>
          </a:xfrm>
          <a:custGeom>
            <a:avLst/>
            <a:gdLst/>
            <a:ahLst/>
            <a:cxnLst/>
            <a:rect l="l" t="t" r="r" b="b"/>
            <a:pathLst>
              <a:path w="561547" h="561547">
                <a:moveTo>
                  <a:pt x="0" y="0"/>
                </a:moveTo>
                <a:lnTo>
                  <a:pt x="561547" y="0"/>
                </a:lnTo>
                <a:lnTo>
                  <a:pt x="561547" y="561547"/>
                </a:lnTo>
                <a:lnTo>
                  <a:pt x="0" y="561547"/>
                </a:lnTo>
                <a:lnTo>
                  <a:pt x="0" y="0"/>
                </a:lnTo>
                <a:close/>
              </a:path>
            </a:pathLst>
          </a:custGeom>
          <a:blipFill>
            <a:blip r:embed="rId25"/>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92" name="Freeform 92"/>
          <p:cNvSpPr/>
          <p:nvPr/>
        </p:nvSpPr>
        <p:spPr>
          <a:xfrm>
            <a:off x="299538" y="9479469"/>
            <a:ext cx="2045539" cy="181583"/>
          </a:xfrm>
          <a:custGeom>
            <a:avLst/>
            <a:gdLst/>
            <a:ahLst/>
            <a:cxnLst/>
            <a:rect l="l" t="t" r="r" b="b"/>
            <a:pathLst>
              <a:path w="2045539" h="181583">
                <a:moveTo>
                  <a:pt x="0" y="0"/>
                </a:moveTo>
                <a:lnTo>
                  <a:pt x="2045539" y="0"/>
                </a:lnTo>
                <a:lnTo>
                  <a:pt x="2045539" y="181583"/>
                </a:lnTo>
                <a:lnTo>
                  <a:pt x="0" y="181583"/>
                </a:lnTo>
                <a:lnTo>
                  <a:pt x="0" y="0"/>
                </a:lnTo>
                <a:close/>
              </a:path>
            </a:pathLst>
          </a:custGeom>
          <a:blipFill>
            <a:blip r:embed="rId26"/>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93" name="Freeform 93"/>
          <p:cNvSpPr/>
          <p:nvPr/>
        </p:nvSpPr>
        <p:spPr>
          <a:xfrm>
            <a:off x="194914" y="8418354"/>
            <a:ext cx="1095003" cy="636471"/>
          </a:xfrm>
          <a:custGeom>
            <a:avLst/>
            <a:gdLst/>
            <a:ahLst/>
            <a:cxnLst/>
            <a:rect l="l" t="t" r="r" b="b"/>
            <a:pathLst>
              <a:path w="1095003" h="636471">
                <a:moveTo>
                  <a:pt x="0" y="0"/>
                </a:moveTo>
                <a:lnTo>
                  <a:pt x="1095003" y="0"/>
                </a:lnTo>
                <a:lnTo>
                  <a:pt x="1095003" y="636470"/>
                </a:lnTo>
                <a:lnTo>
                  <a:pt x="0" y="636470"/>
                </a:lnTo>
                <a:lnTo>
                  <a:pt x="0" y="0"/>
                </a:lnTo>
                <a:close/>
              </a:path>
            </a:pathLst>
          </a:custGeom>
          <a:blipFill>
            <a:blip>
              <a:extLst>
                <a:ext uri="{96DAC541-7B7A-43D3-8B79-37D633B846F1}">
                  <asvg:svgBlip xmlns:asvg="http://schemas.microsoft.com/office/drawing/2016/SVG/main" r:embed="rId27"/>
                </a:ext>
              </a:extLst>
            </a:blip>
            <a:stretch>
              <a:fillRect/>
            </a:stretch>
          </a:blipFill>
        </p:spPr>
        <p:txBody>
          <a:bodyPr/>
          <a:lstStyle/>
          <a:p>
            <a:endParaRPr lang="ja-JP" altLang="en-US">
              <a:latin typeface="Noto Sans JP" panose="020B0200000000000000" pitchFamily="50" charset="-128"/>
              <a:ea typeface="Noto Sans JP" panose="020B0200000000000000" pitchFamily="50" charset="-128"/>
            </a:endParaRPr>
          </a:p>
        </p:txBody>
      </p:sp>
      <p:sp>
        <p:nvSpPr>
          <p:cNvPr id="95" name="TextBox 95"/>
          <p:cNvSpPr txBox="1"/>
          <p:nvPr/>
        </p:nvSpPr>
        <p:spPr>
          <a:xfrm>
            <a:off x="3999404" y="1575741"/>
            <a:ext cx="879659" cy="328295"/>
          </a:xfrm>
          <a:prstGeom prst="rect">
            <a:avLst/>
          </a:prstGeom>
        </p:spPr>
        <p:txBody>
          <a:bodyPr lIns="0" tIns="0" rIns="0" bIns="0" rtlCol="0" anchor="t">
            <a:spAutoFit/>
          </a:bodyPr>
          <a:lstStyle/>
          <a:p>
            <a:pPr algn="ctr">
              <a:lnSpc>
                <a:spcPts val="1330"/>
              </a:lnSpc>
              <a:spcBef>
                <a:spcPct val="0"/>
              </a:spcBef>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サーバーラックに設置が必要</a:t>
            </a: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96" name="TextBox 96"/>
          <p:cNvSpPr txBox="1"/>
          <p:nvPr/>
        </p:nvSpPr>
        <p:spPr>
          <a:xfrm>
            <a:off x="3633964" y="10257528"/>
            <a:ext cx="2283674" cy="264688"/>
          </a:xfrm>
          <a:prstGeom prst="rect">
            <a:avLst/>
          </a:prstGeom>
        </p:spPr>
        <p:txBody>
          <a:bodyPr lIns="0" tIns="0" rIns="0" bIns="0" rtlCol="0" anchor="t">
            <a:spAutoFit/>
          </a:bodyPr>
          <a:lstStyle/>
          <a:p>
            <a:pPr algn="l">
              <a:lnSpc>
                <a:spcPts val="700"/>
              </a:lnSpc>
            </a:pPr>
            <a:r>
              <a:rPr lang="en-US" sz="500">
                <a:solidFill>
                  <a:srgbClr val="333333"/>
                </a:solidFill>
                <a:latin typeface="Noto Sans JP" panose="020B0200000000000000" pitchFamily="50" charset="-128"/>
                <a:ea typeface="Noto Sans JP" panose="020B0200000000000000" pitchFamily="50" charset="-128"/>
                <a:cs typeface="Poppins"/>
                <a:sym typeface="Poppins"/>
              </a:rPr>
              <a:t>©Schneider Electric. All Rights Reserved. Life Is On Schneider Electric is a trademark and the property of Schneider Electric SE, its subsidiaries and affiliated companies. APC-NEWS 2026.06</a:t>
            </a:r>
          </a:p>
        </p:txBody>
      </p:sp>
      <p:sp>
        <p:nvSpPr>
          <p:cNvPr id="97" name="TextBox 97"/>
          <p:cNvSpPr txBox="1"/>
          <p:nvPr/>
        </p:nvSpPr>
        <p:spPr>
          <a:xfrm>
            <a:off x="212288" y="9852180"/>
            <a:ext cx="417246" cy="157094"/>
          </a:xfrm>
          <a:prstGeom prst="rect">
            <a:avLst/>
          </a:prstGeom>
        </p:spPr>
        <p:txBody>
          <a:bodyPr lIns="0" tIns="0" rIns="0" bIns="0" rtlCol="0" anchor="t">
            <a:spAutoFit/>
          </a:bodyPr>
          <a:lstStyle/>
          <a:p>
            <a:pPr algn="ctr">
              <a:lnSpc>
                <a:spcPts val="1260"/>
              </a:lnSpc>
            </a:pPr>
            <a:r>
              <a:rPr lang="en-US" sz="900">
                <a:solidFill>
                  <a:srgbClr val="333333"/>
                </a:solidFill>
                <a:latin typeface="Noto Sans JP" panose="020B0200000000000000" pitchFamily="50" charset="-128"/>
                <a:ea typeface="Noto Sans JP" panose="020B0200000000000000" pitchFamily="50" charset="-128"/>
                <a:cs typeface="Poppins"/>
                <a:sym typeface="Poppins"/>
              </a:rPr>
              <a:t>販売店</a:t>
            </a:r>
          </a:p>
        </p:txBody>
      </p:sp>
      <p:sp>
        <p:nvSpPr>
          <p:cNvPr id="98" name="TextBox 98"/>
          <p:cNvSpPr txBox="1"/>
          <p:nvPr/>
        </p:nvSpPr>
        <p:spPr>
          <a:xfrm>
            <a:off x="3633964" y="9847319"/>
            <a:ext cx="2347392" cy="403059"/>
          </a:xfrm>
          <a:prstGeom prst="rect">
            <a:avLst/>
          </a:prstGeom>
        </p:spPr>
        <p:txBody>
          <a:bodyPr lIns="0" tIns="0" rIns="0" bIns="0" rtlCol="0" anchor="t">
            <a:spAutoFit/>
          </a:bodyPr>
          <a:lstStyle/>
          <a:p>
            <a:pPr algn="l">
              <a:lnSpc>
                <a:spcPts val="839"/>
              </a:lnSpc>
            </a:pPr>
            <a:r>
              <a:rPr lang="en-US" sz="599" spc="-29">
                <a:solidFill>
                  <a:srgbClr val="333333"/>
                </a:solidFill>
                <a:latin typeface="Noto Sans JP" panose="020B0200000000000000" pitchFamily="50" charset="-128"/>
                <a:ea typeface="Noto Sans JP" panose="020B0200000000000000" pitchFamily="50" charset="-128"/>
                <a:cs typeface="Poppins"/>
                <a:sym typeface="Poppins"/>
              </a:rPr>
              <a:t>シュナイダーエレクトリック株式会社</a:t>
            </a:r>
          </a:p>
          <a:p>
            <a:pPr algn="l">
              <a:lnSpc>
                <a:spcPts val="839"/>
              </a:lnSpc>
            </a:pPr>
            <a:r>
              <a:rPr lang="en-US" sz="599" spc="-29">
                <a:solidFill>
                  <a:srgbClr val="333333"/>
                </a:solidFill>
                <a:latin typeface="Noto Sans JP" panose="020B0200000000000000" pitchFamily="50" charset="-128"/>
                <a:ea typeface="Noto Sans JP" panose="020B0200000000000000" pitchFamily="50" charset="-128"/>
                <a:cs typeface="Poppins"/>
                <a:sym typeface="Poppins"/>
              </a:rPr>
              <a:t>〒108-0023東京都港区芝浦2-15-6オアーゼ芝浦MJビル</a:t>
            </a:r>
          </a:p>
          <a:p>
            <a:pPr algn="l">
              <a:lnSpc>
                <a:spcPts val="839"/>
              </a:lnSpc>
            </a:pPr>
            <a:r>
              <a:rPr lang="en-US" sz="599" spc="-29">
                <a:solidFill>
                  <a:srgbClr val="333333"/>
                </a:solidFill>
                <a:latin typeface="Noto Sans JP" panose="020B0200000000000000" pitchFamily="50" charset="-128"/>
                <a:ea typeface="Noto Sans JP" panose="020B0200000000000000" pitchFamily="50" charset="-128"/>
                <a:cs typeface="Poppins"/>
                <a:sym typeface="Poppins"/>
              </a:rPr>
              <a:t>WEBサポート：https://www.se.com/jp/ja/work/support/customer-care/contact-schneider-electric.jsp</a:t>
            </a:r>
          </a:p>
        </p:txBody>
      </p:sp>
      <p:sp>
        <p:nvSpPr>
          <p:cNvPr id="99" name="TextBox 99"/>
          <p:cNvSpPr txBox="1"/>
          <p:nvPr/>
        </p:nvSpPr>
        <p:spPr>
          <a:xfrm>
            <a:off x="171286" y="428769"/>
            <a:ext cx="2591130" cy="166712"/>
          </a:xfrm>
          <a:prstGeom prst="rect">
            <a:avLst/>
          </a:prstGeom>
        </p:spPr>
        <p:txBody>
          <a:bodyPr wrap="square" lIns="0" tIns="0" rIns="0" bIns="0" rtlCol="0" anchor="t">
            <a:spAutoFit/>
          </a:bodyPr>
          <a:lstStyle/>
          <a:p>
            <a:pPr algn="l">
              <a:lnSpc>
                <a:spcPts val="1319"/>
              </a:lnSpc>
            </a:pPr>
            <a:r>
              <a:rPr lang="en-US" sz="1099" b="1" dirty="0" err="1">
                <a:solidFill>
                  <a:srgbClr val="FFFFFF"/>
                </a:solidFill>
                <a:latin typeface="Noto Sans JP" panose="020B0200000000000000" pitchFamily="50" charset="-128"/>
                <a:ea typeface="Noto Sans JP" panose="020B0200000000000000" pitchFamily="50" charset="-128"/>
                <a:cs typeface="Poppins Bold"/>
                <a:sym typeface="Poppins Bold"/>
              </a:rPr>
              <a:t>最適なUPS</a:t>
            </a:r>
            <a:r>
              <a:rPr lang="en-US" sz="1099" b="1" dirty="0">
                <a:solidFill>
                  <a:srgbClr val="FFFFFF"/>
                </a:solidFill>
                <a:latin typeface="Noto Sans JP" panose="020B0200000000000000" pitchFamily="50" charset="-128"/>
                <a:ea typeface="Noto Sans JP" panose="020B0200000000000000" pitchFamily="50" charset="-128"/>
                <a:cs typeface="Poppins Bold"/>
                <a:sym typeface="Poppins Bold"/>
              </a:rPr>
              <a:t>(</a:t>
            </a:r>
            <a:r>
              <a:rPr lang="en-US" sz="1099" b="1" dirty="0" err="1">
                <a:solidFill>
                  <a:srgbClr val="FFFFFF"/>
                </a:solidFill>
                <a:latin typeface="Noto Sans JP" panose="020B0200000000000000" pitchFamily="50" charset="-128"/>
                <a:ea typeface="Noto Sans JP" panose="020B0200000000000000" pitchFamily="50" charset="-128"/>
                <a:cs typeface="Poppins Bold"/>
                <a:sym typeface="Poppins Bold"/>
              </a:rPr>
              <a:t>無停電電源装置</a:t>
            </a:r>
            <a:r>
              <a:rPr lang="en-US" sz="1099" b="1" dirty="0">
                <a:solidFill>
                  <a:srgbClr val="FFFFFF"/>
                </a:solidFill>
                <a:latin typeface="Noto Sans JP" panose="020B0200000000000000" pitchFamily="50" charset="-128"/>
                <a:ea typeface="Noto Sans JP" panose="020B0200000000000000" pitchFamily="50" charset="-128"/>
                <a:cs typeface="Poppins Bold"/>
                <a:sym typeface="Poppins Bold"/>
              </a:rPr>
              <a:t>)</a:t>
            </a:r>
            <a:r>
              <a:rPr lang="en-US" sz="1099" b="1" dirty="0" err="1">
                <a:solidFill>
                  <a:srgbClr val="FFFFFF"/>
                </a:solidFill>
                <a:latin typeface="Noto Sans JP" panose="020B0200000000000000" pitchFamily="50" charset="-128"/>
                <a:ea typeface="Noto Sans JP" panose="020B0200000000000000" pitchFamily="50" charset="-128"/>
                <a:cs typeface="Poppins Bold"/>
                <a:sym typeface="Poppins Bold"/>
              </a:rPr>
              <a:t>の選び方</a:t>
            </a:r>
            <a:endParaRPr lang="en-US" sz="1099"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00" name="TextBox 100"/>
          <p:cNvSpPr txBox="1"/>
          <p:nvPr/>
        </p:nvSpPr>
        <p:spPr>
          <a:xfrm>
            <a:off x="2610726" y="426548"/>
            <a:ext cx="1419955" cy="170239"/>
          </a:xfrm>
          <a:prstGeom prst="rect">
            <a:avLst/>
          </a:prstGeom>
        </p:spPr>
        <p:txBody>
          <a:bodyPr lIns="0" tIns="0" rIns="0" bIns="0" rtlCol="0" anchor="t">
            <a:spAutoFit/>
          </a:bodyPr>
          <a:lstStyle/>
          <a:p>
            <a:pPr algn="l">
              <a:lnSpc>
                <a:spcPts val="1399"/>
              </a:lnSpc>
              <a:spcBef>
                <a:spcPct val="0"/>
              </a:spcBef>
            </a:pP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Smart-</a:t>
            </a: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UPS選定フロ</a:t>
            </a: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ー</a:t>
            </a:r>
          </a:p>
        </p:txBody>
      </p:sp>
      <p:sp>
        <p:nvSpPr>
          <p:cNvPr id="101" name="TextBox 101"/>
          <p:cNvSpPr txBox="1"/>
          <p:nvPr/>
        </p:nvSpPr>
        <p:spPr>
          <a:xfrm>
            <a:off x="281296" y="702662"/>
            <a:ext cx="682674" cy="529312"/>
          </a:xfrm>
          <a:prstGeom prst="rect">
            <a:avLst/>
          </a:prstGeom>
        </p:spPr>
        <p:txBody>
          <a:bodyPr wrap="square" lIns="0" tIns="0" rIns="0" bIns="0" rtlCol="0" anchor="t">
            <a:spAutoFit/>
          </a:bodyPr>
          <a:lstStyle/>
          <a:p>
            <a:pPr algn="l">
              <a:lnSpc>
                <a:spcPts val="1399"/>
              </a:lnSpc>
            </a:pP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PLC/FA</a:t>
            </a:r>
          </a:p>
          <a:p>
            <a:pPr algn="l">
              <a:lnSpc>
                <a:spcPts val="1399"/>
              </a:lnSpc>
            </a:pP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産業機器</a:t>
            </a:r>
            <a:endPar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endParaRPr>
          </a:p>
          <a:p>
            <a:pPr algn="l">
              <a:lnSpc>
                <a:spcPts val="1399"/>
              </a:lnSpc>
              <a:spcBef>
                <a:spcPct val="0"/>
              </a:spcBef>
            </a:pP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医療機器</a:t>
            </a:r>
            <a:endPar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02" name="TextBox 102"/>
          <p:cNvSpPr txBox="1"/>
          <p:nvPr/>
        </p:nvSpPr>
        <p:spPr>
          <a:xfrm>
            <a:off x="2086186" y="788387"/>
            <a:ext cx="906406" cy="349776"/>
          </a:xfrm>
          <a:prstGeom prst="rect">
            <a:avLst/>
          </a:prstGeom>
        </p:spPr>
        <p:txBody>
          <a:bodyPr wrap="square" lIns="0" tIns="0" rIns="0" bIns="0" rtlCol="0" anchor="t">
            <a:spAutoFit/>
          </a:bodyPr>
          <a:lstStyle/>
          <a:p>
            <a:pPr algn="l">
              <a:lnSpc>
                <a:spcPts val="1399"/>
              </a:lnSpc>
            </a:pP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PCサーバ</a:t>
            </a: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ー</a:t>
            </a:r>
          </a:p>
          <a:p>
            <a:pPr algn="l">
              <a:lnSpc>
                <a:spcPts val="1399"/>
              </a:lnSpc>
              <a:spcBef>
                <a:spcPct val="0"/>
              </a:spcBef>
            </a:pP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ストレージ</a:t>
            </a:r>
            <a:endPar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03" name="TextBox 103"/>
          <p:cNvSpPr txBox="1"/>
          <p:nvPr/>
        </p:nvSpPr>
        <p:spPr>
          <a:xfrm>
            <a:off x="3854405" y="729967"/>
            <a:ext cx="1269091" cy="490519"/>
          </a:xfrm>
          <a:prstGeom prst="rect">
            <a:avLst/>
          </a:prstGeom>
        </p:spPr>
        <p:txBody>
          <a:bodyPr wrap="square" lIns="0" tIns="0" rIns="0" bIns="0" rtlCol="0" anchor="t">
            <a:spAutoFit/>
          </a:bodyPr>
          <a:lstStyle/>
          <a:p>
            <a:pPr algn="l">
              <a:lnSpc>
                <a:spcPts val="1260"/>
              </a:lnSpc>
            </a:pPr>
            <a:r>
              <a:rPr lang="en-US" sz="900" b="1" dirty="0" err="1">
                <a:solidFill>
                  <a:srgbClr val="FFFFFF"/>
                </a:solidFill>
                <a:latin typeface="Noto Sans JP" panose="020B0200000000000000" pitchFamily="50" charset="-128"/>
                <a:ea typeface="Noto Sans JP" panose="020B0200000000000000" pitchFamily="50" charset="-128"/>
                <a:cs typeface="Poppins Bold"/>
                <a:sym typeface="Poppins Bold"/>
              </a:rPr>
              <a:t>ワークステーション</a:t>
            </a:r>
            <a:endParaRPr lang="en-US" sz="900" b="1" dirty="0">
              <a:solidFill>
                <a:srgbClr val="FFFFFF"/>
              </a:solidFill>
              <a:latin typeface="Noto Sans JP" panose="020B0200000000000000" pitchFamily="50" charset="-128"/>
              <a:ea typeface="Noto Sans JP" panose="020B0200000000000000" pitchFamily="50" charset="-128"/>
              <a:cs typeface="Poppins Bold"/>
              <a:sym typeface="Poppins Bold"/>
            </a:endParaRPr>
          </a:p>
          <a:p>
            <a:pPr algn="l">
              <a:lnSpc>
                <a:spcPts val="1260"/>
              </a:lnSpc>
            </a:pPr>
            <a:r>
              <a:rPr lang="en-US" sz="900" b="1" dirty="0" err="1">
                <a:solidFill>
                  <a:srgbClr val="FFFFFF"/>
                </a:solidFill>
                <a:latin typeface="Noto Sans JP" panose="020B0200000000000000" pitchFamily="50" charset="-128"/>
                <a:ea typeface="Noto Sans JP" panose="020B0200000000000000" pitchFamily="50" charset="-128"/>
                <a:cs typeface="Poppins Bold"/>
                <a:sym typeface="Poppins Bold"/>
              </a:rPr>
              <a:t>デスクトップPC</a:t>
            </a:r>
            <a:endParaRPr lang="en-US" sz="900" b="1" dirty="0">
              <a:solidFill>
                <a:srgbClr val="FFFFFF"/>
              </a:solidFill>
              <a:latin typeface="Noto Sans JP" panose="020B0200000000000000" pitchFamily="50" charset="-128"/>
              <a:ea typeface="Noto Sans JP" panose="020B0200000000000000" pitchFamily="50" charset="-128"/>
              <a:cs typeface="Poppins Bold"/>
              <a:sym typeface="Poppins Bold"/>
            </a:endParaRPr>
          </a:p>
          <a:p>
            <a:pPr algn="l">
              <a:lnSpc>
                <a:spcPts val="1260"/>
              </a:lnSpc>
              <a:spcBef>
                <a:spcPct val="0"/>
              </a:spcBef>
            </a:pPr>
            <a:r>
              <a:rPr lang="en-US" sz="900" b="1" dirty="0">
                <a:solidFill>
                  <a:srgbClr val="FFFFFF"/>
                </a:solidFill>
                <a:latin typeface="Noto Sans JP" panose="020B0200000000000000" pitchFamily="50" charset="-128"/>
                <a:ea typeface="Noto Sans JP" panose="020B0200000000000000" pitchFamily="50" charset="-128"/>
                <a:cs typeface="Poppins Bold"/>
                <a:sym typeface="Poppins Bold"/>
              </a:rPr>
              <a:t>NAS</a:t>
            </a:r>
          </a:p>
        </p:txBody>
      </p:sp>
      <p:sp>
        <p:nvSpPr>
          <p:cNvPr id="104" name="TextBox 104"/>
          <p:cNvSpPr txBox="1"/>
          <p:nvPr/>
        </p:nvSpPr>
        <p:spPr>
          <a:xfrm>
            <a:off x="662324" y="2446984"/>
            <a:ext cx="1120400" cy="181653"/>
          </a:xfrm>
          <a:prstGeom prst="rect">
            <a:avLst/>
          </a:prstGeom>
        </p:spPr>
        <p:txBody>
          <a:bodyPr wrap="square" lIns="0" tIns="0" rIns="0" bIns="0" rtlCol="0" anchor="t">
            <a:spAutoFit/>
          </a:bodyPr>
          <a:lstStyle/>
          <a:p>
            <a:pPr>
              <a:lnSpc>
                <a:spcPts val="1470"/>
              </a:lnSpc>
              <a:spcBef>
                <a:spcPct val="0"/>
              </a:spcBef>
            </a:pPr>
            <a:r>
              <a:rPr lang="en-US" sz="1050" b="1" dirty="0" err="1">
                <a:solidFill>
                  <a:srgbClr val="FFFFFF"/>
                </a:solidFill>
                <a:latin typeface="Noto Sans JP" panose="020B0200000000000000" pitchFamily="50" charset="-128"/>
                <a:ea typeface="Noto Sans JP" panose="020B0200000000000000" pitchFamily="50" charset="-128"/>
                <a:cs typeface="Poppins Bold"/>
                <a:sym typeface="Poppins Bold"/>
              </a:rPr>
              <a:t>SRTシリーズ</a:t>
            </a:r>
            <a:endParaRPr lang="en-US" sz="1050"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05" name="TextBox 105"/>
          <p:cNvSpPr txBox="1"/>
          <p:nvPr/>
        </p:nvSpPr>
        <p:spPr>
          <a:xfrm>
            <a:off x="2917808" y="8561519"/>
            <a:ext cx="1714500" cy="319255"/>
          </a:xfrm>
          <a:prstGeom prst="rect">
            <a:avLst/>
          </a:prstGeom>
        </p:spPr>
        <p:txBody>
          <a:bodyPr lIns="0" tIns="0" rIns="0" bIns="0" rtlCol="0" anchor="t">
            <a:spAutoFit/>
          </a:bodyPr>
          <a:lstStyle/>
          <a:p>
            <a:pPr algn="l">
              <a:lnSpc>
                <a:spcPts val="1260"/>
              </a:lnSpc>
            </a:pPr>
            <a:r>
              <a:rPr lang="en-US" sz="900" b="1" dirty="0" err="1">
                <a:solidFill>
                  <a:srgbClr val="333333"/>
                </a:solidFill>
                <a:latin typeface="Noto Sans JP" panose="020B0200000000000000" pitchFamily="50" charset="-128"/>
                <a:ea typeface="Noto Sans JP" panose="020B0200000000000000" pitchFamily="50" charset="-128"/>
                <a:cs typeface="Poppins Bold"/>
                <a:sym typeface="Poppins Bold"/>
              </a:rPr>
              <a:t>シュナイダーエレクトリックの</a:t>
            </a:r>
            <a:endParaRPr lang="en-US" sz="900" b="1" dirty="0">
              <a:solidFill>
                <a:srgbClr val="333333"/>
              </a:solidFill>
              <a:latin typeface="Noto Sans JP" panose="020B0200000000000000" pitchFamily="50" charset="-128"/>
              <a:ea typeface="Noto Sans JP" panose="020B0200000000000000" pitchFamily="50" charset="-128"/>
              <a:cs typeface="Poppins Bold"/>
              <a:sym typeface="Poppins Bold"/>
            </a:endParaRPr>
          </a:p>
          <a:p>
            <a:pPr algn="l">
              <a:lnSpc>
                <a:spcPts val="1260"/>
              </a:lnSpc>
            </a:pPr>
            <a:r>
              <a:rPr lang="en-US" sz="900" b="1" dirty="0" err="1">
                <a:solidFill>
                  <a:srgbClr val="333333"/>
                </a:solidFill>
                <a:latin typeface="Noto Sans JP" panose="020B0200000000000000" pitchFamily="50" charset="-128"/>
                <a:ea typeface="Noto Sans JP" panose="020B0200000000000000" pitchFamily="50" charset="-128"/>
                <a:cs typeface="Poppins Bold"/>
                <a:sym typeface="Poppins Bold"/>
              </a:rPr>
              <a:t>リサイクルおよび回収プログラム</a:t>
            </a:r>
            <a:endParaRPr lang="en-US" sz="900" b="1" dirty="0">
              <a:solidFill>
                <a:srgbClr val="333333"/>
              </a:solidFill>
              <a:latin typeface="Noto Sans JP" panose="020B0200000000000000" pitchFamily="50" charset="-128"/>
              <a:ea typeface="Noto Sans JP" panose="020B0200000000000000" pitchFamily="50" charset="-128"/>
              <a:cs typeface="Poppins Bold"/>
              <a:sym typeface="Poppins Bold"/>
            </a:endParaRPr>
          </a:p>
        </p:txBody>
      </p:sp>
      <p:sp>
        <p:nvSpPr>
          <p:cNvPr id="106" name="TextBox 106"/>
          <p:cNvSpPr txBox="1"/>
          <p:nvPr/>
        </p:nvSpPr>
        <p:spPr>
          <a:xfrm>
            <a:off x="2644817" y="8872034"/>
            <a:ext cx="1749513" cy="694998"/>
          </a:xfrm>
          <a:prstGeom prst="rect">
            <a:avLst/>
          </a:prstGeom>
        </p:spPr>
        <p:txBody>
          <a:bodyPr lIns="0" tIns="0" rIns="0" bIns="0" rtlCol="0" anchor="t">
            <a:spAutoFit/>
          </a:bodyPr>
          <a:lstStyle/>
          <a:p>
            <a:pPr algn="l">
              <a:lnSpc>
                <a:spcPts val="1050"/>
              </a:lnSpc>
            </a:pP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使用済み製品</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(UPS/</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アクセサリ</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鉛蓄電池</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リチウムバッテリ</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ー/</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ラック</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PDUなど</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)の回収が可能になり、回収場所も8か所(</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神奈川</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静岡</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愛知</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大阪</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広島</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宮崎</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石川</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宮城</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に増えました</a:t>
            </a:r>
            <a:r>
              <a:rPr lang="en-US" sz="700" dirty="0">
                <a:solidFill>
                  <a:srgbClr val="333333"/>
                </a:solidFill>
                <a:latin typeface="Noto Sans JP" panose="020B0200000000000000" pitchFamily="50" charset="-128"/>
                <a:ea typeface="Noto Sans JP" panose="020B0200000000000000" pitchFamily="50" charset="-128"/>
                <a:cs typeface="Poppins"/>
                <a:sym typeface="Poppins"/>
              </a:rPr>
              <a:t>。 </a:t>
            </a:r>
          </a:p>
        </p:txBody>
      </p:sp>
      <p:sp>
        <p:nvSpPr>
          <p:cNvPr id="107" name="TextBox 107"/>
          <p:cNvSpPr txBox="1"/>
          <p:nvPr/>
        </p:nvSpPr>
        <p:spPr>
          <a:xfrm>
            <a:off x="4327558" y="9442028"/>
            <a:ext cx="588960" cy="264688"/>
          </a:xfrm>
          <a:prstGeom prst="rect">
            <a:avLst/>
          </a:prstGeom>
        </p:spPr>
        <p:txBody>
          <a:bodyPr lIns="0" tIns="0" rIns="0" bIns="0" rtlCol="0" anchor="t">
            <a:spAutoFit/>
          </a:bodyPr>
          <a:lstStyle/>
          <a:p>
            <a:pPr algn="l">
              <a:lnSpc>
                <a:spcPts val="700"/>
              </a:lnSpc>
            </a:pPr>
            <a:r>
              <a:rPr lang="en-US" sz="500">
                <a:solidFill>
                  <a:srgbClr val="333333"/>
                </a:solidFill>
                <a:latin typeface="Noto Sans JP" panose="020B0200000000000000" pitchFamily="50" charset="-128"/>
                <a:ea typeface="Noto Sans JP" panose="020B0200000000000000" pitchFamily="50" charset="-128"/>
                <a:cs typeface="Poppins"/>
                <a:sym typeface="Poppins"/>
              </a:rPr>
              <a:t>詳しくは</a:t>
            </a:r>
            <a:r>
              <a:rPr lang="en-US" sz="500" b="1" u="sng">
                <a:solidFill>
                  <a:srgbClr val="333333"/>
                </a:solidFill>
                <a:latin typeface="Noto Sans JP" panose="020B0200000000000000" pitchFamily="50" charset="-128"/>
                <a:ea typeface="Noto Sans JP" panose="020B0200000000000000" pitchFamily="50" charset="-128"/>
                <a:cs typeface="Poppins Bold"/>
                <a:sym typeface="Poppins Bold"/>
                <a:hlinkClick r:id="rId12" tooltip="https://www.se.com/jp/ja/work/support/product-support/recycling-options/"/>
              </a:rPr>
              <a:t>こちら</a:t>
            </a:r>
          </a:p>
          <a:p>
            <a:pPr algn="l">
              <a:lnSpc>
                <a:spcPts val="700"/>
              </a:lnSpc>
              <a:spcBef>
                <a:spcPct val="0"/>
              </a:spcBef>
            </a:pPr>
            <a:r>
              <a:rPr lang="en-US" sz="500">
                <a:solidFill>
                  <a:srgbClr val="333333"/>
                </a:solidFill>
                <a:latin typeface="Noto Sans JP" panose="020B0200000000000000" pitchFamily="50" charset="-128"/>
                <a:ea typeface="Noto Sans JP" panose="020B0200000000000000" pitchFamily="50" charset="-128"/>
                <a:cs typeface="Poppins"/>
                <a:sym typeface="Poppins"/>
              </a:rPr>
              <a:t>もしくはQRコードからご覧ください。</a:t>
            </a:r>
          </a:p>
        </p:txBody>
      </p:sp>
      <p:sp>
        <p:nvSpPr>
          <p:cNvPr id="108" name="TextBox 108"/>
          <p:cNvSpPr txBox="1"/>
          <p:nvPr/>
        </p:nvSpPr>
        <p:spPr>
          <a:xfrm>
            <a:off x="241970" y="7639489"/>
            <a:ext cx="1670263" cy="152542"/>
          </a:xfrm>
          <a:prstGeom prst="rect">
            <a:avLst/>
          </a:prstGeom>
        </p:spPr>
        <p:txBody>
          <a:bodyPr wrap="square" lIns="0" tIns="0" rIns="0" bIns="0" rtlCol="0" anchor="t">
            <a:spAutoFit/>
          </a:bodyPr>
          <a:lstStyle/>
          <a:p>
            <a:pPr>
              <a:lnSpc>
                <a:spcPts val="1259"/>
              </a:lnSpc>
              <a:spcBef>
                <a:spcPct val="0"/>
              </a:spcBef>
            </a:pPr>
            <a:r>
              <a:rPr lang="ja-JP" altLang="en-US" sz="900" b="1" dirty="0">
                <a:latin typeface="Noto Sans JP" panose="020B0200000000000000" pitchFamily="50" charset="-128"/>
                <a:ea typeface="Noto Sans JP" panose="020B0200000000000000" pitchFamily="50" charset="-128"/>
              </a:rPr>
              <a:t>製品保証延長サービス付き</a:t>
            </a:r>
            <a:r>
              <a:rPr lang="en-US" altLang="ja-JP" sz="900" b="1" dirty="0">
                <a:latin typeface="Noto Sans JP" panose="020B0200000000000000" pitchFamily="50" charset="-128"/>
                <a:ea typeface="Noto Sans JP" panose="020B0200000000000000" pitchFamily="50" charset="-128"/>
              </a:rPr>
              <a:t>UPS</a:t>
            </a:r>
            <a:endParaRPr lang="en-US" sz="899" b="1" dirty="0">
              <a:solidFill>
                <a:srgbClr val="333333"/>
              </a:solidFill>
              <a:latin typeface="Noto Sans JP" panose="020B0200000000000000" pitchFamily="50" charset="-128"/>
              <a:ea typeface="Noto Sans JP" panose="020B0200000000000000" pitchFamily="50" charset="-128"/>
              <a:cs typeface="Poppins Bold"/>
              <a:sym typeface="Poppins Bold"/>
            </a:endParaRPr>
          </a:p>
        </p:txBody>
      </p:sp>
      <p:sp>
        <p:nvSpPr>
          <p:cNvPr id="109" name="TextBox 109"/>
          <p:cNvSpPr txBox="1"/>
          <p:nvPr/>
        </p:nvSpPr>
        <p:spPr>
          <a:xfrm>
            <a:off x="212288" y="7816862"/>
            <a:ext cx="5082852" cy="600164"/>
          </a:xfrm>
          <a:prstGeom prst="rect">
            <a:avLst/>
          </a:prstGeom>
        </p:spPr>
        <p:txBody>
          <a:bodyPr wrap="square" lIns="0" tIns="0" rIns="0" bIns="0" rtlCol="0" anchor="t">
            <a:spAutoFit/>
          </a:bodyPr>
          <a:lstStyle/>
          <a:p>
            <a:r>
              <a:rPr lang="ja-JP" altLang="en-US" sz="650" dirty="0">
                <a:latin typeface="Noto Sans JP Light" panose="020B0200000000000000" pitchFamily="50" charset="-128"/>
                <a:ea typeface="Noto Sans JP Light" panose="020B0200000000000000" pitchFamily="50" charset="-128"/>
              </a:rPr>
              <a:t>・</a:t>
            </a:r>
            <a:r>
              <a:rPr lang="en-US" altLang="ja-JP" sz="650" dirty="0">
                <a:latin typeface="Noto Sans JP Light" panose="020B0200000000000000" pitchFamily="50" charset="-128"/>
                <a:ea typeface="Noto Sans JP Light" panose="020B0200000000000000" pitchFamily="50" charset="-128"/>
              </a:rPr>
              <a:t>UPS</a:t>
            </a:r>
            <a:r>
              <a:rPr lang="ja-JP" altLang="en-US" sz="650" dirty="0">
                <a:latin typeface="Noto Sans JP Light" panose="020B0200000000000000" pitchFamily="50" charset="-128"/>
                <a:ea typeface="Noto Sans JP Light" panose="020B0200000000000000" pitchFamily="50" charset="-128"/>
              </a:rPr>
              <a:t>本体と複数年保守が最初からセットされるモデル。保守レベルはセンドバックとオンサイトが選べる</a:t>
            </a:r>
          </a:p>
          <a:p>
            <a:r>
              <a:rPr lang="ja-JP" altLang="en-US" sz="650" dirty="0">
                <a:latin typeface="Noto Sans JP Light" panose="020B0200000000000000" pitchFamily="50" charset="-128"/>
                <a:ea typeface="Noto Sans JP Light" panose="020B0200000000000000" pitchFamily="50" charset="-128"/>
              </a:rPr>
              <a:t>・製品型番の末尾に付く表記は、製品保証延長サービスモデルが「</a:t>
            </a:r>
            <a:r>
              <a:rPr lang="en-US" altLang="ja-JP" sz="650" dirty="0">
                <a:latin typeface="Noto Sans JP Light" panose="020B0200000000000000" pitchFamily="50" charset="-128"/>
                <a:ea typeface="Noto Sans JP Light" panose="020B0200000000000000" pitchFamily="50" charset="-128"/>
              </a:rPr>
              <a:t>3W/5W/7W</a:t>
            </a:r>
            <a:r>
              <a:rPr lang="ja-JP" altLang="en-US" sz="650" dirty="0">
                <a:latin typeface="Noto Sans JP Light" panose="020B0200000000000000" pitchFamily="50" charset="-128"/>
                <a:ea typeface="Noto Sans JP Light" panose="020B0200000000000000" pitchFamily="50" charset="-128"/>
              </a:rPr>
              <a:t>」翌営業日オンサイトサービスモデルが「</a:t>
            </a:r>
            <a:r>
              <a:rPr lang="en-US" altLang="ja-JP" sz="650" dirty="0">
                <a:latin typeface="Noto Sans JP Light" panose="020B0200000000000000" pitchFamily="50" charset="-128"/>
                <a:ea typeface="Noto Sans JP Light" panose="020B0200000000000000" pitchFamily="50" charset="-128"/>
              </a:rPr>
              <a:t>OS3/OS5/OS7</a:t>
            </a:r>
            <a:r>
              <a:rPr lang="ja-JP" altLang="en-US" sz="650" dirty="0">
                <a:latin typeface="Noto Sans JP Light" panose="020B0200000000000000" pitchFamily="50" charset="-128"/>
                <a:ea typeface="Noto Sans JP Light" panose="020B0200000000000000" pitchFamily="50" charset="-128"/>
              </a:rPr>
              <a:t>」</a:t>
            </a:r>
          </a:p>
          <a:p>
            <a:r>
              <a:rPr lang="ja-JP" altLang="en-US" sz="650" dirty="0">
                <a:latin typeface="Noto Sans JP Light" panose="020B0200000000000000" pitchFamily="50" charset="-128"/>
                <a:ea typeface="Noto Sans JP Light" panose="020B0200000000000000" pitchFamily="50" charset="-128"/>
              </a:rPr>
              <a:t>・期間中のバッテリー交換・廃棄までメーカー対応で、導入後の手間と追加コストの不安を解消</a:t>
            </a:r>
          </a:p>
          <a:p>
            <a:r>
              <a:rPr lang="ja-JP" altLang="en-US" sz="650" dirty="0">
                <a:latin typeface="Noto Sans JP Light" panose="020B0200000000000000" pitchFamily="50" charset="-128"/>
                <a:ea typeface="Noto Sans JP Light" panose="020B0200000000000000" pitchFamily="50" charset="-128"/>
              </a:rPr>
              <a:t>・保証付きサービスは鉛バッテリーで最長</a:t>
            </a:r>
            <a:r>
              <a:rPr lang="en-US" altLang="ja-JP" sz="650" dirty="0">
                <a:latin typeface="Noto Sans JP Light" panose="020B0200000000000000" pitchFamily="50" charset="-128"/>
                <a:ea typeface="Noto Sans JP Light" panose="020B0200000000000000" pitchFamily="50" charset="-128"/>
              </a:rPr>
              <a:t>7</a:t>
            </a:r>
            <a:r>
              <a:rPr lang="ja-JP" altLang="en-US" sz="650" dirty="0">
                <a:latin typeface="Noto Sans JP Light" panose="020B0200000000000000" pitchFamily="50" charset="-128"/>
                <a:ea typeface="Noto Sans JP Light" panose="020B0200000000000000" pitchFamily="50" charset="-128"/>
              </a:rPr>
              <a:t>年</a:t>
            </a:r>
            <a:r>
              <a:rPr lang="en-US" altLang="ja-JP" sz="650" dirty="0">
                <a:latin typeface="Noto Sans JP Light" panose="020B0200000000000000" pitchFamily="50" charset="-128"/>
                <a:ea typeface="Noto Sans JP Light" panose="020B0200000000000000" pitchFamily="50" charset="-128"/>
              </a:rPr>
              <a:t>(7</a:t>
            </a:r>
            <a:r>
              <a:rPr lang="ja-JP" altLang="en-US" sz="650" dirty="0">
                <a:latin typeface="Noto Sans JP Light" panose="020B0200000000000000" pitchFamily="50" charset="-128"/>
                <a:ea typeface="Noto Sans JP Light" panose="020B0200000000000000" pitchFamily="50" charset="-128"/>
              </a:rPr>
              <a:t>年モデルは予防交換</a:t>
            </a:r>
            <a:r>
              <a:rPr lang="en-US" altLang="ja-JP" sz="650" dirty="0">
                <a:latin typeface="Noto Sans JP Light" panose="020B0200000000000000" pitchFamily="50" charset="-128"/>
                <a:ea typeface="Noto Sans JP Light" panose="020B0200000000000000" pitchFamily="50" charset="-128"/>
              </a:rPr>
              <a:t>1</a:t>
            </a:r>
            <a:r>
              <a:rPr lang="ja-JP" altLang="en-US" sz="650" dirty="0">
                <a:latin typeface="Noto Sans JP Light" panose="020B0200000000000000" pitchFamily="50" charset="-128"/>
                <a:ea typeface="Noto Sans JP Light" panose="020B0200000000000000" pitchFamily="50" charset="-128"/>
              </a:rPr>
              <a:t>回</a:t>
            </a:r>
            <a:r>
              <a:rPr lang="en-US" altLang="ja-JP" sz="650" dirty="0">
                <a:latin typeface="Noto Sans JP Light" panose="020B0200000000000000" pitchFamily="50" charset="-128"/>
                <a:ea typeface="Noto Sans JP Light" panose="020B0200000000000000" pitchFamily="50" charset="-128"/>
              </a:rPr>
              <a:t>)</a:t>
            </a:r>
            <a:r>
              <a:rPr lang="ja-JP" altLang="en-US" sz="650" dirty="0">
                <a:latin typeface="Noto Sans JP Light" panose="020B0200000000000000" pitchFamily="50" charset="-128"/>
                <a:ea typeface="Noto Sans JP Light" panose="020B0200000000000000" pitchFamily="50" charset="-128"/>
              </a:rPr>
              <a:t>一部リチウムバッテリーは最長</a:t>
            </a:r>
            <a:r>
              <a:rPr lang="en-US" altLang="ja-JP" sz="650" dirty="0">
                <a:latin typeface="Noto Sans JP Light" panose="020B0200000000000000" pitchFamily="50" charset="-128"/>
                <a:ea typeface="Noto Sans JP Light" panose="020B0200000000000000" pitchFamily="50" charset="-128"/>
              </a:rPr>
              <a:t>10</a:t>
            </a:r>
            <a:r>
              <a:rPr lang="ja-JP" altLang="en-US" sz="650" dirty="0">
                <a:latin typeface="Noto Sans JP Light" panose="020B0200000000000000" pitchFamily="50" charset="-128"/>
                <a:ea typeface="Noto Sans JP Light" panose="020B0200000000000000" pitchFamily="50" charset="-128"/>
              </a:rPr>
              <a:t>年</a:t>
            </a:r>
          </a:p>
          <a:p>
            <a:r>
              <a:rPr lang="ja-JP" altLang="en-US" sz="650" dirty="0">
                <a:latin typeface="Noto Sans JP Light" panose="020B0200000000000000" pitchFamily="50" charset="-128"/>
                <a:ea typeface="Noto Sans JP Light" panose="020B0200000000000000" pitchFamily="50" charset="-128"/>
              </a:rPr>
              <a:t>・製品保証延長サービス付き</a:t>
            </a:r>
            <a:r>
              <a:rPr lang="en-US" altLang="ja-JP" sz="650" dirty="0">
                <a:latin typeface="Noto Sans JP Light" panose="020B0200000000000000" pitchFamily="50" charset="-128"/>
                <a:ea typeface="Noto Sans JP Light" panose="020B0200000000000000" pitchFamily="50" charset="-128"/>
              </a:rPr>
              <a:t>UPS</a:t>
            </a:r>
            <a:r>
              <a:rPr lang="ja-JP" altLang="en-US" sz="650" dirty="0">
                <a:latin typeface="Noto Sans JP Light" panose="020B0200000000000000" pitchFamily="50" charset="-128"/>
                <a:ea typeface="Noto Sans JP Light" panose="020B0200000000000000" pitchFamily="50" charset="-128"/>
              </a:rPr>
              <a:t>は、</a:t>
            </a:r>
            <a:r>
              <a:rPr lang="en-US" altLang="ja-JP" sz="650" dirty="0">
                <a:latin typeface="Noto Sans JP Light" panose="020B0200000000000000" pitchFamily="50" charset="-128"/>
                <a:ea typeface="Noto Sans JP Light" panose="020B0200000000000000" pitchFamily="50" charset="-128"/>
              </a:rPr>
              <a:t>UPS</a:t>
            </a:r>
            <a:r>
              <a:rPr lang="ja-JP" altLang="en-US" sz="650" dirty="0">
                <a:latin typeface="Noto Sans JP Light" panose="020B0200000000000000" pitchFamily="50" charset="-128"/>
                <a:ea typeface="Noto Sans JP Light" panose="020B0200000000000000" pitchFamily="50" charset="-128"/>
              </a:rPr>
              <a:t>とサービスの単体購入の合計よりお得！</a:t>
            </a:r>
          </a:p>
          <a:p>
            <a:r>
              <a:rPr lang="ja-JP" altLang="en-US" sz="650" dirty="0">
                <a:latin typeface="Noto Sans JP Light" panose="020B0200000000000000" pitchFamily="50" charset="-128"/>
                <a:ea typeface="Noto Sans JP Light" panose="020B0200000000000000" pitchFamily="50" charset="-128"/>
              </a:rPr>
              <a:t>　例</a:t>
            </a:r>
            <a:r>
              <a:rPr lang="en-US" altLang="ja-JP" sz="650" dirty="0">
                <a:latin typeface="Noto Sans JP Light" panose="020B0200000000000000" pitchFamily="50" charset="-128"/>
                <a:ea typeface="Noto Sans JP Light" panose="020B0200000000000000" pitchFamily="50" charset="-128"/>
              </a:rPr>
              <a:t>:SMT1500RMU2U</a:t>
            </a:r>
            <a:r>
              <a:rPr lang="ja-JP" altLang="en-US" sz="650" dirty="0">
                <a:latin typeface="Noto Sans JP Light" panose="020B0200000000000000" pitchFamily="50" charset="-128"/>
                <a:ea typeface="Noto Sans JP Light" panose="020B0200000000000000" pitchFamily="50" charset="-128"/>
              </a:rPr>
              <a:t>の場合</a:t>
            </a:r>
            <a:r>
              <a:rPr lang="en-US" altLang="ja-JP" sz="650" dirty="0">
                <a:latin typeface="Noto Sans JP Light" panose="020B0200000000000000" pitchFamily="50" charset="-128"/>
                <a:ea typeface="Noto Sans JP Light" panose="020B0200000000000000" pitchFamily="50" charset="-128"/>
              </a:rPr>
              <a:t>:5</a:t>
            </a:r>
            <a:r>
              <a:rPr lang="ja-JP" altLang="en-US" sz="650" dirty="0">
                <a:latin typeface="Noto Sans JP Light" panose="020B0200000000000000" pitchFamily="50" charset="-128"/>
                <a:ea typeface="Noto Sans JP Light" panose="020B0200000000000000" pitchFamily="50" charset="-128"/>
              </a:rPr>
              <a:t>年製品保証延長サービス付き</a:t>
            </a:r>
            <a:r>
              <a:rPr lang="en-US" altLang="ja-JP" sz="650" dirty="0">
                <a:latin typeface="Noto Sans JP Light" panose="020B0200000000000000" pitchFamily="50" charset="-128"/>
                <a:ea typeface="Noto Sans JP Light" panose="020B0200000000000000" pitchFamily="50" charset="-128"/>
              </a:rPr>
              <a:t>UPS(SMT1500RMU2U5W)</a:t>
            </a:r>
            <a:r>
              <a:rPr lang="ja-JP" altLang="en-US" sz="650" dirty="0">
                <a:latin typeface="Noto Sans JP Light" panose="020B0200000000000000" pitchFamily="50" charset="-128"/>
                <a:ea typeface="Noto Sans JP Light" panose="020B0200000000000000" pitchFamily="50" charset="-128"/>
              </a:rPr>
              <a:t>が</a:t>
            </a:r>
            <a:r>
              <a:rPr lang="en-US" altLang="ja-JP" sz="650" dirty="0">
                <a:latin typeface="Noto Sans JP Light" panose="020B0200000000000000" pitchFamily="50" charset="-128"/>
                <a:ea typeface="Noto Sans JP Light" panose="020B0200000000000000" pitchFamily="50" charset="-128"/>
              </a:rPr>
              <a:t>22</a:t>
            </a:r>
            <a:r>
              <a:rPr lang="ja-JP" altLang="en-US" sz="650" dirty="0">
                <a:latin typeface="Noto Sans JP Light" panose="020B0200000000000000" pitchFamily="50" charset="-128"/>
                <a:ea typeface="Noto Sans JP Light" panose="020B0200000000000000" pitchFamily="50" charset="-128"/>
              </a:rPr>
              <a:t>％コスト削減</a:t>
            </a:r>
          </a:p>
        </p:txBody>
      </p:sp>
      <p:sp>
        <p:nvSpPr>
          <p:cNvPr id="110" name="TextBox 110"/>
          <p:cNvSpPr txBox="1"/>
          <p:nvPr/>
        </p:nvSpPr>
        <p:spPr>
          <a:xfrm>
            <a:off x="5676746" y="7690565"/>
            <a:ext cx="1589072" cy="175684"/>
          </a:xfrm>
          <a:prstGeom prst="rect">
            <a:avLst/>
          </a:prstGeom>
        </p:spPr>
        <p:txBody>
          <a:bodyPr lIns="0" tIns="0" rIns="0" bIns="0" rtlCol="0" anchor="t">
            <a:spAutoFit/>
          </a:bodyPr>
          <a:lstStyle/>
          <a:p>
            <a:pPr algn="just">
              <a:lnSpc>
                <a:spcPts val="700"/>
              </a:lnSpc>
              <a:spcBef>
                <a:spcPct val="0"/>
              </a:spcBef>
            </a:pPr>
            <a:r>
              <a:rPr lang="en-US" sz="500" spc="-15" dirty="0">
                <a:solidFill>
                  <a:srgbClr val="333333"/>
                </a:solidFill>
                <a:latin typeface="Noto Sans JP" panose="020B0200000000000000" pitchFamily="50" charset="-128"/>
                <a:ea typeface="Noto Sans JP" panose="020B0200000000000000" pitchFamily="50" charset="-128"/>
                <a:cs typeface="Poppins"/>
                <a:sym typeface="Poppins"/>
              </a:rPr>
              <a:t>←※</a:t>
            </a:r>
            <a:r>
              <a:rPr lang="en-US" sz="500" spc="-15" dirty="0" err="1">
                <a:solidFill>
                  <a:srgbClr val="333333"/>
                </a:solidFill>
                <a:latin typeface="Noto Sans JP" panose="020B0200000000000000" pitchFamily="50" charset="-128"/>
                <a:ea typeface="Noto Sans JP" panose="020B0200000000000000" pitchFamily="50" charset="-128"/>
                <a:cs typeface="Poppins"/>
                <a:sym typeface="Poppins"/>
              </a:rPr>
              <a:t>保守付きモデルの登録は</a:t>
            </a:r>
            <a:r>
              <a:rPr lang="en-US" sz="500" u="sng" spc="-15" dirty="0" err="1">
                <a:solidFill>
                  <a:srgbClr val="333333"/>
                </a:solidFill>
                <a:latin typeface="Noto Sans JP" panose="020B0200000000000000" pitchFamily="50" charset="-128"/>
                <a:ea typeface="Noto Sans JP" panose="020B0200000000000000" pitchFamily="50" charset="-128"/>
                <a:cs typeface="Poppins"/>
                <a:sym typeface="Poppins"/>
                <a:hlinkClick r:id="rId28" tooltip="https://clubapc.jp"/>
              </a:rPr>
              <a:t>Club</a:t>
            </a:r>
            <a:r>
              <a:rPr lang="en-US" sz="500" u="sng" spc="-15" dirty="0">
                <a:solidFill>
                  <a:srgbClr val="333333"/>
                </a:solidFill>
                <a:latin typeface="Noto Sans JP" panose="020B0200000000000000" pitchFamily="50" charset="-128"/>
                <a:ea typeface="Noto Sans JP" panose="020B0200000000000000" pitchFamily="50" charset="-128"/>
                <a:cs typeface="Poppins"/>
                <a:sym typeface="Poppins"/>
                <a:hlinkClick r:id="rId28" tooltip="https://clubapc.jp"/>
              </a:rPr>
              <a:t> </a:t>
            </a:r>
            <a:r>
              <a:rPr lang="en-US" sz="500" u="sng" spc="-15" dirty="0" err="1">
                <a:solidFill>
                  <a:srgbClr val="333333"/>
                </a:solidFill>
                <a:latin typeface="Noto Sans JP" panose="020B0200000000000000" pitchFamily="50" charset="-128"/>
                <a:ea typeface="Noto Sans JP" panose="020B0200000000000000" pitchFamily="50" charset="-128"/>
                <a:cs typeface="Poppins"/>
                <a:sym typeface="Poppins"/>
                <a:hlinkClick r:id="rId28" tooltip="https://clubapc.jp"/>
              </a:rPr>
              <a:t>APC</a:t>
            </a:r>
            <a:r>
              <a:rPr lang="en-US" sz="500" spc="-15" dirty="0" err="1">
                <a:solidFill>
                  <a:srgbClr val="333333"/>
                </a:solidFill>
                <a:latin typeface="Noto Sans JP" panose="020B0200000000000000" pitchFamily="50" charset="-128"/>
                <a:ea typeface="Noto Sans JP" panose="020B0200000000000000" pitchFamily="50" charset="-128"/>
                <a:cs typeface="Poppins"/>
                <a:sym typeface="Poppins"/>
              </a:rPr>
              <a:t>をご利用ください</a:t>
            </a:r>
            <a:endParaRPr lang="en-US" sz="500" spc="-15" dirty="0">
              <a:solidFill>
                <a:srgbClr val="333333"/>
              </a:solidFill>
              <a:latin typeface="Noto Sans JP" panose="020B0200000000000000" pitchFamily="50" charset="-128"/>
              <a:ea typeface="Noto Sans JP" panose="020B0200000000000000" pitchFamily="50" charset="-128"/>
              <a:cs typeface="Poppins"/>
              <a:sym typeface="Poppins"/>
            </a:endParaRPr>
          </a:p>
          <a:p>
            <a:pPr algn="just">
              <a:lnSpc>
                <a:spcPts val="700"/>
              </a:lnSpc>
              <a:spcBef>
                <a:spcPct val="0"/>
              </a:spcBef>
            </a:pPr>
            <a:r>
              <a:rPr lang="en-US" sz="500" spc="-15" dirty="0">
                <a:solidFill>
                  <a:srgbClr val="333333"/>
                </a:solidFill>
                <a:latin typeface="Noto Sans JP" panose="020B0200000000000000" pitchFamily="50" charset="-128"/>
                <a:ea typeface="Noto Sans JP" panose="020B0200000000000000" pitchFamily="50" charset="-128"/>
                <a:cs typeface="Poppins"/>
                <a:sym typeface="Poppins"/>
              </a:rPr>
              <a:t>https://club-jp.apc.com/</a:t>
            </a:r>
          </a:p>
        </p:txBody>
      </p:sp>
      <p:sp>
        <p:nvSpPr>
          <p:cNvPr id="111" name="TextBox 111"/>
          <p:cNvSpPr txBox="1"/>
          <p:nvPr/>
        </p:nvSpPr>
        <p:spPr>
          <a:xfrm>
            <a:off x="1956265" y="2599174"/>
            <a:ext cx="906190" cy="181653"/>
          </a:xfrm>
          <a:prstGeom prst="rect">
            <a:avLst/>
          </a:prstGeom>
        </p:spPr>
        <p:txBody>
          <a:bodyPr wrap="square" lIns="0" tIns="0" rIns="0" bIns="0" rtlCol="0" anchor="t">
            <a:spAutoFit/>
          </a:bodyPr>
          <a:lstStyle/>
          <a:p>
            <a:pPr algn="ctr">
              <a:lnSpc>
                <a:spcPts val="1470"/>
              </a:lnSpc>
              <a:spcBef>
                <a:spcPct val="0"/>
              </a:spcBef>
            </a:pPr>
            <a:r>
              <a:rPr lang="en-US" sz="1050" b="1" dirty="0" err="1">
                <a:solidFill>
                  <a:srgbClr val="FFFFFF"/>
                </a:solidFill>
                <a:latin typeface="Noto Sans JP" panose="020B0200000000000000" pitchFamily="50" charset="-128"/>
                <a:ea typeface="Noto Sans JP" panose="020B0200000000000000" pitchFamily="50" charset="-128"/>
                <a:cs typeface="Poppins Bold"/>
                <a:sym typeface="Poppins Bold"/>
              </a:rPr>
              <a:t>SMTシリーズ</a:t>
            </a:r>
            <a:endParaRPr lang="en-US" sz="1050"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12" name="TextBox 112"/>
          <p:cNvSpPr txBox="1"/>
          <p:nvPr/>
        </p:nvSpPr>
        <p:spPr>
          <a:xfrm>
            <a:off x="5689331" y="729967"/>
            <a:ext cx="1121647" cy="490519"/>
          </a:xfrm>
          <a:prstGeom prst="rect">
            <a:avLst/>
          </a:prstGeom>
        </p:spPr>
        <p:txBody>
          <a:bodyPr wrap="square" lIns="0" tIns="0" rIns="0" bIns="0" rtlCol="0" anchor="t">
            <a:spAutoFit/>
          </a:bodyPr>
          <a:lstStyle/>
          <a:p>
            <a:pPr algn="l">
              <a:lnSpc>
                <a:spcPts val="1260"/>
              </a:lnSpc>
            </a:pPr>
            <a:r>
              <a:rPr lang="en-US" sz="900" b="1" dirty="0" err="1">
                <a:solidFill>
                  <a:srgbClr val="FFFFFF"/>
                </a:solidFill>
                <a:latin typeface="Noto Sans JP" panose="020B0200000000000000" pitchFamily="50" charset="-128"/>
                <a:ea typeface="Noto Sans JP" panose="020B0200000000000000" pitchFamily="50" charset="-128"/>
                <a:cs typeface="Poppins Bold"/>
                <a:sym typeface="Poppins Bold"/>
              </a:rPr>
              <a:t>ルータ</a:t>
            </a:r>
            <a:r>
              <a:rPr lang="en-US" sz="900" b="1" dirty="0">
                <a:solidFill>
                  <a:srgbClr val="FFFFFF"/>
                </a:solidFill>
                <a:latin typeface="Noto Sans JP" panose="020B0200000000000000" pitchFamily="50" charset="-128"/>
                <a:ea typeface="Noto Sans JP" panose="020B0200000000000000" pitchFamily="50" charset="-128"/>
                <a:cs typeface="Poppins Bold"/>
                <a:sym typeface="Poppins Bold"/>
              </a:rPr>
              <a:t>ー</a:t>
            </a:r>
          </a:p>
          <a:p>
            <a:pPr algn="l">
              <a:lnSpc>
                <a:spcPts val="1260"/>
              </a:lnSpc>
            </a:pPr>
            <a:r>
              <a:rPr lang="en-US" sz="900" b="1" dirty="0" err="1">
                <a:solidFill>
                  <a:srgbClr val="FFFFFF"/>
                </a:solidFill>
                <a:latin typeface="Noto Sans JP" panose="020B0200000000000000" pitchFamily="50" charset="-128"/>
                <a:ea typeface="Noto Sans JP" panose="020B0200000000000000" pitchFamily="50" charset="-128"/>
                <a:cs typeface="Poppins Bold"/>
                <a:sym typeface="Poppins Bold"/>
              </a:rPr>
              <a:t>スイッチ等の</a:t>
            </a:r>
            <a:endParaRPr lang="en-US" sz="900" b="1" dirty="0">
              <a:solidFill>
                <a:srgbClr val="FFFFFF"/>
              </a:solidFill>
              <a:latin typeface="Noto Sans JP" panose="020B0200000000000000" pitchFamily="50" charset="-128"/>
              <a:ea typeface="Noto Sans JP" panose="020B0200000000000000" pitchFamily="50" charset="-128"/>
              <a:cs typeface="Poppins Bold"/>
              <a:sym typeface="Poppins Bold"/>
            </a:endParaRPr>
          </a:p>
          <a:p>
            <a:pPr algn="l">
              <a:lnSpc>
                <a:spcPts val="1260"/>
              </a:lnSpc>
              <a:spcBef>
                <a:spcPct val="0"/>
              </a:spcBef>
            </a:pPr>
            <a:r>
              <a:rPr lang="en-US" sz="900" b="1" dirty="0" err="1">
                <a:solidFill>
                  <a:srgbClr val="FFFFFF"/>
                </a:solidFill>
                <a:latin typeface="Noto Sans JP" panose="020B0200000000000000" pitchFamily="50" charset="-128"/>
                <a:ea typeface="Noto Sans JP" panose="020B0200000000000000" pitchFamily="50" charset="-128"/>
                <a:cs typeface="Poppins Bold"/>
                <a:sym typeface="Poppins Bold"/>
              </a:rPr>
              <a:t>ネットワーク機器</a:t>
            </a:r>
            <a:endParaRPr lang="en-US" sz="900"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13" name="TextBox 113"/>
          <p:cNvSpPr txBox="1"/>
          <p:nvPr/>
        </p:nvSpPr>
        <p:spPr>
          <a:xfrm>
            <a:off x="229100" y="1520757"/>
            <a:ext cx="1033679" cy="490220"/>
          </a:xfrm>
          <a:prstGeom prst="rect">
            <a:avLst/>
          </a:prstGeom>
        </p:spPr>
        <p:txBody>
          <a:bodyPr lIns="0" tIns="0" rIns="0" bIns="0" rtlCol="0" anchor="t">
            <a:spAutoFit/>
          </a:bodyPr>
          <a:lstStyle/>
          <a:p>
            <a:pPr algn="ctr">
              <a:lnSpc>
                <a:spcPts val="1330"/>
              </a:lnSpc>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瞬断ゼロ</a:t>
            </a:r>
            <a:r>
              <a:rPr lang="en-US" sz="950" dirty="0">
                <a:solidFill>
                  <a:srgbClr val="FFFFFF"/>
                </a:solidFill>
                <a:latin typeface="Noto Sans JP" panose="020B0200000000000000" pitchFamily="50" charset="-128"/>
                <a:ea typeface="Noto Sans JP" panose="020B0200000000000000" pitchFamily="50" charset="-128"/>
                <a:cs typeface="Poppins"/>
                <a:sym typeface="Poppins"/>
              </a:rPr>
              <a:t>(0ms)</a:t>
            </a: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が必要またはノイズ</a:t>
            </a:r>
            <a:endParaRPr lang="en-US" sz="95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330"/>
              </a:lnSpc>
              <a:spcBef>
                <a:spcPct val="0"/>
              </a:spcBef>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電圧変動に弱い</a:t>
            </a: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14" name="TextBox 114"/>
          <p:cNvSpPr txBox="1"/>
          <p:nvPr/>
        </p:nvSpPr>
        <p:spPr>
          <a:xfrm>
            <a:off x="2238024" y="1586445"/>
            <a:ext cx="1582023" cy="328295"/>
          </a:xfrm>
          <a:prstGeom prst="rect">
            <a:avLst/>
          </a:prstGeom>
        </p:spPr>
        <p:txBody>
          <a:bodyPr lIns="0" tIns="0" rIns="0" bIns="0" rtlCol="0" anchor="t">
            <a:spAutoFit/>
          </a:bodyPr>
          <a:lstStyle/>
          <a:p>
            <a:pPr algn="ctr">
              <a:lnSpc>
                <a:spcPts val="1330"/>
              </a:lnSpc>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ネットワークLAN</a:t>
            </a:r>
            <a:endParaRPr lang="en-US" sz="95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330"/>
              </a:lnSpc>
              <a:spcBef>
                <a:spcPct val="0"/>
              </a:spcBef>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SNMP経由での管理が必要</a:t>
            </a: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15" name="TextBox 115"/>
          <p:cNvSpPr txBox="1"/>
          <p:nvPr/>
        </p:nvSpPr>
        <p:spPr>
          <a:xfrm>
            <a:off x="687673" y="2843465"/>
            <a:ext cx="1346211" cy="414601"/>
          </a:xfrm>
          <a:prstGeom prst="rect">
            <a:avLst/>
          </a:prstGeom>
        </p:spPr>
        <p:txBody>
          <a:bodyPr lIns="0" tIns="0" rIns="0" bIns="0" rtlCol="0" anchor="t">
            <a:spAutoFit/>
          </a:bodyPr>
          <a:lstStyle/>
          <a:p>
            <a:pPr algn="l">
              <a:lnSpc>
                <a:spcPts val="1050"/>
              </a:lnSpc>
            </a:pPr>
            <a:r>
              <a:rPr lang="en-US" sz="750">
                <a:solidFill>
                  <a:srgbClr val="FFFFFF"/>
                </a:solidFill>
                <a:latin typeface="Noto Sans JP" panose="020B0200000000000000" pitchFamily="50" charset="-128"/>
                <a:ea typeface="Noto Sans JP" panose="020B0200000000000000" pitchFamily="50" charset="-128"/>
                <a:cs typeface="Poppins"/>
                <a:sym typeface="Poppins"/>
              </a:rPr>
              <a:t>産業用途やミッション</a:t>
            </a:r>
          </a:p>
          <a:p>
            <a:pPr algn="l">
              <a:lnSpc>
                <a:spcPts val="1050"/>
              </a:lnSpc>
              <a:spcBef>
                <a:spcPct val="0"/>
              </a:spcBef>
            </a:pPr>
            <a:r>
              <a:rPr lang="en-US" sz="750">
                <a:solidFill>
                  <a:srgbClr val="FFFFFF"/>
                </a:solidFill>
                <a:latin typeface="Noto Sans JP" panose="020B0200000000000000" pitchFamily="50" charset="-128"/>
                <a:ea typeface="Noto Sans JP" panose="020B0200000000000000" pitchFamily="50" charset="-128"/>
                <a:cs typeface="Poppins"/>
                <a:sym typeface="Poppins"/>
              </a:rPr>
              <a:t>クリティカルなシステム向けの高密度モデル</a:t>
            </a:r>
          </a:p>
        </p:txBody>
      </p:sp>
      <p:sp>
        <p:nvSpPr>
          <p:cNvPr id="116" name="TextBox 116"/>
          <p:cNvSpPr txBox="1"/>
          <p:nvPr/>
        </p:nvSpPr>
        <p:spPr>
          <a:xfrm>
            <a:off x="1360778" y="1485866"/>
            <a:ext cx="794625" cy="490220"/>
          </a:xfrm>
          <a:prstGeom prst="rect">
            <a:avLst/>
          </a:prstGeom>
        </p:spPr>
        <p:txBody>
          <a:bodyPr lIns="0" tIns="0" rIns="0" bIns="0" rtlCol="0" anchor="t">
            <a:spAutoFit/>
          </a:bodyPr>
          <a:lstStyle/>
          <a:p>
            <a:pPr algn="ctr">
              <a:lnSpc>
                <a:spcPts val="1330"/>
              </a:lnSpc>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ミッション</a:t>
            </a:r>
            <a:endParaRPr lang="en-US" sz="95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330"/>
              </a:lnSpc>
              <a:spcBef>
                <a:spcPct val="0"/>
              </a:spcBef>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クリティカル</a:t>
            </a:r>
            <a:endParaRPr lang="en-US" sz="95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330"/>
              </a:lnSpc>
              <a:spcBef>
                <a:spcPct val="0"/>
              </a:spcBef>
            </a:pP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瞬断NG</a:t>
            </a: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17" name="TextBox 117"/>
          <p:cNvSpPr txBox="1"/>
          <p:nvPr/>
        </p:nvSpPr>
        <p:spPr>
          <a:xfrm>
            <a:off x="1986655" y="2446984"/>
            <a:ext cx="1346211" cy="134332"/>
          </a:xfrm>
          <a:prstGeom prst="rect">
            <a:avLst/>
          </a:prstGeom>
        </p:spPr>
        <p:txBody>
          <a:bodyPr wrap="square" lIns="0" tIns="0" rIns="0" bIns="0" rtlCol="0" anchor="t">
            <a:spAutoFit/>
          </a:bodyPr>
          <a:lstStyle/>
          <a:p>
            <a:pPr algn="ctr">
              <a:lnSpc>
                <a:spcPts val="1120"/>
              </a:lnSpc>
              <a:spcBef>
                <a:spcPct val="0"/>
              </a:spcBef>
            </a:pPr>
            <a:r>
              <a:rPr lang="en-US" sz="800" b="1" dirty="0">
                <a:solidFill>
                  <a:srgbClr val="FFFFFF"/>
                </a:solidFill>
                <a:latin typeface="Noto Sans JP" panose="020B0200000000000000" pitchFamily="50" charset="-128"/>
                <a:ea typeface="Noto Sans JP" panose="020B0200000000000000" pitchFamily="50" charset="-128"/>
                <a:cs typeface="Poppins Bold"/>
                <a:sym typeface="Poppins Bold"/>
              </a:rPr>
              <a:t>    （</a:t>
            </a:r>
            <a:r>
              <a:rPr lang="en-US" sz="800" b="1" dirty="0" err="1">
                <a:solidFill>
                  <a:srgbClr val="FFFFFF"/>
                </a:solidFill>
                <a:latin typeface="Noto Sans JP" panose="020B0200000000000000" pitchFamily="50" charset="-128"/>
                <a:ea typeface="Noto Sans JP" panose="020B0200000000000000" pitchFamily="50" charset="-128"/>
                <a:cs typeface="Poppins Bold"/>
                <a:sym typeface="Poppins Bold"/>
              </a:rPr>
              <a:t>ネットワーク管理</a:t>
            </a:r>
            <a:r>
              <a:rPr lang="en-US" sz="800" b="1" dirty="0">
                <a:solidFill>
                  <a:srgbClr val="FFFFFF"/>
                </a:solidFill>
                <a:latin typeface="Noto Sans JP" panose="020B0200000000000000" pitchFamily="50" charset="-128"/>
                <a:ea typeface="Noto Sans JP" panose="020B0200000000000000" pitchFamily="50" charset="-128"/>
                <a:cs typeface="Poppins Bold"/>
                <a:sym typeface="Poppins Bold"/>
              </a:rPr>
              <a:t>）    </a:t>
            </a:r>
          </a:p>
        </p:txBody>
      </p:sp>
      <p:sp>
        <p:nvSpPr>
          <p:cNvPr id="118" name="TextBox 118"/>
          <p:cNvSpPr txBox="1"/>
          <p:nvPr/>
        </p:nvSpPr>
        <p:spPr>
          <a:xfrm>
            <a:off x="2044530" y="2782054"/>
            <a:ext cx="1366313" cy="225126"/>
          </a:xfrm>
          <a:prstGeom prst="rect">
            <a:avLst/>
          </a:prstGeom>
        </p:spPr>
        <p:txBody>
          <a:bodyPr wrap="square" lIns="0" tIns="0" rIns="0" bIns="0" rtlCol="0" anchor="t">
            <a:spAutoFit/>
          </a:bodyPr>
          <a:lstStyle/>
          <a:p>
            <a:pPr algn="just">
              <a:lnSpc>
                <a:spcPts val="910"/>
              </a:lnSpc>
              <a:spcBef>
                <a:spcPct val="0"/>
              </a:spcBef>
            </a:pPr>
            <a:r>
              <a:rPr lang="en-US" sz="650" b="1" dirty="0">
                <a:solidFill>
                  <a:srgbClr val="FFFFFF"/>
                </a:solidFill>
                <a:latin typeface="Noto Sans JP" panose="020B0200000000000000" pitchFamily="50" charset="-128"/>
                <a:ea typeface="Noto Sans JP" panose="020B0200000000000000" pitchFamily="50" charset="-128"/>
                <a:cs typeface="Poppins Bold"/>
                <a:sym typeface="Poppins Bold"/>
              </a:rPr>
              <a:t>※</a:t>
            </a:r>
            <a:r>
              <a:rPr lang="en-US" sz="650" b="1" dirty="0" err="1">
                <a:solidFill>
                  <a:srgbClr val="FFFFFF"/>
                </a:solidFill>
                <a:latin typeface="Noto Sans JP" panose="020B0200000000000000" pitchFamily="50" charset="-128"/>
                <a:ea typeface="Noto Sans JP" panose="020B0200000000000000" pitchFamily="50" charset="-128"/>
                <a:cs typeface="Poppins Bold"/>
                <a:sym typeface="Poppins Bold"/>
              </a:rPr>
              <a:t>別途ネットワーク</a:t>
            </a:r>
            <a:endParaRPr lang="en-US" sz="650" b="1" dirty="0">
              <a:solidFill>
                <a:srgbClr val="FFFFFF"/>
              </a:solidFill>
              <a:latin typeface="Noto Sans JP" panose="020B0200000000000000" pitchFamily="50" charset="-128"/>
              <a:ea typeface="Noto Sans JP" panose="020B0200000000000000" pitchFamily="50" charset="-128"/>
              <a:cs typeface="Poppins Bold"/>
              <a:sym typeface="Poppins Bold"/>
            </a:endParaRPr>
          </a:p>
          <a:p>
            <a:pPr algn="just">
              <a:lnSpc>
                <a:spcPts val="910"/>
              </a:lnSpc>
              <a:spcBef>
                <a:spcPct val="0"/>
              </a:spcBef>
            </a:pPr>
            <a:r>
              <a:rPr lang="en-US" sz="650" b="1" dirty="0" err="1">
                <a:solidFill>
                  <a:srgbClr val="FFFFFF"/>
                </a:solidFill>
                <a:latin typeface="Noto Sans JP" panose="020B0200000000000000" pitchFamily="50" charset="-128"/>
                <a:ea typeface="Noto Sans JP" panose="020B0200000000000000" pitchFamily="50" charset="-128"/>
                <a:cs typeface="Poppins Bold"/>
                <a:sym typeface="Poppins Bold"/>
              </a:rPr>
              <a:t>マネジメントカードが必要</a:t>
            </a:r>
            <a:endParaRPr lang="en-US" sz="650"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19" name="TextBox 119"/>
          <p:cNvSpPr txBox="1"/>
          <p:nvPr/>
        </p:nvSpPr>
        <p:spPr>
          <a:xfrm>
            <a:off x="2409058" y="2995866"/>
            <a:ext cx="1213091" cy="273536"/>
          </a:xfrm>
          <a:prstGeom prst="rect">
            <a:avLst/>
          </a:prstGeom>
        </p:spPr>
        <p:txBody>
          <a:bodyPr lIns="0" tIns="0" rIns="0" bIns="0" rtlCol="0" anchor="t">
            <a:spAutoFit/>
          </a:bodyPr>
          <a:lstStyle/>
          <a:p>
            <a:pPr algn="l">
              <a:lnSpc>
                <a:spcPts val="1050"/>
              </a:lnSpc>
              <a:spcBef>
                <a:spcPct val="0"/>
              </a:spcBef>
            </a:pPr>
            <a:r>
              <a:rPr lang="en-US" sz="750" dirty="0" err="1">
                <a:solidFill>
                  <a:srgbClr val="FFFFFF"/>
                </a:solidFill>
                <a:latin typeface="Noto Sans JP" panose="020B0200000000000000" pitchFamily="50" charset="-128"/>
                <a:ea typeface="Noto Sans JP" panose="020B0200000000000000" pitchFamily="50" charset="-128"/>
                <a:cs typeface="Poppins"/>
                <a:sym typeface="Poppins"/>
              </a:rPr>
              <a:t>オフィスや拠点のIT機器に最適な正弦波出力モデル</a:t>
            </a:r>
            <a:endParaRPr lang="en-US" sz="75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20" name="TextBox 120"/>
          <p:cNvSpPr txBox="1"/>
          <p:nvPr/>
        </p:nvSpPr>
        <p:spPr>
          <a:xfrm>
            <a:off x="5701633" y="2462564"/>
            <a:ext cx="444898" cy="134332"/>
          </a:xfrm>
          <a:prstGeom prst="rect">
            <a:avLst/>
          </a:prstGeom>
        </p:spPr>
        <p:txBody>
          <a:bodyPr lIns="0" tIns="0" rIns="0" bIns="0" rtlCol="0" anchor="t">
            <a:spAutoFit/>
          </a:bodyPr>
          <a:lstStyle/>
          <a:p>
            <a:pPr algn="ctr">
              <a:lnSpc>
                <a:spcPts val="1120"/>
              </a:lnSpc>
              <a:spcBef>
                <a:spcPct val="0"/>
              </a:spcBef>
            </a:pPr>
            <a:r>
              <a:rPr lang="en-US" sz="800" b="1">
                <a:solidFill>
                  <a:srgbClr val="FFFFFF"/>
                </a:solidFill>
                <a:latin typeface="Noto Sans JP" panose="020B0200000000000000" pitchFamily="50" charset="-128"/>
                <a:ea typeface="Noto Sans JP" panose="020B0200000000000000" pitchFamily="50" charset="-128"/>
                <a:cs typeface="Poppins Bold"/>
                <a:sym typeface="Poppins Bold"/>
              </a:rPr>
              <a:t> (正弦波) </a:t>
            </a:r>
          </a:p>
        </p:txBody>
      </p:sp>
      <p:sp>
        <p:nvSpPr>
          <p:cNvPr id="121" name="TextBox 121"/>
          <p:cNvSpPr txBox="1"/>
          <p:nvPr/>
        </p:nvSpPr>
        <p:spPr>
          <a:xfrm>
            <a:off x="5069418" y="1579213"/>
            <a:ext cx="1077113" cy="328295"/>
          </a:xfrm>
          <a:prstGeom prst="rect">
            <a:avLst/>
          </a:prstGeom>
        </p:spPr>
        <p:txBody>
          <a:bodyPr lIns="0" tIns="0" rIns="0" bIns="0" rtlCol="0" anchor="t">
            <a:spAutoFit/>
          </a:bodyPr>
          <a:lstStyle/>
          <a:p>
            <a:pPr algn="ctr">
              <a:lnSpc>
                <a:spcPts val="1330"/>
              </a:lnSpc>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複数機器の</a:t>
            </a:r>
            <a:endParaRPr lang="en-US" sz="95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330"/>
              </a:lnSpc>
              <a:spcBef>
                <a:spcPct val="0"/>
              </a:spcBef>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集中管理が必要</a:t>
            </a: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23" name="TextBox 123"/>
          <p:cNvSpPr txBox="1"/>
          <p:nvPr/>
        </p:nvSpPr>
        <p:spPr>
          <a:xfrm>
            <a:off x="6279020" y="1515385"/>
            <a:ext cx="1018031" cy="490220"/>
          </a:xfrm>
          <a:prstGeom prst="rect">
            <a:avLst/>
          </a:prstGeom>
        </p:spPr>
        <p:txBody>
          <a:bodyPr lIns="0" tIns="0" rIns="0" bIns="0" rtlCol="0" anchor="t">
            <a:spAutoFit/>
          </a:bodyPr>
          <a:lstStyle/>
          <a:p>
            <a:pPr algn="ctr">
              <a:lnSpc>
                <a:spcPts val="1330"/>
              </a:lnSpc>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通信維持が目的</a:t>
            </a:r>
            <a:endParaRPr lang="en-US" sz="95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330"/>
              </a:lnSpc>
            </a:pP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必要最低限</a:t>
            </a:r>
            <a:r>
              <a:rPr lang="en-US" sz="950" dirty="0">
                <a:solidFill>
                  <a:srgbClr val="FFFFFF"/>
                </a:solidFill>
                <a:latin typeface="Noto Sans JP" panose="020B0200000000000000" pitchFamily="50" charset="-128"/>
                <a:ea typeface="Noto Sans JP" panose="020B0200000000000000" pitchFamily="50" charset="-128"/>
                <a:cs typeface="Poppins"/>
                <a:sym typeface="Poppins"/>
              </a:rPr>
              <a:t>)</a:t>
            </a:r>
          </a:p>
          <a:p>
            <a:pPr algn="ctr">
              <a:lnSpc>
                <a:spcPts val="1330"/>
              </a:lnSpc>
              <a:spcBef>
                <a:spcPct val="0"/>
              </a:spcBef>
            </a:pPr>
            <a:r>
              <a:rPr lang="en-US" sz="950" dirty="0" err="1">
                <a:solidFill>
                  <a:srgbClr val="FFFFFF"/>
                </a:solidFill>
                <a:latin typeface="Noto Sans JP" panose="020B0200000000000000" pitchFamily="50" charset="-128"/>
                <a:ea typeface="Noto Sans JP" panose="020B0200000000000000" pitchFamily="50" charset="-128"/>
                <a:cs typeface="Poppins"/>
                <a:sym typeface="Poppins"/>
              </a:rPr>
              <a:t>省スペース重視</a:t>
            </a:r>
            <a:endParaRPr lang="en-US" sz="95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24" name="TextBox 124"/>
          <p:cNvSpPr txBox="1"/>
          <p:nvPr/>
        </p:nvSpPr>
        <p:spPr>
          <a:xfrm>
            <a:off x="6224785" y="2423406"/>
            <a:ext cx="1148725" cy="181653"/>
          </a:xfrm>
          <a:prstGeom prst="rect">
            <a:avLst/>
          </a:prstGeom>
        </p:spPr>
        <p:txBody>
          <a:bodyPr wrap="square" lIns="0" tIns="0" rIns="0" bIns="0" rtlCol="0" anchor="t">
            <a:spAutoFit/>
          </a:bodyPr>
          <a:lstStyle/>
          <a:p>
            <a:pPr algn="ctr">
              <a:lnSpc>
                <a:spcPts val="1470"/>
              </a:lnSpc>
              <a:spcBef>
                <a:spcPct val="0"/>
              </a:spcBef>
            </a:pPr>
            <a:r>
              <a:rPr lang="en-US" sz="1050" b="1" dirty="0" err="1">
                <a:solidFill>
                  <a:srgbClr val="FFFFFF"/>
                </a:solidFill>
                <a:latin typeface="Noto Sans JP" panose="020B0200000000000000" pitchFamily="50" charset="-128"/>
                <a:ea typeface="Noto Sans JP" panose="020B0200000000000000" pitchFamily="50" charset="-128"/>
                <a:cs typeface="Poppins Bold"/>
                <a:sym typeface="Poppins Bold"/>
              </a:rPr>
              <a:t>SCLシリーズ</a:t>
            </a:r>
            <a:endParaRPr lang="en-US" sz="1050" b="1" dirty="0">
              <a:solidFill>
                <a:srgbClr val="FFFFFF"/>
              </a:solidFill>
              <a:latin typeface="Noto Sans JP" panose="020B0200000000000000" pitchFamily="50" charset="-128"/>
              <a:ea typeface="Noto Sans JP" panose="020B0200000000000000" pitchFamily="50" charset="-128"/>
              <a:cs typeface="Poppins Bold"/>
              <a:sym typeface="Poppins Bold"/>
            </a:endParaRPr>
          </a:p>
        </p:txBody>
      </p:sp>
      <p:sp>
        <p:nvSpPr>
          <p:cNvPr id="126" name="TextBox 126"/>
          <p:cNvSpPr txBox="1"/>
          <p:nvPr/>
        </p:nvSpPr>
        <p:spPr>
          <a:xfrm>
            <a:off x="5708490" y="2656091"/>
            <a:ext cx="762792" cy="346249"/>
          </a:xfrm>
          <a:prstGeom prst="rect">
            <a:avLst/>
          </a:prstGeom>
        </p:spPr>
        <p:txBody>
          <a:bodyPr lIns="0" tIns="0" rIns="0" bIns="0" rtlCol="0" anchor="t">
            <a:spAutoFit/>
          </a:bodyPr>
          <a:lstStyle/>
          <a:p>
            <a:pPr algn="l">
              <a:lnSpc>
                <a:spcPts val="937"/>
              </a:lnSpc>
            </a:pPr>
            <a:r>
              <a:rPr lang="en-US" sz="750" dirty="0">
                <a:solidFill>
                  <a:srgbClr val="FFFFFF"/>
                </a:solidFill>
                <a:latin typeface="Noto Sans JP" panose="020B0200000000000000" pitchFamily="50" charset="-128"/>
                <a:ea typeface="Noto Sans JP" panose="020B0200000000000000" pitchFamily="50" charset="-128"/>
                <a:cs typeface="Poppins"/>
                <a:sym typeface="Poppins"/>
              </a:rPr>
              <a:t>省スペース1U</a:t>
            </a:r>
          </a:p>
          <a:p>
            <a:pPr algn="l">
              <a:lnSpc>
                <a:spcPts val="937"/>
              </a:lnSpc>
            </a:pPr>
            <a:r>
              <a:rPr lang="en-US" sz="750" dirty="0" err="1">
                <a:solidFill>
                  <a:srgbClr val="FFFFFF"/>
                </a:solidFill>
                <a:latin typeface="Noto Sans JP" panose="020B0200000000000000" pitchFamily="50" charset="-128"/>
                <a:ea typeface="Noto Sans JP" panose="020B0200000000000000" pitchFamily="50" charset="-128"/>
                <a:cs typeface="Poppins"/>
                <a:sym typeface="Poppins"/>
              </a:rPr>
              <a:t>リチウムで長寿命</a:t>
            </a:r>
            <a:endParaRPr lang="en-US" sz="75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937"/>
              </a:lnSpc>
            </a:pPr>
            <a:r>
              <a:rPr lang="en-US" sz="750" dirty="0" err="1">
                <a:solidFill>
                  <a:srgbClr val="FFFFFF"/>
                </a:solidFill>
                <a:latin typeface="Noto Sans JP" panose="020B0200000000000000" pitchFamily="50" charset="-128"/>
                <a:ea typeface="Noto Sans JP" panose="020B0200000000000000" pitchFamily="50" charset="-128"/>
                <a:cs typeface="Poppins"/>
                <a:sym typeface="Poppins"/>
              </a:rPr>
              <a:t>常時商用モデル</a:t>
            </a:r>
            <a:endParaRPr lang="en-US" sz="75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27" name="TextBox 127"/>
          <p:cNvSpPr txBox="1"/>
          <p:nvPr/>
        </p:nvSpPr>
        <p:spPr>
          <a:xfrm>
            <a:off x="6295042" y="3057551"/>
            <a:ext cx="521013" cy="199157"/>
          </a:xfrm>
          <a:prstGeom prst="rect">
            <a:avLst/>
          </a:prstGeom>
        </p:spPr>
        <p:txBody>
          <a:bodyPr wrap="square" lIns="0" tIns="0" rIns="0" bIns="0" rtlCol="0" anchor="t">
            <a:spAutoFit/>
          </a:bodyPr>
          <a:lstStyle/>
          <a:p>
            <a:pPr algn="l">
              <a:lnSpc>
                <a:spcPts val="770"/>
              </a:lnSpc>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動画視聴は</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770"/>
              </a:lnSpc>
              <a:spcBef>
                <a:spcPct val="0"/>
              </a:spcBef>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QRコードから</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28" name="TextBox 128"/>
          <p:cNvSpPr txBox="1"/>
          <p:nvPr/>
        </p:nvSpPr>
        <p:spPr>
          <a:xfrm>
            <a:off x="4439234" y="3080743"/>
            <a:ext cx="584937" cy="199157"/>
          </a:xfrm>
          <a:prstGeom prst="rect">
            <a:avLst/>
          </a:prstGeom>
        </p:spPr>
        <p:txBody>
          <a:bodyPr wrap="square" lIns="0" tIns="0" rIns="0" bIns="0" rtlCol="0" anchor="t">
            <a:spAutoFit/>
          </a:bodyPr>
          <a:lstStyle/>
          <a:p>
            <a:pPr algn="l">
              <a:lnSpc>
                <a:spcPts val="770"/>
              </a:lnSpc>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動画視聴は</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770"/>
              </a:lnSpc>
              <a:spcBef>
                <a:spcPct val="0"/>
              </a:spcBef>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QRコードから</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29" name="TextBox 129"/>
          <p:cNvSpPr txBox="1"/>
          <p:nvPr/>
        </p:nvSpPr>
        <p:spPr>
          <a:xfrm>
            <a:off x="963971" y="2610814"/>
            <a:ext cx="550110" cy="199157"/>
          </a:xfrm>
          <a:prstGeom prst="rect">
            <a:avLst/>
          </a:prstGeom>
        </p:spPr>
        <p:txBody>
          <a:bodyPr wrap="square" lIns="0" tIns="0" rIns="0" bIns="0" rtlCol="0" anchor="t">
            <a:spAutoFit/>
          </a:bodyPr>
          <a:lstStyle/>
          <a:p>
            <a:pPr algn="l">
              <a:lnSpc>
                <a:spcPts val="770"/>
              </a:lnSpc>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動画視聴は</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770"/>
              </a:lnSpc>
              <a:spcBef>
                <a:spcPct val="0"/>
              </a:spcBef>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QRコードから</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0" name="TextBox 130"/>
          <p:cNvSpPr txBox="1"/>
          <p:nvPr/>
        </p:nvSpPr>
        <p:spPr>
          <a:xfrm>
            <a:off x="5546970" y="8089659"/>
            <a:ext cx="1525984" cy="172420"/>
          </a:xfrm>
          <a:prstGeom prst="rect">
            <a:avLst/>
          </a:prstGeom>
        </p:spPr>
        <p:txBody>
          <a:bodyPr lIns="0" tIns="0" rIns="0" bIns="0" rtlCol="0" anchor="t">
            <a:spAutoFit/>
          </a:bodyPr>
          <a:lstStyle/>
          <a:p>
            <a:pPr algn="l">
              <a:lnSpc>
                <a:spcPts val="700"/>
              </a:lnSpc>
            </a:pPr>
            <a:r>
              <a:rPr lang="en-US" sz="500" u="sng" dirty="0" err="1">
                <a:solidFill>
                  <a:srgbClr val="333333"/>
                </a:solidFill>
                <a:latin typeface="Noto Sans JP" panose="020B0200000000000000" pitchFamily="50" charset="-128"/>
                <a:ea typeface="Noto Sans JP" panose="020B0200000000000000" pitchFamily="50" charset="-128"/>
                <a:cs typeface="Poppins"/>
                <a:sym typeface="Poppins"/>
                <a:hlinkClick r:id="rId29" tooltip="https://www.se.com/jp/ja/faqs/FAQ000248550/"/>
              </a:rPr>
              <a:t>保守付きモデル型番一覧</a:t>
            </a:r>
            <a:r>
              <a:rPr lang="en-US" sz="500" u="sng" dirty="0">
                <a:solidFill>
                  <a:srgbClr val="333333"/>
                </a:solidFill>
                <a:latin typeface="Noto Sans JP" panose="020B0200000000000000" pitchFamily="50" charset="-128"/>
                <a:ea typeface="Noto Sans JP" panose="020B0200000000000000" pitchFamily="50" charset="-128"/>
                <a:cs typeface="Poppins"/>
                <a:sym typeface="Poppins"/>
                <a:hlinkClick r:id="rId29" tooltip="https://www.se.com/jp/ja/faqs/FAQ000248550/"/>
              </a:rPr>
              <a:t>：</a:t>
            </a:r>
          </a:p>
          <a:p>
            <a:pPr algn="l">
              <a:lnSpc>
                <a:spcPts val="700"/>
              </a:lnSpc>
            </a:pPr>
            <a:r>
              <a:rPr lang="en-US" sz="500" u="sng" dirty="0">
                <a:solidFill>
                  <a:srgbClr val="333333"/>
                </a:solidFill>
                <a:latin typeface="Noto Sans JP" panose="020B0200000000000000" pitchFamily="50" charset="-128"/>
                <a:ea typeface="Noto Sans JP" panose="020B0200000000000000" pitchFamily="50" charset="-128"/>
                <a:cs typeface="Poppins"/>
                <a:sym typeface="Poppins"/>
                <a:hlinkClick r:id="rId29" tooltip="https://www.se.com/jp/ja/faqs/FAQ000248550/"/>
              </a:rPr>
              <a:t>https://www.se.com/jp/ja/faqs/FAQ000248550/</a:t>
            </a:r>
          </a:p>
        </p:txBody>
      </p:sp>
      <p:sp>
        <p:nvSpPr>
          <p:cNvPr id="131" name="TextBox 131"/>
          <p:cNvSpPr txBox="1"/>
          <p:nvPr/>
        </p:nvSpPr>
        <p:spPr>
          <a:xfrm>
            <a:off x="241970" y="3499006"/>
            <a:ext cx="1025260" cy="157094"/>
          </a:xfrm>
          <a:prstGeom prst="rect">
            <a:avLst/>
          </a:prstGeom>
        </p:spPr>
        <p:txBody>
          <a:bodyPr wrap="square" lIns="0" tIns="0" rIns="0" bIns="0" rtlCol="0" anchor="t">
            <a:spAutoFit/>
          </a:bodyPr>
          <a:lstStyle/>
          <a:p>
            <a:pPr algn="ctr">
              <a:lnSpc>
                <a:spcPts val="1260"/>
              </a:lnSpc>
              <a:spcBef>
                <a:spcPct val="0"/>
              </a:spcBef>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主要機能</a:t>
            </a:r>
            <a:r>
              <a:rPr lang="en-US" sz="9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サービス</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2" name="TextBox 132"/>
          <p:cNvSpPr txBox="1"/>
          <p:nvPr/>
        </p:nvSpPr>
        <p:spPr>
          <a:xfrm>
            <a:off x="2434934" y="3506919"/>
            <a:ext cx="1481448" cy="157094"/>
          </a:xfrm>
          <a:prstGeom prst="rect">
            <a:avLst/>
          </a:prstGeom>
        </p:spPr>
        <p:txBody>
          <a:bodyPr wrap="square" lIns="0" tIns="0" rIns="0" bIns="0" rtlCol="0" anchor="t">
            <a:spAutoFit/>
          </a:bodyPr>
          <a:lstStyle/>
          <a:p>
            <a:pPr algn="ctr">
              <a:lnSpc>
                <a:spcPts val="1260"/>
              </a:lnSpc>
              <a:spcBef>
                <a:spcPct val="0"/>
              </a:spcBef>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ユーザーベネフィット</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3" name="TextBox 133"/>
          <p:cNvSpPr txBox="1"/>
          <p:nvPr/>
        </p:nvSpPr>
        <p:spPr>
          <a:xfrm>
            <a:off x="5183618" y="3423562"/>
            <a:ext cx="535455" cy="323807"/>
          </a:xfrm>
          <a:prstGeom prst="rect">
            <a:avLst/>
          </a:prstGeom>
        </p:spPr>
        <p:txBody>
          <a:bodyPr wrap="square" lIns="0" tIns="0" rIns="0" bIns="0" rtlCol="0" anchor="t">
            <a:spAutoFit/>
          </a:bodyPr>
          <a:lstStyle/>
          <a:p>
            <a:pPr algn="ctr">
              <a:lnSpc>
                <a:spcPts val="1260"/>
              </a:lnSpc>
            </a:pPr>
            <a:r>
              <a:rPr lang="en-US" sz="900" dirty="0">
                <a:solidFill>
                  <a:srgbClr val="FFFFFF"/>
                </a:solidFill>
                <a:latin typeface="Noto Sans JP" panose="020B0200000000000000" pitchFamily="50" charset="-128"/>
                <a:ea typeface="Noto Sans JP" panose="020B0200000000000000" pitchFamily="50" charset="-128"/>
                <a:cs typeface="Poppins"/>
                <a:sym typeface="Poppins"/>
              </a:rPr>
              <a:t>SRT</a:t>
            </a:r>
          </a:p>
          <a:p>
            <a:pPr algn="ctr">
              <a:lnSpc>
                <a:spcPts val="126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シリーズ</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4" name="TextBox 134"/>
          <p:cNvSpPr txBox="1"/>
          <p:nvPr/>
        </p:nvSpPr>
        <p:spPr>
          <a:xfrm>
            <a:off x="5719073" y="3400898"/>
            <a:ext cx="559947" cy="384721"/>
          </a:xfrm>
          <a:prstGeom prst="rect">
            <a:avLst/>
          </a:prstGeom>
        </p:spPr>
        <p:txBody>
          <a:bodyPr wrap="square" lIns="0" tIns="0" rIns="0" bIns="0" rtlCol="0" anchor="t">
            <a:spAutoFit/>
          </a:bodyPr>
          <a:lstStyle/>
          <a:p>
            <a:pPr algn="ctr">
              <a:lnSpc>
                <a:spcPts val="990"/>
              </a:lnSpc>
            </a:pPr>
            <a:r>
              <a:rPr lang="en-US" sz="900" dirty="0">
                <a:solidFill>
                  <a:srgbClr val="FFFFFF"/>
                </a:solidFill>
                <a:latin typeface="Noto Sans JP" panose="020B0200000000000000" pitchFamily="50" charset="-128"/>
                <a:ea typeface="Noto Sans JP" panose="020B0200000000000000" pitchFamily="50" charset="-128"/>
                <a:cs typeface="Poppins"/>
                <a:sym typeface="Poppins"/>
              </a:rPr>
              <a:t>SMT</a:t>
            </a:r>
          </a:p>
          <a:p>
            <a:pPr algn="ctr">
              <a:lnSpc>
                <a:spcPts val="99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シリーズ</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99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タワー型</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5" name="TextBox 135"/>
          <p:cNvSpPr txBox="1"/>
          <p:nvPr/>
        </p:nvSpPr>
        <p:spPr>
          <a:xfrm>
            <a:off x="6309962" y="3351983"/>
            <a:ext cx="457200" cy="470535"/>
          </a:xfrm>
          <a:prstGeom prst="rect">
            <a:avLst/>
          </a:prstGeom>
        </p:spPr>
        <p:txBody>
          <a:bodyPr lIns="0" tIns="0" rIns="0" bIns="0" rtlCol="0" anchor="t">
            <a:spAutoFit/>
          </a:bodyPr>
          <a:lstStyle/>
          <a:p>
            <a:pPr algn="ctr">
              <a:lnSpc>
                <a:spcPts val="900"/>
              </a:lnSpc>
            </a:pPr>
            <a:r>
              <a:rPr lang="en-US" sz="900" dirty="0">
                <a:solidFill>
                  <a:srgbClr val="FFFFFF"/>
                </a:solidFill>
                <a:latin typeface="Noto Sans JP" panose="020B0200000000000000" pitchFamily="50" charset="-128"/>
                <a:ea typeface="Noto Sans JP" panose="020B0200000000000000" pitchFamily="50" charset="-128"/>
                <a:cs typeface="Poppins"/>
                <a:sym typeface="Poppins"/>
              </a:rPr>
              <a:t>SMT</a:t>
            </a:r>
          </a:p>
          <a:p>
            <a:pPr algn="ctr">
              <a:lnSpc>
                <a:spcPts val="90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シリーズ</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90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ラックマ</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90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ウント型</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6" name="TextBox 136"/>
          <p:cNvSpPr txBox="1"/>
          <p:nvPr/>
        </p:nvSpPr>
        <p:spPr>
          <a:xfrm>
            <a:off x="6846065" y="3439906"/>
            <a:ext cx="457200" cy="323807"/>
          </a:xfrm>
          <a:prstGeom prst="rect">
            <a:avLst/>
          </a:prstGeom>
        </p:spPr>
        <p:txBody>
          <a:bodyPr lIns="0" tIns="0" rIns="0" bIns="0" rtlCol="0" anchor="t">
            <a:spAutoFit/>
          </a:bodyPr>
          <a:lstStyle/>
          <a:p>
            <a:pPr algn="ctr">
              <a:lnSpc>
                <a:spcPts val="126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リチウム</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260"/>
              </a:lnSpc>
            </a:pPr>
            <a:r>
              <a:rPr lang="en-US" sz="900" dirty="0" err="1">
                <a:solidFill>
                  <a:srgbClr val="FFFFFF"/>
                </a:solidFill>
                <a:latin typeface="Noto Sans JP" panose="020B0200000000000000" pitchFamily="50" charset="-128"/>
                <a:ea typeface="Noto Sans JP" panose="020B0200000000000000" pitchFamily="50" charset="-128"/>
                <a:cs typeface="Poppins"/>
                <a:sym typeface="Poppins"/>
              </a:rPr>
              <a:t>イオン</a:t>
            </a:r>
            <a:endParaRPr lang="en-US" sz="9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7" name="TextBox 137"/>
          <p:cNvSpPr txBox="1"/>
          <p:nvPr/>
        </p:nvSpPr>
        <p:spPr>
          <a:xfrm>
            <a:off x="236174" y="3909529"/>
            <a:ext cx="1096291" cy="134332"/>
          </a:xfrm>
          <a:prstGeom prst="rect">
            <a:avLst/>
          </a:prstGeom>
        </p:spPr>
        <p:txBody>
          <a:bodyPr lIns="0" tIns="0" rIns="0" bIns="0" rtlCol="0" anchor="t">
            <a:spAutoFit/>
          </a:bodyPr>
          <a:lstStyle/>
          <a:p>
            <a:pPr algn="ctr">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電源サージ保護機能</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38" name="TextBox 138"/>
          <p:cNvSpPr txBox="1"/>
          <p:nvPr/>
        </p:nvSpPr>
        <p:spPr>
          <a:xfrm>
            <a:off x="219100" y="4499702"/>
            <a:ext cx="1079803" cy="134332"/>
          </a:xfrm>
          <a:prstGeom prst="rect">
            <a:avLst/>
          </a:prstGeom>
        </p:spPr>
        <p:txBody>
          <a:bodyPr lIns="0" tIns="0" rIns="0" bIns="0" rtlCol="0" anchor="t">
            <a:spAutoFit/>
          </a:bodyPr>
          <a:lstStyle/>
          <a:p>
            <a:pPr algn="ctr">
              <a:lnSpc>
                <a:spcPts val="1120"/>
              </a:lnSpc>
              <a:spcBef>
                <a:spcPct val="0"/>
              </a:spcBef>
            </a:pPr>
            <a:r>
              <a:rPr lang="en-US" sz="800">
                <a:solidFill>
                  <a:srgbClr val="FFFFFF"/>
                </a:solidFill>
                <a:latin typeface="Noto Sans JP" panose="020B0200000000000000" pitchFamily="50" charset="-128"/>
                <a:ea typeface="Noto Sans JP" panose="020B0200000000000000" pitchFamily="50" charset="-128"/>
                <a:cs typeface="Poppins"/>
                <a:sym typeface="Poppins"/>
              </a:rPr>
              <a:t>給電方式</a:t>
            </a:r>
          </a:p>
        </p:txBody>
      </p:sp>
      <p:sp>
        <p:nvSpPr>
          <p:cNvPr id="139" name="TextBox 139"/>
          <p:cNvSpPr txBox="1"/>
          <p:nvPr/>
        </p:nvSpPr>
        <p:spPr>
          <a:xfrm>
            <a:off x="219662" y="5079313"/>
            <a:ext cx="1087484" cy="134332"/>
          </a:xfrm>
          <a:prstGeom prst="rect">
            <a:avLst/>
          </a:prstGeom>
        </p:spPr>
        <p:txBody>
          <a:bodyPr lIns="0" tIns="0" rIns="0" bIns="0" rtlCol="0" anchor="t">
            <a:spAutoFit/>
          </a:bodyPr>
          <a:lstStyle/>
          <a:p>
            <a:pPr algn="ctr">
              <a:lnSpc>
                <a:spcPts val="1120"/>
              </a:lnSpc>
              <a:spcBef>
                <a:spcPct val="0"/>
              </a:spcBef>
            </a:pPr>
            <a:r>
              <a:rPr lang="en-US" sz="800">
                <a:solidFill>
                  <a:srgbClr val="FFFFFF"/>
                </a:solidFill>
                <a:latin typeface="Noto Sans JP" panose="020B0200000000000000" pitchFamily="50" charset="-128"/>
                <a:ea typeface="Noto Sans JP" panose="020B0200000000000000" pitchFamily="50" charset="-128"/>
                <a:cs typeface="Poppins"/>
                <a:sym typeface="Poppins"/>
              </a:rPr>
              <a:t>正弦波出力</a:t>
            </a:r>
          </a:p>
        </p:txBody>
      </p:sp>
      <p:sp>
        <p:nvSpPr>
          <p:cNvPr id="140" name="TextBox 140"/>
          <p:cNvSpPr txBox="1"/>
          <p:nvPr/>
        </p:nvSpPr>
        <p:spPr>
          <a:xfrm>
            <a:off x="201359" y="5312199"/>
            <a:ext cx="1088047" cy="279189"/>
          </a:xfrm>
          <a:prstGeom prst="rect">
            <a:avLst/>
          </a:prstGeom>
        </p:spPr>
        <p:txBody>
          <a:bodyPr lIns="0" tIns="0" rIns="0" bIns="0" rtlCol="0" anchor="t">
            <a:spAutoFit/>
          </a:bodyPr>
          <a:lstStyle/>
          <a:p>
            <a:pPr algn="ctr">
              <a:lnSpc>
                <a:spcPts val="1120"/>
              </a:lnSpc>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バックアップ</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時間の延長</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41" name="TextBox 141"/>
          <p:cNvSpPr txBox="1"/>
          <p:nvPr/>
        </p:nvSpPr>
        <p:spPr>
          <a:xfrm>
            <a:off x="267771" y="5617795"/>
            <a:ext cx="1043209" cy="279189"/>
          </a:xfrm>
          <a:prstGeom prst="rect">
            <a:avLst/>
          </a:prstGeom>
        </p:spPr>
        <p:txBody>
          <a:bodyPr lIns="0" tIns="0" rIns="0" bIns="0" rtlCol="0" anchor="t">
            <a:spAutoFit/>
          </a:bodyPr>
          <a:lstStyle/>
          <a:p>
            <a:pPr algn="ctr">
              <a:lnSpc>
                <a:spcPts val="1120"/>
              </a:lnSpc>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ネットワークベース</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a:p>
            <a:pPr algn="ctr">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でのUPS管理</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42" name="TextBox 142"/>
          <p:cNvSpPr txBox="1"/>
          <p:nvPr/>
        </p:nvSpPr>
        <p:spPr>
          <a:xfrm>
            <a:off x="234064" y="5897748"/>
            <a:ext cx="1088047" cy="279189"/>
          </a:xfrm>
          <a:prstGeom prst="rect">
            <a:avLst/>
          </a:prstGeom>
        </p:spPr>
        <p:txBody>
          <a:bodyPr lIns="0" tIns="0" rIns="0" bIns="0" rtlCol="0" anchor="t">
            <a:spAutoFit/>
          </a:bodyPr>
          <a:lstStyle/>
          <a:p>
            <a:pPr algn="ctr">
              <a:lnSpc>
                <a:spcPts val="1120"/>
              </a:lnSpc>
            </a:pPr>
            <a:r>
              <a:rPr lang="en-US" sz="800">
                <a:solidFill>
                  <a:srgbClr val="FFFFFF"/>
                </a:solidFill>
                <a:latin typeface="Noto Sans JP" panose="020B0200000000000000" pitchFamily="50" charset="-128"/>
                <a:ea typeface="Noto Sans JP" panose="020B0200000000000000" pitchFamily="50" charset="-128"/>
                <a:cs typeface="Poppins"/>
                <a:sym typeface="Poppins"/>
              </a:rPr>
              <a:t>電源管理ソフトウェア</a:t>
            </a:r>
          </a:p>
          <a:p>
            <a:pPr algn="ctr">
              <a:lnSpc>
                <a:spcPts val="1120"/>
              </a:lnSpc>
              <a:spcBef>
                <a:spcPct val="0"/>
              </a:spcBef>
            </a:pPr>
            <a:r>
              <a:rPr lang="en-US" sz="800">
                <a:solidFill>
                  <a:srgbClr val="FFFFFF"/>
                </a:solidFill>
                <a:latin typeface="Noto Sans JP" panose="020B0200000000000000" pitchFamily="50" charset="-128"/>
                <a:ea typeface="Noto Sans JP" panose="020B0200000000000000" pitchFamily="50" charset="-128"/>
                <a:cs typeface="Poppins"/>
                <a:sym typeface="Poppins"/>
              </a:rPr>
              <a:t>(PowerChute)</a:t>
            </a:r>
          </a:p>
        </p:txBody>
      </p:sp>
      <p:sp>
        <p:nvSpPr>
          <p:cNvPr id="143" name="TextBox 143"/>
          <p:cNvSpPr txBox="1"/>
          <p:nvPr/>
        </p:nvSpPr>
        <p:spPr>
          <a:xfrm>
            <a:off x="229100" y="6272496"/>
            <a:ext cx="1077486" cy="134332"/>
          </a:xfrm>
          <a:prstGeom prst="rect">
            <a:avLst/>
          </a:prstGeom>
        </p:spPr>
        <p:txBody>
          <a:bodyPr lIns="0" tIns="0" rIns="0" bIns="0" rtlCol="0" anchor="t">
            <a:spAutoFit/>
          </a:bodyPr>
          <a:lstStyle/>
          <a:p>
            <a:pPr algn="ctr">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ディスプレイ搭載</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44" name="TextBox 144"/>
          <p:cNvSpPr txBox="1"/>
          <p:nvPr/>
        </p:nvSpPr>
        <p:spPr>
          <a:xfrm>
            <a:off x="216163" y="6577830"/>
            <a:ext cx="1088047" cy="134332"/>
          </a:xfrm>
          <a:prstGeom prst="rect">
            <a:avLst/>
          </a:prstGeom>
        </p:spPr>
        <p:txBody>
          <a:bodyPr lIns="0" tIns="0" rIns="0" bIns="0" rtlCol="0" anchor="t">
            <a:spAutoFit/>
          </a:bodyPr>
          <a:lstStyle/>
          <a:p>
            <a:pPr algn="ctr">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バッテリー種別</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45" name="TextBox 145"/>
          <p:cNvSpPr txBox="1"/>
          <p:nvPr/>
        </p:nvSpPr>
        <p:spPr>
          <a:xfrm>
            <a:off x="216163" y="6868142"/>
            <a:ext cx="1095003" cy="134332"/>
          </a:xfrm>
          <a:prstGeom prst="rect">
            <a:avLst/>
          </a:prstGeom>
        </p:spPr>
        <p:txBody>
          <a:bodyPr wrap="square" lIns="0" tIns="0" rIns="0" bIns="0" rtlCol="0" anchor="t">
            <a:spAutoFit/>
          </a:bodyPr>
          <a:lstStyle/>
          <a:p>
            <a:pPr algn="ctr">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製品無償保証</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46" name="TextBox 146"/>
          <p:cNvSpPr txBox="1"/>
          <p:nvPr/>
        </p:nvSpPr>
        <p:spPr>
          <a:xfrm>
            <a:off x="216163" y="7092680"/>
            <a:ext cx="1095003" cy="134332"/>
          </a:xfrm>
          <a:prstGeom prst="rect">
            <a:avLst/>
          </a:prstGeom>
        </p:spPr>
        <p:txBody>
          <a:bodyPr wrap="square" lIns="0" tIns="0" rIns="0" bIns="0" rtlCol="0" anchor="t">
            <a:spAutoFit/>
          </a:bodyPr>
          <a:lstStyle/>
          <a:p>
            <a:pPr algn="ctr">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延長保証</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47" name="TextBox 147"/>
          <p:cNvSpPr txBox="1"/>
          <p:nvPr/>
        </p:nvSpPr>
        <p:spPr>
          <a:xfrm>
            <a:off x="305983" y="7233617"/>
            <a:ext cx="916541" cy="121123"/>
          </a:xfrm>
          <a:prstGeom prst="rect">
            <a:avLst/>
          </a:prstGeom>
        </p:spPr>
        <p:txBody>
          <a:bodyPr wrap="square" lIns="0" tIns="0" rIns="0" bIns="0" rtlCol="0" anchor="t">
            <a:spAutoFit/>
          </a:bodyPr>
          <a:lstStyle/>
          <a:p>
            <a:pPr algn="ctr">
              <a:lnSpc>
                <a:spcPts val="980"/>
              </a:lnSpc>
              <a:spcBef>
                <a:spcPct val="0"/>
              </a:spcBef>
            </a:pP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製品保証最大期間</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48" name="TextBox 148"/>
          <p:cNvSpPr txBox="1"/>
          <p:nvPr/>
        </p:nvSpPr>
        <p:spPr>
          <a:xfrm>
            <a:off x="1360778" y="3832381"/>
            <a:ext cx="3457521" cy="279189"/>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静電帯電や落雷などの外的要因による電力サージやスパイクから接続された電子機器の故障や誤作動、データの消失を保護</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49" name="TextBox 149"/>
          <p:cNvSpPr txBox="1"/>
          <p:nvPr/>
        </p:nvSpPr>
        <p:spPr>
          <a:xfrm>
            <a:off x="1360778" y="4138594"/>
            <a:ext cx="3777480" cy="279189"/>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常時インバーター給電方式：入力電源の変動の影響を受けず、停電発生時も無瞬断で、常に安定した電力を供給</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50" name="TextBox 150"/>
          <p:cNvSpPr txBox="1"/>
          <p:nvPr/>
        </p:nvSpPr>
        <p:spPr>
          <a:xfrm>
            <a:off x="1360778" y="4437274"/>
            <a:ext cx="3562903" cy="271806"/>
          </a:xfrm>
          <a:prstGeom prst="rect">
            <a:avLst/>
          </a:prstGeom>
        </p:spPr>
        <p:txBody>
          <a:bodyPr lIns="0" tIns="0" rIns="0" bIns="0" rtlCol="0" anchor="t">
            <a:spAutoFit/>
          </a:bodyPr>
          <a:lstStyle/>
          <a:p>
            <a:pPr algn="l">
              <a:lnSpc>
                <a:spcPts val="700"/>
              </a:lnSpc>
            </a:pP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ラインインタラクティブ給電方式：自動電圧調整機能</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(AVR)</a:t>
            </a: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の搭載により、電圧変動時においてバッテリー運転せずに電圧調整する機能を搭載。バッテリー運転を最小化し</a:t>
            </a:r>
            <a:r>
              <a:rPr lang="en-US" sz="700" dirty="0">
                <a:solidFill>
                  <a:srgbClr val="FFFFFF"/>
                </a:solidFill>
                <a:latin typeface="Noto Sans JP" panose="020B0200000000000000" pitchFamily="50" charset="-128"/>
                <a:ea typeface="Noto Sans JP" panose="020B0200000000000000" pitchFamily="50" charset="-128"/>
                <a:cs typeface="Poppins"/>
                <a:sym typeface="Poppins"/>
              </a:rPr>
              <a:t>、</a:t>
            </a:r>
          </a:p>
          <a:p>
            <a:pPr algn="l">
              <a:lnSpc>
                <a:spcPts val="700"/>
              </a:lnSpc>
            </a:pPr>
            <a:r>
              <a:rPr lang="en-US" sz="700" dirty="0" err="1">
                <a:solidFill>
                  <a:srgbClr val="FFFFFF"/>
                </a:solidFill>
                <a:latin typeface="Noto Sans JP" panose="020B0200000000000000" pitchFamily="50" charset="-128"/>
                <a:ea typeface="Noto Sans JP" panose="020B0200000000000000" pitchFamily="50" charset="-128"/>
                <a:cs typeface="Poppins"/>
                <a:sym typeface="Poppins"/>
              </a:rPr>
              <a:t>バッテリーの劣化を防止</a:t>
            </a:r>
            <a:endParaRPr lang="en-US" sz="7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51" name="TextBox 151"/>
          <p:cNvSpPr txBox="1"/>
          <p:nvPr/>
        </p:nvSpPr>
        <p:spPr>
          <a:xfrm>
            <a:off x="1360778" y="4713340"/>
            <a:ext cx="3613931" cy="279189"/>
          </a:xfrm>
          <a:prstGeom prst="rect">
            <a:avLst/>
          </a:prstGeom>
        </p:spPr>
        <p:txBody>
          <a:bodyPr lIns="0" tIns="0" rIns="0" bIns="0" rtlCol="0" anchor="t">
            <a:spAutoFit/>
          </a:bodyPr>
          <a:lstStyle/>
          <a:p>
            <a:pPr algn="l">
              <a:lnSpc>
                <a:spcPts val="1120"/>
              </a:lnSpc>
              <a:spcBef>
                <a:spcPct val="0"/>
              </a:spcBef>
            </a:pPr>
            <a:r>
              <a:rPr lang="en-US" sz="800">
                <a:solidFill>
                  <a:srgbClr val="FFFFFF"/>
                </a:solidFill>
                <a:latin typeface="Noto Sans JP" panose="020B0200000000000000" pitchFamily="50" charset="-128"/>
                <a:ea typeface="Noto Sans JP" panose="020B0200000000000000" pitchFamily="50" charset="-128"/>
                <a:cs typeface="Poppins"/>
                <a:sym typeface="Poppins"/>
              </a:rPr>
              <a:t>常時商用給電方式：商用電源からの電力をそのまま出力し、同時にバッテリへ充電します商用電源が安定している場合、UPS内部の消費電力が少なく効率的</a:t>
            </a:r>
          </a:p>
        </p:txBody>
      </p:sp>
      <p:sp>
        <p:nvSpPr>
          <p:cNvPr id="152" name="TextBox 152"/>
          <p:cNvSpPr txBox="1"/>
          <p:nvPr/>
        </p:nvSpPr>
        <p:spPr>
          <a:xfrm>
            <a:off x="1360778" y="5011579"/>
            <a:ext cx="3759933" cy="279189"/>
          </a:xfrm>
          <a:prstGeom prst="rect">
            <a:avLst/>
          </a:prstGeom>
        </p:spPr>
        <p:txBody>
          <a:bodyPr lIns="0" tIns="0" rIns="0" bIns="0" rtlCol="0" anchor="t">
            <a:spAutoFit/>
          </a:bodyPr>
          <a:lstStyle/>
          <a:p>
            <a:pPr algn="l">
              <a:lnSpc>
                <a:spcPts val="1120"/>
              </a:lnSpc>
              <a:spcBef>
                <a:spcPct val="0"/>
              </a:spcBef>
            </a:pPr>
            <a:r>
              <a:rPr lang="en-US" sz="800">
                <a:solidFill>
                  <a:srgbClr val="FFFFFF"/>
                </a:solidFill>
                <a:latin typeface="Noto Sans JP" panose="020B0200000000000000" pitchFamily="50" charset="-128"/>
                <a:ea typeface="Noto Sans JP" panose="020B0200000000000000" pitchFamily="50" charset="-128"/>
                <a:cs typeface="Poppins"/>
                <a:sym typeface="Poppins"/>
              </a:rPr>
              <a:t>滑らかなサインカーブの波形となり、コンセント(商用電源)と同じ出力。PFC電源を採用したサーバー/ワークステーション/NAS等の電子機器にも対応</a:t>
            </a:r>
          </a:p>
        </p:txBody>
      </p:sp>
      <p:sp>
        <p:nvSpPr>
          <p:cNvPr id="153" name="TextBox 153"/>
          <p:cNvSpPr txBox="1"/>
          <p:nvPr/>
        </p:nvSpPr>
        <p:spPr>
          <a:xfrm>
            <a:off x="1360778" y="5384789"/>
            <a:ext cx="3528812" cy="134332"/>
          </a:xfrm>
          <a:prstGeom prst="rect">
            <a:avLst/>
          </a:prstGeom>
        </p:spPr>
        <p:txBody>
          <a:bodyPr lIns="0" tIns="0" rIns="0" bIns="0" rtlCol="0" anchor="t">
            <a:spAutoFit/>
          </a:bodyPr>
          <a:lstStyle/>
          <a:p>
            <a:pPr algn="l">
              <a:lnSpc>
                <a:spcPts val="1120"/>
              </a:lnSpc>
              <a:spcBef>
                <a:spcPct val="0"/>
              </a:spcBef>
            </a:pPr>
            <a:r>
              <a:rPr lang="en-US" sz="800" dirty="0">
                <a:solidFill>
                  <a:srgbClr val="FFFFFF"/>
                </a:solidFill>
                <a:latin typeface="Noto Sans JP" panose="020B0200000000000000" pitchFamily="50" charset="-128"/>
                <a:ea typeface="Noto Sans JP" panose="020B0200000000000000" pitchFamily="50" charset="-128"/>
                <a:cs typeface="Poppins"/>
                <a:sym typeface="Poppins"/>
              </a:rPr>
              <a:t>拡張バッテリーパックを最大10台まで接続し、バックアップ時間を延長</a:t>
            </a:r>
          </a:p>
        </p:txBody>
      </p:sp>
      <p:sp>
        <p:nvSpPr>
          <p:cNvPr id="154" name="TextBox 154"/>
          <p:cNvSpPr txBox="1"/>
          <p:nvPr/>
        </p:nvSpPr>
        <p:spPr>
          <a:xfrm>
            <a:off x="1360778" y="5688953"/>
            <a:ext cx="3528812" cy="134332"/>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リモートからUPSの監視、制御が可能</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55" name="TextBox 155"/>
          <p:cNvSpPr txBox="1"/>
          <p:nvPr/>
        </p:nvSpPr>
        <p:spPr>
          <a:xfrm>
            <a:off x="1360778" y="5896984"/>
            <a:ext cx="3490477" cy="279189"/>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万一の電源障害時、給電時間内にシステムを正常に自動シャットダウンするためのソフトウエア</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56" name="TextBox 156"/>
          <p:cNvSpPr txBox="1"/>
          <p:nvPr/>
        </p:nvSpPr>
        <p:spPr>
          <a:xfrm>
            <a:off x="1360778" y="6270405"/>
            <a:ext cx="3528812" cy="134332"/>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大型LCDディスプレイ搭載、UPSステータスが一目瞭然</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57" name="TextBox 157"/>
          <p:cNvSpPr txBox="1"/>
          <p:nvPr/>
        </p:nvSpPr>
        <p:spPr>
          <a:xfrm>
            <a:off x="1360778" y="6486604"/>
            <a:ext cx="3528812" cy="279189"/>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鉛バッテリ</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ー：</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コスト重視</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信頼性</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長年の実績</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 </a:t>
            </a:r>
          </a:p>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リチウムイオン：長寿命</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軽量・コンパクト</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メンテナンスフリ</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ー</a:t>
            </a:r>
          </a:p>
        </p:txBody>
      </p:sp>
      <p:sp>
        <p:nvSpPr>
          <p:cNvPr id="158" name="TextBox 158"/>
          <p:cNvSpPr txBox="1"/>
          <p:nvPr/>
        </p:nvSpPr>
        <p:spPr>
          <a:xfrm>
            <a:off x="1353699" y="6788124"/>
            <a:ext cx="3528812" cy="279189"/>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故障と判断された場合、右記の保証期間内で同等品の本体交換</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 </a:t>
            </a:r>
          </a:p>
          <a:p>
            <a:pPr algn="l">
              <a:lnSpc>
                <a:spcPts val="1120"/>
              </a:lnSpc>
              <a:spcBef>
                <a:spcPct val="0"/>
              </a:spcBef>
            </a:pP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交換作業はお客さまにて対応</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59" name="TextBox 159"/>
          <p:cNvSpPr txBox="1"/>
          <p:nvPr/>
        </p:nvSpPr>
        <p:spPr>
          <a:xfrm>
            <a:off x="1360778" y="7080376"/>
            <a:ext cx="3528812" cy="279189"/>
          </a:xfrm>
          <a:prstGeom prst="rect">
            <a:avLst/>
          </a:prstGeom>
        </p:spPr>
        <p:txBody>
          <a:bodyPr lIns="0" tIns="0" rIns="0" bIns="0" rtlCol="0" anchor="t">
            <a:spAutoFit/>
          </a:bodyPr>
          <a:lstStyle/>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無償保証期間終了後、同じサービス内容を有償で延長するサービス</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1120"/>
              </a:lnSpc>
              <a:spcBef>
                <a:spcPct val="0"/>
              </a:spcBef>
            </a:pP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UPS本体</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バッテリーを含む</a:t>
            </a:r>
            <a:r>
              <a:rPr lang="en-US" sz="800" dirty="0">
                <a:solidFill>
                  <a:srgbClr val="FFFFFF"/>
                </a:solidFill>
                <a:latin typeface="Noto Sans JP" panose="020B0200000000000000" pitchFamily="50" charset="-128"/>
                <a:ea typeface="Noto Sans JP" panose="020B0200000000000000" pitchFamily="50" charset="-128"/>
                <a:cs typeface="Poppins"/>
                <a:sym typeface="Poppins"/>
              </a:rPr>
              <a:t>)</a:t>
            </a:r>
            <a:r>
              <a:rPr lang="en-US" sz="800" dirty="0" err="1">
                <a:solidFill>
                  <a:srgbClr val="FFFFFF"/>
                </a:solidFill>
                <a:latin typeface="Noto Sans JP" panose="020B0200000000000000" pitchFamily="50" charset="-128"/>
                <a:ea typeface="Noto Sans JP" panose="020B0200000000000000" pitchFamily="50" charset="-128"/>
                <a:cs typeface="Poppins"/>
                <a:sym typeface="Poppins"/>
              </a:rPr>
              <a:t>のみが対象</a:t>
            </a:r>
            <a:endParaRPr lang="en-US" sz="80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160" name="TextBox 160"/>
          <p:cNvSpPr txBox="1"/>
          <p:nvPr/>
        </p:nvSpPr>
        <p:spPr>
          <a:xfrm>
            <a:off x="209170" y="7389064"/>
            <a:ext cx="1601934" cy="172420"/>
          </a:xfrm>
          <a:prstGeom prst="rect">
            <a:avLst/>
          </a:prstGeom>
        </p:spPr>
        <p:txBody>
          <a:bodyPr wrap="square" lIns="0" tIns="0" rIns="0" bIns="0" rtlCol="0" anchor="t">
            <a:spAutoFit/>
          </a:bodyPr>
          <a:lstStyle/>
          <a:p>
            <a:pPr algn="l">
              <a:lnSpc>
                <a:spcPts val="700"/>
              </a:lnSpc>
            </a:pPr>
            <a:r>
              <a:rPr lang="en-US" sz="500" spc="-25" dirty="0">
                <a:solidFill>
                  <a:srgbClr val="FFFFFF"/>
                </a:solidFill>
                <a:latin typeface="Noto Sans JP" panose="020B0200000000000000" pitchFamily="50" charset="-128"/>
                <a:ea typeface="Noto Sans JP" panose="020B0200000000000000" pitchFamily="50" charset="-128"/>
                <a:cs typeface="Poppins"/>
                <a:sym typeface="Poppins"/>
              </a:rPr>
              <a:t>*1. SCL400RMJ1U </a:t>
            </a:r>
          </a:p>
          <a:p>
            <a:pPr algn="l">
              <a:lnSpc>
                <a:spcPts val="700"/>
              </a:lnSpc>
              <a:spcBef>
                <a:spcPct val="0"/>
              </a:spcBef>
            </a:pPr>
            <a:r>
              <a:rPr lang="en-US" sz="500" spc="-25" dirty="0">
                <a:solidFill>
                  <a:srgbClr val="FFFFFF"/>
                </a:solidFill>
                <a:latin typeface="Noto Sans JP" panose="020B0200000000000000" pitchFamily="50" charset="-128"/>
                <a:ea typeface="Noto Sans JP" panose="020B0200000000000000" pitchFamily="50" charset="-128"/>
                <a:cs typeface="Poppins"/>
                <a:sym typeface="Poppins"/>
              </a:rPr>
              <a:t>*2. </a:t>
            </a:r>
            <a:r>
              <a:rPr lang="en-US" sz="500" spc="-25" dirty="0" err="1">
                <a:solidFill>
                  <a:srgbClr val="FFFFFF"/>
                </a:solidFill>
                <a:latin typeface="Noto Sans JP" panose="020B0200000000000000" pitchFamily="50" charset="-128"/>
                <a:ea typeface="Noto Sans JP" panose="020B0200000000000000" pitchFamily="50" charset="-128"/>
                <a:cs typeface="Poppins"/>
                <a:sym typeface="Poppins"/>
              </a:rPr>
              <a:t>別売のネットワークマネジメントカードが必要です</a:t>
            </a:r>
            <a:r>
              <a:rPr lang="en-US" sz="500" spc="-25" dirty="0">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61" name="TextBox 161"/>
          <p:cNvSpPr txBox="1"/>
          <p:nvPr/>
        </p:nvSpPr>
        <p:spPr>
          <a:xfrm>
            <a:off x="1726715" y="7392243"/>
            <a:ext cx="3960056" cy="175684"/>
          </a:xfrm>
          <a:prstGeom prst="rect">
            <a:avLst/>
          </a:prstGeom>
        </p:spPr>
        <p:txBody>
          <a:bodyPr lIns="0" tIns="0" rIns="0" bIns="0" rtlCol="0" anchor="t">
            <a:spAutoFit/>
          </a:bodyPr>
          <a:lstStyle/>
          <a:p>
            <a:pPr algn="l">
              <a:lnSpc>
                <a:spcPts val="700"/>
              </a:lnSpc>
              <a:spcBef>
                <a:spcPct val="0"/>
              </a:spcBef>
            </a:pPr>
            <a:r>
              <a:rPr lang="en-US" sz="500" spc="-25">
                <a:solidFill>
                  <a:srgbClr val="FFFFFF"/>
                </a:solidFill>
                <a:latin typeface="Noto Sans JP" panose="020B0200000000000000" pitchFamily="50" charset="-128"/>
                <a:ea typeface="Noto Sans JP" panose="020B0200000000000000" pitchFamily="50" charset="-128"/>
                <a:cs typeface="Poppins"/>
                <a:sym typeface="Poppins"/>
              </a:rPr>
              <a:t>*3. Smart-UPS 向けに、UPS の状態監視、ネットワーク経由での監視と制御など様々な機能を提供しており、 仮想 OS の電源シャットダウンなど仮想環境に対応したソフトウェアも用意しています。( 別売 ) *4. PowerChute Serial Shutdown のみ対応 ( ネットワーク非対応 )</a:t>
            </a:r>
          </a:p>
        </p:txBody>
      </p:sp>
      <p:sp>
        <p:nvSpPr>
          <p:cNvPr id="162" name="TextBox 162"/>
          <p:cNvSpPr txBox="1"/>
          <p:nvPr/>
        </p:nvSpPr>
        <p:spPr>
          <a:xfrm>
            <a:off x="5738216" y="7382718"/>
            <a:ext cx="1591164" cy="175684"/>
          </a:xfrm>
          <a:prstGeom prst="rect">
            <a:avLst/>
          </a:prstGeom>
        </p:spPr>
        <p:txBody>
          <a:bodyPr lIns="0" tIns="0" rIns="0" bIns="0" rtlCol="0" anchor="t">
            <a:spAutoFit/>
          </a:bodyPr>
          <a:lstStyle/>
          <a:p>
            <a:pPr algn="just">
              <a:lnSpc>
                <a:spcPts val="700"/>
              </a:lnSpc>
              <a:spcBef>
                <a:spcPct val="0"/>
              </a:spcBef>
            </a:pPr>
            <a:r>
              <a:rPr lang="en-US" sz="500" spc="-25">
                <a:solidFill>
                  <a:srgbClr val="FFFFFF"/>
                </a:solidFill>
                <a:latin typeface="Noto Sans JP" panose="020B0200000000000000" pitchFamily="50" charset="-128"/>
                <a:ea typeface="Noto Sans JP" panose="020B0200000000000000" pitchFamily="50" charset="-128"/>
                <a:cs typeface="Poppins"/>
                <a:sym typeface="Poppins"/>
              </a:rPr>
              <a:t>*5. カタカタ表示が可能な LCD ディスプレイを採用しています。*6.100V モデルのみ。</a:t>
            </a:r>
          </a:p>
        </p:txBody>
      </p:sp>
      <p:sp>
        <p:nvSpPr>
          <p:cNvPr id="163" name="TextBox 163"/>
          <p:cNvSpPr txBox="1"/>
          <p:nvPr/>
        </p:nvSpPr>
        <p:spPr>
          <a:xfrm>
            <a:off x="5196121" y="387048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64" name="TextBox 164"/>
          <p:cNvSpPr txBox="1"/>
          <p:nvPr/>
        </p:nvSpPr>
        <p:spPr>
          <a:xfrm>
            <a:off x="5736180" y="387048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65" name="TextBox 165"/>
          <p:cNvSpPr txBox="1"/>
          <p:nvPr/>
        </p:nvSpPr>
        <p:spPr>
          <a:xfrm>
            <a:off x="6285116" y="387048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66" name="TextBox 166"/>
          <p:cNvSpPr txBox="1"/>
          <p:nvPr/>
        </p:nvSpPr>
        <p:spPr>
          <a:xfrm>
            <a:off x="6824341" y="387048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67" name="TextBox 167"/>
          <p:cNvSpPr txBox="1"/>
          <p:nvPr/>
        </p:nvSpPr>
        <p:spPr>
          <a:xfrm>
            <a:off x="5196121" y="5936823"/>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68" name="TextBox 168"/>
          <p:cNvSpPr txBox="1"/>
          <p:nvPr/>
        </p:nvSpPr>
        <p:spPr>
          <a:xfrm>
            <a:off x="5736180" y="5936823"/>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69" name="TextBox 169"/>
          <p:cNvSpPr txBox="1"/>
          <p:nvPr/>
        </p:nvSpPr>
        <p:spPr>
          <a:xfrm>
            <a:off x="6285116" y="5936823"/>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0" name="TextBox 170"/>
          <p:cNvSpPr txBox="1"/>
          <p:nvPr/>
        </p:nvSpPr>
        <p:spPr>
          <a:xfrm>
            <a:off x="6824341" y="5936823"/>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1" name="TextBox 171"/>
          <p:cNvSpPr txBox="1"/>
          <p:nvPr/>
        </p:nvSpPr>
        <p:spPr>
          <a:xfrm>
            <a:off x="5196121" y="504735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2" name="TextBox 172"/>
          <p:cNvSpPr txBox="1"/>
          <p:nvPr/>
        </p:nvSpPr>
        <p:spPr>
          <a:xfrm>
            <a:off x="5736180" y="504735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3" name="TextBox 173"/>
          <p:cNvSpPr txBox="1"/>
          <p:nvPr/>
        </p:nvSpPr>
        <p:spPr>
          <a:xfrm>
            <a:off x="6285116" y="504735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4" name="TextBox 174"/>
          <p:cNvSpPr txBox="1"/>
          <p:nvPr/>
        </p:nvSpPr>
        <p:spPr>
          <a:xfrm>
            <a:off x="6824341" y="5047351"/>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5" name="TextBox 175"/>
          <p:cNvSpPr txBox="1"/>
          <p:nvPr/>
        </p:nvSpPr>
        <p:spPr>
          <a:xfrm>
            <a:off x="5196121" y="6238489"/>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6" name="TextBox 176"/>
          <p:cNvSpPr txBox="1"/>
          <p:nvPr/>
        </p:nvSpPr>
        <p:spPr>
          <a:xfrm>
            <a:off x="5736180" y="6238489"/>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7" name="TextBox 177"/>
          <p:cNvSpPr txBox="1"/>
          <p:nvPr/>
        </p:nvSpPr>
        <p:spPr>
          <a:xfrm>
            <a:off x="6285116" y="6238489"/>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78" name="TextBox 178"/>
          <p:cNvSpPr txBox="1"/>
          <p:nvPr/>
        </p:nvSpPr>
        <p:spPr>
          <a:xfrm>
            <a:off x="6824341" y="6238489"/>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79" name="TextBox 179"/>
          <p:cNvSpPr txBox="1"/>
          <p:nvPr/>
        </p:nvSpPr>
        <p:spPr>
          <a:xfrm>
            <a:off x="5196121" y="5633928"/>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80" name="TextBox 180"/>
          <p:cNvSpPr txBox="1"/>
          <p:nvPr/>
        </p:nvSpPr>
        <p:spPr>
          <a:xfrm>
            <a:off x="5736180" y="5633928"/>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81" name="TextBox 181"/>
          <p:cNvSpPr txBox="1"/>
          <p:nvPr/>
        </p:nvSpPr>
        <p:spPr>
          <a:xfrm>
            <a:off x="6285116" y="5633928"/>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82" name="TextBox 182"/>
          <p:cNvSpPr txBox="1"/>
          <p:nvPr/>
        </p:nvSpPr>
        <p:spPr>
          <a:xfrm>
            <a:off x="6824341" y="5633928"/>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83" name="TextBox 183"/>
          <p:cNvSpPr txBox="1"/>
          <p:nvPr/>
        </p:nvSpPr>
        <p:spPr>
          <a:xfrm>
            <a:off x="5196121" y="5340639"/>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84" name="TextBox 184"/>
          <p:cNvSpPr txBox="1"/>
          <p:nvPr/>
        </p:nvSpPr>
        <p:spPr>
          <a:xfrm>
            <a:off x="5196121" y="4744456"/>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85" name="TextBox 185"/>
          <p:cNvSpPr txBox="1"/>
          <p:nvPr/>
        </p:nvSpPr>
        <p:spPr>
          <a:xfrm>
            <a:off x="5736180" y="4744456"/>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86" name="TextBox 186"/>
          <p:cNvSpPr txBox="1"/>
          <p:nvPr/>
        </p:nvSpPr>
        <p:spPr>
          <a:xfrm>
            <a:off x="6285116" y="4744456"/>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87" name="TextBox 187"/>
          <p:cNvSpPr txBox="1"/>
          <p:nvPr/>
        </p:nvSpPr>
        <p:spPr>
          <a:xfrm>
            <a:off x="6824341" y="4744456"/>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88" name="TextBox 188"/>
          <p:cNvSpPr txBox="1"/>
          <p:nvPr/>
        </p:nvSpPr>
        <p:spPr>
          <a:xfrm>
            <a:off x="5196121" y="415686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89" name="TextBox 189"/>
          <p:cNvSpPr txBox="1"/>
          <p:nvPr/>
        </p:nvSpPr>
        <p:spPr>
          <a:xfrm>
            <a:off x="5736180" y="415686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0" name="TextBox 190"/>
          <p:cNvSpPr txBox="1"/>
          <p:nvPr/>
        </p:nvSpPr>
        <p:spPr>
          <a:xfrm>
            <a:off x="6285116" y="415686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1" name="TextBox 191"/>
          <p:cNvSpPr txBox="1"/>
          <p:nvPr/>
        </p:nvSpPr>
        <p:spPr>
          <a:xfrm>
            <a:off x="6824341" y="415686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2" name="TextBox 192"/>
          <p:cNvSpPr txBox="1"/>
          <p:nvPr/>
        </p:nvSpPr>
        <p:spPr>
          <a:xfrm>
            <a:off x="5196121" y="4459762"/>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3" name="TextBox 193"/>
          <p:cNvSpPr txBox="1"/>
          <p:nvPr/>
        </p:nvSpPr>
        <p:spPr>
          <a:xfrm>
            <a:off x="5736180" y="4459762"/>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94" name="TextBox 194"/>
          <p:cNvSpPr txBox="1"/>
          <p:nvPr/>
        </p:nvSpPr>
        <p:spPr>
          <a:xfrm>
            <a:off x="6285116" y="4459762"/>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〇</a:t>
            </a:r>
          </a:p>
        </p:txBody>
      </p:sp>
      <p:sp>
        <p:nvSpPr>
          <p:cNvPr id="195" name="TextBox 195"/>
          <p:cNvSpPr txBox="1"/>
          <p:nvPr/>
        </p:nvSpPr>
        <p:spPr>
          <a:xfrm>
            <a:off x="6824341" y="4459762"/>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6" name="TextBox 196"/>
          <p:cNvSpPr txBox="1"/>
          <p:nvPr/>
        </p:nvSpPr>
        <p:spPr>
          <a:xfrm>
            <a:off x="5736180" y="5350246"/>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7" name="TextBox 197"/>
          <p:cNvSpPr txBox="1"/>
          <p:nvPr/>
        </p:nvSpPr>
        <p:spPr>
          <a:xfrm>
            <a:off x="6278071" y="5350246"/>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8" name="TextBox 198"/>
          <p:cNvSpPr txBox="1"/>
          <p:nvPr/>
        </p:nvSpPr>
        <p:spPr>
          <a:xfrm>
            <a:off x="6824341" y="5350246"/>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199" name="TextBox 199"/>
          <p:cNvSpPr txBox="1"/>
          <p:nvPr/>
        </p:nvSpPr>
        <p:spPr>
          <a:xfrm>
            <a:off x="5196121" y="6522334"/>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鉛</a:t>
            </a:r>
          </a:p>
        </p:txBody>
      </p:sp>
      <p:sp>
        <p:nvSpPr>
          <p:cNvPr id="200" name="TextBox 200"/>
          <p:cNvSpPr txBox="1"/>
          <p:nvPr/>
        </p:nvSpPr>
        <p:spPr>
          <a:xfrm>
            <a:off x="5736180" y="6522334"/>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鉛</a:t>
            </a:r>
          </a:p>
        </p:txBody>
      </p:sp>
      <p:sp>
        <p:nvSpPr>
          <p:cNvPr id="201" name="TextBox 201"/>
          <p:cNvSpPr txBox="1"/>
          <p:nvPr/>
        </p:nvSpPr>
        <p:spPr>
          <a:xfrm>
            <a:off x="6285116" y="6522334"/>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鉛</a:t>
            </a:r>
          </a:p>
        </p:txBody>
      </p:sp>
      <p:sp>
        <p:nvSpPr>
          <p:cNvPr id="202" name="TextBox 202"/>
          <p:cNvSpPr txBox="1"/>
          <p:nvPr/>
        </p:nvSpPr>
        <p:spPr>
          <a:xfrm>
            <a:off x="6824341" y="6486731"/>
            <a:ext cx="491143" cy="279189"/>
          </a:xfrm>
          <a:prstGeom prst="rect">
            <a:avLst/>
          </a:prstGeom>
        </p:spPr>
        <p:txBody>
          <a:bodyPr lIns="0" tIns="0" rIns="0" bIns="0" rtlCol="0" anchor="t">
            <a:spAutoFit/>
          </a:bodyPr>
          <a:lstStyle/>
          <a:p>
            <a:pPr algn="ctr">
              <a:lnSpc>
                <a:spcPts val="1120"/>
              </a:lnSpc>
              <a:spcBef>
                <a:spcPct val="0"/>
              </a:spcBef>
            </a:pPr>
            <a:r>
              <a:rPr lang="en-US" sz="800">
                <a:solidFill>
                  <a:srgbClr val="FFFFFF"/>
                </a:solidFill>
                <a:latin typeface="Noto Sans JP" panose="020B0200000000000000" pitchFamily="50" charset="-128"/>
                <a:ea typeface="Noto Sans JP" panose="020B0200000000000000" pitchFamily="50" charset="-128"/>
                <a:cs typeface="Poppins"/>
                <a:sym typeface="Poppins"/>
              </a:rPr>
              <a:t>リチウムイオン</a:t>
            </a:r>
          </a:p>
        </p:txBody>
      </p:sp>
      <p:sp>
        <p:nvSpPr>
          <p:cNvPr id="203" name="TextBox 203"/>
          <p:cNvSpPr txBox="1"/>
          <p:nvPr/>
        </p:nvSpPr>
        <p:spPr>
          <a:xfrm>
            <a:off x="5196121" y="680651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3年</a:t>
            </a:r>
          </a:p>
        </p:txBody>
      </p:sp>
      <p:sp>
        <p:nvSpPr>
          <p:cNvPr id="204" name="TextBox 204"/>
          <p:cNvSpPr txBox="1"/>
          <p:nvPr/>
        </p:nvSpPr>
        <p:spPr>
          <a:xfrm>
            <a:off x="5736180" y="680651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2年</a:t>
            </a:r>
          </a:p>
        </p:txBody>
      </p:sp>
      <p:sp>
        <p:nvSpPr>
          <p:cNvPr id="205" name="TextBox 205"/>
          <p:cNvSpPr txBox="1"/>
          <p:nvPr/>
        </p:nvSpPr>
        <p:spPr>
          <a:xfrm>
            <a:off x="6285116" y="680651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2年</a:t>
            </a:r>
          </a:p>
        </p:txBody>
      </p:sp>
      <p:sp>
        <p:nvSpPr>
          <p:cNvPr id="206" name="TextBox 206"/>
          <p:cNvSpPr txBox="1"/>
          <p:nvPr/>
        </p:nvSpPr>
        <p:spPr>
          <a:xfrm>
            <a:off x="6824341" y="6806517"/>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5年</a:t>
            </a:r>
          </a:p>
        </p:txBody>
      </p:sp>
      <p:sp>
        <p:nvSpPr>
          <p:cNvPr id="207" name="TextBox 207"/>
          <p:cNvSpPr txBox="1"/>
          <p:nvPr/>
        </p:nvSpPr>
        <p:spPr>
          <a:xfrm>
            <a:off x="5196121" y="7108185"/>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7年</a:t>
            </a:r>
          </a:p>
        </p:txBody>
      </p:sp>
      <p:sp>
        <p:nvSpPr>
          <p:cNvPr id="208" name="TextBox 208"/>
          <p:cNvSpPr txBox="1"/>
          <p:nvPr/>
        </p:nvSpPr>
        <p:spPr>
          <a:xfrm>
            <a:off x="5736180" y="7108185"/>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7年</a:t>
            </a:r>
          </a:p>
        </p:txBody>
      </p:sp>
      <p:sp>
        <p:nvSpPr>
          <p:cNvPr id="209" name="TextBox 209"/>
          <p:cNvSpPr txBox="1"/>
          <p:nvPr/>
        </p:nvSpPr>
        <p:spPr>
          <a:xfrm>
            <a:off x="6285116" y="7108185"/>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7年</a:t>
            </a:r>
          </a:p>
        </p:txBody>
      </p:sp>
      <p:sp>
        <p:nvSpPr>
          <p:cNvPr id="210" name="TextBox 210"/>
          <p:cNvSpPr txBox="1"/>
          <p:nvPr/>
        </p:nvSpPr>
        <p:spPr>
          <a:xfrm>
            <a:off x="6824341" y="7108185"/>
            <a:ext cx="491143" cy="207645"/>
          </a:xfrm>
          <a:prstGeom prst="rect">
            <a:avLst/>
          </a:prstGeom>
        </p:spPr>
        <p:txBody>
          <a:bodyPr lIns="0" tIns="0" rIns="0" bIns="0" rtlCol="0" anchor="t">
            <a:spAutoFit/>
          </a:bodyPr>
          <a:lstStyle/>
          <a:p>
            <a:pPr algn="ctr">
              <a:lnSpc>
                <a:spcPts val="1679"/>
              </a:lnSpc>
              <a:spcBef>
                <a:spcPct val="0"/>
              </a:spcBef>
            </a:pPr>
            <a:r>
              <a:rPr lang="en-US" sz="1199">
                <a:solidFill>
                  <a:srgbClr val="FFFFFF"/>
                </a:solidFill>
                <a:latin typeface="Noto Sans JP" panose="020B0200000000000000" pitchFamily="50" charset="-128"/>
                <a:ea typeface="Noto Sans JP" panose="020B0200000000000000" pitchFamily="50" charset="-128"/>
                <a:cs typeface="Poppins"/>
                <a:sym typeface="Poppins"/>
              </a:rPr>
              <a:t>-</a:t>
            </a:r>
          </a:p>
        </p:txBody>
      </p:sp>
      <p:sp>
        <p:nvSpPr>
          <p:cNvPr id="211" name="TextBox 211"/>
          <p:cNvSpPr txBox="1"/>
          <p:nvPr/>
        </p:nvSpPr>
        <p:spPr>
          <a:xfrm>
            <a:off x="6846065" y="3338668"/>
            <a:ext cx="442649"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※1</a:t>
            </a:r>
          </a:p>
        </p:txBody>
      </p:sp>
      <p:sp>
        <p:nvSpPr>
          <p:cNvPr id="212" name="TextBox 212"/>
          <p:cNvSpPr txBox="1"/>
          <p:nvPr/>
        </p:nvSpPr>
        <p:spPr>
          <a:xfrm>
            <a:off x="5199533" y="5613228"/>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※2</a:t>
            </a:r>
          </a:p>
        </p:txBody>
      </p:sp>
      <p:sp>
        <p:nvSpPr>
          <p:cNvPr id="213" name="TextBox 213"/>
          <p:cNvSpPr txBox="1"/>
          <p:nvPr/>
        </p:nvSpPr>
        <p:spPr>
          <a:xfrm>
            <a:off x="5744012" y="5613228"/>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※2</a:t>
            </a:r>
          </a:p>
        </p:txBody>
      </p:sp>
      <p:sp>
        <p:nvSpPr>
          <p:cNvPr id="214" name="TextBox 214"/>
          <p:cNvSpPr txBox="1"/>
          <p:nvPr/>
        </p:nvSpPr>
        <p:spPr>
          <a:xfrm>
            <a:off x="6295379" y="5613228"/>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※2</a:t>
            </a:r>
          </a:p>
        </p:txBody>
      </p:sp>
      <p:sp>
        <p:nvSpPr>
          <p:cNvPr id="215" name="TextBox 215"/>
          <p:cNvSpPr txBox="1"/>
          <p:nvPr/>
        </p:nvSpPr>
        <p:spPr>
          <a:xfrm>
            <a:off x="5200007" y="5908752"/>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※3</a:t>
            </a:r>
          </a:p>
        </p:txBody>
      </p:sp>
      <p:sp>
        <p:nvSpPr>
          <p:cNvPr id="216" name="TextBox 216"/>
          <p:cNvSpPr txBox="1"/>
          <p:nvPr/>
        </p:nvSpPr>
        <p:spPr>
          <a:xfrm>
            <a:off x="5755524" y="5908752"/>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※3</a:t>
            </a:r>
          </a:p>
        </p:txBody>
      </p:sp>
      <p:sp>
        <p:nvSpPr>
          <p:cNvPr id="217" name="TextBox 217"/>
          <p:cNvSpPr txBox="1"/>
          <p:nvPr/>
        </p:nvSpPr>
        <p:spPr>
          <a:xfrm>
            <a:off x="6295379" y="5908752"/>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※3</a:t>
            </a:r>
          </a:p>
        </p:txBody>
      </p:sp>
      <p:sp>
        <p:nvSpPr>
          <p:cNvPr id="218" name="TextBox 218"/>
          <p:cNvSpPr txBox="1"/>
          <p:nvPr/>
        </p:nvSpPr>
        <p:spPr>
          <a:xfrm>
            <a:off x="6833364" y="5908752"/>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※4</a:t>
            </a:r>
          </a:p>
        </p:txBody>
      </p:sp>
      <p:sp>
        <p:nvSpPr>
          <p:cNvPr id="219" name="TextBox 219"/>
          <p:cNvSpPr txBox="1"/>
          <p:nvPr/>
        </p:nvSpPr>
        <p:spPr>
          <a:xfrm>
            <a:off x="5200007" y="6195523"/>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※5</a:t>
            </a:r>
          </a:p>
        </p:txBody>
      </p:sp>
      <p:sp>
        <p:nvSpPr>
          <p:cNvPr id="220" name="TextBox 220"/>
          <p:cNvSpPr txBox="1"/>
          <p:nvPr/>
        </p:nvSpPr>
        <p:spPr>
          <a:xfrm>
            <a:off x="5744485" y="6195523"/>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※5</a:t>
            </a:r>
          </a:p>
        </p:txBody>
      </p:sp>
      <p:sp>
        <p:nvSpPr>
          <p:cNvPr id="221" name="TextBox 221"/>
          <p:cNvSpPr txBox="1"/>
          <p:nvPr/>
        </p:nvSpPr>
        <p:spPr>
          <a:xfrm>
            <a:off x="6295853" y="6195523"/>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※5</a:t>
            </a:r>
          </a:p>
        </p:txBody>
      </p:sp>
      <p:sp>
        <p:nvSpPr>
          <p:cNvPr id="222" name="TextBox 222"/>
          <p:cNvSpPr txBox="1"/>
          <p:nvPr/>
        </p:nvSpPr>
        <p:spPr>
          <a:xfrm>
            <a:off x="5197346" y="6793225"/>
            <a:ext cx="518935" cy="98297"/>
          </a:xfrm>
          <a:prstGeom prst="rect">
            <a:avLst/>
          </a:prstGeom>
        </p:spPr>
        <p:txBody>
          <a:bodyPr lIns="0" tIns="0" rIns="0" bIns="0" rtlCol="0" anchor="t">
            <a:spAutoFit/>
          </a:bodyPr>
          <a:lstStyle/>
          <a:p>
            <a:pPr algn="l">
              <a:lnSpc>
                <a:spcPts val="840"/>
              </a:lnSpc>
              <a:spcBef>
                <a:spcPct val="0"/>
              </a:spcBef>
            </a:pPr>
            <a:r>
              <a:rPr lang="en-US" sz="600">
                <a:solidFill>
                  <a:srgbClr val="FFFFFF"/>
                </a:solidFill>
                <a:latin typeface="Noto Sans JP" panose="020B0200000000000000" pitchFamily="50" charset="-128"/>
                <a:ea typeface="Noto Sans JP" panose="020B0200000000000000" pitchFamily="50" charset="-128"/>
                <a:cs typeface="Poppins"/>
                <a:sym typeface="Poppins"/>
              </a:rPr>
              <a:t>※6</a:t>
            </a:r>
          </a:p>
        </p:txBody>
      </p:sp>
      <p:sp>
        <p:nvSpPr>
          <p:cNvPr id="223" name="TextBox 223"/>
          <p:cNvSpPr txBox="1"/>
          <p:nvPr/>
        </p:nvSpPr>
        <p:spPr>
          <a:xfrm>
            <a:off x="2900555" y="2643200"/>
            <a:ext cx="622302" cy="121123"/>
          </a:xfrm>
          <a:prstGeom prst="rect">
            <a:avLst/>
          </a:prstGeom>
        </p:spPr>
        <p:txBody>
          <a:bodyPr lIns="0" tIns="0" rIns="0" bIns="0" rtlCol="0" anchor="t">
            <a:spAutoFit/>
          </a:bodyPr>
          <a:lstStyle/>
          <a:p>
            <a:pPr algn="ctr">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タワー型モデル</a:t>
            </a:r>
          </a:p>
        </p:txBody>
      </p:sp>
      <p:sp>
        <p:nvSpPr>
          <p:cNvPr id="224" name="TextBox 224"/>
          <p:cNvSpPr txBox="1"/>
          <p:nvPr/>
        </p:nvSpPr>
        <p:spPr>
          <a:xfrm>
            <a:off x="4425701" y="2656139"/>
            <a:ext cx="977903" cy="121123"/>
          </a:xfrm>
          <a:prstGeom prst="rect">
            <a:avLst/>
          </a:prstGeom>
        </p:spPr>
        <p:txBody>
          <a:bodyPr lIns="0" tIns="0" rIns="0" bIns="0" rtlCol="0" anchor="t">
            <a:spAutoFit/>
          </a:bodyPr>
          <a:lstStyle/>
          <a:p>
            <a:pPr algn="ctr">
              <a:lnSpc>
                <a:spcPts val="980"/>
              </a:lnSpc>
              <a:spcBef>
                <a:spcPct val="0"/>
              </a:spcBef>
            </a:pPr>
            <a:r>
              <a:rPr lang="en-US" sz="700">
                <a:solidFill>
                  <a:srgbClr val="FFFFFF"/>
                </a:solidFill>
                <a:latin typeface="Noto Sans JP" panose="020B0200000000000000" pitchFamily="50" charset="-128"/>
                <a:ea typeface="Noto Sans JP" panose="020B0200000000000000" pitchFamily="50" charset="-128"/>
                <a:cs typeface="Poppins"/>
                <a:sym typeface="Poppins"/>
              </a:rPr>
              <a:t>ラックマウント型モデル</a:t>
            </a:r>
          </a:p>
        </p:txBody>
      </p:sp>
      <p:sp>
        <p:nvSpPr>
          <p:cNvPr id="225" name="TextBox 225"/>
          <p:cNvSpPr txBox="1"/>
          <p:nvPr/>
        </p:nvSpPr>
        <p:spPr>
          <a:xfrm>
            <a:off x="4780606" y="2304774"/>
            <a:ext cx="521926" cy="199157"/>
          </a:xfrm>
          <a:prstGeom prst="rect">
            <a:avLst/>
          </a:prstGeom>
        </p:spPr>
        <p:txBody>
          <a:bodyPr wrap="square" lIns="0" tIns="0" rIns="0" bIns="0" rtlCol="0" anchor="t">
            <a:spAutoFit/>
          </a:bodyPr>
          <a:lstStyle/>
          <a:p>
            <a:pPr algn="l">
              <a:lnSpc>
                <a:spcPts val="770"/>
              </a:lnSpc>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動画視聴は</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a:p>
            <a:pPr algn="l">
              <a:lnSpc>
                <a:spcPts val="770"/>
              </a:lnSpc>
              <a:spcBef>
                <a:spcPct val="0"/>
              </a:spcBef>
            </a:pPr>
            <a:r>
              <a:rPr lang="en-US" sz="550" dirty="0" err="1">
                <a:solidFill>
                  <a:srgbClr val="FFFFFF"/>
                </a:solidFill>
                <a:latin typeface="Noto Sans JP" panose="020B0200000000000000" pitchFamily="50" charset="-128"/>
                <a:ea typeface="Noto Sans JP" panose="020B0200000000000000" pitchFamily="50" charset="-128"/>
                <a:cs typeface="Poppins"/>
                <a:sym typeface="Poppins"/>
              </a:rPr>
              <a:t>QRコードから</a:t>
            </a:r>
            <a:endParaRPr lang="en-US" sz="550" dirty="0">
              <a:solidFill>
                <a:srgbClr val="FFFFFF"/>
              </a:solidFill>
              <a:latin typeface="Noto Sans JP" panose="020B0200000000000000" pitchFamily="50" charset="-128"/>
              <a:ea typeface="Noto Sans JP" panose="020B0200000000000000" pitchFamily="50" charset="-128"/>
              <a:cs typeface="Poppins"/>
              <a:sym typeface="Poppins"/>
            </a:endParaRPr>
          </a:p>
        </p:txBody>
      </p:sp>
      <p:sp>
        <p:nvSpPr>
          <p:cNvPr id="226" name="TextBox 226"/>
          <p:cNvSpPr txBox="1"/>
          <p:nvPr/>
        </p:nvSpPr>
        <p:spPr>
          <a:xfrm>
            <a:off x="4062759" y="8304227"/>
            <a:ext cx="1498479" cy="92269"/>
          </a:xfrm>
          <a:prstGeom prst="rect">
            <a:avLst/>
          </a:prstGeom>
        </p:spPr>
        <p:txBody>
          <a:bodyPr wrap="square" lIns="0" tIns="0" rIns="0" bIns="0" rtlCol="0" anchor="t">
            <a:spAutoFit/>
          </a:bodyPr>
          <a:lstStyle/>
          <a:p>
            <a:pPr algn="l">
              <a:lnSpc>
                <a:spcPts val="840"/>
              </a:lnSpc>
              <a:spcBef>
                <a:spcPct val="0"/>
              </a:spcBef>
            </a:pPr>
            <a:r>
              <a:rPr lang="en-US" sz="500" dirty="0">
                <a:solidFill>
                  <a:srgbClr val="333333"/>
                </a:solidFill>
                <a:latin typeface="Noto Sans JP" panose="020B0200000000000000" pitchFamily="50" charset="-128"/>
                <a:ea typeface="Noto Sans JP" panose="020B0200000000000000" pitchFamily="50" charset="-128"/>
                <a:cs typeface="Poppins"/>
                <a:sym typeface="Poppins"/>
              </a:rPr>
              <a:t>※SMT1500RMJ2UとSMT1500RMJ2U5W比べた場合</a:t>
            </a:r>
          </a:p>
        </p:txBody>
      </p:sp>
      <p:sp>
        <p:nvSpPr>
          <p:cNvPr id="227" name="TextBox 227"/>
          <p:cNvSpPr txBox="1"/>
          <p:nvPr/>
        </p:nvSpPr>
        <p:spPr>
          <a:xfrm>
            <a:off x="5643160" y="8845103"/>
            <a:ext cx="1232820" cy="117596"/>
          </a:xfrm>
          <a:prstGeom prst="rect">
            <a:avLst/>
          </a:prstGeom>
        </p:spPr>
        <p:txBody>
          <a:bodyPr lIns="0" tIns="0" rIns="0" bIns="0" rtlCol="0" anchor="t">
            <a:spAutoFit/>
          </a:bodyPr>
          <a:lstStyle/>
          <a:p>
            <a:pPr algn="l">
              <a:lnSpc>
                <a:spcPts val="980"/>
              </a:lnSpc>
            </a:pPr>
            <a:r>
              <a:rPr lang="en-US" sz="700">
                <a:solidFill>
                  <a:srgbClr val="333333"/>
                </a:solidFill>
                <a:latin typeface="Noto Sans JP" panose="020B0200000000000000" pitchFamily="50" charset="-128"/>
                <a:ea typeface="Noto Sans JP" panose="020B0200000000000000" pitchFamily="50" charset="-128"/>
                <a:cs typeface="Poppins"/>
                <a:sym typeface="Poppins"/>
              </a:rPr>
              <a:t>❶対象となるAPCのUPSを購入</a:t>
            </a:r>
          </a:p>
        </p:txBody>
      </p:sp>
      <p:sp>
        <p:nvSpPr>
          <p:cNvPr id="228" name="TextBox 228"/>
          <p:cNvSpPr txBox="1"/>
          <p:nvPr/>
        </p:nvSpPr>
        <p:spPr>
          <a:xfrm>
            <a:off x="5643160" y="8983959"/>
            <a:ext cx="1588610" cy="377604"/>
          </a:xfrm>
          <a:prstGeom prst="rect">
            <a:avLst/>
          </a:prstGeom>
        </p:spPr>
        <p:txBody>
          <a:bodyPr lIns="0" tIns="0" rIns="0" bIns="0" rtlCol="0" anchor="t">
            <a:spAutoFit/>
          </a:bodyPr>
          <a:lstStyle/>
          <a:p>
            <a:pPr algn="l">
              <a:lnSpc>
                <a:spcPts val="980"/>
              </a:lnSpc>
            </a:pPr>
            <a:r>
              <a:rPr lang="en-US" sz="700">
                <a:solidFill>
                  <a:srgbClr val="333333"/>
                </a:solidFill>
                <a:latin typeface="Noto Sans JP" panose="020B0200000000000000" pitchFamily="50" charset="-128"/>
                <a:ea typeface="Noto Sans JP" panose="020B0200000000000000" pitchFamily="50" charset="-128"/>
                <a:cs typeface="Poppins"/>
                <a:sym typeface="Poppins"/>
              </a:rPr>
              <a:t>❷購入製品の登録サイトClubAPCまたはPartnerClubAPC*にてUPSの製品</a:t>
            </a:r>
          </a:p>
          <a:p>
            <a:pPr algn="l">
              <a:lnSpc>
                <a:spcPts val="980"/>
              </a:lnSpc>
            </a:pPr>
            <a:r>
              <a:rPr lang="en-US" sz="700">
                <a:solidFill>
                  <a:srgbClr val="333333"/>
                </a:solidFill>
                <a:latin typeface="Noto Sans JP" panose="020B0200000000000000" pitchFamily="50" charset="-128"/>
                <a:ea typeface="Noto Sans JP" panose="020B0200000000000000" pitchFamily="50" charset="-128"/>
                <a:cs typeface="Poppins"/>
                <a:sym typeface="Poppins"/>
              </a:rPr>
              <a:t>ユーザー保証登録を実施</a:t>
            </a:r>
          </a:p>
        </p:txBody>
      </p:sp>
      <p:sp>
        <p:nvSpPr>
          <p:cNvPr id="229" name="TextBox 229"/>
          <p:cNvSpPr txBox="1"/>
          <p:nvPr/>
        </p:nvSpPr>
        <p:spPr>
          <a:xfrm>
            <a:off x="5643160" y="9377364"/>
            <a:ext cx="1747483" cy="117596"/>
          </a:xfrm>
          <a:prstGeom prst="rect">
            <a:avLst/>
          </a:prstGeom>
        </p:spPr>
        <p:txBody>
          <a:bodyPr wrap="square" lIns="0" tIns="0" rIns="0" bIns="0" rtlCol="0" anchor="t">
            <a:spAutoFit/>
          </a:bodyPr>
          <a:lstStyle/>
          <a:p>
            <a:pPr algn="l">
              <a:lnSpc>
                <a:spcPts val="980"/>
              </a:lnSpc>
            </a:pPr>
            <a:r>
              <a:rPr lang="en-US" sz="700" dirty="0">
                <a:solidFill>
                  <a:srgbClr val="333333"/>
                </a:solidFill>
                <a:latin typeface="Noto Sans JP" panose="020B0200000000000000" pitchFamily="50" charset="-128"/>
                <a:ea typeface="Noto Sans JP" panose="020B0200000000000000" pitchFamily="50" charset="-128"/>
                <a:cs typeface="Poppins"/>
                <a:sym typeface="Poppins"/>
              </a:rPr>
              <a:t>❸</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使用済みUPS製品を</a:t>
            </a:r>
            <a:r>
              <a:rPr lang="en-US" sz="700" u="sng" dirty="0" err="1">
                <a:solidFill>
                  <a:srgbClr val="333333"/>
                </a:solidFill>
                <a:latin typeface="Noto Sans JP" panose="020B0200000000000000" pitchFamily="50" charset="-128"/>
                <a:ea typeface="Noto Sans JP" panose="020B0200000000000000" pitchFamily="50" charset="-128"/>
                <a:cs typeface="Poppins"/>
                <a:sym typeface="Poppins"/>
              </a:rPr>
              <a:t>送料無料</a:t>
            </a:r>
            <a:r>
              <a:rPr lang="en-US" sz="700" dirty="0" err="1">
                <a:solidFill>
                  <a:srgbClr val="333333"/>
                </a:solidFill>
                <a:latin typeface="Noto Sans JP" panose="020B0200000000000000" pitchFamily="50" charset="-128"/>
                <a:ea typeface="Noto Sans JP" panose="020B0200000000000000" pitchFamily="50" charset="-128"/>
                <a:cs typeface="Poppins"/>
                <a:sym typeface="Poppins"/>
              </a:rPr>
              <a:t>でお引取り</a:t>
            </a:r>
            <a:endParaRPr lang="en-US" sz="700" dirty="0">
              <a:solidFill>
                <a:srgbClr val="333333"/>
              </a:solidFill>
              <a:latin typeface="Noto Sans JP" panose="020B0200000000000000" pitchFamily="50" charset="-128"/>
              <a:ea typeface="Noto Sans JP" panose="020B0200000000000000" pitchFamily="50" charset="-128"/>
              <a:cs typeface="Poppins"/>
              <a:sym typeface="Poppins"/>
            </a:endParaRPr>
          </a:p>
        </p:txBody>
      </p:sp>
      <p:sp>
        <p:nvSpPr>
          <p:cNvPr id="230" name="TextBox 230"/>
          <p:cNvSpPr txBox="1"/>
          <p:nvPr/>
        </p:nvSpPr>
        <p:spPr>
          <a:xfrm>
            <a:off x="5384902" y="9516880"/>
            <a:ext cx="1698936" cy="172420"/>
          </a:xfrm>
          <a:prstGeom prst="rect">
            <a:avLst/>
          </a:prstGeom>
        </p:spPr>
        <p:txBody>
          <a:bodyPr lIns="0" tIns="0" rIns="0" bIns="0" rtlCol="0" anchor="t">
            <a:spAutoFit/>
          </a:bodyPr>
          <a:lstStyle/>
          <a:p>
            <a:pPr algn="l">
              <a:lnSpc>
                <a:spcPts val="700"/>
              </a:lnSpc>
            </a:pPr>
            <a:r>
              <a:rPr lang="en-US" sz="500">
                <a:solidFill>
                  <a:srgbClr val="333333"/>
                </a:solidFill>
                <a:latin typeface="Noto Sans JP" panose="020B0200000000000000" pitchFamily="50" charset="-128"/>
                <a:ea typeface="Noto Sans JP" panose="020B0200000000000000" pitchFamily="50" charset="-128"/>
                <a:cs typeface="Poppins"/>
                <a:sym typeface="Poppins"/>
              </a:rPr>
              <a:t>※ご購入から3か月間有効 </a:t>
            </a:r>
          </a:p>
          <a:p>
            <a:pPr algn="l">
              <a:lnSpc>
                <a:spcPts val="700"/>
              </a:lnSpc>
            </a:pPr>
            <a:r>
              <a:rPr lang="en-US" sz="500">
                <a:solidFill>
                  <a:srgbClr val="333333"/>
                </a:solidFill>
                <a:latin typeface="Noto Sans JP" panose="020B0200000000000000" pitchFamily="50" charset="-128"/>
                <a:ea typeface="Noto Sans JP" panose="020B0200000000000000" pitchFamily="50" charset="-128"/>
                <a:cs typeface="Poppins"/>
                <a:sym typeface="Poppins"/>
              </a:rPr>
              <a:t>* 詳細はメーカーサイトのサポートページをご覧ください。</a:t>
            </a:r>
          </a:p>
        </p:txBody>
      </p:sp>
      <p:sp>
        <p:nvSpPr>
          <p:cNvPr id="231" name="TextBox 231"/>
          <p:cNvSpPr txBox="1"/>
          <p:nvPr/>
        </p:nvSpPr>
        <p:spPr>
          <a:xfrm>
            <a:off x="5073675" y="8518435"/>
            <a:ext cx="2301547" cy="183448"/>
          </a:xfrm>
          <a:prstGeom prst="rect">
            <a:avLst/>
          </a:prstGeom>
        </p:spPr>
        <p:txBody>
          <a:bodyPr lIns="0" tIns="0" rIns="0" bIns="0" rtlCol="0" anchor="t">
            <a:spAutoFit/>
          </a:bodyPr>
          <a:lstStyle/>
          <a:p>
            <a:pPr algn="ctr">
              <a:lnSpc>
                <a:spcPts val="1540"/>
              </a:lnSpc>
              <a:spcBef>
                <a:spcPct val="0"/>
              </a:spcBef>
            </a:pPr>
            <a:r>
              <a:rPr lang="en-US" sz="1100" b="1" dirty="0">
                <a:solidFill>
                  <a:srgbClr val="333333"/>
                </a:solidFill>
                <a:latin typeface="Noto Sans JP" panose="020B0200000000000000" pitchFamily="50" charset="-128"/>
                <a:ea typeface="Noto Sans JP" panose="020B0200000000000000" pitchFamily="50" charset="-128"/>
                <a:cs typeface="Poppins Bold"/>
                <a:sym typeface="Poppins Bold"/>
              </a:rPr>
              <a:t>Trade-UPS</a:t>
            </a:r>
          </a:p>
        </p:txBody>
      </p:sp>
      <p:sp>
        <p:nvSpPr>
          <p:cNvPr id="232" name="TextBox 232"/>
          <p:cNvSpPr txBox="1"/>
          <p:nvPr/>
        </p:nvSpPr>
        <p:spPr>
          <a:xfrm>
            <a:off x="5228033" y="8702794"/>
            <a:ext cx="1980615" cy="121123"/>
          </a:xfrm>
          <a:prstGeom prst="rect">
            <a:avLst/>
          </a:prstGeom>
        </p:spPr>
        <p:txBody>
          <a:bodyPr lIns="0" tIns="0" rIns="0" bIns="0" rtlCol="0" anchor="t">
            <a:spAutoFit/>
          </a:bodyPr>
          <a:lstStyle/>
          <a:p>
            <a:pPr algn="ctr">
              <a:lnSpc>
                <a:spcPts val="980"/>
              </a:lnSpc>
              <a:spcBef>
                <a:spcPct val="0"/>
              </a:spcBef>
            </a:pPr>
            <a:r>
              <a:rPr lang="en-US" sz="700">
                <a:solidFill>
                  <a:srgbClr val="333333"/>
                </a:solidFill>
                <a:latin typeface="Noto Sans JP" panose="020B0200000000000000" pitchFamily="50" charset="-128"/>
                <a:ea typeface="Noto Sans JP" panose="020B0200000000000000" pitchFamily="50" charset="-128"/>
                <a:cs typeface="Poppins"/>
                <a:sym typeface="Poppins"/>
              </a:rPr>
              <a:t>買い替えの際は「Trade-UPS」をご活用ください</a:t>
            </a:r>
          </a:p>
        </p:txBody>
      </p:sp>
      <p:sp>
        <p:nvSpPr>
          <p:cNvPr id="233" name="TextBox 233"/>
          <p:cNvSpPr txBox="1"/>
          <p:nvPr/>
        </p:nvSpPr>
        <p:spPr>
          <a:xfrm>
            <a:off x="3102901" y="9403197"/>
            <a:ext cx="1152984" cy="98297"/>
          </a:xfrm>
          <a:prstGeom prst="rect">
            <a:avLst/>
          </a:prstGeom>
        </p:spPr>
        <p:txBody>
          <a:bodyPr lIns="0" tIns="0" rIns="0" bIns="0" rtlCol="0" anchor="t">
            <a:spAutoFit/>
          </a:bodyPr>
          <a:lstStyle/>
          <a:p>
            <a:pPr algn="l">
              <a:lnSpc>
                <a:spcPts val="840"/>
              </a:lnSpc>
              <a:spcBef>
                <a:spcPct val="0"/>
              </a:spcBef>
            </a:pPr>
            <a:r>
              <a:rPr lang="en-US" sz="600">
                <a:solidFill>
                  <a:srgbClr val="333333"/>
                </a:solidFill>
                <a:latin typeface="Noto Sans JP" panose="020B0200000000000000" pitchFamily="50" charset="-128"/>
                <a:ea typeface="Noto Sans JP" panose="020B0200000000000000" pitchFamily="50" charset="-128"/>
                <a:cs typeface="Poppins"/>
                <a:sym typeface="Poppins"/>
              </a:rPr>
              <a:t>(送料はお客様ご負担となります)</a:t>
            </a:r>
          </a:p>
        </p:txBody>
      </p:sp>
      <p:sp>
        <p:nvSpPr>
          <p:cNvPr id="234" name="TextBox 234"/>
          <p:cNvSpPr txBox="1"/>
          <p:nvPr/>
        </p:nvSpPr>
        <p:spPr>
          <a:xfrm>
            <a:off x="1386208" y="8564859"/>
            <a:ext cx="1064766" cy="420243"/>
          </a:xfrm>
          <a:prstGeom prst="rect">
            <a:avLst/>
          </a:prstGeom>
        </p:spPr>
        <p:txBody>
          <a:bodyPr lIns="0" tIns="0" rIns="0" bIns="0" rtlCol="0" anchor="t">
            <a:spAutoFit/>
          </a:bodyPr>
          <a:lstStyle/>
          <a:p>
            <a:pPr algn="l">
              <a:lnSpc>
                <a:spcPts val="1080"/>
              </a:lnSpc>
            </a:pPr>
            <a:r>
              <a:rPr lang="en-US" sz="900" b="1" dirty="0" err="1">
                <a:solidFill>
                  <a:srgbClr val="333333"/>
                </a:solidFill>
                <a:latin typeface="Noto Sans JP" panose="020B0200000000000000" pitchFamily="50" charset="-128"/>
                <a:ea typeface="Noto Sans JP" panose="020B0200000000000000" pitchFamily="50" charset="-128"/>
                <a:cs typeface="Poppins Bold"/>
                <a:sym typeface="Poppins Bold"/>
              </a:rPr>
              <a:t>SRT</a:t>
            </a:r>
            <a:r>
              <a:rPr lang="en-US" altLang="ja-JP" sz="900" b="1" dirty="0" err="1">
                <a:solidFill>
                  <a:srgbClr val="333333"/>
                </a:solidFill>
                <a:latin typeface="Noto Sans JP" panose="020B0200000000000000" pitchFamily="50" charset="-128"/>
                <a:ea typeface="Noto Sans JP" panose="020B0200000000000000" pitchFamily="50" charset="-128"/>
                <a:cs typeface="Poppins Bold"/>
                <a:sym typeface="Poppins Bold"/>
              </a:rPr>
              <a:t>L</a:t>
            </a:r>
            <a:r>
              <a:rPr lang="en-US" sz="900" b="1" dirty="0" err="1">
                <a:solidFill>
                  <a:srgbClr val="333333"/>
                </a:solidFill>
                <a:latin typeface="Noto Sans JP" panose="020B0200000000000000" pitchFamily="50" charset="-128"/>
                <a:ea typeface="Noto Sans JP" panose="020B0200000000000000" pitchFamily="50" charset="-128"/>
                <a:cs typeface="Poppins Bold"/>
                <a:sym typeface="Poppins Bold"/>
              </a:rPr>
              <a:t>シリーズ</a:t>
            </a:r>
            <a:endParaRPr lang="en-US" sz="900" b="1" dirty="0">
              <a:solidFill>
                <a:srgbClr val="333333"/>
              </a:solidFill>
              <a:latin typeface="Noto Sans JP" panose="020B0200000000000000" pitchFamily="50" charset="-128"/>
              <a:ea typeface="Noto Sans JP" panose="020B0200000000000000" pitchFamily="50" charset="-128"/>
              <a:cs typeface="Poppins Bold"/>
              <a:sym typeface="Poppins Bold"/>
            </a:endParaRPr>
          </a:p>
          <a:p>
            <a:pPr algn="l">
              <a:lnSpc>
                <a:spcPts val="1080"/>
              </a:lnSpc>
            </a:pPr>
            <a:r>
              <a:rPr lang="en-US" sz="900" b="1" dirty="0" err="1">
                <a:solidFill>
                  <a:srgbClr val="333333"/>
                </a:solidFill>
                <a:latin typeface="Noto Sans JP" panose="020B0200000000000000" pitchFamily="50" charset="-128"/>
                <a:ea typeface="Noto Sans JP" panose="020B0200000000000000" pitchFamily="50" charset="-128"/>
                <a:cs typeface="Poppins Bold"/>
                <a:sym typeface="Poppins Bold"/>
              </a:rPr>
              <a:t>リチウムイオンUPS</a:t>
            </a:r>
            <a:endParaRPr lang="en-US" sz="900" b="1" dirty="0">
              <a:solidFill>
                <a:srgbClr val="333333"/>
              </a:solidFill>
              <a:latin typeface="Noto Sans JP" panose="020B0200000000000000" pitchFamily="50" charset="-128"/>
              <a:ea typeface="Noto Sans JP" panose="020B0200000000000000" pitchFamily="50" charset="-128"/>
              <a:cs typeface="Poppins Bold"/>
              <a:sym typeface="Poppins Bold"/>
            </a:endParaRPr>
          </a:p>
          <a:p>
            <a:pPr algn="l">
              <a:lnSpc>
                <a:spcPts val="1080"/>
              </a:lnSpc>
            </a:pPr>
            <a:r>
              <a:rPr lang="en-US" sz="900" b="1" dirty="0">
                <a:solidFill>
                  <a:srgbClr val="333333"/>
                </a:solidFill>
                <a:latin typeface="Noto Sans JP" panose="020B0200000000000000" pitchFamily="50" charset="-128"/>
                <a:ea typeface="Noto Sans JP" panose="020B0200000000000000" pitchFamily="50" charset="-128"/>
                <a:cs typeface="Poppins Bold"/>
                <a:sym typeface="Poppins Bold"/>
              </a:rPr>
              <a:t>1kVA /1.5kVA</a:t>
            </a:r>
          </a:p>
        </p:txBody>
      </p:sp>
      <p:sp>
        <p:nvSpPr>
          <p:cNvPr id="235" name="TextBox 235"/>
          <p:cNvSpPr txBox="1"/>
          <p:nvPr/>
        </p:nvSpPr>
        <p:spPr>
          <a:xfrm>
            <a:off x="245126" y="9043462"/>
            <a:ext cx="1476393" cy="134332"/>
          </a:xfrm>
          <a:prstGeom prst="rect">
            <a:avLst/>
          </a:prstGeom>
        </p:spPr>
        <p:txBody>
          <a:bodyPr lIns="0" tIns="0" rIns="0" bIns="0" rtlCol="0" anchor="t">
            <a:spAutoFit/>
          </a:bodyPr>
          <a:lstStyle/>
          <a:p>
            <a:pPr algn="l">
              <a:lnSpc>
                <a:spcPts val="1120"/>
              </a:lnSpc>
              <a:spcBef>
                <a:spcPct val="0"/>
              </a:spcBef>
            </a:pPr>
            <a:r>
              <a:rPr lang="en-US" sz="800">
                <a:solidFill>
                  <a:srgbClr val="333333"/>
                </a:solidFill>
                <a:latin typeface="Noto Sans JP" panose="020B0200000000000000" pitchFamily="50" charset="-128"/>
                <a:ea typeface="Noto Sans JP" panose="020B0200000000000000" pitchFamily="50" charset="-128"/>
                <a:cs typeface="Poppins"/>
                <a:sym typeface="Poppins"/>
              </a:rPr>
              <a:t>・50%省スペース・重量約1/3</a:t>
            </a:r>
          </a:p>
        </p:txBody>
      </p:sp>
      <p:sp>
        <p:nvSpPr>
          <p:cNvPr id="239" name="正方形/長方形 238">
            <a:extLst>
              <a:ext uri="{FF2B5EF4-FFF2-40B4-BE49-F238E27FC236}">
                <a16:creationId xmlns:a16="http://schemas.microsoft.com/office/drawing/2014/main" id="{7B861F31-1BDA-CACC-50A2-1EB167F1474E}"/>
              </a:ext>
            </a:extLst>
          </p:cNvPr>
          <p:cNvSpPr/>
          <p:nvPr/>
        </p:nvSpPr>
        <p:spPr>
          <a:xfrm>
            <a:off x="221611" y="2255648"/>
            <a:ext cx="1890903" cy="16925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Noto Sans JP" panose="020B0200000000000000" pitchFamily="50" charset="-128"/>
              <a:ea typeface="Noto Sans JP" panose="020B0200000000000000" pitchFamily="50" charset="-128"/>
            </a:endParaRPr>
          </a:p>
        </p:txBody>
      </p:sp>
      <p:sp>
        <p:nvSpPr>
          <p:cNvPr id="236" name="TextBox 236"/>
          <p:cNvSpPr txBox="1"/>
          <p:nvPr/>
        </p:nvSpPr>
        <p:spPr>
          <a:xfrm>
            <a:off x="1696296" y="9033302"/>
            <a:ext cx="699285" cy="279189"/>
          </a:xfrm>
          <a:prstGeom prst="rect">
            <a:avLst/>
          </a:prstGeom>
        </p:spPr>
        <p:txBody>
          <a:bodyPr lIns="0" tIns="0" rIns="0" bIns="0" rtlCol="0" anchor="t">
            <a:spAutoFit/>
          </a:bodyPr>
          <a:lstStyle/>
          <a:p>
            <a:pPr algn="l">
              <a:lnSpc>
                <a:spcPts val="1120"/>
              </a:lnSpc>
            </a:pPr>
            <a:r>
              <a:rPr lang="en-US" sz="800">
                <a:solidFill>
                  <a:srgbClr val="333333"/>
                </a:solidFill>
                <a:latin typeface="Noto Sans JP" panose="020B0200000000000000" pitchFamily="50" charset="-128"/>
                <a:ea typeface="Noto Sans JP" panose="020B0200000000000000" pitchFamily="50" charset="-128"/>
                <a:cs typeface="Poppins"/>
                <a:sym typeface="Poppins"/>
              </a:rPr>
              <a:t>・NMC標準</a:t>
            </a:r>
          </a:p>
          <a:p>
            <a:pPr algn="l">
              <a:lnSpc>
                <a:spcPts val="1120"/>
              </a:lnSpc>
              <a:spcBef>
                <a:spcPct val="0"/>
              </a:spcBef>
            </a:pPr>
            <a:r>
              <a:rPr lang="en-US" sz="800">
                <a:solidFill>
                  <a:srgbClr val="333333"/>
                </a:solidFill>
                <a:latin typeface="Noto Sans JP" panose="020B0200000000000000" pitchFamily="50" charset="-128"/>
                <a:ea typeface="Noto Sans JP" panose="020B0200000000000000" pitchFamily="50" charset="-128"/>
                <a:cs typeface="Poppins"/>
                <a:sym typeface="Poppins"/>
              </a:rPr>
              <a:t>・製品保証5年</a:t>
            </a:r>
          </a:p>
        </p:txBody>
      </p:sp>
      <p:sp>
        <p:nvSpPr>
          <p:cNvPr id="237" name="TextBox 237"/>
          <p:cNvSpPr txBox="1"/>
          <p:nvPr/>
        </p:nvSpPr>
        <p:spPr>
          <a:xfrm>
            <a:off x="318588" y="9211129"/>
            <a:ext cx="1285077" cy="98297"/>
          </a:xfrm>
          <a:prstGeom prst="rect">
            <a:avLst/>
          </a:prstGeom>
        </p:spPr>
        <p:txBody>
          <a:bodyPr lIns="0" tIns="0" rIns="0" bIns="0" rtlCol="0" anchor="t">
            <a:spAutoFit/>
          </a:bodyPr>
          <a:lstStyle/>
          <a:p>
            <a:pPr algn="ctr">
              <a:lnSpc>
                <a:spcPts val="840"/>
              </a:lnSpc>
              <a:spcBef>
                <a:spcPct val="0"/>
              </a:spcBef>
            </a:pPr>
            <a:r>
              <a:rPr lang="en-US" sz="600">
                <a:solidFill>
                  <a:srgbClr val="333333"/>
                </a:solidFill>
                <a:latin typeface="Noto Sans JP" panose="020B0200000000000000" pitchFamily="50" charset="-128"/>
                <a:ea typeface="Noto Sans JP" panose="020B0200000000000000" pitchFamily="50" charset="-128"/>
                <a:cs typeface="Poppins"/>
                <a:sym typeface="Poppins"/>
              </a:rPr>
              <a:t>(※弊社鉛バッテリーモデルと比較)</a:t>
            </a:r>
          </a:p>
        </p:txBody>
      </p:sp>
      <p:sp>
        <p:nvSpPr>
          <p:cNvPr id="238" name="TextBox 238"/>
          <p:cNvSpPr txBox="1"/>
          <p:nvPr/>
        </p:nvSpPr>
        <p:spPr>
          <a:xfrm>
            <a:off x="245126" y="9312461"/>
            <a:ext cx="2115009" cy="130228"/>
          </a:xfrm>
          <a:prstGeom prst="rect">
            <a:avLst/>
          </a:prstGeom>
        </p:spPr>
        <p:txBody>
          <a:bodyPr lIns="0" tIns="0" rIns="0" bIns="0" rtlCol="0" anchor="t">
            <a:spAutoFit/>
          </a:bodyPr>
          <a:lstStyle/>
          <a:p>
            <a:pPr algn="l">
              <a:lnSpc>
                <a:spcPts val="1120"/>
              </a:lnSpc>
              <a:spcBef>
                <a:spcPct val="0"/>
              </a:spcBef>
            </a:pPr>
            <a:r>
              <a:rPr lang="en-US" sz="800" spc="-49" dirty="0">
                <a:solidFill>
                  <a:srgbClr val="333333"/>
                </a:solidFill>
                <a:latin typeface="Noto Sans JP" panose="020B0200000000000000" pitchFamily="50" charset="-128"/>
                <a:ea typeface="Noto Sans JP" panose="020B0200000000000000" pitchFamily="50" charset="-128"/>
                <a:cs typeface="Poppins"/>
                <a:sym typeface="Poppins"/>
              </a:rPr>
              <a:t>・</a:t>
            </a:r>
            <a:r>
              <a:rPr lang="en-US" sz="800" spc="-49" dirty="0" err="1">
                <a:solidFill>
                  <a:srgbClr val="333333"/>
                </a:solidFill>
                <a:latin typeface="Noto Sans JP" panose="020B0200000000000000" pitchFamily="50" charset="-128"/>
                <a:ea typeface="Noto Sans JP" panose="020B0200000000000000" pitchFamily="50" charset="-128"/>
                <a:cs typeface="Poppins"/>
                <a:sym typeface="Poppins"/>
              </a:rPr>
              <a:t>リチウムイオンバッテリーによる長寿命</a:t>
            </a:r>
            <a:r>
              <a:rPr lang="en-US" sz="800" spc="-49" dirty="0">
                <a:solidFill>
                  <a:srgbClr val="333333"/>
                </a:solidFill>
                <a:latin typeface="Noto Sans JP" panose="020B0200000000000000" pitchFamily="50" charset="-128"/>
                <a:ea typeface="Noto Sans JP" panose="020B0200000000000000" pitchFamily="50" charset="-128"/>
                <a:cs typeface="Poppins"/>
                <a:sym typeface="Poppins"/>
              </a:rPr>
              <a:t> (10年)</a:t>
            </a:r>
          </a:p>
        </p:txBody>
      </p:sp>
      <p:sp>
        <p:nvSpPr>
          <p:cNvPr id="94" name="TextBox 94"/>
          <p:cNvSpPr txBox="1"/>
          <p:nvPr/>
        </p:nvSpPr>
        <p:spPr>
          <a:xfrm>
            <a:off x="369334" y="2249310"/>
            <a:ext cx="1766879" cy="170239"/>
          </a:xfrm>
          <a:prstGeom prst="rect">
            <a:avLst/>
          </a:prstGeom>
        </p:spPr>
        <p:txBody>
          <a:bodyPr wrap="square" lIns="0" tIns="0" rIns="0" bIns="0" rtlCol="0" anchor="t">
            <a:spAutoFit/>
          </a:bodyPr>
          <a:lstStyle/>
          <a:p>
            <a:pPr algn="l">
              <a:lnSpc>
                <a:spcPts val="1399"/>
              </a:lnSpc>
              <a:spcBef>
                <a:spcPct val="0"/>
              </a:spcBef>
            </a:pP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    </a:t>
            </a: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常時インバーター方式</a:t>
            </a: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    </a:t>
            </a:r>
          </a:p>
        </p:txBody>
      </p:sp>
      <p:sp>
        <p:nvSpPr>
          <p:cNvPr id="240" name="正方形/長方形 239">
            <a:extLst>
              <a:ext uri="{FF2B5EF4-FFF2-40B4-BE49-F238E27FC236}">
                <a16:creationId xmlns:a16="http://schemas.microsoft.com/office/drawing/2014/main" id="{2FF19860-0A9F-2240-7BC3-C94F080E8C76}"/>
              </a:ext>
            </a:extLst>
          </p:cNvPr>
          <p:cNvSpPr/>
          <p:nvPr/>
        </p:nvSpPr>
        <p:spPr>
          <a:xfrm>
            <a:off x="2254714" y="2250433"/>
            <a:ext cx="2497510" cy="169254"/>
          </a:xfrm>
          <a:prstGeom prst="rect">
            <a:avLst/>
          </a:prstGeom>
          <a:solidFill>
            <a:srgbClr val="6264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Noto Sans JP" panose="020B0200000000000000" pitchFamily="50" charset="-128"/>
              <a:ea typeface="Noto Sans JP" panose="020B0200000000000000" pitchFamily="50" charset="-128"/>
            </a:endParaRPr>
          </a:p>
        </p:txBody>
      </p:sp>
      <p:sp>
        <p:nvSpPr>
          <p:cNvPr id="122" name="TextBox 122"/>
          <p:cNvSpPr txBox="1"/>
          <p:nvPr/>
        </p:nvSpPr>
        <p:spPr>
          <a:xfrm>
            <a:off x="2371736" y="2252639"/>
            <a:ext cx="2214692" cy="170239"/>
          </a:xfrm>
          <a:prstGeom prst="rect">
            <a:avLst/>
          </a:prstGeom>
        </p:spPr>
        <p:txBody>
          <a:bodyPr wrap="square" lIns="0" tIns="0" rIns="0" bIns="0" rtlCol="0" anchor="t">
            <a:spAutoFit/>
          </a:bodyPr>
          <a:lstStyle/>
          <a:p>
            <a:pPr algn="ctr">
              <a:lnSpc>
                <a:spcPts val="1399"/>
              </a:lnSpc>
              <a:spcBef>
                <a:spcPct val="0"/>
              </a:spcBef>
            </a:pP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ラインインタラクティブ方式</a:t>
            </a: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           </a:t>
            </a:r>
          </a:p>
        </p:txBody>
      </p:sp>
      <p:sp>
        <p:nvSpPr>
          <p:cNvPr id="241" name="正方形/長方形 240">
            <a:extLst>
              <a:ext uri="{FF2B5EF4-FFF2-40B4-BE49-F238E27FC236}">
                <a16:creationId xmlns:a16="http://schemas.microsoft.com/office/drawing/2014/main" id="{54BC9538-B1FF-5711-6E7D-DC12CE6A2E68}"/>
              </a:ext>
            </a:extLst>
          </p:cNvPr>
          <p:cNvSpPr/>
          <p:nvPr/>
        </p:nvSpPr>
        <p:spPr>
          <a:xfrm>
            <a:off x="5679951" y="2255950"/>
            <a:ext cx="1693560" cy="169254"/>
          </a:xfrm>
          <a:prstGeom prst="rect">
            <a:avLst/>
          </a:prstGeom>
          <a:solidFill>
            <a:srgbClr val="E4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Noto Sans JP" panose="020B0200000000000000" pitchFamily="50" charset="-128"/>
              <a:ea typeface="Noto Sans JP" panose="020B0200000000000000" pitchFamily="50" charset="-128"/>
            </a:endParaRPr>
          </a:p>
        </p:txBody>
      </p:sp>
      <p:sp>
        <p:nvSpPr>
          <p:cNvPr id="125" name="TextBox 125"/>
          <p:cNvSpPr txBox="1"/>
          <p:nvPr/>
        </p:nvSpPr>
        <p:spPr>
          <a:xfrm>
            <a:off x="5962077" y="2247236"/>
            <a:ext cx="1102046" cy="170239"/>
          </a:xfrm>
          <a:prstGeom prst="rect">
            <a:avLst/>
          </a:prstGeom>
        </p:spPr>
        <p:txBody>
          <a:bodyPr wrap="square" lIns="0" tIns="0" rIns="0" bIns="0" rtlCol="0" anchor="t">
            <a:spAutoFit/>
          </a:bodyPr>
          <a:lstStyle/>
          <a:p>
            <a:pPr>
              <a:lnSpc>
                <a:spcPts val="1399"/>
              </a:lnSpc>
              <a:spcBef>
                <a:spcPct val="0"/>
              </a:spcBef>
            </a:pPr>
            <a:r>
              <a:rPr lang="en-US" sz="999" b="1" dirty="0" err="1">
                <a:solidFill>
                  <a:srgbClr val="FFFFFF"/>
                </a:solidFill>
                <a:latin typeface="Noto Sans JP" panose="020B0200000000000000" pitchFamily="50" charset="-128"/>
                <a:ea typeface="Noto Sans JP" panose="020B0200000000000000" pitchFamily="50" charset="-128"/>
                <a:cs typeface="Poppins Bold"/>
                <a:sym typeface="Poppins Bold"/>
              </a:rPr>
              <a:t>常時商用給電方式</a:t>
            </a:r>
            <a:r>
              <a:rPr lang="en-US" sz="999" b="1" dirty="0">
                <a:solidFill>
                  <a:srgbClr val="FFFFFF"/>
                </a:solidFill>
                <a:latin typeface="Noto Sans JP" panose="020B0200000000000000" pitchFamily="50" charset="-128"/>
                <a:ea typeface="Noto Sans JP" panose="020B0200000000000000" pitchFamily="50" charset="-128"/>
                <a:cs typeface="Poppins Bold"/>
                <a:sym typeface="Poppins Bold"/>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5c6c4f4-11b9-4ba7-90cc-6838295f3fc9">
      <Terms xmlns="http://schemas.microsoft.com/office/infopath/2007/PartnerControls"/>
    </lcf76f155ced4ddcb4097134ff3c332f>
    <TaxCatchAll xmlns="5e453587-be87-4a06-b831-7be457881d38" xsi:nil="true"/>
    <ImageMetadataListItemId xmlns="25c6c4f4-11b9-4ba7-90cc-6838295f3fc9" xsi:nil="true"/>
    <ImageMetadataListFieldId xmlns="25c6c4f4-11b9-4ba7-90cc-6838295f3f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F0D19C3BC603479298DB800786185A" ma:contentTypeVersion="14" ma:contentTypeDescription="Create a new document." ma:contentTypeScope="" ma:versionID="d01a56c31b1e1fc098845f15c45e1b80">
  <xsd:schema xmlns:xsd="http://www.w3.org/2001/XMLSchema" xmlns:xs="http://www.w3.org/2001/XMLSchema" xmlns:p="http://schemas.microsoft.com/office/2006/metadata/properties" xmlns:ns2="25c6c4f4-11b9-4ba7-90cc-6838295f3fc9" xmlns:ns3="5e453587-be87-4a06-b831-7be457881d38" targetNamespace="http://schemas.microsoft.com/office/2006/metadata/properties" ma:root="true" ma:fieldsID="b33e53ba9ccd25068cec82f7de1c6a47" ns2:_="" ns3:_="">
    <xsd:import namespace="25c6c4f4-11b9-4ba7-90cc-6838295f3fc9"/>
    <xsd:import namespace="5e453587-be87-4a06-b831-7be457881d3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ServiceSearchProperties" minOccurs="0"/>
                <xsd:element ref="ns2:MediaLengthInSeconds" minOccurs="0"/>
                <xsd:element ref="ns2:ImageMetadataListItemId" minOccurs="0"/>
                <xsd:element ref="ns2:ImageMetadataListField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c6c4f4-11b9-4ba7-90cc-6838295f3f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3e82df8-f6af-445d-9b0b-5c4dfc7c59a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ImageMetadataListItemId" ma:index="20" nillable="true" ma:displayName="ImageMetadataListItemId" ma:hidden="true" ma:indexed="true" ma:internalName="ImageMetadataListItemId">
      <xsd:simpleType>
        <xsd:restriction base="dms:Unknown"/>
      </xsd:simpleType>
    </xsd:element>
    <xsd:element name="ImageMetadataListFieldId" ma:index="21" nillable="true" ma:displayName="ImageMetadataListFieldId" ma:hidden="true" ma:indexed="true" ma:internalName="ImageMetadataListFieldId">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453587-be87-4a06-b831-7be457881d3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39b88d2-0c9c-486d-b6d7-8a5133317c28}" ma:internalName="TaxCatchAll" ma:showField="CatchAllData" ma:web="5e453587-be87-4a06-b831-7be457881d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690703-644B-4508-9A42-3645191F7547}">
  <ds:schemaRefs>
    <ds:schemaRef ds:uri="http://purl.org/dc/dcmitype/"/>
    <ds:schemaRef ds:uri="http://purl.org/dc/terms/"/>
    <ds:schemaRef ds:uri="http://schemas.microsoft.com/office/2006/documentManagement/types"/>
    <ds:schemaRef ds:uri="http://schemas.microsoft.com/office/2006/metadata/properties"/>
    <ds:schemaRef ds:uri="http://purl.org/dc/elements/1.1/"/>
    <ds:schemaRef ds:uri="25c6c4f4-11b9-4ba7-90cc-6838295f3fc9"/>
    <ds:schemaRef ds:uri="http://schemas.openxmlformats.org/package/2006/metadata/core-properties"/>
    <ds:schemaRef ds:uri="http://schemas.microsoft.com/office/infopath/2007/PartnerControls"/>
    <ds:schemaRef ds:uri="5e453587-be87-4a06-b831-7be457881d38"/>
    <ds:schemaRef ds:uri="http://www.w3.org/XML/1998/namespace"/>
  </ds:schemaRefs>
</ds:datastoreItem>
</file>

<file path=customXml/itemProps2.xml><?xml version="1.0" encoding="utf-8"?>
<ds:datastoreItem xmlns:ds="http://schemas.openxmlformats.org/officeDocument/2006/customXml" ds:itemID="{93BE5288-05FD-4CEF-A96D-C5A28D284D67}">
  <ds:schemaRefs>
    <ds:schemaRef ds:uri="http://schemas.microsoft.com/sharepoint/v3/contenttype/forms"/>
  </ds:schemaRefs>
</ds:datastoreItem>
</file>

<file path=customXml/itemProps3.xml><?xml version="1.0" encoding="utf-8"?>
<ds:datastoreItem xmlns:ds="http://schemas.openxmlformats.org/officeDocument/2006/customXml" ds:itemID="{F8A12F9F-D98C-4622-9E0B-6801BCCFFC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c6c4f4-11b9-4ba7-90cc-6838295f3fc9"/>
    <ds:schemaRef ds:uri="5e453587-be87-4a06-b831-7be457881d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3507802-f8e4-4e38-829c-ac8ea9b241e4}" enabled="1" method="Privileged" siteId="{6e51e1ad-c54b-4b39-b598-0ffe9ae68fef}" contentBits="2" removed="0"/>
</clbl:labelList>
</file>

<file path=docProps/app.xml><?xml version="1.0" encoding="utf-8"?>
<Properties xmlns="http://schemas.openxmlformats.org/officeDocument/2006/extended-properties" xmlns:vt="http://schemas.openxmlformats.org/officeDocument/2006/docPropsVTypes">
  <TotalTime>282</TotalTime>
  <Words>1117</Words>
  <Application>Microsoft Office PowerPoint</Application>
  <PresentationFormat>ユーザー設定</PresentationFormat>
  <Paragraphs>269</Paragraphs>
  <Slides>2</Slides>
  <Notes>1</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Theme</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APC NEWS_第22号 最新Smart-UPS徹底比較</dc:title>
  <cp:lastModifiedBy>emi akazaki</cp:lastModifiedBy>
  <cp:revision>7</cp:revision>
  <dcterms:created xsi:type="dcterms:W3CDTF">2006-08-16T00:00:00Z</dcterms:created>
  <dcterms:modified xsi:type="dcterms:W3CDTF">2026-07-27T03:31:55Z</dcterms:modified>
  <dc:identifier>DAHKEIOhon4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Public</vt:lpwstr>
  </property>
  <property fmtid="{D5CDD505-2E9C-101B-9397-08002B2CF9AE}" pid="4" name="ContentTypeId">
    <vt:lpwstr>0x01010008F0D19C3BC603479298DB800786185A</vt:lpwstr>
  </property>
  <property fmtid="{D5CDD505-2E9C-101B-9397-08002B2CF9AE}" pid="5" name="MediaServiceImageTags">
    <vt:lpwstr/>
  </property>
</Properties>
</file>