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Lst>
  <p:sldSz cx="7556500" cy="10693400"/>
  <p:notesSz cx="6858000" cy="9144000"/>
  <p:embeddedFontLst>
    <p:embeddedFont>
      <p:font typeface="A-OTF UD新ゴ Pro L" panose="020B0300000000000000" charset="-128"/>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3CCD57"/>
    <a:srgbClr val="F9A763"/>
    <a:srgbClr val="182A23"/>
    <a:srgbClr val="42B4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3B002B-0692-4843-9236-3248367FAD92}" v="5" dt="2026-06-18T04:29:19.3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148" d="100"/>
          <a:sy n="148" d="100"/>
        </p:scale>
        <p:origin x="354"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font" Target="fonts/font1.fntdata"/><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
        <p:nvSpPr>
          <p:cNvPr id="8" name="テキスト ボックス 7">
            <a:extLst>
              <a:ext uri="{FF2B5EF4-FFF2-40B4-BE49-F238E27FC236}">
                <a16:creationId xmlns:a16="http://schemas.microsoft.com/office/drawing/2014/main" id="{4A7B34F0-B798-98F6-F120-20FD85064AA7}"/>
              </a:ext>
            </a:extLst>
          </p:cNvPr>
          <p:cNvSpPr txBox="1"/>
          <p:nvPr userDrawn="1">
            <p:extLst>
              <p:ext uri="{1162E1C5-73C7-4A58-AE30-91384D911F3F}">
                <p184:classification xmlns:p184="http://schemas.microsoft.com/office/powerpoint/2018/4/main" val="ftr"/>
              </p:ext>
            </p:extLst>
          </p:nvPr>
        </p:nvSpPr>
        <p:spPr>
          <a:xfrm>
            <a:off x="3675063" y="10538460"/>
            <a:ext cx="222250" cy="91440"/>
          </a:xfrm>
          <a:prstGeom prst="rect">
            <a:avLst/>
          </a:prstGeom>
        </p:spPr>
        <p:txBody>
          <a:bodyPr horzOverflow="overflow" lIns="0" tIns="0" rIns="0" bIns="0">
            <a:spAutoFit/>
          </a:bodyPr>
          <a:lstStyle/>
          <a:p>
            <a:pPr algn="l"/>
            <a:r>
              <a:rPr lang="ja-JP" altLang="en-US" sz="600">
                <a:solidFill>
                  <a:srgbClr val="626469">
                    <a:alpha val="50000"/>
                  </a:srgbClr>
                </a:solidFill>
                <a:latin typeface="Aptos" panose="020B0004020202020204" pitchFamily="34" charset="0"/>
              </a:rPr>
              <a:t>Public</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12" Type="http://schemas.openxmlformats.org/officeDocument/2006/relationships/hyperlink" Target="https://www.se.com/jp/ja/faqs/FAQ000267769/"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hyperlink" Target="https://www.se.com/jp/ja/faqs/FAQ000224436/" TargetMode="External"/><Relationship Id="rId5" Type="http://schemas.openxmlformats.org/officeDocument/2006/relationships/image" Target="../media/image4.sv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svg"/><Relationship Id="rId18" Type="http://schemas.openxmlformats.org/officeDocument/2006/relationships/image" Target="../media/image25.svg"/><Relationship Id="rId26" Type="http://schemas.openxmlformats.org/officeDocument/2006/relationships/hyperlink" Target="https://clubapc.jp" TargetMode="External"/><Relationship Id="rId3" Type="http://schemas.openxmlformats.org/officeDocument/2006/relationships/image" Target="../media/image2.png"/><Relationship Id="rId21" Type="http://schemas.openxmlformats.org/officeDocument/2006/relationships/image" Target="../media/image28.png"/><Relationship Id="rId7" Type="http://schemas.openxmlformats.org/officeDocument/2006/relationships/image" Target="../media/image14.svg"/><Relationship Id="rId12" Type="http://schemas.openxmlformats.org/officeDocument/2006/relationships/image" Target="../media/image19.svg"/><Relationship Id="rId17" Type="http://schemas.openxmlformats.org/officeDocument/2006/relationships/image" Target="../media/image24.png"/><Relationship Id="rId25" Type="http://schemas.openxmlformats.org/officeDocument/2006/relationships/hyperlink" Target="https://www.se.com/jp/ja/download/document/Service_Handbook/" TargetMode="External"/><Relationship Id="rId2" Type="http://schemas.openxmlformats.org/officeDocument/2006/relationships/image" Target="../media/image10.png"/><Relationship Id="rId16" Type="http://schemas.openxmlformats.org/officeDocument/2006/relationships/image" Target="../media/image23.svg"/><Relationship Id="rId20" Type="http://schemas.openxmlformats.org/officeDocument/2006/relationships/image" Target="../media/image27.svg"/><Relationship Id="rId29" Type="http://schemas.openxmlformats.org/officeDocument/2006/relationships/hyperlink" Target="https://www.se.com/jp/ja/work/support/" TargetMode="External"/><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18.svg"/><Relationship Id="rId24" Type="http://schemas.openxmlformats.org/officeDocument/2006/relationships/image" Target="../media/image31.png"/><Relationship Id="rId32" Type="http://schemas.openxmlformats.org/officeDocument/2006/relationships/hyperlink" Target="https://www.se.com/jp/ja/faqs/FAQ000281506/" TargetMode="External"/><Relationship Id="rId5" Type="http://schemas.openxmlformats.org/officeDocument/2006/relationships/image" Target="../media/image12.svg"/><Relationship Id="rId15" Type="http://schemas.openxmlformats.org/officeDocument/2006/relationships/image" Target="../media/image22.png"/><Relationship Id="rId23" Type="http://schemas.openxmlformats.org/officeDocument/2006/relationships/image" Target="../media/image30.svg"/><Relationship Id="rId28" Type="http://schemas.openxmlformats.org/officeDocument/2006/relationships/hyperlink" Target="https://www.se.com/jp/ja/faqs/FAQ000248550/" TargetMode="External"/><Relationship Id="rId10" Type="http://schemas.openxmlformats.org/officeDocument/2006/relationships/image" Target="../media/image17.svg"/><Relationship Id="rId19" Type="http://schemas.openxmlformats.org/officeDocument/2006/relationships/image" Target="../media/image26.png"/><Relationship Id="rId31" Type="http://schemas.openxmlformats.org/officeDocument/2006/relationships/hyperlink" Target="https://www.se.com/jp/ja/faqs/FAQ000267769/" TargetMode="External"/><Relationship Id="rId4" Type="http://schemas.openxmlformats.org/officeDocument/2006/relationships/image" Target="../media/image11.svg"/><Relationship Id="rId9" Type="http://schemas.openxmlformats.org/officeDocument/2006/relationships/image" Target="../media/image16.svg"/><Relationship Id="rId14" Type="http://schemas.openxmlformats.org/officeDocument/2006/relationships/image" Target="../media/image21.svg"/><Relationship Id="rId22" Type="http://schemas.openxmlformats.org/officeDocument/2006/relationships/image" Target="../media/image29.png"/><Relationship Id="rId27" Type="http://schemas.openxmlformats.org/officeDocument/2006/relationships/hyperlink" Target="https://www.se.com/jp/ja/faqs/FAQ000267576/" TargetMode="External"/><Relationship Id="rId30" Type="http://schemas.openxmlformats.org/officeDocument/2006/relationships/hyperlink" Target="https://www.se.com/jp/ja/faqs/FAQ00022217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正方形/長方形 133">
            <a:extLst>
              <a:ext uri="{FF2B5EF4-FFF2-40B4-BE49-F238E27FC236}">
                <a16:creationId xmlns:a16="http://schemas.microsoft.com/office/drawing/2014/main" id="{719C40FC-D8A6-137D-F39C-5EF885ACE70B}"/>
              </a:ext>
            </a:extLst>
          </p:cNvPr>
          <p:cNvSpPr/>
          <p:nvPr/>
        </p:nvSpPr>
        <p:spPr>
          <a:xfrm>
            <a:off x="3641771" y="5928953"/>
            <a:ext cx="2605497" cy="126397"/>
          </a:xfrm>
          <a:prstGeom prst="rect">
            <a:avLst/>
          </a:prstGeom>
          <a:solidFill>
            <a:srgbClr val="3CCD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 name="正方形/長方形 132">
            <a:extLst>
              <a:ext uri="{FF2B5EF4-FFF2-40B4-BE49-F238E27FC236}">
                <a16:creationId xmlns:a16="http://schemas.microsoft.com/office/drawing/2014/main" id="{9E303A38-0BB4-8FA5-F210-5F13C7F81BD0}"/>
              </a:ext>
            </a:extLst>
          </p:cNvPr>
          <p:cNvSpPr/>
          <p:nvPr/>
        </p:nvSpPr>
        <p:spPr>
          <a:xfrm>
            <a:off x="299443" y="5903282"/>
            <a:ext cx="2605497" cy="126397"/>
          </a:xfrm>
          <a:prstGeom prst="rect">
            <a:avLst/>
          </a:prstGeom>
          <a:solidFill>
            <a:srgbClr val="42B4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Group 2"/>
          <p:cNvGrpSpPr/>
          <p:nvPr/>
        </p:nvGrpSpPr>
        <p:grpSpPr>
          <a:xfrm>
            <a:off x="0" y="-255713"/>
            <a:ext cx="3860028" cy="2805254"/>
            <a:chOff x="0" y="0"/>
            <a:chExt cx="772310" cy="561272"/>
          </a:xfrm>
        </p:grpSpPr>
        <p:sp>
          <p:nvSpPr>
            <p:cNvPr id="3" name="Freeform 3"/>
            <p:cNvSpPr/>
            <p:nvPr/>
          </p:nvSpPr>
          <p:spPr>
            <a:xfrm>
              <a:off x="0" y="0"/>
              <a:ext cx="772310" cy="561272"/>
            </a:xfrm>
            <a:custGeom>
              <a:avLst/>
              <a:gdLst/>
              <a:ahLst/>
              <a:cxnLst/>
              <a:rect l="l" t="t" r="r" b="b"/>
              <a:pathLst>
                <a:path w="772310" h="561272">
                  <a:moveTo>
                    <a:pt x="0" y="0"/>
                  </a:moveTo>
                  <a:lnTo>
                    <a:pt x="772310" y="0"/>
                  </a:lnTo>
                  <a:lnTo>
                    <a:pt x="772310" y="561272"/>
                  </a:lnTo>
                  <a:lnTo>
                    <a:pt x="0" y="561272"/>
                  </a:lnTo>
                  <a:close/>
                </a:path>
              </a:pathLst>
            </a:custGeom>
            <a:blipFill>
              <a:blip r:embed="rId2"/>
              <a:stretch>
                <a:fillRect l="-4539" r="-4539"/>
              </a:stretch>
            </a:blipFill>
            <a:ln cap="sq">
              <a:no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grpSp>
      <p:grpSp>
        <p:nvGrpSpPr>
          <p:cNvPr id="4" name="Group 4"/>
          <p:cNvGrpSpPr/>
          <p:nvPr/>
        </p:nvGrpSpPr>
        <p:grpSpPr>
          <a:xfrm>
            <a:off x="0" y="1953774"/>
            <a:ext cx="3240000" cy="594000"/>
            <a:chOff x="0" y="0"/>
            <a:chExt cx="1161143" cy="212876"/>
          </a:xfrm>
        </p:grpSpPr>
        <p:sp>
          <p:nvSpPr>
            <p:cNvPr id="5" name="Freeform 5"/>
            <p:cNvSpPr/>
            <p:nvPr/>
          </p:nvSpPr>
          <p:spPr>
            <a:xfrm>
              <a:off x="0" y="0"/>
              <a:ext cx="1161143" cy="212876"/>
            </a:xfrm>
            <a:custGeom>
              <a:avLst/>
              <a:gdLst/>
              <a:ahLst/>
              <a:cxnLst/>
              <a:rect l="l" t="t" r="r" b="b"/>
              <a:pathLst>
                <a:path w="1161143" h="212876">
                  <a:moveTo>
                    <a:pt x="0" y="0"/>
                  </a:moveTo>
                  <a:lnTo>
                    <a:pt x="1161143" y="0"/>
                  </a:lnTo>
                  <a:lnTo>
                    <a:pt x="1161143" y="212876"/>
                  </a:lnTo>
                  <a:lnTo>
                    <a:pt x="0" y="212876"/>
                  </a:lnTo>
                  <a:close/>
                </a:path>
              </a:pathLst>
            </a:custGeom>
            <a:solidFill>
              <a:srgbClr val="092E23">
                <a:alpha val="69804"/>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 name="TextBox 6"/>
            <p:cNvSpPr txBox="1"/>
            <p:nvPr/>
          </p:nvSpPr>
          <p:spPr>
            <a:xfrm>
              <a:off x="0" y="-47625"/>
              <a:ext cx="1161143" cy="260501"/>
            </a:xfrm>
            <a:prstGeom prst="rect">
              <a:avLst/>
            </a:prstGeom>
          </p:spPr>
          <p:txBody>
            <a:bodyPr lIns="50800" tIns="50800" rIns="50800" bIns="50800" rtlCol="0" anchor="ctr"/>
            <a:lstStyle/>
            <a:p>
              <a:pPr algn="ctr">
                <a:lnSpc>
                  <a:spcPts val="1960"/>
                </a:lnSpc>
                <a:spcBef>
                  <a:spcPct val="0"/>
                </a:spcBef>
              </a:pPr>
              <a:endParaRPr>
                <a:latin typeface="A-OTF UD新ゴ Pro L" panose="020B0300000000000000" pitchFamily="34" charset="-128"/>
                <a:ea typeface="A-OTF UD新ゴ Pro L" panose="020B0300000000000000" pitchFamily="34" charset="-128"/>
              </a:endParaRPr>
            </a:p>
          </p:txBody>
        </p:sp>
      </p:grpSp>
      <p:grpSp>
        <p:nvGrpSpPr>
          <p:cNvPr id="7" name="Group 7"/>
          <p:cNvGrpSpPr/>
          <p:nvPr/>
        </p:nvGrpSpPr>
        <p:grpSpPr>
          <a:xfrm>
            <a:off x="0" y="3359116"/>
            <a:ext cx="3744735" cy="257041"/>
            <a:chOff x="0" y="0"/>
            <a:chExt cx="1342029" cy="92118"/>
          </a:xfrm>
        </p:grpSpPr>
        <p:sp>
          <p:nvSpPr>
            <p:cNvPr id="8" name="Freeform 8"/>
            <p:cNvSpPr/>
            <p:nvPr/>
          </p:nvSpPr>
          <p:spPr>
            <a:xfrm>
              <a:off x="0" y="0"/>
              <a:ext cx="1342029" cy="92118"/>
            </a:xfrm>
            <a:custGeom>
              <a:avLst/>
              <a:gdLst/>
              <a:ahLst/>
              <a:cxnLst/>
              <a:rect l="l" t="t" r="r" b="b"/>
              <a:pathLst>
                <a:path w="1342029" h="92118">
                  <a:moveTo>
                    <a:pt x="0" y="0"/>
                  </a:moveTo>
                  <a:lnTo>
                    <a:pt x="1342029" y="0"/>
                  </a:lnTo>
                  <a:lnTo>
                    <a:pt x="1342029" y="92118"/>
                  </a:lnTo>
                  <a:lnTo>
                    <a:pt x="0" y="92118"/>
                  </a:lnTo>
                  <a:close/>
                </a:path>
              </a:pathLst>
            </a:custGeom>
            <a:solidFill>
              <a:srgbClr val="CFD8D5"/>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9" name="TextBox 9"/>
            <p:cNvSpPr txBox="1"/>
            <p:nvPr/>
          </p:nvSpPr>
          <p:spPr>
            <a:xfrm>
              <a:off x="0" y="-28575"/>
              <a:ext cx="1342029" cy="120693"/>
            </a:xfrm>
            <a:prstGeom prst="rect">
              <a:avLst/>
            </a:prstGeom>
          </p:spPr>
          <p:txBody>
            <a:bodyPr lIns="50800" tIns="50800" rIns="50800" bIns="50800" rtlCol="0" anchor="ctr"/>
            <a:lstStyle/>
            <a:p>
              <a:pPr algn="ctr">
                <a:lnSpc>
                  <a:spcPts val="1680"/>
                </a:lnSpc>
              </a:pPr>
              <a:endParaRPr>
                <a:latin typeface="A-OTF UD新ゴ Pro L" panose="020B0300000000000000" pitchFamily="34" charset="-128"/>
                <a:ea typeface="A-OTF UD新ゴ Pro L" panose="020B0300000000000000" pitchFamily="34" charset="-128"/>
              </a:endParaRPr>
            </a:p>
          </p:txBody>
        </p:sp>
      </p:grpSp>
      <p:sp>
        <p:nvSpPr>
          <p:cNvPr id="10" name="Freeform 10"/>
          <p:cNvSpPr/>
          <p:nvPr/>
        </p:nvSpPr>
        <p:spPr>
          <a:xfrm>
            <a:off x="161801" y="174272"/>
            <a:ext cx="900000" cy="241525"/>
          </a:xfrm>
          <a:custGeom>
            <a:avLst/>
            <a:gdLst/>
            <a:ahLst/>
            <a:cxnLst/>
            <a:rect l="l" t="t" r="r" b="b"/>
            <a:pathLst>
              <a:path w="900000" h="241525">
                <a:moveTo>
                  <a:pt x="0" y="0"/>
                </a:moveTo>
                <a:lnTo>
                  <a:pt x="900000" y="0"/>
                </a:lnTo>
                <a:lnTo>
                  <a:pt x="900000" y="241525"/>
                </a:lnTo>
                <a:lnTo>
                  <a:pt x="0" y="241525"/>
                </a:lnTo>
                <a:lnTo>
                  <a:pt x="0" y="0"/>
                </a:lnTo>
                <a:close/>
              </a:path>
            </a:pathLst>
          </a:custGeom>
          <a:blipFill>
            <a:blip r:embed="rId3"/>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11" name="Group 11"/>
          <p:cNvGrpSpPr/>
          <p:nvPr/>
        </p:nvGrpSpPr>
        <p:grpSpPr>
          <a:xfrm>
            <a:off x="3860029" y="-3025"/>
            <a:ext cx="3696472" cy="2552565"/>
            <a:chOff x="0" y="0"/>
            <a:chExt cx="812800" cy="561272"/>
          </a:xfrm>
        </p:grpSpPr>
        <p:sp>
          <p:nvSpPr>
            <p:cNvPr id="12" name="Freeform 12"/>
            <p:cNvSpPr/>
            <p:nvPr/>
          </p:nvSpPr>
          <p:spPr>
            <a:xfrm>
              <a:off x="0" y="0"/>
              <a:ext cx="812800" cy="561272"/>
            </a:xfrm>
            <a:custGeom>
              <a:avLst/>
              <a:gdLst/>
              <a:ahLst/>
              <a:cxnLst/>
              <a:rect l="l" t="t" r="r" b="b"/>
              <a:pathLst>
                <a:path w="812800" h="561272">
                  <a:moveTo>
                    <a:pt x="0" y="0"/>
                  </a:moveTo>
                  <a:lnTo>
                    <a:pt x="812800" y="0"/>
                  </a:lnTo>
                  <a:lnTo>
                    <a:pt x="812800" y="561272"/>
                  </a:lnTo>
                  <a:lnTo>
                    <a:pt x="0" y="561272"/>
                  </a:lnTo>
                  <a:close/>
                </a:path>
              </a:pathLst>
            </a:custGeom>
            <a:blipFill>
              <a:blip r:embed="rId4"/>
              <a:stretch>
                <a:fillRect l="-1743" r="-1743"/>
              </a:stretch>
            </a:blipFill>
            <a:ln cap="sq">
              <a:no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grpSp>
      <p:grpSp>
        <p:nvGrpSpPr>
          <p:cNvPr id="13" name="Group 13"/>
          <p:cNvGrpSpPr/>
          <p:nvPr/>
        </p:nvGrpSpPr>
        <p:grpSpPr>
          <a:xfrm>
            <a:off x="3834404" y="1952500"/>
            <a:ext cx="3741265" cy="594000"/>
            <a:chOff x="0" y="0"/>
            <a:chExt cx="1325986" cy="212876"/>
          </a:xfrm>
        </p:grpSpPr>
        <p:sp>
          <p:nvSpPr>
            <p:cNvPr id="14" name="Freeform 14"/>
            <p:cNvSpPr/>
            <p:nvPr/>
          </p:nvSpPr>
          <p:spPr>
            <a:xfrm>
              <a:off x="0" y="0"/>
              <a:ext cx="1325986" cy="212876"/>
            </a:xfrm>
            <a:custGeom>
              <a:avLst/>
              <a:gdLst/>
              <a:ahLst/>
              <a:cxnLst/>
              <a:rect l="l" t="t" r="r" b="b"/>
              <a:pathLst>
                <a:path w="1325986" h="212876">
                  <a:moveTo>
                    <a:pt x="0" y="0"/>
                  </a:moveTo>
                  <a:lnTo>
                    <a:pt x="1325986" y="0"/>
                  </a:lnTo>
                  <a:lnTo>
                    <a:pt x="1325986" y="212876"/>
                  </a:lnTo>
                  <a:lnTo>
                    <a:pt x="0" y="212876"/>
                  </a:lnTo>
                  <a:close/>
                </a:path>
              </a:pathLst>
            </a:custGeom>
            <a:solidFill>
              <a:srgbClr val="092E23">
                <a:alpha val="69804"/>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5" name="TextBox 15"/>
            <p:cNvSpPr txBox="1"/>
            <p:nvPr/>
          </p:nvSpPr>
          <p:spPr>
            <a:xfrm>
              <a:off x="0" y="-47625"/>
              <a:ext cx="1325986" cy="260501"/>
            </a:xfrm>
            <a:prstGeom prst="rect">
              <a:avLst/>
            </a:prstGeom>
          </p:spPr>
          <p:txBody>
            <a:bodyPr lIns="50800" tIns="50800" rIns="50800" bIns="50800" rtlCol="0" anchor="ctr"/>
            <a:lstStyle/>
            <a:p>
              <a:pPr algn="ctr">
                <a:lnSpc>
                  <a:spcPts val="1960"/>
                </a:lnSpc>
                <a:spcBef>
                  <a:spcPct val="0"/>
                </a:spcBef>
              </a:pPr>
              <a:endParaRPr>
                <a:latin typeface="A-OTF UD新ゴ Pro L" panose="020B0300000000000000" pitchFamily="34" charset="-128"/>
                <a:ea typeface="A-OTF UD新ゴ Pro L" panose="020B0300000000000000" pitchFamily="34" charset="-128"/>
              </a:endParaRPr>
            </a:p>
          </p:txBody>
        </p:sp>
      </p:grpSp>
      <p:sp>
        <p:nvSpPr>
          <p:cNvPr id="16" name="Freeform 16"/>
          <p:cNvSpPr/>
          <p:nvPr/>
        </p:nvSpPr>
        <p:spPr>
          <a:xfrm>
            <a:off x="3162300" y="57175"/>
            <a:ext cx="1395456" cy="1706599"/>
          </a:xfrm>
          <a:custGeom>
            <a:avLst/>
            <a:gdLst/>
            <a:ahLst/>
            <a:cxnLst/>
            <a:rect l="l" t="t" r="r" b="b"/>
            <a:pathLst>
              <a:path w="1395456" h="1706599">
                <a:moveTo>
                  <a:pt x="0" y="0"/>
                </a:moveTo>
                <a:lnTo>
                  <a:pt x="1395456" y="0"/>
                </a:lnTo>
                <a:lnTo>
                  <a:pt x="1395456" y="1706599"/>
                </a:lnTo>
                <a:lnTo>
                  <a:pt x="0" y="1706599"/>
                </a:lnTo>
                <a:lnTo>
                  <a:pt x="0" y="0"/>
                </a:lnTo>
                <a:close/>
              </a:path>
            </a:pathLst>
          </a:custGeom>
          <a:blipFill>
            <a:blip>
              <a:alphaModFix amt="65000"/>
              <a:extLst>
                <a:ext uri="{96DAC541-7B7A-43D3-8B79-37D633B846F1}">
                  <asvg:svgBlip xmlns:asvg="http://schemas.microsoft.com/office/drawing/2016/SVG/main" r:embed="rId5"/>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7" name="Freeform 17"/>
          <p:cNvSpPr/>
          <p:nvPr/>
        </p:nvSpPr>
        <p:spPr>
          <a:xfrm>
            <a:off x="2073305" y="2577150"/>
            <a:ext cx="681812" cy="686807"/>
          </a:xfrm>
          <a:custGeom>
            <a:avLst/>
            <a:gdLst/>
            <a:ahLst/>
            <a:cxnLst/>
            <a:rect l="l" t="t" r="r" b="b"/>
            <a:pathLst>
              <a:path w="681812" h="686807">
                <a:moveTo>
                  <a:pt x="0" y="0"/>
                </a:moveTo>
                <a:lnTo>
                  <a:pt x="681813" y="0"/>
                </a:lnTo>
                <a:lnTo>
                  <a:pt x="681813" y="686808"/>
                </a:lnTo>
                <a:lnTo>
                  <a:pt x="0" y="686808"/>
                </a:lnTo>
                <a:lnTo>
                  <a:pt x="0" y="0"/>
                </a:lnTo>
                <a:close/>
              </a:path>
            </a:pathLst>
          </a:custGeom>
          <a:blipFill>
            <a:blip>
              <a:alphaModFix amt="40000"/>
              <a:extLst>
                <a:ext uri="{96DAC541-7B7A-43D3-8B79-37D633B846F1}">
                  <asvg:svgBlip xmlns:asvg="http://schemas.microsoft.com/office/drawing/2016/SVG/main" r:embed="rId6"/>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8" name="TextBox 18"/>
          <p:cNvSpPr txBox="1"/>
          <p:nvPr/>
        </p:nvSpPr>
        <p:spPr>
          <a:xfrm>
            <a:off x="4151365" y="2714052"/>
            <a:ext cx="1387581" cy="557525"/>
          </a:xfrm>
          <a:prstGeom prst="rect">
            <a:avLst/>
          </a:prstGeom>
        </p:spPr>
        <p:txBody>
          <a:bodyPr lIns="0" tIns="0" rIns="0" bIns="0" rtlCol="0" anchor="t">
            <a:spAutoFit/>
          </a:bodyPr>
          <a:lstStyle/>
          <a:p>
            <a:pPr algn="ctr">
              <a:lnSpc>
                <a:spcPts val="1120"/>
              </a:lnSpc>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多数のサーバーに設置された</a:t>
            </a:r>
          </a:p>
          <a:p>
            <a:pPr algn="ctr">
              <a:lnSpc>
                <a:spcPts val="1120"/>
              </a:lnSpc>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個々のUPSの状態まで</a:t>
            </a:r>
          </a:p>
          <a:p>
            <a:pPr algn="ctr">
              <a:lnSpc>
                <a:spcPts val="1120"/>
              </a:lnSpc>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日常的に確認管理するのは</a:t>
            </a:r>
          </a:p>
          <a:p>
            <a:pPr algn="ctr">
              <a:lnSpc>
                <a:spcPts val="1120"/>
              </a:lnSpc>
              <a:spcBef>
                <a:spcPct val="0"/>
              </a:spcBef>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むずかしい</a:t>
            </a:r>
          </a:p>
        </p:txBody>
      </p:sp>
      <p:grpSp>
        <p:nvGrpSpPr>
          <p:cNvPr id="19" name="Group 19"/>
          <p:cNvGrpSpPr/>
          <p:nvPr/>
        </p:nvGrpSpPr>
        <p:grpSpPr>
          <a:xfrm>
            <a:off x="3900605" y="3359208"/>
            <a:ext cx="3655895" cy="472000"/>
            <a:chOff x="0" y="0"/>
            <a:chExt cx="1358823" cy="169154"/>
          </a:xfrm>
        </p:grpSpPr>
        <p:sp>
          <p:nvSpPr>
            <p:cNvPr id="20" name="Freeform 20"/>
            <p:cNvSpPr/>
            <p:nvPr/>
          </p:nvSpPr>
          <p:spPr>
            <a:xfrm>
              <a:off x="0" y="0"/>
              <a:ext cx="1358823" cy="169154"/>
            </a:xfrm>
            <a:custGeom>
              <a:avLst/>
              <a:gdLst/>
              <a:ahLst/>
              <a:cxnLst/>
              <a:rect l="l" t="t" r="r" b="b"/>
              <a:pathLst>
                <a:path w="1358823" h="169154">
                  <a:moveTo>
                    <a:pt x="0" y="0"/>
                  </a:moveTo>
                  <a:lnTo>
                    <a:pt x="1358823" y="0"/>
                  </a:lnTo>
                  <a:lnTo>
                    <a:pt x="1358823" y="169154"/>
                  </a:lnTo>
                  <a:lnTo>
                    <a:pt x="0" y="169154"/>
                  </a:lnTo>
                  <a:close/>
                </a:path>
              </a:pathLst>
            </a:custGeom>
            <a:solidFill>
              <a:srgbClr val="CFD8D5"/>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1" name="TextBox 21"/>
            <p:cNvSpPr txBox="1"/>
            <p:nvPr/>
          </p:nvSpPr>
          <p:spPr>
            <a:xfrm>
              <a:off x="0" y="-28575"/>
              <a:ext cx="1358823" cy="197729"/>
            </a:xfrm>
            <a:prstGeom prst="rect">
              <a:avLst/>
            </a:prstGeom>
          </p:spPr>
          <p:txBody>
            <a:bodyPr lIns="50800" tIns="50800" rIns="50800" bIns="50800" rtlCol="0" anchor="ctr"/>
            <a:lstStyle/>
            <a:p>
              <a:pPr algn="ctr">
                <a:lnSpc>
                  <a:spcPts val="1680"/>
                </a:lnSpc>
              </a:pPr>
              <a:endParaRPr>
                <a:latin typeface="A-OTF UD新ゴ Pro L" panose="020B0300000000000000" pitchFamily="34" charset="-128"/>
                <a:ea typeface="A-OTF UD新ゴ Pro L" panose="020B0300000000000000" pitchFamily="34" charset="-128"/>
              </a:endParaRPr>
            </a:p>
          </p:txBody>
        </p:sp>
      </p:grpSp>
      <p:sp>
        <p:nvSpPr>
          <p:cNvPr id="22" name="Freeform 22"/>
          <p:cNvSpPr/>
          <p:nvPr/>
        </p:nvSpPr>
        <p:spPr>
          <a:xfrm rot="-10800000" flipH="1" flipV="1">
            <a:off x="6680247" y="2673557"/>
            <a:ext cx="624308" cy="628881"/>
          </a:xfrm>
          <a:custGeom>
            <a:avLst/>
            <a:gdLst/>
            <a:ahLst/>
            <a:cxnLst/>
            <a:rect l="l" t="t" r="r" b="b"/>
            <a:pathLst>
              <a:path w="624308" h="628881">
                <a:moveTo>
                  <a:pt x="624308" y="628882"/>
                </a:moveTo>
                <a:lnTo>
                  <a:pt x="0" y="628882"/>
                </a:lnTo>
                <a:lnTo>
                  <a:pt x="0" y="0"/>
                </a:lnTo>
                <a:lnTo>
                  <a:pt x="624308" y="0"/>
                </a:lnTo>
                <a:lnTo>
                  <a:pt x="624308" y="628882"/>
                </a:lnTo>
                <a:close/>
              </a:path>
            </a:pathLst>
          </a:custGeom>
          <a:blipFill>
            <a:blip>
              <a:alphaModFix amt="40000"/>
              <a:extLst>
                <a:ext uri="{96DAC541-7B7A-43D3-8B79-37D633B846F1}">
                  <asvg:svgBlip xmlns:asvg="http://schemas.microsoft.com/office/drawing/2016/SVG/main" r:embed="rId6"/>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3" name="Freeform 23"/>
          <p:cNvSpPr/>
          <p:nvPr/>
        </p:nvSpPr>
        <p:spPr>
          <a:xfrm rot="5400000" flipH="1" flipV="1">
            <a:off x="5713042" y="2544746"/>
            <a:ext cx="826612" cy="832668"/>
          </a:xfrm>
          <a:custGeom>
            <a:avLst/>
            <a:gdLst/>
            <a:ahLst/>
            <a:cxnLst/>
            <a:rect l="l" t="t" r="r" b="b"/>
            <a:pathLst>
              <a:path w="826612" h="832668">
                <a:moveTo>
                  <a:pt x="826612" y="832668"/>
                </a:moveTo>
                <a:lnTo>
                  <a:pt x="0" y="832668"/>
                </a:lnTo>
                <a:lnTo>
                  <a:pt x="0" y="0"/>
                </a:lnTo>
                <a:lnTo>
                  <a:pt x="826612" y="0"/>
                </a:lnTo>
                <a:lnTo>
                  <a:pt x="826612" y="832668"/>
                </a:lnTo>
                <a:close/>
              </a:path>
            </a:pathLst>
          </a:custGeom>
          <a:blipFill>
            <a:blip>
              <a:alphaModFix amt="40000"/>
              <a:extLst>
                <a:ext uri="{96DAC541-7B7A-43D3-8B79-37D633B846F1}">
                  <asvg:svgBlip xmlns:asvg="http://schemas.microsoft.com/office/drawing/2016/SVG/main" r:embed="rId6"/>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4" name="Freeform 24"/>
          <p:cNvSpPr/>
          <p:nvPr/>
        </p:nvSpPr>
        <p:spPr>
          <a:xfrm flipV="1">
            <a:off x="3069907" y="2600626"/>
            <a:ext cx="685172" cy="690191"/>
          </a:xfrm>
          <a:custGeom>
            <a:avLst/>
            <a:gdLst/>
            <a:ahLst/>
            <a:cxnLst/>
            <a:rect l="l" t="t" r="r" b="b"/>
            <a:pathLst>
              <a:path w="685172" h="690191">
                <a:moveTo>
                  <a:pt x="0" y="690191"/>
                </a:moveTo>
                <a:lnTo>
                  <a:pt x="685172" y="690191"/>
                </a:lnTo>
                <a:lnTo>
                  <a:pt x="685172" y="0"/>
                </a:lnTo>
                <a:lnTo>
                  <a:pt x="0" y="0"/>
                </a:lnTo>
                <a:lnTo>
                  <a:pt x="0" y="690191"/>
                </a:lnTo>
                <a:close/>
              </a:path>
            </a:pathLst>
          </a:custGeom>
          <a:blipFill>
            <a:blip>
              <a:alphaModFix amt="40000"/>
              <a:extLst>
                <a:ext uri="{96DAC541-7B7A-43D3-8B79-37D633B846F1}">
                  <asvg:svgBlip xmlns:asvg="http://schemas.microsoft.com/office/drawing/2016/SVG/main" r:embed="rId6"/>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5" name="Freeform 25"/>
          <p:cNvSpPr/>
          <p:nvPr/>
        </p:nvSpPr>
        <p:spPr>
          <a:xfrm>
            <a:off x="1105553" y="2883862"/>
            <a:ext cx="236365" cy="259742"/>
          </a:xfrm>
          <a:custGeom>
            <a:avLst/>
            <a:gdLst/>
            <a:ahLst/>
            <a:cxnLst/>
            <a:rect l="l" t="t" r="r" b="b"/>
            <a:pathLst>
              <a:path w="236365" h="259742">
                <a:moveTo>
                  <a:pt x="0" y="0"/>
                </a:moveTo>
                <a:lnTo>
                  <a:pt x="236365" y="0"/>
                </a:lnTo>
                <a:lnTo>
                  <a:pt x="236365" y="259742"/>
                </a:lnTo>
                <a:lnTo>
                  <a:pt x="0" y="25974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6" name="Freeform 26"/>
          <p:cNvSpPr/>
          <p:nvPr/>
        </p:nvSpPr>
        <p:spPr>
          <a:xfrm>
            <a:off x="208855" y="2802826"/>
            <a:ext cx="935471" cy="467735"/>
          </a:xfrm>
          <a:custGeom>
            <a:avLst/>
            <a:gdLst/>
            <a:ahLst/>
            <a:cxnLst/>
            <a:rect l="l" t="t" r="r" b="b"/>
            <a:pathLst>
              <a:path w="935471" h="467735">
                <a:moveTo>
                  <a:pt x="0" y="0"/>
                </a:moveTo>
                <a:lnTo>
                  <a:pt x="935470" y="0"/>
                </a:lnTo>
                <a:lnTo>
                  <a:pt x="935470" y="467735"/>
                </a:lnTo>
                <a:lnTo>
                  <a:pt x="0" y="467735"/>
                </a:lnTo>
                <a:lnTo>
                  <a:pt x="0" y="0"/>
                </a:lnTo>
                <a:close/>
              </a:path>
            </a:pathLst>
          </a:custGeom>
          <a:blipFill>
            <a:blip r:embed="rId8"/>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27" name="Group 27"/>
          <p:cNvGrpSpPr/>
          <p:nvPr/>
        </p:nvGrpSpPr>
        <p:grpSpPr>
          <a:xfrm>
            <a:off x="0" y="4213544"/>
            <a:ext cx="3724111" cy="257041"/>
            <a:chOff x="0" y="0"/>
            <a:chExt cx="1385848" cy="92118"/>
          </a:xfrm>
        </p:grpSpPr>
        <p:sp>
          <p:nvSpPr>
            <p:cNvPr id="28" name="Freeform 28"/>
            <p:cNvSpPr/>
            <p:nvPr/>
          </p:nvSpPr>
          <p:spPr>
            <a:xfrm>
              <a:off x="0" y="0"/>
              <a:ext cx="1385848" cy="92118"/>
            </a:xfrm>
            <a:custGeom>
              <a:avLst/>
              <a:gdLst/>
              <a:ahLst/>
              <a:cxnLst/>
              <a:rect l="l" t="t" r="r" b="b"/>
              <a:pathLst>
                <a:path w="1385848" h="92118">
                  <a:moveTo>
                    <a:pt x="0" y="0"/>
                  </a:moveTo>
                  <a:lnTo>
                    <a:pt x="1385848" y="0"/>
                  </a:lnTo>
                  <a:lnTo>
                    <a:pt x="1385848" y="92118"/>
                  </a:lnTo>
                  <a:lnTo>
                    <a:pt x="0" y="92118"/>
                  </a:lnTo>
                  <a:close/>
                </a:path>
              </a:pathLst>
            </a:custGeom>
            <a:solidFill>
              <a:srgbClr val="CFD8D5"/>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9" name="TextBox 29"/>
            <p:cNvSpPr txBox="1"/>
            <p:nvPr/>
          </p:nvSpPr>
          <p:spPr>
            <a:xfrm>
              <a:off x="0" y="-28575"/>
              <a:ext cx="1385848" cy="120693"/>
            </a:xfrm>
            <a:prstGeom prst="rect">
              <a:avLst/>
            </a:prstGeom>
          </p:spPr>
          <p:txBody>
            <a:bodyPr lIns="50800" tIns="50800" rIns="50800" bIns="50800" rtlCol="0" anchor="ctr"/>
            <a:lstStyle/>
            <a:p>
              <a:pPr algn="ctr">
                <a:lnSpc>
                  <a:spcPts val="1680"/>
                </a:lnSpc>
              </a:pPr>
              <a:endParaRPr>
                <a:latin typeface="A-OTF UD新ゴ Pro L" panose="020B0300000000000000" pitchFamily="34" charset="-128"/>
                <a:ea typeface="A-OTF UD新ゴ Pro L" panose="020B0300000000000000" pitchFamily="34" charset="-128"/>
              </a:endParaRPr>
            </a:p>
          </p:txBody>
        </p:sp>
      </p:grpSp>
      <p:grpSp>
        <p:nvGrpSpPr>
          <p:cNvPr id="30" name="Group 30"/>
          <p:cNvGrpSpPr/>
          <p:nvPr/>
        </p:nvGrpSpPr>
        <p:grpSpPr>
          <a:xfrm>
            <a:off x="3900605" y="4451500"/>
            <a:ext cx="3655895" cy="257041"/>
            <a:chOff x="0" y="0"/>
            <a:chExt cx="1346947" cy="92118"/>
          </a:xfrm>
        </p:grpSpPr>
        <p:sp>
          <p:nvSpPr>
            <p:cNvPr id="31" name="Freeform 31"/>
            <p:cNvSpPr/>
            <p:nvPr/>
          </p:nvSpPr>
          <p:spPr>
            <a:xfrm>
              <a:off x="0" y="0"/>
              <a:ext cx="1346947" cy="92118"/>
            </a:xfrm>
            <a:custGeom>
              <a:avLst/>
              <a:gdLst/>
              <a:ahLst/>
              <a:cxnLst/>
              <a:rect l="l" t="t" r="r" b="b"/>
              <a:pathLst>
                <a:path w="1346947" h="92118">
                  <a:moveTo>
                    <a:pt x="0" y="0"/>
                  </a:moveTo>
                  <a:lnTo>
                    <a:pt x="1346947" y="0"/>
                  </a:lnTo>
                  <a:lnTo>
                    <a:pt x="1346947" y="92118"/>
                  </a:lnTo>
                  <a:lnTo>
                    <a:pt x="0" y="92118"/>
                  </a:lnTo>
                  <a:close/>
                </a:path>
              </a:pathLst>
            </a:custGeom>
            <a:solidFill>
              <a:srgbClr val="CFD8D5"/>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2" name="TextBox 32"/>
            <p:cNvSpPr txBox="1"/>
            <p:nvPr/>
          </p:nvSpPr>
          <p:spPr>
            <a:xfrm>
              <a:off x="0" y="-28575"/>
              <a:ext cx="1346947" cy="120693"/>
            </a:xfrm>
            <a:prstGeom prst="rect">
              <a:avLst/>
            </a:prstGeom>
          </p:spPr>
          <p:txBody>
            <a:bodyPr lIns="50800" tIns="50800" rIns="50800" bIns="50800" rtlCol="0" anchor="ctr"/>
            <a:lstStyle/>
            <a:p>
              <a:pPr algn="ctr">
                <a:lnSpc>
                  <a:spcPts val="1680"/>
                </a:lnSpc>
              </a:pPr>
              <a:endParaRPr>
                <a:latin typeface="A-OTF UD新ゴ Pro L" panose="020B0300000000000000" pitchFamily="34" charset="-128"/>
                <a:ea typeface="A-OTF UD新ゴ Pro L" panose="020B0300000000000000" pitchFamily="34" charset="-128"/>
              </a:endParaRPr>
            </a:p>
          </p:txBody>
        </p:sp>
      </p:grpSp>
      <p:grpSp>
        <p:nvGrpSpPr>
          <p:cNvPr id="33" name="Group 33"/>
          <p:cNvGrpSpPr/>
          <p:nvPr/>
        </p:nvGrpSpPr>
        <p:grpSpPr>
          <a:xfrm>
            <a:off x="320528" y="6491515"/>
            <a:ext cx="3179111" cy="507259"/>
            <a:chOff x="0" y="0"/>
            <a:chExt cx="1139322" cy="181790"/>
          </a:xfrm>
        </p:grpSpPr>
        <p:sp>
          <p:nvSpPr>
            <p:cNvPr id="34" name="Freeform 34"/>
            <p:cNvSpPr/>
            <p:nvPr/>
          </p:nvSpPr>
          <p:spPr>
            <a:xfrm>
              <a:off x="0" y="0"/>
              <a:ext cx="1139322" cy="181790"/>
            </a:xfrm>
            <a:custGeom>
              <a:avLst/>
              <a:gdLst/>
              <a:ahLst/>
              <a:cxnLst/>
              <a:rect l="l" t="t" r="r" b="b"/>
              <a:pathLst>
                <a:path w="1139322" h="181790">
                  <a:moveTo>
                    <a:pt x="12176" y="0"/>
                  </a:moveTo>
                  <a:lnTo>
                    <a:pt x="1127145" y="0"/>
                  </a:lnTo>
                  <a:cubicBezTo>
                    <a:pt x="1130375" y="0"/>
                    <a:pt x="1133472" y="1283"/>
                    <a:pt x="1135755" y="3566"/>
                  </a:cubicBezTo>
                  <a:cubicBezTo>
                    <a:pt x="1138039" y="5850"/>
                    <a:pt x="1139322" y="8947"/>
                    <a:pt x="1139322" y="12176"/>
                  </a:cubicBezTo>
                  <a:lnTo>
                    <a:pt x="1139322" y="169614"/>
                  </a:lnTo>
                  <a:cubicBezTo>
                    <a:pt x="1139322" y="176339"/>
                    <a:pt x="1133870" y="181790"/>
                    <a:pt x="1127145" y="181790"/>
                  </a:cubicBezTo>
                  <a:lnTo>
                    <a:pt x="12176" y="181790"/>
                  </a:lnTo>
                  <a:cubicBezTo>
                    <a:pt x="8947" y="181790"/>
                    <a:pt x="5850" y="180508"/>
                    <a:pt x="3566" y="178224"/>
                  </a:cubicBezTo>
                  <a:cubicBezTo>
                    <a:pt x="1283" y="175941"/>
                    <a:pt x="0" y="172843"/>
                    <a:pt x="0" y="169614"/>
                  </a:cubicBezTo>
                  <a:lnTo>
                    <a:pt x="0" y="12176"/>
                  </a:lnTo>
                  <a:cubicBezTo>
                    <a:pt x="0" y="8947"/>
                    <a:pt x="1283" y="5850"/>
                    <a:pt x="3566" y="3566"/>
                  </a:cubicBezTo>
                  <a:cubicBezTo>
                    <a:pt x="5850" y="1283"/>
                    <a:pt x="8947" y="0"/>
                    <a:pt x="12176" y="0"/>
                  </a:cubicBezTo>
                  <a:close/>
                </a:path>
              </a:pathLst>
            </a:custGeom>
            <a:solidFill>
              <a:srgbClr val="DEE6E3"/>
            </a:solidFill>
            <a:ln w="19050" cap="sq">
              <a:solidFill>
                <a:srgbClr val="42B4E6"/>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5" name="TextBox 35"/>
            <p:cNvSpPr txBox="1"/>
            <p:nvPr/>
          </p:nvSpPr>
          <p:spPr>
            <a:xfrm>
              <a:off x="0" y="-28575"/>
              <a:ext cx="1139322" cy="210365"/>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grpSp>
        <p:nvGrpSpPr>
          <p:cNvPr id="36" name="Group 36"/>
          <p:cNvGrpSpPr/>
          <p:nvPr/>
        </p:nvGrpSpPr>
        <p:grpSpPr>
          <a:xfrm>
            <a:off x="3638727" y="6489980"/>
            <a:ext cx="3375771" cy="499269"/>
            <a:chOff x="0" y="0"/>
            <a:chExt cx="1209800" cy="178927"/>
          </a:xfrm>
        </p:grpSpPr>
        <p:sp>
          <p:nvSpPr>
            <p:cNvPr id="37" name="Freeform 37"/>
            <p:cNvSpPr/>
            <p:nvPr/>
          </p:nvSpPr>
          <p:spPr>
            <a:xfrm>
              <a:off x="0" y="0"/>
              <a:ext cx="1209800" cy="178927"/>
            </a:xfrm>
            <a:custGeom>
              <a:avLst/>
              <a:gdLst/>
              <a:ahLst/>
              <a:cxnLst/>
              <a:rect l="l" t="t" r="r" b="b"/>
              <a:pathLst>
                <a:path w="1209800" h="178927">
                  <a:moveTo>
                    <a:pt x="11467" y="0"/>
                  </a:moveTo>
                  <a:lnTo>
                    <a:pt x="1198333" y="0"/>
                  </a:lnTo>
                  <a:cubicBezTo>
                    <a:pt x="1201375" y="0"/>
                    <a:pt x="1204291" y="1208"/>
                    <a:pt x="1206442" y="3359"/>
                  </a:cubicBezTo>
                  <a:cubicBezTo>
                    <a:pt x="1208592" y="5509"/>
                    <a:pt x="1209800" y="8426"/>
                    <a:pt x="1209800" y="11467"/>
                  </a:cubicBezTo>
                  <a:lnTo>
                    <a:pt x="1209800" y="167460"/>
                  </a:lnTo>
                  <a:cubicBezTo>
                    <a:pt x="1209800" y="170501"/>
                    <a:pt x="1208592" y="173418"/>
                    <a:pt x="1206442" y="175568"/>
                  </a:cubicBezTo>
                  <a:cubicBezTo>
                    <a:pt x="1204291" y="177719"/>
                    <a:pt x="1201375" y="178927"/>
                    <a:pt x="1198333" y="178927"/>
                  </a:cubicBezTo>
                  <a:lnTo>
                    <a:pt x="11467" y="178927"/>
                  </a:lnTo>
                  <a:cubicBezTo>
                    <a:pt x="8426" y="178927"/>
                    <a:pt x="5509" y="177719"/>
                    <a:pt x="3359" y="175568"/>
                  </a:cubicBezTo>
                  <a:cubicBezTo>
                    <a:pt x="1208" y="173418"/>
                    <a:pt x="0" y="170501"/>
                    <a:pt x="0" y="167460"/>
                  </a:cubicBezTo>
                  <a:lnTo>
                    <a:pt x="0" y="11467"/>
                  </a:lnTo>
                  <a:cubicBezTo>
                    <a:pt x="0" y="8426"/>
                    <a:pt x="1208" y="5509"/>
                    <a:pt x="3359" y="3359"/>
                  </a:cubicBezTo>
                  <a:cubicBezTo>
                    <a:pt x="5509" y="1208"/>
                    <a:pt x="8426" y="0"/>
                    <a:pt x="11467" y="0"/>
                  </a:cubicBezTo>
                  <a:close/>
                </a:path>
              </a:pathLst>
            </a:custGeom>
            <a:solidFill>
              <a:srgbClr val="DEE6E3"/>
            </a:solidFill>
            <a:ln w="19050" cap="sq">
              <a:solidFill>
                <a:srgbClr val="3CCD57"/>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8" name="TextBox 38"/>
            <p:cNvSpPr txBox="1"/>
            <p:nvPr/>
          </p:nvSpPr>
          <p:spPr>
            <a:xfrm>
              <a:off x="0" y="-28575"/>
              <a:ext cx="1209800" cy="207502"/>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sp>
        <p:nvSpPr>
          <p:cNvPr id="39" name="Freeform 39"/>
          <p:cNvSpPr/>
          <p:nvPr/>
        </p:nvSpPr>
        <p:spPr>
          <a:xfrm rot="5400000" flipV="1">
            <a:off x="4433197" y="2574419"/>
            <a:ext cx="745638" cy="751101"/>
          </a:xfrm>
          <a:custGeom>
            <a:avLst/>
            <a:gdLst/>
            <a:ahLst/>
            <a:cxnLst/>
            <a:rect l="l" t="t" r="r" b="b"/>
            <a:pathLst>
              <a:path w="745638" h="751101">
                <a:moveTo>
                  <a:pt x="0" y="751101"/>
                </a:moveTo>
                <a:lnTo>
                  <a:pt x="745638" y="751101"/>
                </a:lnTo>
                <a:lnTo>
                  <a:pt x="745638" y="0"/>
                </a:lnTo>
                <a:lnTo>
                  <a:pt x="0" y="0"/>
                </a:lnTo>
                <a:lnTo>
                  <a:pt x="0" y="751101"/>
                </a:lnTo>
                <a:close/>
              </a:path>
            </a:pathLst>
          </a:custGeom>
          <a:blipFill>
            <a:blip>
              <a:alphaModFix amt="40000"/>
              <a:extLst>
                <a:ext uri="{96DAC541-7B7A-43D3-8B79-37D633B846F1}">
                  <asvg:svgBlip xmlns:asvg="http://schemas.microsoft.com/office/drawing/2016/SVG/main" r:embed="rId6"/>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40" name="Group 40"/>
          <p:cNvGrpSpPr/>
          <p:nvPr/>
        </p:nvGrpSpPr>
        <p:grpSpPr>
          <a:xfrm>
            <a:off x="294797" y="6038099"/>
            <a:ext cx="2907508" cy="381367"/>
            <a:chOff x="0" y="0"/>
            <a:chExt cx="1041985" cy="136673"/>
          </a:xfrm>
        </p:grpSpPr>
        <p:sp>
          <p:nvSpPr>
            <p:cNvPr id="41" name="Freeform 41"/>
            <p:cNvSpPr/>
            <p:nvPr/>
          </p:nvSpPr>
          <p:spPr>
            <a:xfrm>
              <a:off x="0" y="0"/>
              <a:ext cx="1041985" cy="136673"/>
            </a:xfrm>
            <a:custGeom>
              <a:avLst/>
              <a:gdLst/>
              <a:ahLst/>
              <a:cxnLst/>
              <a:rect l="l" t="t" r="r" b="b"/>
              <a:pathLst>
                <a:path w="1041985" h="136673">
                  <a:moveTo>
                    <a:pt x="13314" y="0"/>
                  </a:moveTo>
                  <a:lnTo>
                    <a:pt x="1028672" y="0"/>
                  </a:lnTo>
                  <a:cubicBezTo>
                    <a:pt x="1036024" y="0"/>
                    <a:pt x="1041985" y="5961"/>
                    <a:pt x="1041985" y="13314"/>
                  </a:cubicBezTo>
                  <a:lnTo>
                    <a:pt x="1041985" y="123360"/>
                  </a:lnTo>
                  <a:cubicBezTo>
                    <a:pt x="1041985" y="130713"/>
                    <a:pt x="1036024" y="136673"/>
                    <a:pt x="1028672" y="136673"/>
                  </a:cubicBezTo>
                  <a:lnTo>
                    <a:pt x="13314" y="136673"/>
                  </a:lnTo>
                  <a:cubicBezTo>
                    <a:pt x="5961" y="136673"/>
                    <a:pt x="0" y="130713"/>
                    <a:pt x="0" y="123360"/>
                  </a:cubicBezTo>
                  <a:lnTo>
                    <a:pt x="0" y="13314"/>
                  </a:lnTo>
                  <a:cubicBezTo>
                    <a:pt x="0" y="5961"/>
                    <a:pt x="5961" y="0"/>
                    <a:pt x="13314" y="0"/>
                  </a:cubicBezTo>
                  <a:close/>
                </a:path>
              </a:pathLst>
            </a:custGeom>
            <a:solidFill>
              <a:srgbClr val="DEE6E3"/>
            </a:solidFill>
            <a:ln w="19050" cap="sq">
              <a:solidFill>
                <a:srgbClr val="42B4E6"/>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2" name="TextBox 42"/>
            <p:cNvSpPr txBox="1"/>
            <p:nvPr/>
          </p:nvSpPr>
          <p:spPr>
            <a:xfrm>
              <a:off x="0" y="-28575"/>
              <a:ext cx="1041985" cy="165248"/>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grpSp>
        <p:nvGrpSpPr>
          <p:cNvPr id="43" name="Group 43"/>
          <p:cNvGrpSpPr/>
          <p:nvPr/>
        </p:nvGrpSpPr>
        <p:grpSpPr>
          <a:xfrm>
            <a:off x="3638727" y="6052386"/>
            <a:ext cx="3663396" cy="350274"/>
            <a:chOff x="0" y="0"/>
            <a:chExt cx="1312878" cy="125530"/>
          </a:xfrm>
        </p:grpSpPr>
        <p:sp>
          <p:nvSpPr>
            <p:cNvPr id="44" name="Freeform 44"/>
            <p:cNvSpPr/>
            <p:nvPr/>
          </p:nvSpPr>
          <p:spPr>
            <a:xfrm>
              <a:off x="0" y="0"/>
              <a:ext cx="1312878" cy="125530"/>
            </a:xfrm>
            <a:custGeom>
              <a:avLst/>
              <a:gdLst/>
              <a:ahLst/>
              <a:cxnLst/>
              <a:rect l="l" t="t" r="r" b="b"/>
              <a:pathLst>
                <a:path w="1312878" h="125530">
                  <a:moveTo>
                    <a:pt x="10567" y="0"/>
                  </a:moveTo>
                  <a:lnTo>
                    <a:pt x="1302312" y="0"/>
                  </a:lnTo>
                  <a:cubicBezTo>
                    <a:pt x="1308147" y="0"/>
                    <a:pt x="1312878" y="4731"/>
                    <a:pt x="1312878" y="10567"/>
                  </a:cubicBezTo>
                  <a:lnTo>
                    <a:pt x="1312878" y="114964"/>
                  </a:lnTo>
                  <a:cubicBezTo>
                    <a:pt x="1312878" y="117766"/>
                    <a:pt x="1311765" y="120454"/>
                    <a:pt x="1309783" y="122436"/>
                  </a:cubicBezTo>
                  <a:cubicBezTo>
                    <a:pt x="1307802" y="124417"/>
                    <a:pt x="1305114" y="125530"/>
                    <a:pt x="1302312" y="125530"/>
                  </a:cubicBezTo>
                  <a:lnTo>
                    <a:pt x="10567" y="125530"/>
                  </a:lnTo>
                  <a:cubicBezTo>
                    <a:pt x="7764" y="125530"/>
                    <a:pt x="5077" y="124417"/>
                    <a:pt x="3095" y="122436"/>
                  </a:cubicBezTo>
                  <a:cubicBezTo>
                    <a:pt x="1113" y="120454"/>
                    <a:pt x="0" y="117766"/>
                    <a:pt x="0" y="114964"/>
                  </a:cubicBezTo>
                  <a:lnTo>
                    <a:pt x="0" y="10567"/>
                  </a:lnTo>
                  <a:cubicBezTo>
                    <a:pt x="0" y="4731"/>
                    <a:pt x="4731" y="0"/>
                    <a:pt x="10567" y="0"/>
                  </a:cubicBezTo>
                  <a:close/>
                </a:path>
              </a:pathLst>
            </a:custGeom>
            <a:solidFill>
              <a:srgbClr val="DEE6E3"/>
            </a:solidFill>
            <a:ln w="19050" cap="sq">
              <a:solidFill>
                <a:srgbClr val="3CCD57"/>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5" name="TextBox 45"/>
            <p:cNvSpPr txBox="1"/>
            <p:nvPr/>
          </p:nvSpPr>
          <p:spPr>
            <a:xfrm>
              <a:off x="0" y="-28575"/>
              <a:ext cx="1312878" cy="154105"/>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sp>
        <p:nvSpPr>
          <p:cNvPr id="46" name="AutoShape 46"/>
          <p:cNvSpPr/>
          <p:nvPr/>
        </p:nvSpPr>
        <p:spPr>
          <a:xfrm flipV="1">
            <a:off x="-1" y="5447815"/>
            <a:ext cx="7556501" cy="8164"/>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7" name="Freeform 47"/>
          <p:cNvSpPr/>
          <p:nvPr/>
        </p:nvSpPr>
        <p:spPr>
          <a:xfrm>
            <a:off x="5692729" y="10007639"/>
            <a:ext cx="1661876" cy="497568"/>
          </a:xfrm>
          <a:custGeom>
            <a:avLst/>
            <a:gdLst/>
            <a:ahLst/>
            <a:cxnLst/>
            <a:rect l="l" t="t" r="r" b="b"/>
            <a:pathLst>
              <a:path w="1661876" h="497568">
                <a:moveTo>
                  <a:pt x="0" y="0"/>
                </a:moveTo>
                <a:lnTo>
                  <a:pt x="1661876" y="0"/>
                </a:lnTo>
                <a:lnTo>
                  <a:pt x="1661876" y="497568"/>
                </a:lnTo>
                <a:lnTo>
                  <a:pt x="0" y="497568"/>
                </a:lnTo>
                <a:lnTo>
                  <a:pt x="0" y="0"/>
                </a:lnTo>
                <a:close/>
              </a:path>
            </a:pathLst>
          </a:custGeom>
          <a:blipFill>
            <a:blip r:embed="rId9"/>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48" name="Group 48"/>
          <p:cNvGrpSpPr/>
          <p:nvPr/>
        </p:nvGrpSpPr>
        <p:grpSpPr>
          <a:xfrm>
            <a:off x="185703" y="5673619"/>
            <a:ext cx="5836789" cy="67958"/>
            <a:chOff x="0" y="0"/>
            <a:chExt cx="2156795" cy="21834"/>
          </a:xfrm>
        </p:grpSpPr>
        <p:sp>
          <p:nvSpPr>
            <p:cNvPr id="49" name="Freeform 49"/>
            <p:cNvSpPr/>
            <p:nvPr/>
          </p:nvSpPr>
          <p:spPr>
            <a:xfrm>
              <a:off x="0" y="0"/>
              <a:ext cx="2156795" cy="21834"/>
            </a:xfrm>
            <a:custGeom>
              <a:avLst/>
              <a:gdLst/>
              <a:ahLst/>
              <a:cxnLst/>
              <a:rect l="l" t="t" r="r" b="b"/>
              <a:pathLst>
                <a:path w="2156795" h="21834">
                  <a:moveTo>
                    <a:pt x="0" y="0"/>
                  </a:moveTo>
                  <a:lnTo>
                    <a:pt x="2156795" y="0"/>
                  </a:lnTo>
                  <a:lnTo>
                    <a:pt x="2156795" y="21834"/>
                  </a:lnTo>
                  <a:lnTo>
                    <a:pt x="0" y="21834"/>
                  </a:lnTo>
                  <a:close/>
                </a:path>
              </a:pathLst>
            </a:custGeom>
            <a:solidFill>
              <a:srgbClr val="FECE00">
                <a:alpha val="80000"/>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50" name="TextBox 50"/>
            <p:cNvSpPr txBox="1"/>
            <p:nvPr/>
          </p:nvSpPr>
          <p:spPr>
            <a:xfrm>
              <a:off x="0" y="-28575"/>
              <a:ext cx="2156795" cy="50409"/>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sp>
        <p:nvSpPr>
          <p:cNvPr id="51" name="Freeform 51"/>
          <p:cNvSpPr/>
          <p:nvPr/>
        </p:nvSpPr>
        <p:spPr>
          <a:xfrm>
            <a:off x="6066912" y="5501769"/>
            <a:ext cx="552112" cy="479647"/>
          </a:xfrm>
          <a:custGeom>
            <a:avLst/>
            <a:gdLst/>
            <a:ahLst/>
            <a:cxnLst/>
            <a:rect l="l" t="t" r="r" b="b"/>
            <a:pathLst>
              <a:path w="552112" h="479647">
                <a:moveTo>
                  <a:pt x="0" y="0"/>
                </a:moveTo>
                <a:lnTo>
                  <a:pt x="552112" y="0"/>
                </a:lnTo>
                <a:lnTo>
                  <a:pt x="552112" y="479647"/>
                </a:lnTo>
                <a:lnTo>
                  <a:pt x="0" y="47964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aphicFrame>
        <p:nvGraphicFramePr>
          <p:cNvPr id="52" name="Table 52"/>
          <p:cNvGraphicFramePr>
            <a:graphicFrameLocks noGrp="1"/>
          </p:cNvGraphicFramePr>
          <p:nvPr/>
        </p:nvGraphicFramePr>
        <p:xfrm>
          <a:off x="174282" y="7170224"/>
          <a:ext cx="7232474" cy="2727436"/>
        </p:xfrm>
        <a:graphic>
          <a:graphicData uri="http://schemas.openxmlformats.org/drawingml/2006/table">
            <a:tbl>
              <a:tblPr/>
              <a:tblGrid>
                <a:gridCol w="580791">
                  <a:extLst>
                    <a:ext uri="{9D8B030D-6E8A-4147-A177-3AD203B41FA5}">
                      <a16:colId xmlns:a16="http://schemas.microsoft.com/office/drawing/2014/main" val="20000"/>
                    </a:ext>
                  </a:extLst>
                </a:gridCol>
                <a:gridCol w="2244172">
                  <a:extLst>
                    <a:ext uri="{9D8B030D-6E8A-4147-A177-3AD203B41FA5}">
                      <a16:colId xmlns:a16="http://schemas.microsoft.com/office/drawing/2014/main" val="20001"/>
                    </a:ext>
                  </a:extLst>
                </a:gridCol>
                <a:gridCol w="2183238">
                  <a:extLst>
                    <a:ext uri="{9D8B030D-6E8A-4147-A177-3AD203B41FA5}">
                      <a16:colId xmlns:a16="http://schemas.microsoft.com/office/drawing/2014/main" val="20002"/>
                    </a:ext>
                  </a:extLst>
                </a:gridCol>
                <a:gridCol w="2224273">
                  <a:extLst>
                    <a:ext uri="{9D8B030D-6E8A-4147-A177-3AD203B41FA5}">
                      <a16:colId xmlns:a16="http://schemas.microsoft.com/office/drawing/2014/main" val="20003"/>
                    </a:ext>
                  </a:extLst>
                </a:gridCol>
              </a:tblGrid>
              <a:tr h="602620">
                <a:tc>
                  <a:txBody>
                    <a:bodyPr/>
                    <a:lstStyle/>
                    <a:p>
                      <a:pPr algn="ctr">
                        <a:lnSpc>
                          <a:spcPts val="1400"/>
                        </a:lnSpc>
                        <a:defRPr/>
                      </a:pPr>
                      <a:endParaRPr lang="en-US" sz="110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ctr">
                        <a:lnSpc>
                          <a:spcPts val="1400"/>
                        </a:lnSpc>
                        <a:defRPr/>
                      </a:pPr>
                      <a:endParaRPr lang="en-US" sz="110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ctr">
                        <a:lnSpc>
                          <a:spcPts val="2660"/>
                        </a:lnSpc>
                        <a:defRPr/>
                      </a:pPr>
                      <a:endParaRPr lang="en-US" sz="110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ctr">
                        <a:lnSpc>
                          <a:spcPts val="1400"/>
                        </a:lnSpc>
                        <a:defRPr/>
                      </a:pPr>
                      <a:endParaRPr lang="en-US" sz="110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9931">
                <a:tc>
                  <a:txBody>
                    <a:bodyPr/>
                    <a:lstStyle/>
                    <a:p>
                      <a:pPr algn="ctr">
                        <a:lnSpc>
                          <a:spcPts val="1400"/>
                        </a:lnSpc>
                        <a:defRPr/>
                      </a:pPr>
                      <a:endParaRPr lang="en-US" sz="110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ctr">
                        <a:lnSpc>
                          <a:spcPts val="140"/>
                        </a:lnSpc>
                        <a:defRPr/>
                      </a:pPr>
                      <a:endParaRPr lang="en-US" sz="110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ctr">
                        <a:lnSpc>
                          <a:spcPts val="140"/>
                        </a:lnSpc>
                        <a:defRPr/>
                      </a:pPr>
                      <a:endParaRPr lang="en-US" sz="110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ctr">
                        <a:lnSpc>
                          <a:spcPts val="140"/>
                        </a:lnSpc>
                        <a:defRPr/>
                      </a:pPr>
                      <a:endParaRPr lang="en-US" sz="110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8183">
                <a:tc>
                  <a:txBody>
                    <a:bodyPr/>
                    <a:lstStyle/>
                    <a:p>
                      <a:pPr algn="ctr">
                        <a:lnSpc>
                          <a:spcPts val="140"/>
                        </a:lnSpc>
                        <a:defRPr/>
                      </a:pPr>
                      <a:endParaRPr lang="en-US" sz="110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ctr">
                        <a:lnSpc>
                          <a:spcPts val="140"/>
                        </a:lnSpc>
                        <a:defRPr/>
                      </a:pPr>
                      <a:endParaRPr lang="en-US" sz="110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ctr">
                        <a:lnSpc>
                          <a:spcPts val="140"/>
                        </a:lnSpc>
                        <a:defRPr/>
                      </a:pPr>
                      <a:endParaRPr lang="en-US" sz="110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ctr">
                        <a:lnSpc>
                          <a:spcPts val="140"/>
                        </a:lnSpc>
                        <a:defRPr/>
                      </a:pPr>
                      <a:endParaRPr lang="en-US" sz="1100" dirty="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12099">
                <a:tc>
                  <a:txBody>
                    <a:bodyPr/>
                    <a:lstStyle/>
                    <a:p>
                      <a:pPr algn="ctr">
                        <a:lnSpc>
                          <a:spcPts val="1400"/>
                        </a:lnSpc>
                        <a:defRPr/>
                      </a:pPr>
                      <a:endParaRPr lang="en-US" sz="110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ctr">
                        <a:lnSpc>
                          <a:spcPts val="1400"/>
                        </a:lnSpc>
                        <a:defRPr/>
                      </a:pPr>
                      <a:endParaRPr lang="en-US" sz="110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ctr">
                        <a:lnSpc>
                          <a:spcPts val="1400"/>
                        </a:lnSpc>
                        <a:defRPr/>
                      </a:pPr>
                      <a:endParaRPr lang="en-US" sz="110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ctr">
                        <a:lnSpc>
                          <a:spcPts val="1400"/>
                        </a:lnSpc>
                        <a:defRPr/>
                      </a:pPr>
                      <a:endParaRPr lang="en-US" sz="1100" dirty="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034603">
                <a:tc>
                  <a:txBody>
                    <a:bodyPr/>
                    <a:lstStyle/>
                    <a:p>
                      <a:pPr algn="ctr">
                        <a:lnSpc>
                          <a:spcPts val="1400"/>
                        </a:lnSpc>
                        <a:defRPr/>
                      </a:pPr>
                      <a:endParaRPr lang="en-US" sz="110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ctr">
                        <a:lnSpc>
                          <a:spcPts val="1400"/>
                        </a:lnSpc>
                        <a:defRPr/>
                      </a:pPr>
                      <a:endParaRPr lang="en-US" sz="110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ctr">
                        <a:lnSpc>
                          <a:spcPts val="1400"/>
                        </a:lnSpc>
                        <a:defRPr/>
                      </a:pPr>
                      <a:endParaRPr lang="en-US" sz="1100" dirty="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ctr">
                        <a:lnSpc>
                          <a:spcPts val="1400"/>
                        </a:lnSpc>
                        <a:defRPr/>
                      </a:pPr>
                      <a:endParaRPr lang="en-US" sz="1100" dirty="0"/>
                    </a:p>
                  </a:txBody>
                  <a:tcPr marL="0" marR="0" marT="0" marB="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pSp>
        <p:nvGrpSpPr>
          <p:cNvPr id="53" name="Group 53"/>
          <p:cNvGrpSpPr/>
          <p:nvPr/>
        </p:nvGrpSpPr>
        <p:grpSpPr>
          <a:xfrm>
            <a:off x="715947" y="9800058"/>
            <a:ext cx="2303662" cy="348632"/>
            <a:chOff x="0" y="0"/>
            <a:chExt cx="644985" cy="97611"/>
          </a:xfrm>
        </p:grpSpPr>
        <p:sp>
          <p:nvSpPr>
            <p:cNvPr id="54" name="Freeform 54"/>
            <p:cNvSpPr/>
            <p:nvPr/>
          </p:nvSpPr>
          <p:spPr>
            <a:xfrm>
              <a:off x="0" y="0"/>
              <a:ext cx="644985" cy="97611"/>
            </a:xfrm>
            <a:custGeom>
              <a:avLst/>
              <a:gdLst/>
              <a:ahLst/>
              <a:cxnLst/>
              <a:rect l="l" t="t" r="r" b="b"/>
              <a:pathLst>
                <a:path w="644985" h="97611">
                  <a:moveTo>
                    <a:pt x="48805" y="0"/>
                  </a:moveTo>
                  <a:lnTo>
                    <a:pt x="596179" y="0"/>
                  </a:lnTo>
                  <a:cubicBezTo>
                    <a:pt x="609123" y="0"/>
                    <a:pt x="621537" y="5142"/>
                    <a:pt x="630690" y="14295"/>
                  </a:cubicBezTo>
                  <a:cubicBezTo>
                    <a:pt x="639843" y="23448"/>
                    <a:pt x="644985" y="35861"/>
                    <a:pt x="644985" y="48805"/>
                  </a:cubicBezTo>
                  <a:lnTo>
                    <a:pt x="644985" y="48805"/>
                  </a:lnTo>
                  <a:cubicBezTo>
                    <a:pt x="644985" y="75760"/>
                    <a:pt x="623134" y="97611"/>
                    <a:pt x="596179" y="97611"/>
                  </a:cubicBezTo>
                  <a:lnTo>
                    <a:pt x="48805" y="97611"/>
                  </a:lnTo>
                  <a:cubicBezTo>
                    <a:pt x="21851" y="97611"/>
                    <a:pt x="0" y="75760"/>
                    <a:pt x="0" y="48805"/>
                  </a:cubicBezTo>
                  <a:lnTo>
                    <a:pt x="0" y="48805"/>
                  </a:lnTo>
                  <a:cubicBezTo>
                    <a:pt x="0" y="21851"/>
                    <a:pt x="21851" y="0"/>
                    <a:pt x="48805" y="0"/>
                  </a:cubicBezTo>
                  <a:close/>
                </a:path>
              </a:pathLst>
            </a:custGeom>
            <a:solidFill>
              <a:srgbClr val="FFFFFF"/>
            </a:solidFill>
            <a:ln w="4762" cap="sq">
              <a:solidFill>
                <a:srgbClr val="000000"/>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55" name="TextBox 55"/>
            <p:cNvSpPr txBox="1"/>
            <p:nvPr/>
          </p:nvSpPr>
          <p:spPr>
            <a:xfrm>
              <a:off x="0" y="-28575"/>
              <a:ext cx="644985" cy="126186"/>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sp>
        <p:nvSpPr>
          <p:cNvPr id="56" name="TextBox 56"/>
          <p:cNvSpPr txBox="1"/>
          <p:nvPr/>
        </p:nvSpPr>
        <p:spPr>
          <a:xfrm>
            <a:off x="3694249" y="6668787"/>
            <a:ext cx="3265151" cy="279192"/>
          </a:xfrm>
          <a:prstGeom prst="rect">
            <a:avLst/>
          </a:prstGeom>
        </p:spPr>
        <p:txBody>
          <a:bodyPr lIns="0" tIns="0" rIns="0" bIns="0" rtlCol="0" anchor="t">
            <a:spAutoFit/>
          </a:bodyPr>
          <a:lstStyle/>
          <a:p>
            <a:pPr algn="ctr">
              <a:lnSpc>
                <a:spcPts val="1120"/>
              </a:lnSpc>
            </a:pPr>
            <a:r>
              <a:rPr lang="en-US" sz="800" spc="-24" dirty="0" err="1">
                <a:solidFill>
                  <a:srgbClr val="333333"/>
                </a:solidFill>
                <a:latin typeface="A-OTF UD新ゴ Pro L" panose="020B0300000000000000" pitchFamily="34" charset="-128"/>
                <a:ea typeface="A-OTF UD新ゴ Pro L" panose="020B0300000000000000" pitchFamily="34" charset="-128"/>
                <a:cs typeface="Poppins"/>
                <a:sym typeface="Poppins"/>
              </a:rPr>
              <a:t>故障時に認定エンジニアが現地へ訪問し障害品の交換を実施するサービス</a:t>
            </a:r>
            <a:endParaRPr lang="en-US" sz="800" spc="-24"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ctr">
              <a:lnSpc>
                <a:spcPts val="1120"/>
              </a:lnSpc>
              <a:spcBef>
                <a:spcPct val="0"/>
              </a:spcBef>
            </a:pPr>
            <a:r>
              <a:rPr lang="en-US" sz="800" spc="-24"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800" spc="-24" dirty="0" err="1">
                <a:solidFill>
                  <a:srgbClr val="333333"/>
                </a:solidFill>
                <a:latin typeface="A-OTF UD新ゴ Pro L" panose="020B0300000000000000" pitchFamily="34" charset="-128"/>
                <a:ea typeface="A-OTF UD新ゴ Pro L" panose="020B0300000000000000" pitchFamily="34" charset="-128"/>
                <a:cs typeface="Poppins"/>
                <a:sym typeface="Poppins"/>
              </a:rPr>
              <a:t>バッテリー含む・派遣費・技術費・交通費などを含む包括型</a:t>
            </a:r>
            <a:r>
              <a:rPr lang="en-US" sz="800" spc="-24" dirty="0">
                <a:solidFill>
                  <a:srgbClr val="333333"/>
                </a:solidFill>
                <a:latin typeface="A-OTF UD新ゴ Pro L" panose="020B0300000000000000" pitchFamily="34" charset="-128"/>
                <a:ea typeface="A-OTF UD新ゴ Pro L" panose="020B0300000000000000" pitchFamily="34" charset="-128"/>
                <a:cs typeface="Poppins"/>
                <a:sym typeface="Poppins"/>
              </a:rPr>
              <a:t>)</a:t>
            </a:r>
          </a:p>
        </p:txBody>
      </p:sp>
      <p:sp>
        <p:nvSpPr>
          <p:cNvPr id="57" name="TextBox 57"/>
          <p:cNvSpPr txBox="1"/>
          <p:nvPr/>
        </p:nvSpPr>
        <p:spPr>
          <a:xfrm>
            <a:off x="1879816" y="2638654"/>
            <a:ext cx="994779" cy="557525"/>
          </a:xfrm>
          <a:prstGeom prst="rect">
            <a:avLst/>
          </a:prstGeom>
        </p:spPr>
        <p:txBody>
          <a:bodyPr lIns="0" tIns="0" rIns="0" bIns="0" rtlCol="0" anchor="t">
            <a:spAutoFit/>
          </a:bodyPr>
          <a:lstStyle/>
          <a:p>
            <a:pPr algn="ctr">
              <a:lnSpc>
                <a:spcPts val="1120"/>
              </a:lnSpc>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そもそもメーカーが</a:t>
            </a:r>
          </a:p>
          <a:p>
            <a:pPr algn="ctr">
              <a:lnSpc>
                <a:spcPts val="1120"/>
              </a:lnSpc>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提供する無償保証</a:t>
            </a:r>
          </a:p>
          <a:p>
            <a:pPr algn="ctr">
              <a:lnSpc>
                <a:spcPts val="1120"/>
              </a:lnSpc>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サービスは</a:t>
            </a:r>
          </a:p>
          <a:p>
            <a:pPr algn="ctr">
              <a:lnSpc>
                <a:spcPts val="1120"/>
              </a:lnSpc>
              <a:spcBef>
                <a:spcPct val="0"/>
              </a:spcBef>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何を含む？</a:t>
            </a:r>
          </a:p>
        </p:txBody>
      </p:sp>
      <p:sp>
        <p:nvSpPr>
          <p:cNvPr id="58" name="TextBox 58"/>
          <p:cNvSpPr txBox="1"/>
          <p:nvPr/>
        </p:nvSpPr>
        <p:spPr>
          <a:xfrm>
            <a:off x="5747866" y="2721598"/>
            <a:ext cx="812818" cy="414663"/>
          </a:xfrm>
          <a:prstGeom prst="rect">
            <a:avLst/>
          </a:prstGeom>
        </p:spPr>
        <p:txBody>
          <a:bodyPr lIns="0" tIns="0" rIns="0" bIns="0" rtlCol="0" anchor="t">
            <a:spAutoFit/>
          </a:bodyPr>
          <a:lstStyle/>
          <a:p>
            <a:pPr algn="ctr">
              <a:lnSpc>
                <a:spcPts val="1120"/>
              </a:lnSpc>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人手が足らず</a:t>
            </a:r>
          </a:p>
          <a:p>
            <a:pPr algn="ctr">
              <a:lnSpc>
                <a:spcPts val="1120"/>
              </a:lnSpc>
              <a:spcBef>
                <a:spcPct val="0"/>
              </a:spcBef>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トラブルが</a:t>
            </a:r>
          </a:p>
          <a:p>
            <a:pPr algn="ctr">
              <a:lnSpc>
                <a:spcPts val="1120"/>
              </a:lnSpc>
              <a:spcBef>
                <a:spcPct val="0"/>
              </a:spcBef>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起きてから気づく</a:t>
            </a:r>
          </a:p>
        </p:txBody>
      </p:sp>
      <p:sp>
        <p:nvSpPr>
          <p:cNvPr id="59" name="TextBox 59"/>
          <p:cNvSpPr txBox="1"/>
          <p:nvPr/>
        </p:nvSpPr>
        <p:spPr>
          <a:xfrm>
            <a:off x="3034217" y="2692566"/>
            <a:ext cx="812810" cy="557525"/>
          </a:xfrm>
          <a:prstGeom prst="rect">
            <a:avLst/>
          </a:prstGeom>
        </p:spPr>
        <p:txBody>
          <a:bodyPr lIns="0" tIns="0" rIns="0" bIns="0" rtlCol="0" anchor="t">
            <a:spAutoFit/>
          </a:bodyPr>
          <a:lstStyle/>
          <a:p>
            <a:pPr algn="ctr">
              <a:lnSpc>
                <a:spcPts val="1120"/>
              </a:lnSpc>
            </a:pPr>
            <a:r>
              <a:rPr lang="en-US" sz="800" dirty="0" err="1">
                <a:solidFill>
                  <a:srgbClr val="333333"/>
                </a:solidFill>
                <a:latin typeface="A-OTF UD新ゴ Pro L" panose="020B0300000000000000" pitchFamily="34" charset="-128"/>
                <a:ea typeface="A-OTF UD新ゴ Pro L" panose="020B0300000000000000" pitchFamily="34" charset="-128"/>
                <a:cs typeface="Poppins"/>
                <a:sym typeface="Poppins"/>
              </a:rPr>
              <a:t>無償保証期間が</a:t>
            </a:r>
            <a:endPar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ctr">
              <a:lnSpc>
                <a:spcPts val="1120"/>
              </a:lnSpc>
            </a:pPr>
            <a:r>
              <a:rPr lang="en-US" sz="800" dirty="0" err="1">
                <a:solidFill>
                  <a:srgbClr val="333333"/>
                </a:solidFill>
                <a:latin typeface="A-OTF UD新ゴ Pro L" panose="020B0300000000000000" pitchFamily="34" charset="-128"/>
                <a:ea typeface="A-OTF UD新ゴ Pro L" panose="020B0300000000000000" pitchFamily="34" charset="-128"/>
                <a:cs typeface="Poppins"/>
                <a:sym typeface="Poppins"/>
              </a:rPr>
              <a:t>切れた後の</a:t>
            </a:r>
            <a:endPar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ctr">
              <a:lnSpc>
                <a:spcPts val="1120"/>
              </a:lnSpc>
            </a:pPr>
            <a:r>
              <a:rPr lang="en-US" sz="800" dirty="0" err="1">
                <a:solidFill>
                  <a:srgbClr val="333333"/>
                </a:solidFill>
                <a:latin typeface="A-OTF UD新ゴ Pro L" panose="020B0300000000000000" pitchFamily="34" charset="-128"/>
                <a:ea typeface="A-OTF UD新ゴ Pro L" panose="020B0300000000000000" pitchFamily="34" charset="-128"/>
                <a:cs typeface="Poppins"/>
                <a:sym typeface="Poppins"/>
              </a:rPr>
              <a:t>サービス加入は</a:t>
            </a:r>
            <a:endPar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ctr">
              <a:lnSpc>
                <a:spcPts val="1120"/>
              </a:lnSpc>
              <a:spcBef>
                <a:spcPct val="0"/>
              </a:spcBef>
            </a:pPr>
            <a:r>
              <a:rPr lang="en-US" sz="800" dirty="0" err="1">
                <a:solidFill>
                  <a:srgbClr val="333333"/>
                </a:solidFill>
                <a:latin typeface="A-OTF UD新ゴ Pro L" panose="020B0300000000000000" pitchFamily="34" charset="-128"/>
                <a:ea typeface="A-OTF UD新ゴ Pro L" panose="020B0300000000000000" pitchFamily="34" charset="-128"/>
                <a:cs typeface="Poppins"/>
                <a:sym typeface="Poppins"/>
              </a:rPr>
              <a:t>どうすればよい</a:t>
            </a:r>
            <a:r>
              <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rPr>
              <a:t>？</a:t>
            </a:r>
          </a:p>
        </p:txBody>
      </p:sp>
      <p:sp>
        <p:nvSpPr>
          <p:cNvPr id="60" name="TextBox 60"/>
          <p:cNvSpPr txBox="1"/>
          <p:nvPr/>
        </p:nvSpPr>
        <p:spPr>
          <a:xfrm>
            <a:off x="6751721" y="2752081"/>
            <a:ext cx="508002" cy="414656"/>
          </a:xfrm>
          <a:prstGeom prst="rect">
            <a:avLst/>
          </a:prstGeom>
        </p:spPr>
        <p:txBody>
          <a:bodyPr lIns="0" tIns="0" rIns="0" bIns="0" rtlCol="0" anchor="t">
            <a:spAutoFit/>
          </a:bodyPr>
          <a:lstStyle/>
          <a:p>
            <a:pPr algn="ctr">
              <a:lnSpc>
                <a:spcPts val="1120"/>
              </a:lnSpc>
              <a:spcBef>
                <a:spcPct val="0"/>
              </a:spcBef>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困ったとき</a:t>
            </a:r>
          </a:p>
          <a:p>
            <a:pPr algn="ctr">
              <a:lnSpc>
                <a:spcPts val="1120"/>
              </a:lnSpc>
              <a:spcBef>
                <a:spcPct val="0"/>
              </a:spcBef>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相談先が</a:t>
            </a:r>
          </a:p>
          <a:p>
            <a:pPr algn="ctr">
              <a:lnSpc>
                <a:spcPts val="1120"/>
              </a:lnSpc>
              <a:spcBef>
                <a:spcPct val="0"/>
              </a:spcBef>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分からない</a:t>
            </a:r>
          </a:p>
        </p:txBody>
      </p:sp>
      <p:sp>
        <p:nvSpPr>
          <p:cNvPr id="62" name="TextBox 62"/>
          <p:cNvSpPr txBox="1"/>
          <p:nvPr/>
        </p:nvSpPr>
        <p:spPr>
          <a:xfrm>
            <a:off x="0" y="2075368"/>
            <a:ext cx="3240000" cy="291298"/>
          </a:xfrm>
          <a:prstGeom prst="rect">
            <a:avLst/>
          </a:prstGeom>
        </p:spPr>
        <p:txBody>
          <a:bodyPr lIns="0" tIns="0" rIns="0" bIns="0" rtlCol="0" anchor="t">
            <a:spAutoFit/>
          </a:bodyPr>
          <a:lstStyle/>
          <a:p>
            <a:pPr algn="ctr">
              <a:lnSpc>
                <a:spcPts val="2379"/>
              </a:lnSpc>
              <a:spcBef>
                <a:spcPct val="0"/>
              </a:spcBef>
            </a:pPr>
            <a:r>
              <a:rPr lang="en-US" sz="1699" b="1" dirty="0" err="1">
                <a:solidFill>
                  <a:srgbClr val="FFFFFF"/>
                </a:solidFill>
                <a:latin typeface="A-OTF UD新ゴ Pro L" panose="020B0300000000000000" pitchFamily="34" charset="-128"/>
                <a:ea typeface="A-OTF UD新ゴ Pro L" panose="020B0300000000000000" pitchFamily="34" charset="-128"/>
                <a:cs typeface="Poppins Bold"/>
                <a:sym typeface="Poppins Bold"/>
              </a:rPr>
              <a:t>UPSの安心を、保守で長く</a:t>
            </a:r>
            <a:endParaRPr lang="en-US" sz="1699" b="1" dirty="0">
              <a:solidFill>
                <a:srgbClr val="FFFFFF"/>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63" name="TextBox 63"/>
          <p:cNvSpPr txBox="1"/>
          <p:nvPr/>
        </p:nvSpPr>
        <p:spPr>
          <a:xfrm>
            <a:off x="3888760" y="2093148"/>
            <a:ext cx="3686910" cy="268535"/>
          </a:xfrm>
          <a:prstGeom prst="rect">
            <a:avLst/>
          </a:prstGeom>
        </p:spPr>
        <p:txBody>
          <a:bodyPr lIns="0" tIns="0" rIns="0" bIns="0" rtlCol="0" anchor="t">
            <a:spAutoFit/>
          </a:bodyPr>
          <a:lstStyle/>
          <a:p>
            <a:pPr algn="ctr">
              <a:lnSpc>
                <a:spcPts val="2239"/>
              </a:lnSpc>
              <a:spcBef>
                <a:spcPct val="0"/>
              </a:spcBef>
            </a:pPr>
            <a:r>
              <a:rPr lang="en-US" sz="1599" b="1">
                <a:solidFill>
                  <a:srgbClr val="FFFFFF"/>
                </a:solidFill>
                <a:latin typeface="A-OTF UD新ゴ Pro L" panose="020B0300000000000000" pitchFamily="34" charset="-128"/>
                <a:ea typeface="A-OTF UD新ゴ Pro L" panose="020B0300000000000000" pitchFamily="34" charset="-128"/>
                <a:cs typeface="Poppins Bold"/>
                <a:sym typeface="Poppins Bold"/>
              </a:rPr>
              <a:t>UPSの導入効果、保守で最大化</a:t>
            </a:r>
          </a:p>
        </p:txBody>
      </p:sp>
      <p:sp>
        <p:nvSpPr>
          <p:cNvPr id="64" name="TextBox 64"/>
          <p:cNvSpPr txBox="1"/>
          <p:nvPr/>
        </p:nvSpPr>
        <p:spPr>
          <a:xfrm>
            <a:off x="2740175" y="606440"/>
            <a:ext cx="2159444" cy="553228"/>
          </a:xfrm>
          <a:prstGeom prst="rect">
            <a:avLst/>
          </a:prstGeom>
        </p:spPr>
        <p:txBody>
          <a:bodyPr lIns="0" tIns="0" rIns="0" bIns="0" rtlCol="0" anchor="t">
            <a:spAutoFit/>
          </a:bodyPr>
          <a:lstStyle/>
          <a:p>
            <a:pPr algn="ctr">
              <a:lnSpc>
                <a:spcPts val="2070"/>
              </a:lnSpc>
            </a:pPr>
            <a:r>
              <a:rPr lang="en-US" sz="2300" b="1" spc="-46" dirty="0">
                <a:solidFill>
                  <a:srgbClr val="FFFFFF"/>
                </a:solidFill>
                <a:latin typeface="A-OTF UD新ゴ Pro L" panose="020B0300000000000000" pitchFamily="34" charset="-128"/>
                <a:ea typeface="A-OTF UD新ゴ Pro L" panose="020B0300000000000000" pitchFamily="34" charset="-128"/>
                <a:cs typeface="Poppins Bold"/>
                <a:sym typeface="Poppins Bold"/>
              </a:rPr>
              <a:t>Maintenance Service</a:t>
            </a:r>
          </a:p>
        </p:txBody>
      </p:sp>
      <p:sp>
        <p:nvSpPr>
          <p:cNvPr id="65" name="TextBox 65"/>
          <p:cNvSpPr txBox="1"/>
          <p:nvPr/>
        </p:nvSpPr>
        <p:spPr>
          <a:xfrm>
            <a:off x="1982708" y="1372114"/>
            <a:ext cx="3860318" cy="183448"/>
          </a:xfrm>
          <a:prstGeom prst="rect">
            <a:avLst/>
          </a:prstGeom>
        </p:spPr>
        <p:txBody>
          <a:bodyPr wrap="square" lIns="0" tIns="0" rIns="0" bIns="0" rtlCol="0" anchor="t">
            <a:spAutoFit/>
          </a:bodyPr>
          <a:lstStyle/>
          <a:p>
            <a:pPr algn="ctr">
              <a:lnSpc>
                <a:spcPts val="1539"/>
              </a:lnSpc>
              <a:spcBef>
                <a:spcPct val="0"/>
              </a:spcBef>
            </a:pPr>
            <a:r>
              <a:rPr lang="en-US" sz="1099" b="1" dirty="0" err="1">
                <a:solidFill>
                  <a:srgbClr val="FFFFFF"/>
                </a:solidFill>
                <a:latin typeface="A-OTF UD新ゴ Pro L" panose="020B0300000000000000" pitchFamily="34" charset="-128"/>
                <a:ea typeface="A-OTF UD新ゴ Pro L" panose="020B0300000000000000" pitchFamily="34" charset="-128"/>
                <a:cs typeface="Poppins Bold"/>
                <a:sym typeface="Poppins Bold"/>
              </a:rPr>
              <a:t>バッテリーの状態管理や万が一への備えまでサポートする</a:t>
            </a:r>
            <a:endParaRPr lang="en-US" sz="1099" b="1" dirty="0">
              <a:solidFill>
                <a:srgbClr val="FFFFFF"/>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66" name="TextBox 66"/>
          <p:cNvSpPr txBox="1"/>
          <p:nvPr/>
        </p:nvSpPr>
        <p:spPr>
          <a:xfrm>
            <a:off x="423387" y="3678676"/>
            <a:ext cx="3233758" cy="490519"/>
          </a:xfrm>
          <a:prstGeom prst="rect">
            <a:avLst/>
          </a:prstGeom>
        </p:spPr>
        <p:txBody>
          <a:bodyPr lIns="0" tIns="0" rIns="0" bIns="0" rtlCol="0" anchor="t">
            <a:spAutoFit/>
          </a:bodyPr>
          <a:lstStyle/>
          <a:p>
            <a:pPr algn="l">
              <a:lnSpc>
                <a:spcPts val="1260"/>
              </a:lnSpc>
              <a:spcBef>
                <a:spcPct val="0"/>
              </a:spcBef>
            </a:pPr>
            <a:r>
              <a:rPr lang="en-US" sz="900">
                <a:solidFill>
                  <a:srgbClr val="333333"/>
                </a:solidFill>
                <a:latin typeface="A-OTF UD新ゴ Pro L" panose="020B0300000000000000" pitchFamily="34" charset="-128"/>
                <a:ea typeface="A-OTF UD新ゴ Pro L" panose="020B0300000000000000" pitchFamily="34" charset="-128"/>
                <a:cs typeface="Poppins"/>
                <a:sym typeface="Poppins"/>
              </a:rPr>
              <a:t>UPS本体やバッテリーの管理・故障時対応の手間を減らすための仕組みです。困ったときは相談窓口から支援を受けられ、運用の“もしも”に備えられます。</a:t>
            </a:r>
          </a:p>
        </p:txBody>
      </p:sp>
      <p:sp>
        <p:nvSpPr>
          <p:cNvPr id="67" name="TextBox 67"/>
          <p:cNvSpPr txBox="1"/>
          <p:nvPr/>
        </p:nvSpPr>
        <p:spPr>
          <a:xfrm>
            <a:off x="239012" y="3382318"/>
            <a:ext cx="2679999" cy="186974"/>
          </a:xfrm>
          <a:prstGeom prst="rect">
            <a:avLst/>
          </a:prstGeom>
        </p:spPr>
        <p:txBody>
          <a:bodyPr lIns="0" tIns="0" rIns="0" bIns="0" rtlCol="0" anchor="t">
            <a:spAutoFit/>
          </a:bodyPr>
          <a:lstStyle/>
          <a:p>
            <a:pPr algn="l">
              <a:lnSpc>
                <a:spcPts val="1500"/>
              </a:lnSpc>
            </a:pPr>
            <a:r>
              <a:rPr lang="en-US" sz="11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Q1：UPS保守サービスの役割とは？</a:t>
            </a:r>
          </a:p>
        </p:txBody>
      </p:sp>
      <p:sp>
        <p:nvSpPr>
          <p:cNvPr id="68" name="TextBox 68"/>
          <p:cNvSpPr txBox="1"/>
          <p:nvPr/>
        </p:nvSpPr>
        <p:spPr>
          <a:xfrm>
            <a:off x="3974312" y="4461948"/>
            <a:ext cx="3537737" cy="206210"/>
          </a:xfrm>
          <a:prstGeom prst="rect">
            <a:avLst/>
          </a:prstGeom>
        </p:spPr>
        <p:txBody>
          <a:bodyPr wrap="square" lIns="0" tIns="0" rIns="0" bIns="0" rtlCol="0" anchor="t">
            <a:spAutoFit/>
          </a:bodyPr>
          <a:lstStyle/>
          <a:p>
            <a:pPr algn="l">
              <a:lnSpc>
                <a:spcPts val="1680"/>
              </a:lnSpc>
              <a:spcBef>
                <a:spcPct val="0"/>
              </a:spcBef>
            </a:pPr>
            <a:r>
              <a:rPr lang="en-US" sz="12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Q4：年間保守サービスにはどんなものがある？</a:t>
            </a:r>
          </a:p>
        </p:txBody>
      </p:sp>
      <p:sp>
        <p:nvSpPr>
          <p:cNvPr id="69" name="TextBox 69"/>
          <p:cNvSpPr txBox="1"/>
          <p:nvPr/>
        </p:nvSpPr>
        <p:spPr>
          <a:xfrm>
            <a:off x="208855" y="2592650"/>
            <a:ext cx="1744887" cy="170239"/>
          </a:xfrm>
          <a:prstGeom prst="rect">
            <a:avLst/>
          </a:prstGeom>
        </p:spPr>
        <p:txBody>
          <a:bodyPr wrap="square" lIns="0" tIns="0" rIns="0" bIns="0" rtlCol="0" anchor="t">
            <a:spAutoFit/>
          </a:bodyPr>
          <a:lstStyle/>
          <a:p>
            <a:pPr algn="l">
              <a:lnSpc>
                <a:spcPts val="1400"/>
              </a:lnSpc>
              <a:spcBef>
                <a:spcPct val="0"/>
              </a:spcBef>
            </a:pPr>
            <a:r>
              <a:rPr lang="en-US" sz="10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日々の課題やアクシデント</a:t>
            </a:r>
            <a:endParaRPr lang="en-US" sz="10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70" name="TextBox 70"/>
          <p:cNvSpPr txBox="1"/>
          <p:nvPr/>
        </p:nvSpPr>
        <p:spPr>
          <a:xfrm>
            <a:off x="3962334" y="3369618"/>
            <a:ext cx="3594166" cy="424219"/>
          </a:xfrm>
          <a:prstGeom prst="rect">
            <a:avLst/>
          </a:prstGeom>
        </p:spPr>
        <p:txBody>
          <a:bodyPr wrap="square" lIns="0" tIns="0" rIns="0" bIns="0" rtlCol="0" anchor="t">
            <a:spAutoFit/>
          </a:bodyPr>
          <a:lstStyle/>
          <a:p>
            <a:pPr algn="l">
              <a:lnSpc>
                <a:spcPts val="1680"/>
              </a:lnSpc>
            </a:pPr>
            <a:r>
              <a:rPr lang="en-US" sz="12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Q3：有償の保守サービスはどんなものがある？</a:t>
            </a:r>
          </a:p>
          <a:p>
            <a:pPr algn="l">
              <a:lnSpc>
                <a:spcPts val="1680"/>
              </a:lnSpc>
              <a:spcBef>
                <a:spcPct val="0"/>
              </a:spcBef>
            </a:pPr>
            <a:r>
              <a:rPr lang="en-US" sz="12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　　  </a:t>
            </a:r>
            <a:r>
              <a:rPr lang="en-US" sz="12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入手方法は</a:t>
            </a:r>
            <a:r>
              <a:rPr lang="en-US" sz="12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p>
        </p:txBody>
      </p:sp>
      <p:sp>
        <p:nvSpPr>
          <p:cNvPr id="71" name="TextBox 71"/>
          <p:cNvSpPr txBox="1"/>
          <p:nvPr/>
        </p:nvSpPr>
        <p:spPr>
          <a:xfrm>
            <a:off x="5351667" y="7240074"/>
            <a:ext cx="1964516" cy="170239"/>
          </a:xfrm>
          <a:prstGeom prst="rect">
            <a:avLst/>
          </a:prstGeom>
        </p:spPr>
        <p:txBody>
          <a:bodyPr wrap="square" lIns="0" tIns="0" rIns="0" bIns="0" rtlCol="0" anchor="t">
            <a:spAutoFit/>
          </a:bodyPr>
          <a:lstStyle/>
          <a:p>
            <a:pPr algn="ctr">
              <a:lnSpc>
                <a:spcPts val="1400"/>
              </a:lnSpc>
              <a:spcBef>
                <a:spcPct val="0"/>
              </a:spcBef>
            </a:pPr>
            <a:r>
              <a:rPr lang="en-US" sz="10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製品保証延長サービス付きUPS</a:t>
            </a:r>
            <a:endParaRPr lang="en-US" sz="10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72" name="TextBox 72"/>
          <p:cNvSpPr txBox="1"/>
          <p:nvPr/>
        </p:nvSpPr>
        <p:spPr>
          <a:xfrm>
            <a:off x="1012760" y="7240074"/>
            <a:ext cx="1861835" cy="170239"/>
          </a:xfrm>
          <a:prstGeom prst="rect">
            <a:avLst/>
          </a:prstGeom>
        </p:spPr>
        <p:txBody>
          <a:bodyPr wrap="square" lIns="0" tIns="0" rIns="0" bIns="0" rtlCol="0" anchor="t">
            <a:spAutoFit/>
          </a:bodyPr>
          <a:lstStyle/>
          <a:p>
            <a:pPr algn="ctr">
              <a:lnSpc>
                <a:spcPts val="1400"/>
              </a:lnSpc>
              <a:spcBef>
                <a:spcPct val="0"/>
              </a:spcBef>
            </a:pPr>
            <a:r>
              <a:rPr lang="en-US" sz="10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年間保守サービス</a:t>
            </a:r>
            <a:r>
              <a:rPr lang="en-US" sz="10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10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延長保守</a:t>
            </a:r>
            <a:r>
              <a:rPr lang="en-US" sz="10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p>
        </p:txBody>
      </p:sp>
      <p:sp>
        <p:nvSpPr>
          <p:cNvPr id="73" name="TextBox 73"/>
          <p:cNvSpPr txBox="1"/>
          <p:nvPr/>
        </p:nvSpPr>
        <p:spPr>
          <a:xfrm>
            <a:off x="3649120" y="7240074"/>
            <a:ext cx="1015074" cy="170239"/>
          </a:xfrm>
          <a:prstGeom prst="rect">
            <a:avLst/>
          </a:prstGeom>
        </p:spPr>
        <p:txBody>
          <a:bodyPr wrap="square" lIns="0" tIns="0" rIns="0" bIns="0" rtlCol="0" anchor="t">
            <a:spAutoFit/>
          </a:bodyPr>
          <a:lstStyle/>
          <a:p>
            <a:pPr algn="ctr">
              <a:lnSpc>
                <a:spcPts val="1400"/>
              </a:lnSpc>
              <a:spcBef>
                <a:spcPct val="0"/>
              </a:spcBef>
            </a:pPr>
            <a:r>
              <a:rPr lang="en-US" sz="10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サービスパック</a:t>
            </a:r>
            <a:endParaRPr lang="en-US" sz="10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74" name="TextBox 74"/>
          <p:cNvSpPr txBox="1"/>
          <p:nvPr/>
        </p:nvSpPr>
        <p:spPr>
          <a:xfrm>
            <a:off x="259805" y="5896470"/>
            <a:ext cx="2614790" cy="147476"/>
          </a:xfrm>
          <a:prstGeom prst="rect">
            <a:avLst/>
          </a:prstGeom>
        </p:spPr>
        <p:txBody>
          <a:bodyPr wrap="square" lIns="0" tIns="0" rIns="0" bIns="0" rtlCol="0" anchor="t">
            <a:spAutoFit/>
          </a:bodyPr>
          <a:lstStyle/>
          <a:p>
            <a:pPr algn="ctr">
              <a:lnSpc>
                <a:spcPts val="1170"/>
              </a:lnSpc>
            </a:pPr>
            <a:r>
              <a:rPr lang="en-US" sz="9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このようなニーズをお持ちの既存ユーザー様へ</a:t>
            </a:r>
            <a:endParaRPr lang="en-US" sz="9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75" name="TextBox 75"/>
          <p:cNvSpPr txBox="1"/>
          <p:nvPr/>
        </p:nvSpPr>
        <p:spPr>
          <a:xfrm>
            <a:off x="5237824" y="7417874"/>
            <a:ext cx="2064299" cy="279192"/>
          </a:xfrm>
          <a:prstGeom prst="rect">
            <a:avLst/>
          </a:prstGeom>
        </p:spPr>
        <p:txBody>
          <a:bodyPr lIns="0" tIns="0" rIns="0" bIns="0" rtlCol="0" anchor="t">
            <a:spAutoFit/>
          </a:bodyPr>
          <a:lstStyle/>
          <a:p>
            <a:pPr algn="ctr">
              <a:lnSpc>
                <a:spcPts val="1120"/>
              </a:lnSpc>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UPS本体＋複数年保守が</a:t>
            </a:r>
          </a:p>
          <a:p>
            <a:pPr algn="ctr">
              <a:lnSpc>
                <a:spcPts val="1120"/>
              </a:lnSpc>
              <a:spcBef>
                <a:spcPct val="0"/>
              </a:spcBef>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最初からセットされているモデル</a:t>
            </a:r>
          </a:p>
        </p:txBody>
      </p:sp>
      <p:sp>
        <p:nvSpPr>
          <p:cNvPr id="76" name="TextBox 76"/>
          <p:cNvSpPr txBox="1"/>
          <p:nvPr/>
        </p:nvSpPr>
        <p:spPr>
          <a:xfrm>
            <a:off x="5843026" y="8125175"/>
            <a:ext cx="865958" cy="134332"/>
          </a:xfrm>
          <a:prstGeom prst="rect">
            <a:avLst/>
          </a:prstGeom>
        </p:spPr>
        <p:txBody>
          <a:bodyPr lIns="0" tIns="0" rIns="0" bIns="0" rtlCol="0" anchor="t">
            <a:spAutoFit/>
          </a:bodyPr>
          <a:lstStyle/>
          <a:p>
            <a:pPr algn="ctr">
              <a:lnSpc>
                <a:spcPts val="1120"/>
              </a:lnSpc>
              <a:spcBef>
                <a:spcPct val="0"/>
              </a:spcBef>
            </a:pPr>
            <a:r>
              <a:rPr lang="en-US" sz="800" dirty="0" err="1">
                <a:solidFill>
                  <a:srgbClr val="333333"/>
                </a:solidFill>
                <a:latin typeface="A-OTF UD新ゴ Pro L" panose="020B0300000000000000" pitchFamily="34" charset="-128"/>
                <a:ea typeface="A-OTF UD新ゴ Pro L" panose="020B0300000000000000" pitchFamily="34" charset="-128"/>
                <a:cs typeface="Poppins"/>
                <a:sym typeface="Poppins"/>
              </a:rPr>
              <a:t>本体購入時のみ</a:t>
            </a:r>
            <a:endPar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77" name="TextBox 77"/>
          <p:cNvSpPr txBox="1"/>
          <p:nvPr/>
        </p:nvSpPr>
        <p:spPr>
          <a:xfrm>
            <a:off x="996713" y="8080806"/>
            <a:ext cx="1709860" cy="134268"/>
          </a:xfrm>
          <a:prstGeom prst="rect">
            <a:avLst/>
          </a:prstGeom>
        </p:spPr>
        <p:txBody>
          <a:bodyPr lIns="0" tIns="0" rIns="0" bIns="0" rtlCol="0" anchor="t">
            <a:spAutoFit/>
          </a:bodyPr>
          <a:lstStyle/>
          <a:p>
            <a:pPr algn="ctr">
              <a:lnSpc>
                <a:spcPts val="1119"/>
              </a:lnSpc>
              <a:spcBef>
                <a:spcPct val="0"/>
              </a:spcBef>
            </a:pPr>
            <a:r>
              <a:rPr lang="en-US" sz="799" spc="-11">
                <a:solidFill>
                  <a:srgbClr val="333333"/>
                </a:solidFill>
                <a:latin typeface="A-OTF UD新ゴ Pro L" panose="020B0300000000000000" pitchFamily="34" charset="-128"/>
                <a:ea typeface="A-OTF UD新ゴ Pro L" panose="020B0300000000000000" pitchFamily="34" charset="-128"/>
                <a:cs typeface="Poppins"/>
                <a:sym typeface="Poppins"/>
              </a:rPr>
              <a:t>無償保証中/終了後どちらでも加入可</a:t>
            </a:r>
          </a:p>
        </p:txBody>
      </p:sp>
      <p:sp>
        <p:nvSpPr>
          <p:cNvPr id="78" name="TextBox 78"/>
          <p:cNvSpPr txBox="1"/>
          <p:nvPr/>
        </p:nvSpPr>
        <p:spPr>
          <a:xfrm>
            <a:off x="3464372" y="8150517"/>
            <a:ext cx="1219141" cy="134332"/>
          </a:xfrm>
          <a:prstGeom prst="rect">
            <a:avLst/>
          </a:prstGeom>
        </p:spPr>
        <p:txBody>
          <a:bodyPr lIns="0" tIns="0" rIns="0" bIns="0" rtlCol="0" anchor="t">
            <a:spAutoFit/>
          </a:bodyPr>
          <a:lstStyle/>
          <a:p>
            <a:pPr algn="ctr">
              <a:lnSpc>
                <a:spcPts val="1120"/>
              </a:lnSpc>
              <a:spcBef>
                <a:spcPct val="0"/>
              </a:spcBef>
            </a:pPr>
            <a:r>
              <a:rPr lang="en-US" sz="800" dirty="0" err="1">
                <a:solidFill>
                  <a:srgbClr val="333333"/>
                </a:solidFill>
                <a:latin typeface="A-OTF UD新ゴ Pro L" panose="020B0300000000000000" pitchFamily="34" charset="-128"/>
                <a:ea typeface="A-OTF UD新ゴ Pro L" panose="020B0300000000000000" pitchFamily="34" charset="-128"/>
                <a:cs typeface="Poppins"/>
                <a:sym typeface="Poppins"/>
              </a:rPr>
              <a:t>本体購入時のみ</a:t>
            </a:r>
            <a:endPar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79" name="TextBox 79"/>
          <p:cNvSpPr txBox="1"/>
          <p:nvPr/>
        </p:nvSpPr>
        <p:spPr>
          <a:xfrm>
            <a:off x="5268800" y="8358512"/>
            <a:ext cx="2129985" cy="505844"/>
          </a:xfrm>
          <a:prstGeom prst="rect">
            <a:avLst/>
          </a:prstGeom>
        </p:spPr>
        <p:txBody>
          <a:bodyPr wrap="square" lIns="0" tIns="0" rIns="0" bIns="0" rtlCol="0" anchor="t">
            <a:spAutoFit/>
          </a:bodyPr>
          <a:lstStyle/>
          <a:p>
            <a:pPr marL="151133" lvl="1" indent="-75567" algn="l">
              <a:lnSpc>
                <a:spcPts val="980"/>
              </a:lnSpc>
              <a:buFont typeface="Arial"/>
              <a:buChar char="•"/>
            </a:pPr>
            <a:r>
              <a:rPr lang="en-US" sz="700" spc="-10" dirty="0" err="1">
                <a:solidFill>
                  <a:srgbClr val="333333"/>
                </a:solidFill>
                <a:latin typeface="A-OTF UD新ゴ Pro L" panose="020B0300000000000000" pitchFamily="34" charset="-128"/>
                <a:ea typeface="A-OTF UD新ゴ Pro L" panose="020B0300000000000000" pitchFamily="34" charset="-128"/>
                <a:cs typeface="Poppins"/>
                <a:sym typeface="Poppins"/>
              </a:rPr>
              <a:t>サーバー機器等のサポート期間をあわせられ</a:t>
            </a:r>
            <a:endParaRPr lang="en-US" sz="700" spc="-1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l">
              <a:lnSpc>
                <a:spcPts val="980"/>
              </a:lnSpc>
            </a:pPr>
            <a:r>
              <a:rPr lang="en-US" sz="700" spc="-10" dirty="0">
                <a:solidFill>
                  <a:srgbClr val="333333"/>
                </a:solidFill>
                <a:latin typeface="A-OTF UD新ゴ Pro L" panose="020B0300000000000000" pitchFamily="34" charset="-128"/>
                <a:ea typeface="A-OTF UD新ゴ Pro L" panose="020B0300000000000000" pitchFamily="34" charset="-128"/>
                <a:cs typeface="Poppins"/>
                <a:sym typeface="Poppins"/>
              </a:rPr>
              <a:t>　    </a:t>
            </a:r>
            <a:r>
              <a:rPr lang="en-US" sz="700" spc="-10" dirty="0" err="1">
                <a:solidFill>
                  <a:srgbClr val="333333"/>
                </a:solidFill>
                <a:latin typeface="A-OTF UD新ゴ Pro L" panose="020B0300000000000000" pitchFamily="34" charset="-128"/>
                <a:ea typeface="A-OTF UD新ゴ Pro L" panose="020B0300000000000000" pitchFamily="34" charset="-128"/>
                <a:cs typeface="Poppins"/>
                <a:sym typeface="Poppins"/>
              </a:rPr>
              <a:t>管理がラク</a:t>
            </a:r>
            <a:endParaRPr lang="en-US" sz="700" spc="-1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marL="151133" lvl="1" indent="-75567" algn="l">
              <a:lnSpc>
                <a:spcPts val="980"/>
              </a:lnSpc>
              <a:buFont typeface="Arial"/>
              <a:buChar char="•"/>
            </a:pPr>
            <a:r>
              <a:rPr lang="en-US" sz="700" spc="-10" dirty="0" err="1">
                <a:solidFill>
                  <a:srgbClr val="333333"/>
                </a:solidFill>
                <a:latin typeface="A-OTF UD新ゴ Pro L" panose="020B0300000000000000" pitchFamily="34" charset="-128"/>
                <a:ea typeface="A-OTF UD新ゴ Pro L" panose="020B0300000000000000" pitchFamily="34" charset="-128"/>
                <a:cs typeface="Poppins"/>
                <a:sym typeface="Poppins"/>
              </a:rPr>
              <a:t>故障時の突発的な出費がなくなり予算が固定化</a:t>
            </a:r>
            <a:endParaRPr lang="en-US" sz="700" spc="-1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marL="151133" lvl="1" indent="-75567" algn="l">
              <a:lnSpc>
                <a:spcPts val="980"/>
              </a:lnSpc>
              <a:buFont typeface="Arial"/>
              <a:buChar char="•"/>
            </a:pPr>
            <a:r>
              <a:rPr lang="en-US" sz="700" spc="-10" dirty="0" err="1">
                <a:solidFill>
                  <a:srgbClr val="333333"/>
                </a:solidFill>
                <a:latin typeface="A-OTF UD新ゴ Pro L" panose="020B0300000000000000" pitchFamily="34" charset="-128"/>
                <a:ea typeface="A-OTF UD新ゴ Pro L" panose="020B0300000000000000" pitchFamily="34" charset="-128"/>
                <a:cs typeface="Poppins"/>
                <a:sym typeface="Poppins"/>
              </a:rPr>
              <a:t>導入後の管理負担が大きく削減</a:t>
            </a:r>
            <a:endParaRPr lang="en-US" sz="700" spc="-1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80" name="TextBox 80"/>
          <p:cNvSpPr txBox="1"/>
          <p:nvPr/>
        </p:nvSpPr>
        <p:spPr>
          <a:xfrm>
            <a:off x="824353" y="8526176"/>
            <a:ext cx="2074357" cy="249364"/>
          </a:xfrm>
          <a:prstGeom prst="rect">
            <a:avLst/>
          </a:prstGeom>
        </p:spPr>
        <p:txBody>
          <a:bodyPr lIns="0" tIns="0" rIns="0" bIns="0" rtlCol="0" anchor="t">
            <a:spAutoFit/>
          </a:bodyPr>
          <a:lstStyle/>
          <a:p>
            <a:pPr marL="151133" lvl="1" indent="-75567" algn="l">
              <a:lnSpc>
                <a:spcPts val="980"/>
              </a:lnSpc>
              <a:buFont typeface="Arial"/>
              <a:buChar char="•"/>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万が一の故障時には最短営業日に交換品を発送</a:t>
            </a:r>
          </a:p>
          <a:p>
            <a:pPr marL="151133" lvl="1" indent="-75567" algn="l">
              <a:lnSpc>
                <a:spcPts val="980"/>
              </a:lnSpc>
              <a:buFont typeface="Arial"/>
              <a:buChar char="•"/>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1年単位で更新、後出し追加が可能</a:t>
            </a:r>
          </a:p>
        </p:txBody>
      </p:sp>
      <p:sp>
        <p:nvSpPr>
          <p:cNvPr id="81" name="TextBox 81"/>
          <p:cNvSpPr txBox="1"/>
          <p:nvPr/>
        </p:nvSpPr>
        <p:spPr>
          <a:xfrm>
            <a:off x="3087277" y="8420749"/>
            <a:ext cx="1973330" cy="377604"/>
          </a:xfrm>
          <a:prstGeom prst="rect">
            <a:avLst/>
          </a:prstGeom>
        </p:spPr>
        <p:txBody>
          <a:bodyPr lIns="0" tIns="0" rIns="0" bIns="0" rtlCol="0" anchor="t">
            <a:spAutoFit/>
          </a:bodyPr>
          <a:lstStyle/>
          <a:p>
            <a:pPr marL="151133" lvl="1" indent="-75567" algn="l">
              <a:lnSpc>
                <a:spcPts val="980"/>
              </a:lnSpc>
              <a:buFont typeface="Arial"/>
              <a:buChar char="•"/>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複雑な契約、申込書不要で手続きがシンプル(Club APC登録でOK)</a:t>
            </a:r>
          </a:p>
          <a:p>
            <a:pPr marL="151133" lvl="1" indent="-75567" algn="l">
              <a:lnSpc>
                <a:spcPts val="980"/>
              </a:lnSpc>
              <a:buFont typeface="Arial"/>
              <a:buChar char="•"/>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注文内容に合わせてセット＆同時出荷</a:t>
            </a:r>
          </a:p>
        </p:txBody>
      </p:sp>
      <p:sp>
        <p:nvSpPr>
          <p:cNvPr id="82" name="TextBox 82"/>
          <p:cNvSpPr txBox="1"/>
          <p:nvPr/>
        </p:nvSpPr>
        <p:spPr>
          <a:xfrm>
            <a:off x="916423" y="8224528"/>
            <a:ext cx="1857840" cy="98297"/>
          </a:xfrm>
          <a:prstGeom prst="rect">
            <a:avLst/>
          </a:prstGeom>
        </p:spPr>
        <p:txBody>
          <a:bodyPr lIns="0" tIns="0" rIns="0" bIns="0" rtlCol="0" anchor="t">
            <a:spAutoFit/>
          </a:bodyPr>
          <a:lstStyle/>
          <a:p>
            <a:pPr algn="ctr">
              <a:lnSpc>
                <a:spcPts val="839"/>
              </a:lnSpc>
              <a:spcBef>
                <a:spcPct val="0"/>
              </a:spcBef>
            </a:pPr>
            <a:r>
              <a:rPr lang="en-US" sz="599" spc="-8">
                <a:solidFill>
                  <a:srgbClr val="333333"/>
                </a:solidFill>
                <a:latin typeface="A-OTF UD新ゴ Pro L" panose="020B0300000000000000" pitchFamily="34" charset="-128"/>
                <a:ea typeface="A-OTF UD新ゴ Pro L" panose="020B0300000000000000" pitchFamily="34" charset="-128"/>
                <a:cs typeface="Poppins"/>
                <a:sym typeface="Poppins"/>
              </a:rPr>
              <a:t>(サービス提供可能期間内で障害発生前に加入が必要)</a:t>
            </a:r>
          </a:p>
        </p:txBody>
      </p:sp>
      <p:sp>
        <p:nvSpPr>
          <p:cNvPr id="83" name="TextBox 83"/>
          <p:cNvSpPr txBox="1"/>
          <p:nvPr/>
        </p:nvSpPr>
        <p:spPr>
          <a:xfrm>
            <a:off x="208854" y="4237143"/>
            <a:ext cx="3753479" cy="206210"/>
          </a:xfrm>
          <a:prstGeom prst="rect">
            <a:avLst/>
          </a:prstGeom>
        </p:spPr>
        <p:txBody>
          <a:bodyPr wrap="square" lIns="0" tIns="0" rIns="0" bIns="0" rtlCol="0" anchor="t">
            <a:spAutoFit/>
          </a:bodyPr>
          <a:lstStyle/>
          <a:p>
            <a:pPr algn="l">
              <a:lnSpc>
                <a:spcPts val="1680"/>
              </a:lnSpc>
              <a:spcBef>
                <a:spcPct val="0"/>
              </a:spcBef>
            </a:pPr>
            <a:r>
              <a:rPr lang="en-US" sz="11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Q2：製品無償保証期間中に得られるサービスとは？</a:t>
            </a:r>
          </a:p>
        </p:txBody>
      </p:sp>
      <p:sp>
        <p:nvSpPr>
          <p:cNvPr id="84" name="TextBox 84"/>
          <p:cNvSpPr txBox="1"/>
          <p:nvPr/>
        </p:nvSpPr>
        <p:spPr>
          <a:xfrm>
            <a:off x="377122" y="4525153"/>
            <a:ext cx="3211171" cy="490519"/>
          </a:xfrm>
          <a:prstGeom prst="rect">
            <a:avLst/>
          </a:prstGeom>
        </p:spPr>
        <p:txBody>
          <a:bodyPr lIns="0" tIns="0" rIns="0" bIns="0" rtlCol="0" anchor="t">
            <a:spAutoFit/>
          </a:bodyPr>
          <a:lstStyle/>
          <a:p>
            <a:pPr algn="l">
              <a:lnSpc>
                <a:spcPts val="1260"/>
              </a:lnSpc>
              <a:spcBef>
                <a:spcPct val="0"/>
              </a:spcBef>
            </a:pP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保証期間内に製品が故障した場合、故障が確認でき次第同等品を無償でお送りします。交換品を先にお届けし入替後に故障した製品をご返送いただく“先出しセンドバック方式”です。</a:t>
            </a:r>
          </a:p>
        </p:txBody>
      </p:sp>
      <p:sp>
        <p:nvSpPr>
          <p:cNvPr id="85" name="TextBox 85"/>
          <p:cNvSpPr txBox="1"/>
          <p:nvPr/>
        </p:nvSpPr>
        <p:spPr>
          <a:xfrm>
            <a:off x="395890" y="5065701"/>
            <a:ext cx="2558667" cy="121123"/>
          </a:xfrm>
          <a:prstGeom prst="rect">
            <a:avLst/>
          </a:prstGeom>
        </p:spPr>
        <p:txBody>
          <a:bodyPr wrap="square" lIns="0" tIns="0" rIns="0" bIns="0" rtlCol="0" anchor="t">
            <a:spAutoFit/>
          </a:bodyPr>
          <a:lstStyle/>
          <a:p>
            <a:pPr>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700" dirty="0" err="1">
                <a:solidFill>
                  <a:srgbClr val="333333"/>
                </a:solidFill>
                <a:latin typeface="A-OTF UD新ゴ Pro L" panose="020B0300000000000000" pitchFamily="34" charset="-128"/>
                <a:ea typeface="A-OTF UD新ゴ Pro L" panose="020B0300000000000000" pitchFamily="34" charset="-128"/>
                <a:cs typeface="Poppins"/>
                <a:sym typeface="Poppins"/>
              </a:rPr>
              <a:t>無償保証期間は製品シリーズ</a:t>
            </a: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700" dirty="0" err="1">
                <a:solidFill>
                  <a:srgbClr val="333333"/>
                </a:solidFill>
                <a:latin typeface="A-OTF UD新ゴ Pro L" panose="020B0300000000000000" pitchFamily="34" charset="-128"/>
                <a:ea typeface="A-OTF UD新ゴ Pro L" panose="020B0300000000000000" pitchFamily="34" charset="-128"/>
                <a:cs typeface="Poppins"/>
                <a:sym typeface="Poppins"/>
              </a:rPr>
              <a:t>型番によって異なります</a:t>
            </a:r>
            <a:endPar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86" name="TextBox 86"/>
          <p:cNvSpPr txBox="1"/>
          <p:nvPr/>
        </p:nvSpPr>
        <p:spPr>
          <a:xfrm>
            <a:off x="4136261" y="4746641"/>
            <a:ext cx="3223210" cy="657231"/>
          </a:xfrm>
          <a:prstGeom prst="rect">
            <a:avLst/>
          </a:prstGeom>
        </p:spPr>
        <p:txBody>
          <a:bodyPr lIns="0" tIns="0" rIns="0" bIns="0" rtlCol="0" anchor="t">
            <a:spAutoFit/>
          </a:bodyPr>
          <a:lstStyle/>
          <a:p>
            <a:pPr algn="l">
              <a:lnSpc>
                <a:spcPts val="1260"/>
              </a:lnSpc>
              <a:spcBef>
                <a:spcPct val="0"/>
              </a:spcBef>
            </a:pPr>
            <a:r>
              <a:rPr lang="en-US" sz="900" dirty="0" err="1">
                <a:solidFill>
                  <a:srgbClr val="333333"/>
                </a:solidFill>
                <a:latin typeface="A-OTF UD新ゴ Pro L" panose="020B0300000000000000" pitchFamily="34" charset="-128"/>
                <a:ea typeface="A-OTF UD新ゴ Pro L" panose="020B0300000000000000" pitchFamily="34" charset="-128"/>
                <a:cs typeface="Poppins"/>
                <a:sym typeface="Poppins"/>
              </a:rPr>
              <a:t>年間保守サービス</a:t>
            </a: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900" dirty="0" err="1">
                <a:solidFill>
                  <a:srgbClr val="333333"/>
                </a:solidFill>
                <a:latin typeface="A-OTF UD新ゴ Pro L" panose="020B0300000000000000" pitchFamily="34" charset="-128"/>
                <a:ea typeface="A-OTF UD新ゴ Pro L" panose="020B0300000000000000" pitchFamily="34" charset="-128"/>
                <a:cs typeface="Poppins"/>
                <a:sym typeface="Poppins"/>
              </a:rPr>
              <a:t>有償延長保守</a:t>
            </a: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)には、センドバック、翌営業日オンサイト、4時間オンサイトサービス等があります。「</a:t>
            </a:r>
            <a:r>
              <a:rPr lang="en-US" sz="900" dirty="0" err="1">
                <a:solidFill>
                  <a:srgbClr val="333333"/>
                </a:solidFill>
                <a:latin typeface="A-OTF UD新ゴ Pro L" panose="020B0300000000000000" pitchFamily="34" charset="-128"/>
                <a:ea typeface="A-OTF UD新ゴ Pro L" panose="020B0300000000000000" pitchFamily="34" charset="-128"/>
                <a:cs typeface="Poppins"/>
                <a:sym typeface="Poppins"/>
              </a:rPr>
              <a:t>機器の重要性」と「万が一の際の復旧スピード</a:t>
            </a: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900" dirty="0" err="1">
                <a:solidFill>
                  <a:srgbClr val="333333"/>
                </a:solidFill>
                <a:latin typeface="A-OTF UD新ゴ Pro L" panose="020B0300000000000000" pitchFamily="34" charset="-128"/>
                <a:ea typeface="A-OTF UD新ゴ Pro L" panose="020B0300000000000000" pitchFamily="34" charset="-128"/>
                <a:cs typeface="Poppins"/>
                <a:sym typeface="Poppins"/>
              </a:rPr>
              <a:t>ダウンタイムの許容度</a:t>
            </a: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900" dirty="0" err="1">
                <a:solidFill>
                  <a:srgbClr val="333333"/>
                </a:solidFill>
                <a:latin typeface="A-OTF UD新ゴ Pro L" panose="020B0300000000000000" pitchFamily="34" charset="-128"/>
                <a:ea typeface="A-OTF UD新ゴ Pro L" panose="020B0300000000000000" pitchFamily="34" charset="-128"/>
                <a:cs typeface="Poppins"/>
                <a:sym typeface="Poppins"/>
              </a:rPr>
              <a:t>に合わせて選んでいただけます</a:t>
            </a: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a:t>
            </a:r>
          </a:p>
        </p:txBody>
      </p:sp>
      <p:sp>
        <p:nvSpPr>
          <p:cNvPr id="87" name="TextBox 87"/>
          <p:cNvSpPr txBox="1"/>
          <p:nvPr/>
        </p:nvSpPr>
        <p:spPr>
          <a:xfrm>
            <a:off x="1058886" y="6513322"/>
            <a:ext cx="1480691" cy="323807"/>
          </a:xfrm>
          <a:prstGeom prst="rect">
            <a:avLst/>
          </a:prstGeom>
        </p:spPr>
        <p:txBody>
          <a:bodyPr lIns="0" tIns="0" rIns="0" bIns="0" rtlCol="0" anchor="t">
            <a:spAutoFit/>
          </a:bodyPr>
          <a:lstStyle/>
          <a:p>
            <a:pPr algn="ctr">
              <a:lnSpc>
                <a:spcPts val="1260"/>
              </a:lnSpc>
              <a:spcBef>
                <a:spcPct val="0"/>
              </a:spcBef>
            </a:pPr>
            <a:r>
              <a:rPr lang="en-US" sz="900" b="1">
                <a:solidFill>
                  <a:srgbClr val="333333"/>
                </a:solidFill>
                <a:latin typeface="A-OTF UD新ゴ Pro L" panose="020B0300000000000000" pitchFamily="34" charset="-128"/>
                <a:ea typeface="A-OTF UD新ゴ Pro L" panose="020B0300000000000000" pitchFamily="34" charset="-128"/>
                <a:cs typeface="Poppins Bold"/>
                <a:sym typeface="Poppins Bold"/>
              </a:rPr>
              <a:t>センドバック保守(製品保証)</a:t>
            </a:r>
          </a:p>
        </p:txBody>
      </p:sp>
      <p:sp>
        <p:nvSpPr>
          <p:cNvPr id="88" name="TextBox 88"/>
          <p:cNvSpPr txBox="1"/>
          <p:nvPr/>
        </p:nvSpPr>
        <p:spPr>
          <a:xfrm>
            <a:off x="4995468" y="6503565"/>
            <a:ext cx="637791" cy="157094"/>
          </a:xfrm>
          <a:prstGeom prst="rect">
            <a:avLst/>
          </a:prstGeom>
        </p:spPr>
        <p:txBody>
          <a:bodyPr wrap="square" lIns="0" tIns="0" rIns="0" bIns="0" rtlCol="0" anchor="t">
            <a:spAutoFit/>
          </a:bodyPr>
          <a:lstStyle/>
          <a:p>
            <a:pPr algn="l">
              <a:lnSpc>
                <a:spcPts val="1260"/>
              </a:lnSpc>
              <a:spcBef>
                <a:spcPct val="0"/>
              </a:spcBef>
            </a:pPr>
            <a:r>
              <a:rPr lang="en-US" sz="9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オンサイト</a:t>
            </a:r>
            <a:endParaRPr lang="en-US" sz="9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89" name="TextBox 89"/>
          <p:cNvSpPr txBox="1"/>
          <p:nvPr/>
        </p:nvSpPr>
        <p:spPr>
          <a:xfrm>
            <a:off x="813302" y="8923755"/>
            <a:ext cx="1941815" cy="200889"/>
          </a:xfrm>
          <a:prstGeom prst="rect">
            <a:avLst/>
          </a:prstGeom>
        </p:spPr>
        <p:txBody>
          <a:bodyPr wrap="square" lIns="0" tIns="0" rIns="0" bIns="0" rtlCol="0" anchor="t">
            <a:spAutoFit/>
          </a:bodyPr>
          <a:lstStyle/>
          <a:p>
            <a:pPr algn="l">
              <a:lnSpc>
                <a:spcPts val="840"/>
              </a:lnSpc>
              <a:spcBef>
                <a:spcPct val="0"/>
              </a:spcBef>
            </a:pPr>
            <a:r>
              <a:rPr lang="en-US" sz="600" dirty="0">
                <a:solidFill>
                  <a:srgbClr val="333333"/>
                </a:solidFill>
                <a:latin typeface="A-OTF UD新ゴ Pro L" panose="020B0300000000000000" pitchFamily="34" charset="-128"/>
                <a:ea typeface="A-OTF UD新ゴ Pro L" panose="020B0300000000000000" pitchFamily="34" charset="-128"/>
                <a:cs typeface="Poppins"/>
                <a:sym typeface="Poppins"/>
              </a:rPr>
              <a:t>1)必要：年間保守サービス購入申込書（保守登録受付へメール提出）メール提出先（service.hoshu@se.com）</a:t>
            </a:r>
          </a:p>
        </p:txBody>
      </p:sp>
      <p:sp>
        <p:nvSpPr>
          <p:cNvPr id="90" name="TextBox 90"/>
          <p:cNvSpPr txBox="1"/>
          <p:nvPr/>
        </p:nvSpPr>
        <p:spPr>
          <a:xfrm>
            <a:off x="805669" y="9291621"/>
            <a:ext cx="2147451" cy="200889"/>
          </a:xfrm>
          <a:prstGeom prst="rect">
            <a:avLst/>
          </a:prstGeom>
        </p:spPr>
        <p:txBody>
          <a:bodyPr wrap="square" lIns="0" tIns="0" rIns="0" bIns="0" rtlCol="0" anchor="t">
            <a:spAutoFit/>
          </a:bodyPr>
          <a:lstStyle/>
          <a:p>
            <a:pPr algn="l">
              <a:lnSpc>
                <a:spcPts val="840"/>
              </a:lnSpc>
              <a:spcBef>
                <a:spcPct val="0"/>
              </a:spcBef>
            </a:pPr>
            <a:r>
              <a:rPr lang="en-US" sz="600" dirty="0">
                <a:solidFill>
                  <a:srgbClr val="333333"/>
                </a:solidFill>
                <a:latin typeface="A-OTF UD新ゴ Pro L" panose="020B0300000000000000" pitchFamily="34" charset="-128"/>
                <a:ea typeface="A-OTF UD新ゴ Pro L" panose="020B0300000000000000" pitchFamily="34" charset="-128"/>
                <a:cs typeface="Poppins"/>
                <a:sym typeface="Poppins"/>
              </a:rPr>
              <a:t>3)</a:t>
            </a:r>
            <a:r>
              <a:rPr lang="en-US" sz="600" dirty="0" err="1">
                <a:solidFill>
                  <a:srgbClr val="333333"/>
                </a:solidFill>
                <a:latin typeface="A-OTF UD新ゴ Pro L" panose="020B0300000000000000" pitchFamily="34" charset="-128"/>
                <a:ea typeface="A-OTF UD新ゴ Pro L" panose="020B0300000000000000" pitchFamily="34" charset="-128"/>
                <a:cs typeface="Poppins"/>
                <a:sym typeface="Poppins"/>
              </a:rPr>
              <a:t>保証証明書</a:t>
            </a:r>
            <a:r>
              <a:rPr lang="en-US" sz="600" dirty="0">
                <a:solidFill>
                  <a:srgbClr val="333333"/>
                </a:solidFill>
                <a:latin typeface="A-OTF UD新ゴ Pro L" panose="020B0300000000000000" pitchFamily="34" charset="-128"/>
                <a:ea typeface="A-OTF UD新ゴ Pro L" panose="020B0300000000000000" pitchFamily="34" charset="-128"/>
                <a:cs typeface="Poppins"/>
                <a:sym typeface="Poppins"/>
              </a:rPr>
              <a:t>(PDF)：申込書受領後内容確認後“5営業日程度で保証証明書PDF”を送付</a:t>
            </a:r>
          </a:p>
        </p:txBody>
      </p:sp>
      <p:sp>
        <p:nvSpPr>
          <p:cNvPr id="91" name="TextBox 91"/>
          <p:cNvSpPr txBox="1"/>
          <p:nvPr/>
        </p:nvSpPr>
        <p:spPr>
          <a:xfrm>
            <a:off x="805669" y="9165224"/>
            <a:ext cx="841841" cy="98297"/>
          </a:xfrm>
          <a:prstGeom prst="rect">
            <a:avLst/>
          </a:prstGeom>
        </p:spPr>
        <p:txBody>
          <a:bodyPr lIns="0" tIns="0" rIns="0" bIns="0" rtlCol="0" anchor="t">
            <a:spAutoFit/>
          </a:bodyPr>
          <a:lstStyle/>
          <a:p>
            <a:pPr algn="l">
              <a:lnSpc>
                <a:spcPts val="840"/>
              </a:lnSpc>
              <a:spcBef>
                <a:spcPct val="0"/>
              </a:spcBef>
            </a:pPr>
            <a:r>
              <a:rPr lang="en-US" sz="600">
                <a:solidFill>
                  <a:srgbClr val="333333"/>
                </a:solidFill>
                <a:latin typeface="A-OTF UD新ゴ Pro L" panose="020B0300000000000000" pitchFamily="34" charset="-128"/>
                <a:ea typeface="A-OTF UD新ゴ Pro L" panose="020B0300000000000000" pitchFamily="34" charset="-128"/>
                <a:cs typeface="Poppins"/>
                <a:sym typeface="Poppins"/>
              </a:rPr>
              <a:t>2)必要：申込書提出後</a:t>
            </a:r>
          </a:p>
        </p:txBody>
      </p:sp>
      <p:sp>
        <p:nvSpPr>
          <p:cNvPr id="92" name="TextBox 92"/>
          <p:cNvSpPr txBox="1"/>
          <p:nvPr/>
        </p:nvSpPr>
        <p:spPr>
          <a:xfrm>
            <a:off x="3162300" y="8988951"/>
            <a:ext cx="425993" cy="98297"/>
          </a:xfrm>
          <a:prstGeom prst="rect">
            <a:avLst/>
          </a:prstGeom>
        </p:spPr>
        <p:txBody>
          <a:bodyPr wrap="square" lIns="0" tIns="0" rIns="0" bIns="0" rtlCol="0" anchor="t">
            <a:spAutoFit/>
          </a:bodyPr>
          <a:lstStyle/>
          <a:p>
            <a:pPr algn="ctr">
              <a:lnSpc>
                <a:spcPts val="839"/>
              </a:lnSpc>
              <a:spcBef>
                <a:spcPct val="0"/>
              </a:spcBef>
            </a:pPr>
            <a:r>
              <a:rPr lang="en-US" sz="599" dirty="0">
                <a:solidFill>
                  <a:srgbClr val="333333"/>
                </a:solidFill>
                <a:latin typeface="A-OTF UD新ゴ Pro L" panose="020B0300000000000000" pitchFamily="34" charset="-128"/>
                <a:ea typeface="A-OTF UD新ゴ Pro L" panose="020B0300000000000000" pitchFamily="34" charset="-128"/>
                <a:cs typeface="Poppins"/>
                <a:sym typeface="Poppins"/>
              </a:rPr>
              <a:t>1)</a:t>
            </a:r>
            <a:r>
              <a:rPr lang="en-US" sz="599" dirty="0" err="1">
                <a:solidFill>
                  <a:srgbClr val="333333"/>
                </a:solidFill>
                <a:latin typeface="A-OTF UD新ゴ Pro L" panose="020B0300000000000000" pitchFamily="34" charset="-128"/>
                <a:ea typeface="A-OTF UD新ゴ Pro L" panose="020B0300000000000000" pitchFamily="34" charset="-128"/>
                <a:cs typeface="Poppins"/>
                <a:sym typeface="Poppins"/>
              </a:rPr>
              <a:t>不要</a:t>
            </a:r>
            <a:endParaRPr lang="en-US" sz="599"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93" name="TextBox 93"/>
          <p:cNvSpPr txBox="1"/>
          <p:nvPr/>
        </p:nvSpPr>
        <p:spPr>
          <a:xfrm>
            <a:off x="3162300" y="9281251"/>
            <a:ext cx="1738970" cy="98297"/>
          </a:xfrm>
          <a:prstGeom prst="rect">
            <a:avLst/>
          </a:prstGeom>
        </p:spPr>
        <p:txBody>
          <a:bodyPr lIns="0" tIns="0" rIns="0" bIns="0" rtlCol="0" anchor="t">
            <a:spAutoFit/>
          </a:bodyPr>
          <a:lstStyle/>
          <a:p>
            <a:pPr algn="l">
              <a:lnSpc>
                <a:spcPts val="839"/>
              </a:lnSpc>
              <a:spcBef>
                <a:spcPct val="0"/>
              </a:spcBef>
            </a:pPr>
            <a:r>
              <a:rPr lang="en-US" sz="599" dirty="0">
                <a:solidFill>
                  <a:srgbClr val="333333"/>
                </a:solidFill>
                <a:latin typeface="A-OTF UD新ゴ Pro L" panose="020B0300000000000000" pitchFamily="34" charset="-128"/>
                <a:ea typeface="A-OTF UD新ゴ Pro L" panose="020B0300000000000000" pitchFamily="34" charset="-128"/>
                <a:cs typeface="Poppins"/>
                <a:sym typeface="Poppins"/>
              </a:rPr>
              <a:t>3)</a:t>
            </a:r>
            <a:r>
              <a:rPr lang="en-US" sz="599" dirty="0" err="1">
                <a:solidFill>
                  <a:srgbClr val="333333"/>
                </a:solidFill>
                <a:latin typeface="A-OTF UD新ゴ Pro L" panose="020B0300000000000000" pitchFamily="34" charset="-128"/>
                <a:ea typeface="A-OTF UD新ゴ Pro L" panose="020B0300000000000000" pitchFamily="34" charset="-128"/>
                <a:cs typeface="Poppins"/>
                <a:sym typeface="Poppins"/>
              </a:rPr>
              <a:t>ライセンスシート</a:t>
            </a:r>
            <a:r>
              <a:rPr lang="en-US" sz="599" dirty="0">
                <a:solidFill>
                  <a:srgbClr val="333333"/>
                </a:solidFill>
                <a:latin typeface="A-OTF UD新ゴ Pro L" panose="020B0300000000000000" pitchFamily="34" charset="-128"/>
                <a:ea typeface="A-OTF UD新ゴ Pro L" panose="020B0300000000000000" pitchFamily="34" charset="-128"/>
                <a:cs typeface="Poppins"/>
                <a:sym typeface="Poppins"/>
              </a:rPr>
              <a:t>(紙)：</a:t>
            </a:r>
            <a:r>
              <a:rPr lang="en-US" sz="599" dirty="0" err="1">
                <a:solidFill>
                  <a:srgbClr val="333333"/>
                </a:solidFill>
                <a:latin typeface="A-OTF UD新ゴ Pro L" panose="020B0300000000000000" pitchFamily="34" charset="-128"/>
                <a:ea typeface="A-OTF UD新ゴ Pro L" panose="020B0300000000000000" pitchFamily="34" charset="-128"/>
                <a:cs typeface="Poppins"/>
                <a:sym typeface="Poppins"/>
              </a:rPr>
              <a:t>パッケージに紙で同梱</a:t>
            </a:r>
            <a:endParaRPr lang="en-US" sz="599"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94" name="TextBox 94"/>
          <p:cNvSpPr txBox="1"/>
          <p:nvPr/>
        </p:nvSpPr>
        <p:spPr>
          <a:xfrm>
            <a:off x="3162300" y="9140279"/>
            <a:ext cx="1898307" cy="98297"/>
          </a:xfrm>
          <a:prstGeom prst="rect">
            <a:avLst/>
          </a:prstGeom>
        </p:spPr>
        <p:txBody>
          <a:bodyPr wrap="square" lIns="0" tIns="0" rIns="0" bIns="0" rtlCol="0" anchor="t">
            <a:spAutoFit/>
          </a:bodyPr>
          <a:lstStyle/>
          <a:p>
            <a:pPr algn="ctr">
              <a:lnSpc>
                <a:spcPts val="839"/>
              </a:lnSpc>
              <a:spcBef>
                <a:spcPct val="0"/>
              </a:spcBef>
            </a:pPr>
            <a:r>
              <a:rPr lang="en-US" sz="599" dirty="0">
                <a:solidFill>
                  <a:srgbClr val="333333"/>
                </a:solidFill>
                <a:latin typeface="A-OTF UD新ゴ Pro L" panose="020B0300000000000000" pitchFamily="34" charset="-128"/>
                <a:ea typeface="A-OTF UD新ゴ Pro L" panose="020B0300000000000000" pitchFamily="34" charset="-128"/>
                <a:cs typeface="Poppins"/>
                <a:sym typeface="Poppins"/>
              </a:rPr>
              <a:t>2)</a:t>
            </a:r>
            <a:r>
              <a:rPr lang="en-US" sz="599" dirty="0" err="1">
                <a:solidFill>
                  <a:srgbClr val="333333"/>
                </a:solidFill>
                <a:latin typeface="A-OTF UD新ゴ Pro L" panose="020B0300000000000000" pitchFamily="34" charset="-128"/>
                <a:ea typeface="A-OTF UD新ゴ Pro L" panose="020B0300000000000000" pitchFamily="34" charset="-128"/>
                <a:cs typeface="Poppins"/>
                <a:sym typeface="Poppins"/>
              </a:rPr>
              <a:t>必要：サービスパック利用にはWeb登録が必須</a:t>
            </a:r>
            <a:endParaRPr lang="en-US" sz="599"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95" name="TextBox 95"/>
          <p:cNvSpPr txBox="1"/>
          <p:nvPr/>
        </p:nvSpPr>
        <p:spPr>
          <a:xfrm>
            <a:off x="3791319" y="9415235"/>
            <a:ext cx="1133807" cy="98297"/>
          </a:xfrm>
          <a:prstGeom prst="rect">
            <a:avLst/>
          </a:prstGeom>
        </p:spPr>
        <p:txBody>
          <a:bodyPr lIns="0" tIns="0" rIns="0" bIns="0" rtlCol="0" anchor="t">
            <a:spAutoFit/>
          </a:bodyPr>
          <a:lstStyle/>
          <a:p>
            <a:pPr algn="ctr">
              <a:lnSpc>
                <a:spcPts val="840"/>
              </a:lnSpc>
              <a:spcBef>
                <a:spcPct val="0"/>
              </a:spcBef>
            </a:pPr>
            <a:r>
              <a:rPr lang="en-US" sz="600">
                <a:solidFill>
                  <a:srgbClr val="333333"/>
                </a:solidFill>
                <a:latin typeface="A-OTF UD新ゴ Pro L" panose="020B0300000000000000" pitchFamily="34" charset="-128"/>
                <a:ea typeface="A-OTF UD新ゴ Pro L" panose="020B0300000000000000" pitchFamily="34" charset="-128"/>
                <a:cs typeface="Poppins"/>
                <a:sym typeface="Poppins"/>
              </a:rPr>
              <a:t>(シリアル番号／ライセンスキー)</a:t>
            </a:r>
          </a:p>
        </p:txBody>
      </p:sp>
      <p:sp>
        <p:nvSpPr>
          <p:cNvPr id="96" name="TextBox 96"/>
          <p:cNvSpPr txBox="1"/>
          <p:nvPr/>
        </p:nvSpPr>
        <p:spPr>
          <a:xfrm>
            <a:off x="5229486" y="9017737"/>
            <a:ext cx="454905" cy="98297"/>
          </a:xfrm>
          <a:prstGeom prst="rect">
            <a:avLst/>
          </a:prstGeom>
        </p:spPr>
        <p:txBody>
          <a:bodyPr wrap="square" lIns="0" tIns="0" rIns="0" bIns="0" rtlCol="0" anchor="t">
            <a:spAutoFit/>
          </a:bodyPr>
          <a:lstStyle/>
          <a:p>
            <a:pPr>
              <a:lnSpc>
                <a:spcPts val="839"/>
              </a:lnSpc>
              <a:spcBef>
                <a:spcPct val="0"/>
              </a:spcBef>
            </a:pPr>
            <a:r>
              <a:rPr lang="en-US" sz="599" dirty="0">
                <a:solidFill>
                  <a:srgbClr val="333333"/>
                </a:solidFill>
                <a:latin typeface="A-OTF UD新ゴ Pro L" panose="020B0300000000000000" pitchFamily="34" charset="-128"/>
                <a:ea typeface="A-OTF UD新ゴ Pro L" panose="020B0300000000000000" pitchFamily="34" charset="-128"/>
                <a:cs typeface="Poppins"/>
                <a:sym typeface="Poppins"/>
              </a:rPr>
              <a:t>1)</a:t>
            </a:r>
            <a:r>
              <a:rPr lang="en-US" sz="599" dirty="0" err="1">
                <a:solidFill>
                  <a:srgbClr val="333333"/>
                </a:solidFill>
                <a:latin typeface="A-OTF UD新ゴ Pro L" panose="020B0300000000000000" pitchFamily="34" charset="-128"/>
                <a:ea typeface="A-OTF UD新ゴ Pro L" panose="020B0300000000000000" pitchFamily="34" charset="-128"/>
                <a:cs typeface="Poppins"/>
                <a:sym typeface="Poppins"/>
              </a:rPr>
              <a:t>不要</a:t>
            </a:r>
            <a:endParaRPr lang="en-US" sz="599"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97" name="TextBox 97"/>
          <p:cNvSpPr txBox="1"/>
          <p:nvPr/>
        </p:nvSpPr>
        <p:spPr>
          <a:xfrm>
            <a:off x="5229486" y="9132672"/>
            <a:ext cx="2129984" cy="98297"/>
          </a:xfrm>
          <a:prstGeom prst="rect">
            <a:avLst/>
          </a:prstGeom>
        </p:spPr>
        <p:txBody>
          <a:bodyPr wrap="square" lIns="0" tIns="0" rIns="0" bIns="0" rtlCol="0" anchor="t">
            <a:spAutoFit/>
          </a:bodyPr>
          <a:lstStyle/>
          <a:p>
            <a:pPr>
              <a:lnSpc>
                <a:spcPts val="839"/>
              </a:lnSpc>
              <a:spcBef>
                <a:spcPct val="0"/>
              </a:spcBef>
            </a:pPr>
            <a:r>
              <a:rPr lang="en-US" sz="599" dirty="0">
                <a:solidFill>
                  <a:srgbClr val="333333"/>
                </a:solidFill>
                <a:latin typeface="A-OTF UD新ゴ Pro L" panose="020B0300000000000000" pitchFamily="34" charset="-128"/>
                <a:ea typeface="A-OTF UD新ゴ Pro L" panose="020B0300000000000000" pitchFamily="34" charset="-128"/>
                <a:cs typeface="Poppins"/>
                <a:sym typeface="Poppins"/>
              </a:rPr>
              <a:t>2)</a:t>
            </a:r>
            <a:r>
              <a:rPr lang="en-US" sz="599" dirty="0" err="1">
                <a:solidFill>
                  <a:srgbClr val="333333"/>
                </a:solidFill>
                <a:latin typeface="A-OTF UD新ゴ Pro L" panose="020B0300000000000000" pitchFamily="34" charset="-128"/>
                <a:ea typeface="A-OTF UD新ゴ Pro L" panose="020B0300000000000000" pitchFamily="34" charset="-128"/>
                <a:cs typeface="Poppins"/>
                <a:sym typeface="Poppins"/>
              </a:rPr>
              <a:t>必要：製品保証延長サービス付きUPSはWeb登録が必須</a:t>
            </a:r>
            <a:endParaRPr lang="en-US" sz="599"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98" name="TextBox 98"/>
          <p:cNvSpPr txBox="1"/>
          <p:nvPr/>
        </p:nvSpPr>
        <p:spPr>
          <a:xfrm>
            <a:off x="5229486" y="9578265"/>
            <a:ext cx="2129985" cy="98297"/>
          </a:xfrm>
          <a:prstGeom prst="rect">
            <a:avLst/>
          </a:prstGeom>
        </p:spPr>
        <p:txBody>
          <a:bodyPr lIns="0" tIns="0" rIns="0" bIns="0" rtlCol="0" anchor="t">
            <a:spAutoFit/>
          </a:bodyPr>
          <a:lstStyle/>
          <a:p>
            <a:pPr>
              <a:lnSpc>
                <a:spcPts val="840"/>
              </a:lnSpc>
              <a:spcBef>
                <a:spcPct val="0"/>
              </a:spcBef>
            </a:pPr>
            <a:r>
              <a:rPr lang="en-US" sz="600" dirty="0">
                <a:solidFill>
                  <a:srgbClr val="333333"/>
                </a:solidFill>
                <a:latin typeface="A-OTF UD新ゴ Pro L" panose="020B0300000000000000" pitchFamily="34" charset="-128"/>
                <a:ea typeface="A-OTF UD新ゴ Pro L" panose="020B0300000000000000" pitchFamily="34" charset="-128"/>
                <a:cs typeface="Poppins"/>
                <a:sym typeface="Poppins"/>
              </a:rPr>
              <a:t>3)</a:t>
            </a:r>
            <a:r>
              <a:rPr lang="en-US" sz="600" dirty="0" err="1">
                <a:solidFill>
                  <a:srgbClr val="333333"/>
                </a:solidFill>
                <a:latin typeface="A-OTF UD新ゴ Pro L" panose="020B0300000000000000" pitchFamily="34" charset="-128"/>
                <a:ea typeface="A-OTF UD新ゴ Pro L" panose="020B0300000000000000" pitchFamily="34" charset="-128"/>
                <a:cs typeface="Poppins"/>
                <a:sym typeface="Poppins"/>
              </a:rPr>
              <a:t>保守付き製品のご利用に関して</a:t>
            </a:r>
            <a:r>
              <a:rPr lang="en-US" sz="600" dirty="0">
                <a:solidFill>
                  <a:srgbClr val="333333"/>
                </a:solidFill>
                <a:latin typeface="A-OTF UD新ゴ Pro L" panose="020B0300000000000000" pitchFamily="34" charset="-128"/>
                <a:ea typeface="A-OTF UD新ゴ Pro L" panose="020B0300000000000000" pitchFamily="34" charset="-128"/>
                <a:cs typeface="Poppins"/>
                <a:sym typeface="Poppins"/>
              </a:rPr>
              <a:t>(紙)：</a:t>
            </a:r>
            <a:r>
              <a:rPr lang="en-US" sz="600" dirty="0" err="1">
                <a:solidFill>
                  <a:srgbClr val="333333"/>
                </a:solidFill>
                <a:latin typeface="A-OTF UD新ゴ Pro L" panose="020B0300000000000000" pitchFamily="34" charset="-128"/>
                <a:ea typeface="A-OTF UD新ゴ Pro L" panose="020B0300000000000000" pitchFamily="34" charset="-128"/>
                <a:cs typeface="Poppins"/>
                <a:sym typeface="Poppins"/>
              </a:rPr>
              <a:t>パッケージに紙で同梱</a:t>
            </a:r>
            <a:endParaRPr lang="en-US" sz="60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99" name="TextBox 99"/>
          <p:cNvSpPr txBox="1"/>
          <p:nvPr/>
        </p:nvSpPr>
        <p:spPr>
          <a:xfrm>
            <a:off x="3214539" y="1164469"/>
            <a:ext cx="1342702" cy="206210"/>
          </a:xfrm>
          <a:prstGeom prst="rect">
            <a:avLst/>
          </a:prstGeom>
        </p:spPr>
        <p:txBody>
          <a:bodyPr wrap="square" lIns="0" tIns="0" rIns="0" bIns="0" rtlCol="0" anchor="t">
            <a:spAutoFit/>
          </a:bodyPr>
          <a:lstStyle/>
          <a:p>
            <a:pPr algn="ctr">
              <a:lnSpc>
                <a:spcPts val="1680"/>
              </a:lnSpc>
              <a:spcBef>
                <a:spcPct val="0"/>
              </a:spcBef>
            </a:pPr>
            <a:r>
              <a:rPr lang="en-US" sz="1200" b="1" dirty="0" err="1">
                <a:solidFill>
                  <a:srgbClr val="FFFFFF"/>
                </a:solidFill>
                <a:latin typeface="A-OTF UD新ゴ Pro L" panose="020B0300000000000000" pitchFamily="34" charset="-128"/>
                <a:ea typeface="A-OTF UD新ゴ Pro L" panose="020B0300000000000000" pitchFamily="34" charset="-128"/>
                <a:cs typeface="Poppins Bold"/>
                <a:sym typeface="Poppins Bold"/>
              </a:rPr>
              <a:t>UPS保守サービス</a:t>
            </a:r>
            <a:endParaRPr lang="en-US" sz="1200" b="1" dirty="0">
              <a:solidFill>
                <a:srgbClr val="FFFFFF"/>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00" name="TextBox 100"/>
          <p:cNvSpPr txBox="1"/>
          <p:nvPr/>
        </p:nvSpPr>
        <p:spPr>
          <a:xfrm>
            <a:off x="106219" y="3661863"/>
            <a:ext cx="323199" cy="170239"/>
          </a:xfrm>
          <a:prstGeom prst="rect">
            <a:avLst/>
          </a:prstGeom>
        </p:spPr>
        <p:txBody>
          <a:bodyPr wrap="square" lIns="0" tIns="0" rIns="0" bIns="0" rtlCol="0" anchor="t">
            <a:spAutoFit/>
          </a:bodyPr>
          <a:lstStyle/>
          <a:p>
            <a:pPr algn="ctr">
              <a:lnSpc>
                <a:spcPts val="1400"/>
              </a:lnSpc>
              <a:spcBef>
                <a:spcPct val="0"/>
              </a:spcBef>
            </a:pPr>
            <a:r>
              <a:rPr lang="en-US" sz="10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a:t>
            </a:r>
          </a:p>
        </p:txBody>
      </p:sp>
      <p:sp>
        <p:nvSpPr>
          <p:cNvPr id="101" name="TextBox 101"/>
          <p:cNvSpPr txBox="1"/>
          <p:nvPr/>
        </p:nvSpPr>
        <p:spPr>
          <a:xfrm>
            <a:off x="92823" y="4534105"/>
            <a:ext cx="323199" cy="170239"/>
          </a:xfrm>
          <a:prstGeom prst="rect">
            <a:avLst/>
          </a:prstGeom>
        </p:spPr>
        <p:txBody>
          <a:bodyPr wrap="square" lIns="0" tIns="0" rIns="0" bIns="0" rtlCol="0" anchor="t">
            <a:spAutoFit/>
          </a:bodyPr>
          <a:lstStyle/>
          <a:p>
            <a:pPr algn="ctr">
              <a:lnSpc>
                <a:spcPts val="1400"/>
              </a:lnSpc>
              <a:spcBef>
                <a:spcPct val="0"/>
              </a:spcBef>
            </a:pPr>
            <a:r>
              <a:rPr lang="en-US" sz="10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a:t>
            </a:r>
          </a:p>
        </p:txBody>
      </p:sp>
      <p:sp>
        <p:nvSpPr>
          <p:cNvPr id="102" name="TextBox 102"/>
          <p:cNvSpPr txBox="1"/>
          <p:nvPr/>
        </p:nvSpPr>
        <p:spPr>
          <a:xfrm>
            <a:off x="3790519" y="4749189"/>
            <a:ext cx="487245" cy="170239"/>
          </a:xfrm>
          <a:prstGeom prst="rect">
            <a:avLst/>
          </a:prstGeom>
        </p:spPr>
        <p:txBody>
          <a:bodyPr wrap="square" lIns="0" tIns="0" rIns="0" bIns="0" rtlCol="0" anchor="t">
            <a:spAutoFit/>
          </a:bodyPr>
          <a:lstStyle/>
          <a:p>
            <a:pPr algn="ctr">
              <a:lnSpc>
                <a:spcPts val="1400"/>
              </a:lnSpc>
              <a:spcBef>
                <a:spcPct val="0"/>
              </a:spcBef>
            </a:pPr>
            <a:r>
              <a:rPr lang="en-US" sz="10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a:t>
            </a:r>
          </a:p>
        </p:txBody>
      </p:sp>
      <p:sp>
        <p:nvSpPr>
          <p:cNvPr id="103" name="TextBox 103"/>
          <p:cNvSpPr txBox="1"/>
          <p:nvPr/>
        </p:nvSpPr>
        <p:spPr>
          <a:xfrm>
            <a:off x="3910832" y="3901538"/>
            <a:ext cx="266033" cy="170239"/>
          </a:xfrm>
          <a:prstGeom prst="rect">
            <a:avLst/>
          </a:prstGeom>
        </p:spPr>
        <p:txBody>
          <a:bodyPr wrap="square" lIns="0" tIns="0" rIns="0" bIns="0" rtlCol="0" anchor="t">
            <a:spAutoFit/>
          </a:bodyPr>
          <a:lstStyle/>
          <a:p>
            <a:pPr algn="ctr">
              <a:lnSpc>
                <a:spcPts val="1400"/>
              </a:lnSpc>
              <a:spcBef>
                <a:spcPct val="0"/>
              </a:spcBef>
            </a:pPr>
            <a:r>
              <a:rPr lang="en-US" sz="10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a:t>
            </a:r>
          </a:p>
        </p:txBody>
      </p:sp>
      <p:sp>
        <p:nvSpPr>
          <p:cNvPr id="104" name="TextBox 104"/>
          <p:cNvSpPr txBox="1"/>
          <p:nvPr/>
        </p:nvSpPr>
        <p:spPr>
          <a:xfrm>
            <a:off x="843403" y="9845774"/>
            <a:ext cx="2147451" cy="264688"/>
          </a:xfrm>
          <a:prstGeom prst="rect">
            <a:avLst/>
          </a:prstGeom>
        </p:spPr>
        <p:txBody>
          <a:bodyPr wrap="square" lIns="0" tIns="0" rIns="0" bIns="0" rtlCol="0" anchor="t">
            <a:spAutoFit/>
          </a:bodyPr>
          <a:lstStyle/>
          <a:p>
            <a:pPr algn="l">
              <a:lnSpc>
                <a:spcPts val="650"/>
              </a:lnSpc>
            </a:pPr>
            <a:r>
              <a:rPr lang="en-US" sz="500" dirty="0">
                <a:solidFill>
                  <a:srgbClr val="333333"/>
                </a:solidFill>
                <a:latin typeface="A-OTF UD新ゴ Pro L" panose="020B0300000000000000" pitchFamily="34" charset="-128"/>
                <a:ea typeface="A-OTF UD新ゴ Pro L" panose="020B0300000000000000" pitchFamily="34" charset="-128"/>
                <a:cs typeface="Poppins"/>
                <a:sym typeface="Poppins"/>
              </a:rPr>
              <a:t>※申込書の“</a:t>
            </a:r>
            <a:r>
              <a:rPr lang="en-US" sz="500" dirty="0" err="1">
                <a:solidFill>
                  <a:srgbClr val="333333"/>
                </a:solidFill>
                <a:latin typeface="A-OTF UD新ゴ Pro L" panose="020B0300000000000000" pitchFamily="34" charset="-128"/>
                <a:ea typeface="A-OTF UD新ゴ Pro L" panose="020B0300000000000000" pitchFamily="34" charset="-128"/>
                <a:cs typeface="Poppins"/>
                <a:sym typeface="Poppins"/>
              </a:rPr>
              <a:t>保証証明書の送信先</a:t>
            </a:r>
            <a:r>
              <a:rPr lang="en-US" sz="5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500" dirty="0" err="1">
                <a:solidFill>
                  <a:srgbClr val="333333"/>
                </a:solidFill>
                <a:latin typeface="A-OTF UD新ゴ Pro L" panose="020B0300000000000000" pitchFamily="34" charset="-128"/>
                <a:ea typeface="A-OTF UD新ゴ Pro L" panose="020B0300000000000000" pitchFamily="34" charset="-128"/>
                <a:cs typeface="Poppins"/>
                <a:sym typeface="Poppins"/>
              </a:rPr>
              <a:t>に入力したアドレスへJapanServicesから</a:t>
            </a:r>
            <a:r>
              <a:rPr lang="en-US" sz="5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500" dirty="0" err="1">
                <a:solidFill>
                  <a:srgbClr val="333333"/>
                </a:solidFill>
                <a:latin typeface="A-OTF UD新ゴ Pro L" panose="020B0300000000000000" pitchFamily="34" charset="-128"/>
                <a:ea typeface="A-OTF UD新ゴ Pro L" panose="020B0300000000000000" pitchFamily="34" charset="-128"/>
                <a:cs typeface="Poppins"/>
                <a:sym typeface="Poppins"/>
              </a:rPr>
              <a:t>BCCで</a:t>
            </a:r>
            <a:r>
              <a:rPr lang="en-US" sz="500" dirty="0">
                <a:solidFill>
                  <a:srgbClr val="333333"/>
                </a:solidFill>
                <a:latin typeface="A-OTF UD新ゴ Pro L" panose="020B0300000000000000" pitchFamily="34" charset="-128"/>
                <a:ea typeface="A-OTF UD新ゴ Pro L" panose="020B0300000000000000" pitchFamily="34" charset="-128"/>
                <a:cs typeface="Poppins"/>
                <a:sym typeface="Poppins"/>
              </a:rPr>
              <a:t>)送られます.販売店や代理店にも送付する必要がある場合は“</a:t>
            </a:r>
            <a:r>
              <a:rPr lang="en-US" sz="500" dirty="0" err="1">
                <a:solidFill>
                  <a:srgbClr val="333333"/>
                </a:solidFill>
                <a:latin typeface="A-OTF UD新ゴ Pro L" panose="020B0300000000000000" pitchFamily="34" charset="-128"/>
                <a:ea typeface="A-OTF UD新ゴ Pro L" panose="020B0300000000000000" pitchFamily="34" charset="-128"/>
                <a:cs typeface="Poppins"/>
                <a:sym typeface="Poppins"/>
              </a:rPr>
              <a:t>保証証明書の送信先</a:t>
            </a:r>
            <a:r>
              <a:rPr lang="en-US" sz="5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500" dirty="0" err="1">
                <a:solidFill>
                  <a:srgbClr val="333333"/>
                </a:solidFill>
                <a:latin typeface="A-OTF UD新ゴ Pro L" panose="020B0300000000000000" pitchFamily="34" charset="-128"/>
                <a:ea typeface="A-OTF UD新ゴ Pro L" panose="020B0300000000000000" pitchFamily="34" charset="-128"/>
                <a:cs typeface="Poppins"/>
                <a:sym typeface="Poppins"/>
              </a:rPr>
              <a:t>にアドレスを入力下さい</a:t>
            </a:r>
            <a:endParaRPr lang="en-US" sz="50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05" name="TextBox 105"/>
          <p:cNvSpPr txBox="1"/>
          <p:nvPr/>
        </p:nvSpPr>
        <p:spPr>
          <a:xfrm>
            <a:off x="856894" y="9575262"/>
            <a:ext cx="1216411" cy="148887"/>
          </a:xfrm>
          <a:prstGeom prst="rect">
            <a:avLst/>
          </a:prstGeom>
        </p:spPr>
        <p:txBody>
          <a:bodyPr lIns="0" tIns="0" rIns="0" bIns="0" rtlCol="0" anchor="t">
            <a:spAutoFit/>
          </a:bodyPr>
          <a:lstStyle/>
          <a:p>
            <a:pPr algn="ctr">
              <a:lnSpc>
                <a:spcPts val="560"/>
              </a:lnSpc>
              <a:spcBef>
                <a:spcPct val="0"/>
              </a:spcBef>
            </a:pPr>
            <a:r>
              <a:rPr lang="en-US" sz="400" u="sng">
                <a:solidFill>
                  <a:srgbClr val="333333"/>
                </a:solidFill>
                <a:latin typeface="A-OTF UD新ゴ Pro L" panose="020B0300000000000000" pitchFamily="34" charset="-128"/>
                <a:ea typeface="A-OTF UD新ゴ Pro L" panose="020B0300000000000000" pitchFamily="34" charset="-128"/>
                <a:cs typeface="Poppins"/>
                <a:sym typeface="Poppins"/>
                <a:hlinkClick r:id="rId11" tooltip="https://www.se.com/jp/ja/faqs/FAQ000224436/"/>
              </a:rPr>
              <a:t>https://www.se.com/jp/ja/faqs/FAQ000224436/</a:t>
            </a:r>
          </a:p>
        </p:txBody>
      </p:sp>
      <p:sp>
        <p:nvSpPr>
          <p:cNvPr id="106" name="TextBox 106"/>
          <p:cNvSpPr txBox="1"/>
          <p:nvPr/>
        </p:nvSpPr>
        <p:spPr>
          <a:xfrm>
            <a:off x="792603" y="9495595"/>
            <a:ext cx="1688145" cy="71943"/>
          </a:xfrm>
          <a:prstGeom prst="rect">
            <a:avLst/>
          </a:prstGeom>
        </p:spPr>
        <p:txBody>
          <a:bodyPr lIns="0" tIns="0" rIns="0" bIns="0" rtlCol="0" anchor="t">
            <a:spAutoFit/>
          </a:bodyPr>
          <a:lstStyle/>
          <a:p>
            <a:pPr algn="ctr">
              <a:lnSpc>
                <a:spcPts val="560"/>
              </a:lnSpc>
              <a:spcBef>
                <a:spcPct val="0"/>
              </a:spcBef>
            </a:pPr>
            <a:r>
              <a:rPr lang="en-US" sz="4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400" dirty="0" err="1">
                <a:solidFill>
                  <a:srgbClr val="333333"/>
                </a:solidFill>
                <a:latin typeface="A-OTF UD新ゴ Pro L" panose="020B0300000000000000" pitchFamily="34" charset="-128"/>
                <a:ea typeface="A-OTF UD新ゴ Pro L" panose="020B0300000000000000" pitchFamily="34" charset="-128"/>
                <a:cs typeface="Poppins"/>
                <a:sym typeface="Poppins"/>
              </a:rPr>
              <a:t>サンプル画像</a:t>
            </a:r>
            <a:r>
              <a:rPr lang="en-US" sz="400" dirty="0">
                <a:solidFill>
                  <a:srgbClr val="333333"/>
                </a:solidFill>
                <a:latin typeface="A-OTF UD新ゴ Pro L" panose="020B0300000000000000" pitchFamily="34" charset="-128"/>
                <a:ea typeface="A-OTF UD新ゴ Pro L" panose="020B0300000000000000" pitchFamily="34" charset="-128"/>
                <a:cs typeface="Poppins"/>
                <a:sym typeface="Poppins"/>
              </a:rPr>
              <a:t>】 </a:t>
            </a:r>
            <a:r>
              <a:rPr lang="en-US" sz="400" dirty="0" err="1">
                <a:solidFill>
                  <a:srgbClr val="333333"/>
                </a:solidFill>
                <a:latin typeface="A-OTF UD新ゴ Pro L" panose="020B0300000000000000" pitchFamily="34" charset="-128"/>
                <a:ea typeface="A-OTF UD新ゴ Pro L" panose="020B0300000000000000" pitchFamily="34" charset="-128"/>
                <a:cs typeface="Poppins"/>
                <a:sym typeface="Poppins"/>
              </a:rPr>
              <a:t>年間保守サービス保証証明書および保証証明書メール</a:t>
            </a:r>
            <a:endParaRPr lang="en-US" sz="40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07" name="TextBox 107"/>
          <p:cNvSpPr txBox="1"/>
          <p:nvPr/>
        </p:nvSpPr>
        <p:spPr>
          <a:xfrm>
            <a:off x="5351667" y="9276182"/>
            <a:ext cx="1950456" cy="174856"/>
          </a:xfrm>
          <a:prstGeom prst="rect">
            <a:avLst/>
          </a:prstGeom>
        </p:spPr>
        <p:txBody>
          <a:bodyPr wrap="square" lIns="0" tIns="0" rIns="0" bIns="0" rtlCol="0" anchor="t">
            <a:spAutoFit/>
          </a:bodyPr>
          <a:lstStyle/>
          <a:p>
            <a:pPr algn="l">
              <a:lnSpc>
                <a:spcPts val="699"/>
              </a:lnSpc>
            </a:pPr>
            <a:r>
              <a:rPr lang="en-US" sz="499" dirty="0" err="1">
                <a:solidFill>
                  <a:srgbClr val="333333"/>
                </a:solidFill>
                <a:latin typeface="A-OTF UD新ゴ Pro L" panose="020B0300000000000000" pitchFamily="34" charset="-128"/>
                <a:ea typeface="A-OTF UD新ゴ Pro L" panose="020B0300000000000000" pitchFamily="34" charset="-128"/>
                <a:cs typeface="Poppins"/>
                <a:sym typeface="Poppins"/>
              </a:rPr>
              <a:t>UPSに同梱された「</a:t>
            </a:r>
            <a:r>
              <a:rPr lang="en-US" sz="499" u="sng" dirty="0" err="1">
                <a:solidFill>
                  <a:srgbClr val="333333"/>
                </a:solidFill>
                <a:latin typeface="A-OTF UD新ゴ Pro L" panose="020B0300000000000000" pitchFamily="34" charset="-128"/>
                <a:ea typeface="A-OTF UD新ゴ Pro L" panose="020B0300000000000000" pitchFamily="34" charset="-128"/>
                <a:cs typeface="Poppins"/>
                <a:sym typeface="Poppins"/>
                <a:hlinkClick r:id="rId12" tooltip="https://www.se.com/jp/ja/faqs/FAQ000267769/"/>
              </a:rPr>
              <a:t>保守付き製品のご利用にあたって</a:t>
            </a:r>
            <a:r>
              <a:rPr lang="en-US" sz="499" dirty="0" err="1">
                <a:solidFill>
                  <a:srgbClr val="333333"/>
                </a:solidFill>
                <a:latin typeface="A-OTF UD新ゴ Pro L" panose="020B0300000000000000" pitchFamily="34" charset="-128"/>
                <a:ea typeface="A-OTF UD新ゴ Pro L" panose="020B0300000000000000" pitchFamily="34" charset="-128"/>
                <a:cs typeface="Poppins"/>
                <a:sym typeface="Poppins"/>
              </a:rPr>
              <a:t>」と</a:t>
            </a:r>
            <a:endParaRPr lang="en-US" sz="499"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l">
              <a:lnSpc>
                <a:spcPts val="699"/>
              </a:lnSpc>
              <a:spcBef>
                <a:spcPct val="0"/>
              </a:spcBef>
            </a:pPr>
            <a:r>
              <a:rPr lang="en-US" sz="499" dirty="0" err="1">
                <a:solidFill>
                  <a:srgbClr val="333333"/>
                </a:solidFill>
                <a:latin typeface="A-OTF UD新ゴ Pro L" panose="020B0300000000000000" pitchFamily="34" charset="-128"/>
                <a:ea typeface="A-OTF UD新ゴ Pro L" panose="020B0300000000000000" pitchFamily="34" charset="-128"/>
                <a:cs typeface="Poppins"/>
                <a:sym typeface="Poppins"/>
              </a:rPr>
              <a:t>記載された紙をご参照いただき製品登録をお願いいたします</a:t>
            </a:r>
            <a:endParaRPr lang="en-US" sz="499"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08" name="TextBox 108"/>
          <p:cNvSpPr txBox="1"/>
          <p:nvPr/>
        </p:nvSpPr>
        <p:spPr>
          <a:xfrm>
            <a:off x="5843026" y="9464383"/>
            <a:ext cx="1461529" cy="71943"/>
          </a:xfrm>
          <a:prstGeom prst="rect">
            <a:avLst/>
          </a:prstGeom>
        </p:spPr>
        <p:txBody>
          <a:bodyPr wrap="square" lIns="0" tIns="0" rIns="0" bIns="0" rtlCol="0" anchor="t">
            <a:spAutoFit/>
          </a:bodyPr>
          <a:lstStyle/>
          <a:p>
            <a:pPr algn="ctr">
              <a:lnSpc>
                <a:spcPts val="560"/>
              </a:lnSpc>
              <a:spcBef>
                <a:spcPct val="0"/>
              </a:spcBef>
            </a:pPr>
            <a:r>
              <a:rPr lang="en-US" sz="400" u="sng" dirty="0">
                <a:solidFill>
                  <a:srgbClr val="333333"/>
                </a:solidFill>
                <a:latin typeface="A-OTF UD新ゴ Pro L" panose="020B0300000000000000" pitchFamily="34" charset="-128"/>
                <a:ea typeface="A-OTF UD新ゴ Pro L" panose="020B0300000000000000" pitchFamily="34" charset="-128"/>
                <a:cs typeface="Poppins"/>
                <a:sym typeface="Poppins"/>
                <a:hlinkClick r:id="rId12" tooltip="https://www.se.com/jp/ja/faqs/FAQ000267769/"/>
              </a:rPr>
              <a:t>https://www.se.com/jp/ja/faqs/FAQ000267769/</a:t>
            </a:r>
          </a:p>
        </p:txBody>
      </p:sp>
      <p:sp>
        <p:nvSpPr>
          <p:cNvPr id="109" name="TextBox 109"/>
          <p:cNvSpPr txBox="1"/>
          <p:nvPr/>
        </p:nvSpPr>
        <p:spPr>
          <a:xfrm>
            <a:off x="426644" y="6083503"/>
            <a:ext cx="2672670" cy="279194"/>
          </a:xfrm>
          <a:prstGeom prst="rect">
            <a:avLst/>
          </a:prstGeom>
        </p:spPr>
        <p:txBody>
          <a:bodyPr lIns="0" tIns="0" rIns="0" bIns="0" rtlCol="0" anchor="t">
            <a:spAutoFit/>
          </a:bodyPr>
          <a:lstStyle/>
          <a:p>
            <a:pPr algn="ctr">
              <a:lnSpc>
                <a:spcPts val="1120"/>
              </a:lnSpc>
              <a:spcBef>
                <a:spcPct val="0"/>
              </a:spcBef>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保守費用を抑えたい方/機器を自身で交換・復旧できる方/一時的なシステム停止が許容できる方</a:t>
            </a:r>
          </a:p>
        </p:txBody>
      </p:sp>
      <p:sp>
        <p:nvSpPr>
          <p:cNvPr id="110" name="TextBox 110"/>
          <p:cNvSpPr txBox="1"/>
          <p:nvPr/>
        </p:nvSpPr>
        <p:spPr>
          <a:xfrm>
            <a:off x="3621600" y="5925042"/>
            <a:ext cx="2518850" cy="147476"/>
          </a:xfrm>
          <a:prstGeom prst="rect">
            <a:avLst/>
          </a:prstGeom>
        </p:spPr>
        <p:txBody>
          <a:bodyPr wrap="square" lIns="0" tIns="0" rIns="0" bIns="0" rtlCol="0" anchor="t">
            <a:spAutoFit/>
          </a:bodyPr>
          <a:lstStyle/>
          <a:p>
            <a:pPr algn="ctr">
              <a:lnSpc>
                <a:spcPts val="1170"/>
              </a:lnSpc>
            </a:pPr>
            <a:r>
              <a:rPr lang="en-US" sz="9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このようなニーズをお持ちの新規ユーザー様へ</a:t>
            </a:r>
            <a:endParaRPr lang="en-US" sz="9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11" name="TextBox 111"/>
          <p:cNvSpPr txBox="1"/>
          <p:nvPr/>
        </p:nvSpPr>
        <p:spPr>
          <a:xfrm>
            <a:off x="3724111" y="6083503"/>
            <a:ext cx="3439826" cy="279194"/>
          </a:xfrm>
          <a:prstGeom prst="rect">
            <a:avLst/>
          </a:prstGeom>
        </p:spPr>
        <p:txBody>
          <a:bodyPr lIns="0" tIns="0" rIns="0" bIns="0" rtlCol="0" anchor="t">
            <a:spAutoFit/>
          </a:bodyPr>
          <a:lstStyle/>
          <a:p>
            <a:pPr algn="ctr">
              <a:lnSpc>
                <a:spcPts val="1120"/>
              </a:lnSpc>
              <a:spcBef>
                <a:spcPct val="0"/>
              </a:spcBef>
            </a:pPr>
            <a:r>
              <a:rPr lang="en-US" sz="800" spc="-24">
                <a:solidFill>
                  <a:srgbClr val="333333"/>
                </a:solidFill>
                <a:latin typeface="A-OTF UD新ゴ Pro L" panose="020B0300000000000000" pitchFamily="34" charset="-128"/>
                <a:ea typeface="A-OTF UD新ゴ Pro L" panose="020B0300000000000000" pitchFamily="34" charset="-128"/>
                <a:cs typeface="Poppins"/>
                <a:sym typeface="Poppins"/>
              </a:rPr>
              <a:t>システムのダウンタイムを最小限に抑えたい方/IT管理者が常駐していない方/バッテリー交換などの重量物作業を外部に委託したい方</a:t>
            </a:r>
          </a:p>
        </p:txBody>
      </p:sp>
      <p:sp>
        <p:nvSpPr>
          <p:cNvPr id="112" name="TextBox 112"/>
          <p:cNvSpPr txBox="1"/>
          <p:nvPr/>
        </p:nvSpPr>
        <p:spPr>
          <a:xfrm>
            <a:off x="313514" y="6648609"/>
            <a:ext cx="3145990" cy="279192"/>
          </a:xfrm>
          <a:prstGeom prst="rect">
            <a:avLst/>
          </a:prstGeom>
        </p:spPr>
        <p:txBody>
          <a:bodyPr lIns="0" tIns="0" rIns="0" bIns="0" rtlCol="0" anchor="t">
            <a:spAutoFit/>
          </a:bodyPr>
          <a:lstStyle/>
          <a:p>
            <a:pPr algn="ctr">
              <a:lnSpc>
                <a:spcPts val="1120"/>
              </a:lnSpc>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保証期間内に製品が故障した場合、障害発生時に代替品が先に</a:t>
            </a:r>
          </a:p>
          <a:p>
            <a:pPr algn="ctr">
              <a:lnSpc>
                <a:spcPts val="1120"/>
              </a:lnSpc>
              <a:spcBef>
                <a:spcPct val="0"/>
              </a:spcBef>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お客様へ発送され、お客様ご自身で機器を交換・返送するサポート</a:t>
            </a:r>
          </a:p>
        </p:txBody>
      </p:sp>
      <p:sp>
        <p:nvSpPr>
          <p:cNvPr id="113" name="TextBox 113"/>
          <p:cNvSpPr txBox="1"/>
          <p:nvPr/>
        </p:nvSpPr>
        <p:spPr>
          <a:xfrm>
            <a:off x="806292" y="7417873"/>
            <a:ext cx="2133566" cy="279194"/>
          </a:xfrm>
          <a:prstGeom prst="rect">
            <a:avLst/>
          </a:prstGeom>
        </p:spPr>
        <p:txBody>
          <a:bodyPr lIns="0" tIns="0" rIns="0" bIns="0" rtlCol="0" anchor="t">
            <a:spAutoFit/>
          </a:bodyPr>
          <a:lstStyle/>
          <a:p>
            <a:pPr algn="ctr">
              <a:lnSpc>
                <a:spcPts val="1120"/>
              </a:lnSpc>
              <a:spcBef>
                <a:spcPct val="0"/>
              </a:spcBef>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お手持ちの製品保証(標準保証)が終了した後、1年単位でサポート期間を延長するサービス</a:t>
            </a:r>
          </a:p>
        </p:txBody>
      </p:sp>
      <p:sp>
        <p:nvSpPr>
          <p:cNvPr id="114" name="TextBox 114"/>
          <p:cNvSpPr txBox="1"/>
          <p:nvPr/>
        </p:nvSpPr>
        <p:spPr>
          <a:xfrm>
            <a:off x="179179" y="7297224"/>
            <a:ext cx="562204" cy="391800"/>
          </a:xfrm>
          <a:prstGeom prst="rect">
            <a:avLst/>
          </a:prstGeom>
        </p:spPr>
        <p:txBody>
          <a:bodyPr lIns="0" tIns="0" rIns="0" bIns="0" rtlCol="0" anchor="t">
            <a:spAutoFit/>
          </a:bodyPr>
          <a:lstStyle/>
          <a:p>
            <a:pPr algn="ctr">
              <a:lnSpc>
                <a:spcPts val="1120"/>
              </a:lnSpc>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提供形態</a:t>
            </a:r>
          </a:p>
          <a:p>
            <a:pPr algn="ctr">
              <a:lnSpc>
                <a:spcPts val="1120"/>
              </a:lnSpc>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説明</a:t>
            </a:r>
          </a:p>
          <a:p>
            <a:pPr algn="ctr">
              <a:lnSpc>
                <a:spcPts val="840"/>
              </a:lnSpc>
              <a:spcBef>
                <a:spcPct val="0"/>
              </a:spcBef>
            </a:pPr>
            <a:r>
              <a:rPr lang="en-US" sz="600">
                <a:solidFill>
                  <a:srgbClr val="333333"/>
                </a:solidFill>
                <a:latin typeface="A-OTF UD新ゴ Pro L" panose="020B0300000000000000" pitchFamily="34" charset="-128"/>
                <a:ea typeface="A-OTF UD新ゴ Pro L" panose="020B0300000000000000" pitchFamily="34" charset="-128"/>
                <a:cs typeface="Poppins"/>
                <a:sym typeface="Poppins"/>
              </a:rPr>
              <a:t>(購入方法)</a:t>
            </a:r>
          </a:p>
        </p:txBody>
      </p:sp>
      <p:sp>
        <p:nvSpPr>
          <p:cNvPr id="115" name="TextBox 115"/>
          <p:cNvSpPr txBox="1"/>
          <p:nvPr/>
        </p:nvSpPr>
        <p:spPr>
          <a:xfrm>
            <a:off x="3088746" y="7417873"/>
            <a:ext cx="2033297" cy="279194"/>
          </a:xfrm>
          <a:prstGeom prst="rect">
            <a:avLst/>
          </a:prstGeom>
        </p:spPr>
        <p:txBody>
          <a:bodyPr lIns="0" tIns="0" rIns="0" bIns="0" rtlCol="0" anchor="t">
            <a:spAutoFit/>
          </a:bodyPr>
          <a:lstStyle/>
          <a:p>
            <a:pPr algn="ctr">
              <a:lnSpc>
                <a:spcPts val="1120"/>
              </a:lnSpc>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本体の標準保証期間を延長またはアップ</a:t>
            </a:r>
          </a:p>
          <a:p>
            <a:pPr algn="ctr">
              <a:lnSpc>
                <a:spcPts val="1120"/>
              </a:lnSpc>
              <a:spcBef>
                <a:spcPct val="0"/>
              </a:spcBef>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グレードするための有償サポートパッケージ</a:t>
            </a:r>
          </a:p>
        </p:txBody>
      </p:sp>
      <p:sp>
        <p:nvSpPr>
          <p:cNvPr id="116" name="TextBox 116"/>
          <p:cNvSpPr txBox="1"/>
          <p:nvPr/>
        </p:nvSpPr>
        <p:spPr>
          <a:xfrm>
            <a:off x="258547" y="8976485"/>
            <a:ext cx="372267" cy="205184"/>
          </a:xfrm>
          <a:prstGeom prst="rect">
            <a:avLst/>
          </a:prstGeom>
        </p:spPr>
        <p:txBody>
          <a:bodyPr lIns="0" tIns="0" rIns="0" bIns="0" rtlCol="0" anchor="t">
            <a:spAutoFit/>
          </a:bodyPr>
          <a:lstStyle/>
          <a:p>
            <a:pPr algn="ctr">
              <a:lnSpc>
                <a:spcPts val="840"/>
              </a:lnSpc>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1)申込書</a:t>
            </a:r>
          </a:p>
          <a:p>
            <a:pPr algn="ctr">
              <a:lnSpc>
                <a:spcPts val="840"/>
              </a:lnSpc>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必要性</a:t>
            </a:r>
          </a:p>
        </p:txBody>
      </p:sp>
      <p:sp>
        <p:nvSpPr>
          <p:cNvPr id="117" name="TextBox 117"/>
          <p:cNvSpPr txBox="1"/>
          <p:nvPr/>
        </p:nvSpPr>
        <p:spPr>
          <a:xfrm>
            <a:off x="178683" y="9193448"/>
            <a:ext cx="571370" cy="377604"/>
          </a:xfrm>
          <a:prstGeom prst="rect">
            <a:avLst/>
          </a:prstGeom>
        </p:spPr>
        <p:txBody>
          <a:bodyPr lIns="0" tIns="0" rIns="0" bIns="0" rtlCol="0" anchor="t">
            <a:spAutoFit/>
          </a:bodyPr>
          <a:lstStyle/>
          <a:p>
            <a:pPr algn="ctr">
              <a:lnSpc>
                <a:spcPts val="980"/>
              </a:lnSpc>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2)ClubAPC</a:t>
            </a:r>
          </a:p>
          <a:p>
            <a:pPr algn="ctr">
              <a:lnSpc>
                <a:spcPts val="980"/>
              </a:lnSpc>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登録必要</a:t>
            </a:r>
          </a:p>
          <a:p>
            <a:pPr algn="ctr">
              <a:lnSpc>
                <a:spcPts val="980"/>
              </a:lnSpc>
              <a:spcBef>
                <a:spcPct val="0"/>
              </a:spcBef>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可否</a:t>
            </a:r>
          </a:p>
        </p:txBody>
      </p:sp>
      <p:sp>
        <p:nvSpPr>
          <p:cNvPr id="118" name="TextBox 118"/>
          <p:cNvSpPr txBox="1"/>
          <p:nvPr/>
        </p:nvSpPr>
        <p:spPr>
          <a:xfrm>
            <a:off x="273490" y="9578901"/>
            <a:ext cx="359544" cy="121123"/>
          </a:xfrm>
          <a:prstGeom prst="rect">
            <a:avLst/>
          </a:prstGeom>
        </p:spPr>
        <p:txBody>
          <a:bodyPr lIns="0" tIns="0" rIns="0" bIns="0" rtlCol="0" anchor="t">
            <a:spAutoFit/>
          </a:bodyPr>
          <a:lstStyle/>
          <a:p>
            <a:pPr algn="ctr">
              <a:lnSpc>
                <a:spcPts val="980"/>
              </a:lnSpc>
              <a:spcBef>
                <a:spcPct val="0"/>
              </a:spcBef>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3)納品物</a:t>
            </a:r>
          </a:p>
        </p:txBody>
      </p:sp>
      <p:sp>
        <p:nvSpPr>
          <p:cNvPr id="119" name="TextBox 119"/>
          <p:cNvSpPr txBox="1"/>
          <p:nvPr/>
        </p:nvSpPr>
        <p:spPr>
          <a:xfrm>
            <a:off x="241862" y="8522564"/>
            <a:ext cx="423892" cy="134332"/>
          </a:xfrm>
          <a:prstGeom prst="rect">
            <a:avLst/>
          </a:prstGeom>
        </p:spPr>
        <p:txBody>
          <a:bodyPr lIns="0" tIns="0" rIns="0" bIns="0" rtlCol="0" anchor="t">
            <a:spAutoFit/>
          </a:bodyPr>
          <a:lstStyle/>
          <a:p>
            <a:pPr algn="ctr">
              <a:lnSpc>
                <a:spcPts val="1120"/>
              </a:lnSpc>
              <a:spcBef>
                <a:spcPct val="0"/>
              </a:spcBef>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特徴</a:t>
            </a:r>
          </a:p>
        </p:txBody>
      </p:sp>
      <p:sp>
        <p:nvSpPr>
          <p:cNvPr id="120" name="TextBox 120"/>
          <p:cNvSpPr txBox="1"/>
          <p:nvPr/>
        </p:nvSpPr>
        <p:spPr>
          <a:xfrm>
            <a:off x="191394" y="5485632"/>
            <a:ext cx="6253856" cy="219419"/>
          </a:xfrm>
          <a:prstGeom prst="rect">
            <a:avLst/>
          </a:prstGeom>
        </p:spPr>
        <p:txBody>
          <a:bodyPr wrap="square" lIns="0" tIns="0" rIns="0" bIns="0" rtlCol="0" anchor="t">
            <a:spAutoFit/>
          </a:bodyPr>
          <a:lstStyle/>
          <a:p>
            <a:pPr algn="l">
              <a:lnSpc>
                <a:spcPts val="1820"/>
              </a:lnSpc>
              <a:spcBef>
                <a:spcPct val="0"/>
              </a:spcBef>
            </a:pPr>
            <a:r>
              <a:rPr lang="en-US" sz="12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UPS保守サービスの選定方法-最適なUPS保守を見つけるためのチェックポイント</a:t>
            </a:r>
            <a:r>
              <a:rPr lang="en-US" sz="12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p>
        </p:txBody>
      </p:sp>
      <p:sp>
        <p:nvSpPr>
          <p:cNvPr id="137" name="正方形/長方形 136">
            <a:extLst>
              <a:ext uri="{FF2B5EF4-FFF2-40B4-BE49-F238E27FC236}">
                <a16:creationId xmlns:a16="http://schemas.microsoft.com/office/drawing/2014/main" id="{F727DDE8-1BAA-59D3-5ABA-463EBD87DA43}"/>
              </a:ext>
            </a:extLst>
          </p:cNvPr>
          <p:cNvSpPr/>
          <p:nvPr/>
        </p:nvSpPr>
        <p:spPr>
          <a:xfrm>
            <a:off x="5710014" y="153317"/>
            <a:ext cx="1846486" cy="242182"/>
          </a:xfrm>
          <a:prstGeom prst="rect">
            <a:avLst/>
          </a:prstGeom>
          <a:solidFill>
            <a:srgbClr val="182A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1" name="TextBox 121"/>
          <p:cNvSpPr txBox="1"/>
          <p:nvPr/>
        </p:nvSpPr>
        <p:spPr>
          <a:xfrm>
            <a:off x="174034" y="8067170"/>
            <a:ext cx="553747" cy="279192"/>
          </a:xfrm>
          <a:prstGeom prst="rect">
            <a:avLst/>
          </a:prstGeom>
        </p:spPr>
        <p:txBody>
          <a:bodyPr lIns="0" tIns="0" rIns="0" bIns="0" rtlCol="0" anchor="t">
            <a:spAutoFit/>
          </a:bodyPr>
          <a:lstStyle/>
          <a:p>
            <a:pPr algn="ctr">
              <a:lnSpc>
                <a:spcPts val="1120"/>
              </a:lnSpc>
            </a:pPr>
            <a:r>
              <a:rPr lang="en-US" sz="800" dirty="0" err="1">
                <a:solidFill>
                  <a:srgbClr val="333333"/>
                </a:solidFill>
                <a:latin typeface="A-OTF UD新ゴ Pro L" panose="020B0300000000000000" pitchFamily="34" charset="-128"/>
                <a:ea typeface="A-OTF UD新ゴ Pro L" panose="020B0300000000000000" pitchFamily="34" charset="-128"/>
                <a:cs typeface="Poppins"/>
                <a:sym typeface="Poppins"/>
              </a:rPr>
              <a:t>導入の</a:t>
            </a:r>
            <a:endPar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ctr">
              <a:lnSpc>
                <a:spcPts val="1120"/>
              </a:lnSpc>
              <a:spcBef>
                <a:spcPct val="0"/>
              </a:spcBef>
            </a:pPr>
            <a:r>
              <a:rPr lang="en-US" sz="800" dirty="0" err="1">
                <a:solidFill>
                  <a:srgbClr val="333333"/>
                </a:solidFill>
                <a:latin typeface="A-OTF UD新ゴ Pro L" panose="020B0300000000000000" pitchFamily="34" charset="-128"/>
                <a:ea typeface="A-OTF UD新ゴ Pro L" panose="020B0300000000000000" pitchFamily="34" charset="-128"/>
                <a:cs typeface="Poppins"/>
                <a:sym typeface="Poppins"/>
              </a:rPr>
              <a:t>タイミング</a:t>
            </a:r>
            <a:endPar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22" name="TextBox 122"/>
          <p:cNvSpPr txBox="1"/>
          <p:nvPr/>
        </p:nvSpPr>
        <p:spPr>
          <a:xfrm>
            <a:off x="911454" y="8414461"/>
            <a:ext cx="1867778" cy="121123"/>
          </a:xfrm>
          <a:prstGeom prst="rect">
            <a:avLst/>
          </a:prstGeom>
        </p:spPr>
        <p:txBody>
          <a:bodyPr lIns="0" tIns="0" rIns="0" bIns="0" rtlCol="0" anchor="t">
            <a:spAutoFit/>
          </a:bodyPr>
          <a:lstStyle/>
          <a:p>
            <a:pPr algn="just">
              <a:lnSpc>
                <a:spcPts val="980"/>
              </a:lnSpc>
              <a:spcBef>
                <a:spcPct val="0"/>
              </a:spcBef>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業務停止を最小限に！切れ目なく安心を継続</a:t>
            </a:r>
          </a:p>
        </p:txBody>
      </p:sp>
      <p:sp>
        <p:nvSpPr>
          <p:cNvPr id="126" name="TextBox 126"/>
          <p:cNvSpPr txBox="1"/>
          <p:nvPr/>
        </p:nvSpPr>
        <p:spPr>
          <a:xfrm>
            <a:off x="4131395" y="3907408"/>
            <a:ext cx="3366110" cy="490519"/>
          </a:xfrm>
          <a:prstGeom prst="rect">
            <a:avLst/>
          </a:prstGeom>
        </p:spPr>
        <p:txBody>
          <a:bodyPr lIns="0" tIns="0" rIns="0" bIns="0" rtlCol="0" anchor="t">
            <a:spAutoFit/>
          </a:bodyPr>
          <a:lstStyle/>
          <a:p>
            <a:pPr algn="l">
              <a:lnSpc>
                <a:spcPts val="1260"/>
              </a:lnSpc>
            </a:pPr>
            <a:r>
              <a:rPr lang="en-US" sz="900" dirty="0" err="1">
                <a:solidFill>
                  <a:srgbClr val="333333"/>
                </a:solidFill>
                <a:latin typeface="A-OTF UD新ゴ Pro L" panose="020B0300000000000000" pitchFamily="34" charset="-128"/>
                <a:ea typeface="A-OTF UD新ゴ Pro L" panose="020B0300000000000000" pitchFamily="34" charset="-128"/>
                <a:cs typeface="Poppins"/>
                <a:sym typeface="Poppins"/>
              </a:rPr>
              <a:t>有償の保守サービスは、年間保守サービス</a:t>
            </a: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900" dirty="0" err="1">
                <a:solidFill>
                  <a:srgbClr val="333333"/>
                </a:solidFill>
                <a:latin typeface="A-OTF UD新ゴ Pro L" panose="020B0300000000000000" pitchFamily="34" charset="-128"/>
                <a:ea typeface="A-OTF UD新ゴ Pro L" panose="020B0300000000000000" pitchFamily="34" charset="-128"/>
                <a:cs typeface="Poppins"/>
                <a:sym typeface="Poppins"/>
              </a:rPr>
              <a:t>延長保守</a:t>
            </a: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a:t>
            </a:r>
          </a:p>
          <a:p>
            <a:pPr algn="l">
              <a:lnSpc>
                <a:spcPts val="1260"/>
              </a:lnSpc>
              <a:spcBef>
                <a:spcPct val="0"/>
              </a:spcBef>
            </a:pPr>
            <a:r>
              <a:rPr lang="en-US" sz="900" dirty="0" err="1">
                <a:solidFill>
                  <a:srgbClr val="333333"/>
                </a:solidFill>
                <a:latin typeface="A-OTF UD新ゴ Pro L" panose="020B0300000000000000" pitchFamily="34" charset="-128"/>
                <a:ea typeface="A-OTF UD新ゴ Pro L" panose="020B0300000000000000" pitchFamily="34" charset="-128"/>
                <a:cs typeface="Poppins"/>
                <a:sym typeface="Poppins"/>
              </a:rPr>
              <a:t>サービスパック・製品延長保証サービス付きUPSがございます。詳細と入手方法について下記の表にてご確認下さい</a:t>
            </a: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a:t>
            </a:r>
          </a:p>
        </p:txBody>
      </p:sp>
      <p:sp>
        <p:nvSpPr>
          <p:cNvPr id="127" name="TextBox 127"/>
          <p:cNvSpPr txBox="1"/>
          <p:nvPr/>
        </p:nvSpPr>
        <p:spPr>
          <a:xfrm>
            <a:off x="187636" y="7763048"/>
            <a:ext cx="553747" cy="279192"/>
          </a:xfrm>
          <a:prstGeom prst="rect">
            <a:avLst/>
          </a:prstGeom>
        </p:spPr>
        <p:txBody>
          <a:bodyPr lIns="0" tIns="0" rIns="0" bIns="0" rtlCol="0" anchor="t">
            <a:spAutoFit/>
          </a:bodyPr>
          <a:lstStyle/>
          <a:p>
            <a:pPr algn="ctr">
              <a:lnSpc>
                <a:spcPts val="1120"/>
              </a:lnSpc>
              <a:spcBef>
                <a:spcPct val="0"/>
              </a:spcBef>
            </a:pPr>
            <a:r>
              <a:rPr lang="en-US" sz="800" dirty="0" err="1">
                <a:solidFill>
                  <a:srgbClr val="333333"/>
                </a:solidFill>
                <a:latin typeface="A-OTF UD新ゴ Pro L" panose="020B0300000000000000" pitchFamily="34" charset="-128"/>
                <a:ea typeface="A-OTF UD新ゴ Pro L" panose="020B0300000000000000" pitchFamily="34" charset="-128"/>
                <a:cs typeface="Poppins"/>
                <a:sym typeface="Poppins"/>
              </a:rPr>
              <a:t>選択可能なレベル</a:t>
            </a:r>
            <a:endPar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28" name="TextBox 128"/>
          <p:cNvSpPr txBox="1"/>
          <p:nvPr/>
        </p:nvSpPr>
        <p:spPr>
          <a:xfrm>
            <a:off x="1061801" y="7771065"/>
            <a:ext cx="1709860" cy="275396"/>
          </a:xfrm>
          <a:prstGeom prst="rect">
            <a:avLst/>
          </a:prstGeom>
        </p:spPr>
        <p:txBody>
          <a:bodyPr wrap="square" lIns="0" tIns="0" rIns="0" bIns="0" rtlCol="0" anchor="t">
            <a:spAutoFit/>
          </a:bodyPr>
          <a:lstStyle/>
          <a:p>
            <a:pPr algn="ctr">
              <a:lnSpc>
                <a:spcPts val="1120"/>
              </a:lnSpc>
            </a:pPr>
            <a:r>
              <a:rPr lang="en-US" sz="800" dirty="0" err="1">
                <a:solidFill>
                  <a:srgbClr val="333333"/>
                </a:solidFill>
                <a:latin typeface="A-OTF UD新ゴ Pro L" panose="020B0300000000000000" pitchFamily="34" charset="-128"/>
                <a:ea typeface="A-OTF UD新ゴ Pro L" panose="020B0300000000000000" pitchFamily="34" charset="-128"/>
                <a:cs typeface="Poppins"/>
                <a:sym typeface="Poppins"/>
              </a:rPr>
              <a:t>センドバック</a:t>
            </a:r>
            <a:r>
              <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800" dirty="0" err="1">
                <a:solidFill>
                  <a:srgbClr val="333333"/>
                </a:solidFill>
                <a:latin typeface="A-OTF UD新ゴ Pro L" panose="020B0300000000000000" pitchFamily="34" charset="-128"/>
                <a:ea typeface="A-OTF UD新ゴ Pro L" panose="020B0300000000000000" pitchFamily="34" charset="-128"/>
                <a:cs typeface="Poppins"/>
                <a:sym typeface="Poppins"/>
              </a:rPr>
              <a:t>翌営業日オンサイト</a:t>
            </a:r>
            <a:endPar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ctr">
              <a:lnSpc>
                <a:spcPts val="1120"/>
              </a:lnSpc>
              <a:spcBef>
                <a:spcPct val="0"/>
              </a:spcBef>
            </a:pPr>
            <a:r>
              <a:rPr lang="en-US" sz="800" dirty="0" err="1">
                <a:solidFill>
                  <a:srgbClr val="333333"/>
                </a:solidFill>
                <a:latin typeface="A-OTF UD新ゴ Pro L" panose="020B0300000000000000" pitchFamily="34" charset="-128"/>
                <a:ea typeface="A-OTF UD新ゴ Pro L" panose="020B0300000000000000" pitchFamily="34" charset="-128"/>
                <a:cs typeface="Poppins"/>
                <a:sym typeface="Poppins"/>
              </a:rPr>
              <a:t>翌日オンサイト</a:t>
            </a:r>
            <a:r>
              <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rPr>
              <a:t>/4時間オンサイト</a:t>
            </a:r>
          </a:p>
        </p:txBody>
      </p:sp>
      <p:sp>
        <p:nvSpPr>
          <p:cNvPr id="129" name="TextBox 129"/>
          <p:cNvSpPr txBox="1"/>
          <p:nvPr/>
        </p:nvSpPr>
        <p:spPr>
          <a:xfrm>
            <a:off x="3249234" y="7771065"/>
            <a:ext cx="1733816" cy="275396"/>
          </a:xfrm>
          <a:prstGeom prst="rect">
            <a:avLst/>
          </a:prstGeom>
        </p:spPr>
        <p:txBody>
          <a:bodyPr wrap="square" lIns="0" tIns="0" rIns="0" bIns="0" rtlCol="0" anchor="t">
            <a:spAutoFit/>
          </a:bodyPr>
          <a:lstStyle/>
          <a:p>
            <a:pPr algn="ctr">
              <a:lnSpc>
                <a:spcPts val="1120"/>
              </a:lnSpc>
            </a:pPr>
            <a:r>
              <a:rPr lang="en-US" sz="800" dirty="0" err="1">
                <a:solidFill>
                  <a:srgbClr val="333333"/>
                </a:solidFill>
                <a:latin typeface="A-OTF UD新ゴ Pro L" panose="020B0300000000000000" pitchFamily="34" charset="-128"/>
                <a:ea typeface="A-OTF UD新ゴ Pro L" panose="020B0300000000000000" pitchFamily="34" charset="-128"/>
                <a:cs typeface="Poppins"/>
                <a:sym typeface="Poppins"/>
              </a:rPr>
              <a:t>センドバック</a:t>
            </a:r>
            <a:r>
              <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800" dirty="0" err="1">
                <a:solidFill>
                  <a:srgbClr val="333333"/>
                </a:solidFill>
                <a:latin typeface="A-OTF UD新ゴ Pro L" panose="020B0300000000000000" pitchFamily="34" charset="-128"/>
                <a:ea typeface="A-OTF UD新ゴ Pro L" panose="020B0300000000000000" pitchFamily="34" charset="-128"/>
                <a:cs typeface="Poppins"/>
                <a:sym typeface="Poppins"/>
              </a:rPr>
              <a:t>翌営業日オンサイト</a:t>
            </a:r>
            <a:endPar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ctr">
              <a:lnSpc>
                <a:spcPts val="1120"/>
              </a:lnSpc>
              <a:spcBef>
                <a:spcPct val="0"/>
              </a:spcBef>
            </a:pPr>
            <a:r>
              <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rPr>
              <a:t>(3年/5年パック)</a:t>
            </a:r>
          </a:p>
        </p:txBody>
      </p:sp>
      <p:sp>
        <p:nvSpPr>
          <p:cNvPr id="130" name="TextBox 130"/>
          <p:cNvSpPr txBox="1"/>
          <p:nvPr/>
        </p:nvSpPr>
        <p:spPr>
          <a:xfrm>
            <a:off x="5499976" y="7771065"/>
            <a:ext cx="1729962" cy="275396"/>
          </a:xfrm>
          <a:prstGeom prst="rect">
            <a:avLst/>
          </a:prstGeom>
        </p:spPr>
        <p:txBody>
          <a:bodyPr wrap="square" lIns="0" tIns="0" rIns="0" bIns="0" rtlCol="0" anchor="t">
            <a:spAutoFit/>
          </a:bodyPr>
          <a:lstStyle/>
          <a:p>
            <a:pPr algn="ctr">
              <a:lnSpc>
                <a:spcPts val="1120"/>
              </a:lnSpc>
            </a:pPr>
            <a:r>
              <a:rPr lang="en-US" sz="800" dirty="0" err="1">
                <a:solidFill>
                  <a:srgbClr val="333333"/>
                </a:solidFill>
                <a:latin typeface="A-OTF UD新ゴ Pro L" panose="020B0300000000000000" pitchFamily="34" charset="-128"/>
                <a:ea typeface="A-OTF UD新ゴ Pro L" panose="020B0300000000000000" pitchFamily="34" charset="-128"/>
                <a:cs typeface="Poppins"/>
                <a:sym typeface="Poppins"/>
              </a:rPr>
              <a:t>センドバック</a:t>
            </a:r>
            <a:r>
              <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800" dirty="0" err="1">
                <a:solidFill>
                  <a:srgbClr val="333333"/>
                </a:solidFill>
                <a:latin typeface="A-OTF UD新ゴ Pro L" panose="020B0300000000000000" pitchFamily="34" charset="-128"/>
                <a:ea typeface="A-OTF UD新ゴ Pro L" panose="020B0300000000000000" pitchFamily="34" charset="-128"/>
                <a:cs typeface="Poppins"/>
                <a:sym typeface="Poppins"/>
              </a:rPr>
              <a:t>翌営業日オンサイト</a:t>
            </a:r>
            <a:endPar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ctr">
              <a:lnSpc>
                <a:spcPts val="1120"/>
              </a:lnSpc>
              <a:spcBef>
                <a:spcPct val="0"/>
              </a:spcBef>
            </a:pPr>
            <a:r>
              <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rPr>
              <a:t>(3年/5年/7年)</a:t>
            </a:r>
          </a:p>
        </p:txBody>
      </p:sp>
      <p:sp>
        <p:nvSpPr>
          <p:cNvPr id="131" name="TextBox 131"/>
          <p:cNvSpPr txBox="1"/>
          <p:nvPr/>
        </p:nvSpPr>
        <p:spPr>
          <a:xfrm>
            <a:off x="868302" y="9661413"/>
            <a:ext cx="1114406" cy="85152"/>
          </a:xfrm>
          <a:prstGeom prst="rect">
            <a:avLst/>
          </a:prstGeom>
        </p:spPr>
        <p:txBody>
          <a:bodyPr wrap="square" lIns="0" tIns="0" rIns="0" bIns="0" rtlCol="0" anchor="t">
            <a:spAutoFit/>
          </a:bodyPr>
          <a:lstStyle/>
          <a:p>
            <a:pPr algn="ctr">
              <a:lnSpc>
                <a:spcPts val="700"/>
              </a:lnSpc>
              <a:spcBef>
                <a:spcPct val="0"/>
              </a:spcBef>
            </a:pPr>
            <a:r>
              <a:rPr lang="en-US" sz="5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500" dirty="0" err="1">
                <a:solidFill>
                  <a:srgbClr val="333333"/>
                </a:solidFill>
                <a:latin typeface="A-OTF UD新ゴ Pro L" panose="020B0300000000000000" pitchFamily="34" charset="-128"/>
                <a:ea typeface="A-OTF UD新ゴ Pro L" panose="020B0300000000000000" pitchFamily="34" charset="-128"/>
                <a:cs typeface="Poppins"/>
                <a:sym typeface="Poppins"/>
              </a:rPr>
              <a:t>障害時は契約番号で連絡</a:t>
            </a:r>
            <a:endParaRPr lang="en-US" sz="50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32" name="TextBox 132"/>
          <p:cNvSpPr txBox="1"/>
          <p:nvPr/>
        </p:nvSpPr>
        <p:spPr>
          <a:xfrm>
            <a:off x="3320506" y="9547550"/>
            <a:ext cx="1738969" cy="98297"/>
          </a:xfrm>
          <a:prstGeom prst="rect">
            <a:avLst/>
          </a:prstGeom>
        </p:spPr>
        <p:txBody>
          <a:bodyPr wrap="square" lIns="0" tIns="0" rIns="0" bIns="0" rtlCol="0" anchor="t">
            <a:spAutoFit/>
          </a:bodyPr>
          <a:lstStyle/>
          <a:p>
            <a:pPr algn="ctr">
              <a:lnSpc>
                <a:spcPts val="840"/>
              </a:lnSpc>
              <a:spcBef>
                <a:spcPct val="0"/>
              </a:spcBef>
            </a:pPr>
            <a:r>
              <a:rPr lang="en-US" sz="600" dirty="0">
                <a:solidFill>
                  <a:srgbClr val="333333"/>
                </a:solidFill>
                <a:latin typeface="A-OTF UD新ゴ Pro L" panose="020B0300000000000000" pitchFamily="34" charset="-128"/>
                <a:ea typeface="A-OTF UD新ゴ Pro L" panose="020B0300000000000000" pitchFamily="34" charset="-128"/>
                <a:cs typeface="Poppins"/>
                <a:sym typeface="Poppins"/>
              </a:rPr>
              <a:t>→ </a:t>
            </a:r>
            <a:r>
              <a:rPr lang="en-US" sz="600" dirty="0" err="1">
                <a:solidFill>
                  <a:srgbClr val="333333"/>
                </a:solidFill>
                <a:latin typeface="A-OTF UD新ゴ Pro L" panose="020B0300000000000000" pitchFamily="34" charset="-128"/>
                <a:ea typeface="A-OTF UD新ゴ Pro L" panose="020B0300000000000000" pitchFamily="34" charset="-128"/>
                <a:cs typeface="Poppins"/>
                <a:sym typeface="Poppins"/>
              </a:rPr>
              <a:t>登録後、保証証明書（PDF）をダウンロード</a:t>
            </a:r>
            <a:endParaRPr lang="en-US" sz="60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35" name="正方形/長方形 134">
            <a:extLst>
              <a:ext uri="{FF2B5EF4-FFF2-40B4-BE49-F238E27FC236}">
                <a16:creationId xmlns:a16="http://schemas.microsoft.com/office/drawing/2014/main" id="{FC3A4155-2816-980C-BCF8-24D19D5974DC}"/>
              </a:ext>
            </a:extLst>
          </p:cNvPr>
          <p:cNvSpPr/>
          <p:nvPr/>
        </p:nvSpPr>
        <p:spPr>
          <a:xfrm>
            <a:off x="317251" y="6472075"/>
            <a:ext cx="679462" cy="147370"/>
          </a:xfrm>
          <a:prstGeom prst="rect">
            <a:avLst/>
          </a:prstGeom>
          <a:solidFill>
            <a:srgbClr val="42B4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 name="TextBox 123"/>
          <p:cNvSpPr txBox="1"/>
          <p:nvPr/>
        </p:nvSpPr>
        <p:spPr>
          <a:xfrm>
            <a:off x="287512" y="6483997"/>
            <a:ext cx="709201" cy="121123"/>
          </a:xfrm>
          <a:prstGeom prst="rect">
            <a:avLst/>
          </a:prstGeom>
        </p:spPr>
        <p:txBody>
          <a:bodyPr lIns="0" tIns="0" rIns="0" bIns="0" rtlCol="0" anchor="t">
            <a:spAutoFit/>
          </a:bodyPr>
          <a:lstStyle/>
          <a:p>
            <a:pPr algn="ctr">
              <a:lnSpc>
                <a:spcPts val="980"/>
              </a:lnSpc>
              <a:spcBef>
                <a:spcPct val="0"/>
              </a:spcBef>
            </a:pPr>
            <a:r>
              <a:rPr lang="en-US" sz="700" dirty="0" err="1">
                <a:solidFill>
                  <a:srgbClr val="333333"/>
                </a:solidFill>
                <a:latin typeface="A-OTF UD新ゴ Pro L" panose="020B0300000000000000" pitchFamily="34" charset="-128"/>
                <a:ea typeface="A-OTF UD新ゴ Pro L" panose="020B0300000000000000" pitchFamily="34" charset="-128"/>
                <a:cs typeface="Poppins"/>
                <a:sym typeface="Poppins"/>
              </a:rPr>
              <a:t>サービスレベル</a:t>
            </a:r>
            <a:endPar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36" name="正方形/長方形 135">
            <a:extLst>
              <a:ext uri="{FF2B5EF4-FFF2-40B4-BE49-F238E27FC236}">
                <a16:creationId xmlns:a16="http://schemas.microsoft.com/office/drawing/2014/main" id="{86EE581B-34E2-1D86-C4C5-85E9849F8E5F}"/>
              </a:ext>
            </a:extLst>
          </p:cNvPr>
          <p:cNvSpPr/>
          <p:nvPr/>
        </p:nvSpPr>
        <p:spPr>
          <a:xfrm>
            <a:off x="3624573" y="6481989"/>
            <a:ext cx="672795" cy="125945"/>
          </a:xfrm>
          <a:prstGeom prst="rect">
            <a:avLst/>
          </a:prstGeom>
          <a:solidFill>
            <a:srgbClr val="3CCD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4" name="TextBox 124"/>
          <p:cNvSpPr txBox="1"/>
          <p:nvPr/>
        </p:nvSpPr>
        <p:spPr>
          <a:xfrm>
            <a:off x="3602449" y="6492733"/>
            <a:ext cx="709201" cy="121123"/>
          </a:xfrm>
          <a:prstGeom prst="rect">
            <a:avLst/>
          </a:prstGeom>
        </p:spPr>
        <p:txBody>
          <a:bodyPr lIns="0" tIns="0" rIns="0" bIns="0" rtlCol="0" anchor="t">
            <a:spAutoFit/>
          </a:bodyPr>
          <a:lstStyle/>
          <a:p>
            <a:pPr algn="ctr">
              <a:lnSpc>
                <a:spcPts val="980"/>
              </a:lnSpc>
              <a:spcBef>
                <a:spcPct val="0"/>
              </a:spcBef>
            </a:pPr>
            <a:r>
              <a:rPr lang="en-US" sz="700" dirty="0" err="1">
                <a:solidFill>
                  <a:srgbClr val="333333"/>
                </a:solidFill>
                <a:latin typeface="A-OTF UD新ゴ Pro L" panose="020B0300000000000000" pitchFamily="34" charset="-128"/>
                <a:ea typeface="A-OTF UD新ゴ Pro L" panose="020B0300000000000000" pitchFamily="34" charset="-128"/>
                <a:cs typeface="Poppins"/>
                <a:sym typeface="Poppins"/>
              </a:rPr>
              <a:t>サービスレベル</a:t>
            </a:r>
            <a:endPar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61" name="TextBox 61"/>
          <p:cNvSpPr txBox="1"/>
          <p:nvPr/>
        </p:nvSpPr>
        <p:spPr>
          <a:xfrm>
            <a:off x="5538946" y="146593"/>
            <a:ext cx="1867811" cy="242182"/>
          </a:xfrm>
          <a:prstGeom prst="rect">
            <a:avLst/>
          </a:prstGeom>
        </p:spPr>
        <p:txBody>
          <a:bodyPr wrap="square" lIns="0" tIns="0" rIns="0" bIns="0" rtlCol="0" anchor="t">
            <a:spAutoFit/>
          </a:bodyPr>
          <a:lstStyle/>
          <a:p>
            <a:pPr algn="ctr">
              <a:lnSpc>
                <a:spcPts val="1960"/>
              </a:lnSpc>
            </a:pPr>
            <a:r>
              <a:rPr lang="en-US" sz="1400" b="1" dirty="0">
                <a:solidFill>
                  <a:srgbClr val="FFFFFF"/>
                </a:solidFill>
                <a:latin typeface="A-OTF UD新ゴ Pro L" panose="020B0300000000000000" pitchFamily="34" charset="-128"/>
                <a:ea typeface="A-OTF UD新ゴ Pro L" panose="020B0300000000000000" pitchFamily="34" charset="-128"/>
                <a:cs typeface="Poppins Bold"/>
                <a:sym typeface="Poppins Bold"/>
              </a:rPr>
              <a:t>　APC NEWS 21号　</a:t>
            </a:r>
          </a:p>
        </p:txBody>
      </p:sp>
      <p:sp>
        <p:nvSpPr>
          <p:cNvPr id="139" name="正方形/長方形 138">
            <a:extLst>
              <a:ext uri="{FF2B5EF4-FFF2-40B4-BE49-F238E27FC236}">
                <a16:creationId xmlns:a16="http://schemas.microsoft.com/office/drawing/2014/main" id="{ECC1EF42-1C76-7D51-B5DB-D24E29B7DCC6}"/>
              </a:ext>
            </a:extLst>
          </p:cNvPr>
          <p:cNvSpPr/>
          <p:nvPr/>
        </p:nvSpPr>
        <p:spPr>
          <a:xfrm>
            <a:off x="167455" y="7080105"/>
            <a:ext cx="571370" cy="170239"/>
          </a:xfrm>
          <a:prstGeom prst="rect">
            <a:avLst/>
          </a:prstGeom>
          <a:solidFill>
            <a:srgbClr val="F9A7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5" name="TextBox 125"/>
          <p:cNvSpPr txBox="1"/>
          <p:nvPr/>
        </p:nvSpPr>
        <p:spPr>
          <a:xfrm>
            <a:off x="174704" y="7084422"/>
            <a:ext cx="554146" cy="174624"/>
          </a:xfrm>
          <a:prstGeom prst="rect">
            <a:avLst/>
          </a:prstGeom>
        </p:spPr>
        <p:txBody>
          <a:bodyPr lIns="0" tIns="0" rIns="0" bIns="0" rtlCol="0" anchor="t">
            <a:spAutoFit/>
          </a:bodyPr>
          <a:lstStyle/>
          <a:p>
            <a:pPr algn="ctr">
              <a:lnSpc>
                <a:spcPts val="1400"/>
              </a:lnSpc>
              <a:spcBef>
                <a:spcPct val="0"/>
              </a:spcBef>
            </a:pPr>
            <a:r>
              <a:rPr lang="en-US" sz="10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提供形態</a:t>
            </a:r>
            <a:endParaRPr lang="en-US" sz="10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正方形/長方形 218">
            <a:extLst>
              <a:ext uri="{FF2B5EF4-FFF2-40B4-BE49-F238E27FC236}">
                <a16:creationId xmlns:a16="http://schemas.microsoft.com/office/drawing/2014/main" id="{153E6192-344F-49B8-FCFC-BCB6E3DADE3C}"/>
              </a:ext>
            </a:extLst>
          </p:cNvPr>
          <p:cNvSpPr/>
          <p:nvPr/>
        </p:nvSpPr>
        <p:spPr>
          <a:xfrm>
            <a:off x="170750" y="4014192"/>
            <a:ext cx="1376571" cy="174624"/>
          </a:xfrm>
          <a:prstGeom prst="rect">
            <a:avLst/>
          </a:prstGeom>
          <a:solidFill>
            <a:srgbClr val="3CCD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8" name="正方形/長方形 217">
            <a:extLst>
              <a:ext uri="{FF2B5EF4-FFF2-40B4-BE49-F238E27FC236}">
                <a16:creationId xmlns:a16="http://schemas.microsoft.com/office/drawing/2014/main" id="{F8924168-C2C8-880B-AB84-9DE5A6389F83}"/>
              </a:ext>
            </a:extLst>
          </p:cNvPr>
          <p:cNvSpPr/>
          <p:nvPr/>
        </p:nvSpPr>
        <p:spPr>
          <a:xfrm>
            <a:off x="186566" y="2477317"/>
            <a:ext cx="1840715" cy="174624"/>
          </a:xfrm>
          <a:prstGeom prst="rect">
            <a:avLst/>
          </a:prstGeom>
          <a:solidFill>
            <a:srgbClr val="3CCD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7" name="正方形/長方形 216">
            <a:extLst>
              <a:ext uri="{FF2B5EF4-FFF2-40B4-BE49-F238E27FC236}">
                <a16:creationId xmlns:a16="http://schemas.microsoft.com/office/drawing/2014/main" id="{D982EACF-9E14-BAE4-0B8B-AE8F6400C205}"/>
              </a:ext>
            </a:extLst>
          </p:cNvPr>
          <p:cNvSpPr/>
          <p:nvPr/>
        </p:nvSpPr>
        <p:spPr>
          <a:xfrm>
            <a:off x="168849" y="476675"/>
            <a:ext cx="1469595" cy="174624"/>
          </a:xfrm>
          <a:prstGeom prst="rect">
            <a:avLst/>
          </a:prstGeom>
          <a:solidFill>
            <a:srgbClr val="3CCD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Group 2"/>
          <p:cNvGrpSpPr/>
          <p:nvPr/>
        </p:nvGrpSpPr>
        <p:grpSpPr>
          <a:xfrm>
            <a:off x="-593874" y="9936000"/>
            <a:ext cx="8406995" cy="756000"/>
            <a:chOff x="0" y="0"/>
            <a:chExt cx="3012877" cy="270933"/>
          </a:xfrm>
        </p:grpSpPr>
        <p:sp>
          <p:nvSpPr>
            <p:cNvPr id="3" name="Freeform 3"/>
            <p:cNvSpPr/>
            <p:nvPr/>
          </p:nvSpPr>
          <p:spPr>
            <a:xfrm>
              <a:off x="0" y="0"/>
              <a:ext cx="3012877" cy="270933"/>
            </a:xfrm>
            <a:custGeom>
              <a:avLst/>
              <a:gdLst/>
              <a:ahLst/>
              <a:cxnLst/>
              <a:rect l="l" t="t" r="r" b="b"/>
              <a:pathLst>
                <a:path w="3012877" h="270933">
                  <a:moveTo>
                    <a:pt x="0" y="0"/>
                  </a:moveTo>
                  <a:lnTo>
                    <a:pt x="3012877" y="0"/>
                  </a:lnTo>
                  <a:lnTo>
                    <a:pt x="3012877" y="270933"/>
                  </a:lnTo>
                  <a:lnTo>
                    <a:pt x="0" y="270933"/>
                  </a:lnTo>
                  <a:close/>
                </a:path>
              </a:pathLst>
            </a:custGeom>
            <a:solidFill>
              <a:srgbClr val="626469"/>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 name="TextBox 4"/>
            <p:cNvSpPr txBox="1"/>
            <p:nvPr/>
          </p:nvSpPr>
          <p:spPr>
            <a:xfrm>
              <a:off x="0" y="-28575"/>
              <a:ext cx="3012877" cy="299508"/>
            </a:xfrm>
            <a:prstGeom prst="rect">
              <a:avLst/>
            </a:prstGeom>
          </p:spPr>
          <p:txBody>
            <a:bodyPr lIns="50800" tIns="50800" rIns="50800" bIns="50800" rtlCol="0" anchor="ctr"/>
            <a:lstStyle/>
            <a:p>
              <a:pPr algn="ctr">
                <a:lnSpc>
                  <a:spcPts val="1680"/>
                </a:lnSpc>
              </a:pPr>
              <a:endParaRPr>
                <a:latin typeface="A-OTF UD新ゴ Pro L" panose="020B0300000000000000" pitchFamily="34" charset="-128"/>
                <a:ea typeface="A-OTF UD新ゴ Pro L" panose="020B0300000000000000" pitchFamily="34" charset="-128"/>
              </a:endParaRPr>
            </a:p>
          </p:txBody>
        </p:sp>
      </p:grpSp>
      <p:sp>
        <p:nvSpPr>
          <p:cNvPr id="5" name="Freeform 5"/>
          <p:cNvSpPr/>
          <p:nvPr/>
        </p:nvSpPr>
        <p:spPr>
          <a:xfrm>
            <a:off x="5886351" y="10002157"/>
            <a:ext cx="1468052" cy="510882"/>
          </a:xfrm>
          <a:custGeom>
            <a:avLst/>
            <a:gdLst/>
            <a:ahLst/>
            <a:cxnLst/>
            <a:rect l="l" t="t" r="r" b="b"/>
            <a:pathLst>
              <a:path w="1468052" h="510882">
                <a:moveTo>
                  <a:pt x="0" y="0"/>
                </a:moveTo>
                <a:lnTo>
                  <a:pt x="1468052" y="0"/>
                </a:lnTo>
                <a:lnTo>
                  <a:pt x="1468052" y="510882"/>
                </a:lnTo>
                <a:lnTo>
                  <a:pt x="0" y="510882"/>
                </a:lnTo>
                <a:lnTo>
                  <a:pt x="0" y="0"/>
                </a:lnTo>
                <a:close/>
              </a:path>
            </a:pathLst>
          </a:custGeom>
          <a:blipFill>
            <a:blip r:embed="rId2"/>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6" name="Group 6"/>
          <p:cNvGrpSpPr/>
          <p:nvPr/>
        </p:nvGrpSpPr>
        <p:grpSpPr>
          <a:xfrm>
            <a:off x="0" y="-9007"/>
            <a:ext cx="7560000" cy="512070"/>
            <a:chOff x="0" y="0"/>
            <a:chExt cx="2709333" cy="183514"/>
          </a:xfrm>
        </p:grpSpPr>
        <p:sp>
          <p:nvSpPr>
            <p:cNvPr id="7" name="Freeform 7"/>
            <p:cNvSpPr/>
            <p:nvPr/>
          </p:nvSpPr>
          <p:spPr>
            <a:xfrm>
              <a:off x="0" y="0"/>
              <a:ext cx="2709333" cy="183514"/>
            </a:xfrm>
            <a:custGeom>
              <a:avLst/>
              <a:gdLst/>
              <a:ahLst/>
              <a:cxnLst/>
              <a:rect l="l" t="t" r="r" b="b"/>
              <a:pathLst>
                <a:path w="2709333" h="183514">
                  <a:moveTo>
                    <a:pt x="0" y="0"/>
                  </a:moveTo>
                  <a:lnTo>
                    <a:pt x="2709333" y="0"/>
                  </a:lnTo>
                  <a:lnTo>
                    <a:pt x="2709333" y="183514"/>
                  </a:lnTo>
                  <a:lnTo>
                    <a:pt x="0" y="183514"/>
                  </a:lnTo>
                  <a:close/>
                </a:path>
              </a:pathLst>
            </a:custGeom>
            <a:solidFill>
              <a:srgbClr val="9FA0A4"/>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 name="TextBox 8"/>
            <p:cNvSpPr txBox="1"/>
            <p:nvPr/>
          </p:nvSpPr>
          <p:spPr>
            <a:xfrm>
              <a:off x="0" y="-28575"/>
              <a:ext cx="2709333" cy="212089"/>
            </a:xfrm>
            <a:prstGeom prst="rect">
              <a:avLst/>
            </a:prstGeom>
          </p:spPr>
          <p:txBody>
            <a:bodyPr lIns="50800" tIns="50800" rIns="50800" bIns="50800" rtlCol="0" anchor="ctr"/>
            <a:lstStyle/>
            <a:p>
              <a:pPr algn="ctr">
                <a:lnSpc>
                  <a:spcPts val="1680"/>
                </a:lnSpc>
              </a:pPr>
              <a:endParaRPr>
                <a:latin typeface="A-OTF UD新ゴ Pro L" panose="020B0300000000000000" pitchFamily="34" charset="-128"/>
                <a:ea typeface="A-OTF UD新ゴ Pro L" panose="020B0300000000000000" pitchFamily="34" charset="-128"/>
              </a:endParaRPr>
            </a:p>
          </p:txBody>
        </p:sp>
      </p:grpSp>
      <p:sp>
        <p:nvSpPr>
          <p:cNvPr id="9" name="Freeform 9"/>
          <p:cNvSpPr/>
          <p:nvPr/>
        </p:nvSpPr>
        <p:spPr>
          <a:xfrm>
            <a:off x="161801" y="174272"/>
            <a:ext cx="900000" cy="241525"/>
          </a:xfrm>
          <a:custGeom>
            <a:avLst/>
            <a:gdLst/>
            <a:ahLst/>
            <a:cxnLst/>
            <a:rect l="l" t="t" r="r" b="b"/>
            <a:pathLst>
              <a:path w="900000" h="241525">
                <a:moveTo>
                  <a:pt x="0" y="0"/>
                </a:moveTo>
                <a:lnTo>
                  <a:pt x="900000" y="0"/>
                </a:lnTo>
                <a:lnTo>
                  <a:pt x="900000" y="241525"/>
                </a:lnTo>
                <a:lnTo>
                  <a:pt x="0" y="241525"/>
                </a:lnTo>
                <a:lnTo>
                  <a:pt x="0" y="0"/>
                </a:lnTo>
                <a:close/>
              </a:path>
            </a:pathLst>
          </a:custGeom>
          <a:blipFill>
            <a:blip r:embed="rId3"/>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10" name="Group 10"/>
          <p:cNvGrpSpPr/>
          <p:nvPr/>
        </p:nvGrpSpPr>
        <p:grpSpPr>
          <a:xfrm>
            <a:off x="1765241" y="6094637"/>
            <a:ext cx="2214214" cy="857279"/>
            <a:chOff x="0" y="0"/>
            <a:chExt cx="793524" cy="270933"/>
          </a:xfrm>
        </p:grpSpPr>
        <p:sp>
          <p:nvSpPr>
            <p:cNvPr id="11" name="Freeform 11"/>
            <p:cNvSpPr/>
            <p:nvPr/>
          </p:nvSpPr>
          <p:spPr>
            <a:xfrm>
              <a:off x="0" y="0"/>
              <a:ext cx="793524" cy="270933"/>
            </a:xfrm>
            <a:custGeom>
              <a:avLst/>
              <a:gdLst/>
              <a:ahLst/>
              <a:cxnLst/>
              <a:rect l="l" t="t" r="r" b="b"/>
              <a:pathLst>
                <a:path w="793524" h="270933">
                  <a:moveTo>
                    <a:pt x="0" y="0"/>
                  </a:moveTo>
                  <a:lnTo>
                    <a:pt x="793524" y="0"/>
                  </a:lnTo>
                  <a:lnTo>
                    <a:pt x="793524" y="270933"/>
                  </a:lnTo>
                  <a:lnTo>
                    <a:pt x="0" y="270933"/>
                  </a:lnTo>
                  <a:close/>
                </a:path>
              </a:pathLst>
            </a:custGeom>
            <a:ln w="9525" cap="sq">
              <a:solidFill>
                <a:srgbClr val="333333"/>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2" name="TextBox 12"/>
            <p:cNvSpPr txBox="1"/>
            <p:nvPr/>
          </p:nvSpPr>
          <p:spPr>
            <a:xfrm>
              <a:off x="0" y="-28575"/>
              <a:ext cx="793524" cy="299508"/>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grpSp>
        <p:nvGrpSpPr>
          <p:cNvPr id="13" name="Group 13"/>
          <p:cNvGrpSpPr/>
          <p:nvPr/>
        </p:nvGrpSpPr>
        <p:grpSpPr>
          <a:xfrm>
            <a:off x="4005096" y="6094637"/>
            <a:ext cx="3348000" cy="859317"/>
            <a:chOff x="0" y="0"/>
            <a:chExt cx="1199848" cy="270933"/>
          </a:xfrm>
        </p:grpSpPr>
        <p:sp>
          <p:nvSpPr>
            <p:cNvPr id="14" name="Freeform 14"/>
            <p:cNvSpPr/>
            <p:nvPr/>
          </p:nvSpPr>
          <p:spPr>
            <a:xfrm>
              <a:off x="0" y="0"/>
              <a:ext cx="1199848" cy="270933"/>
            </a:xfrm>
            <a:custGeom>
              <a:avLst/>
              <a:gdLst/>
              <a:ahLst/>
              <a:cxnLst/>
              <a:rect l="l" t="t" r="r" b="b"/>
              <a:pathLst>
                <a:path w="1199848" h="270933">
                  <a:moveTo>
                    <a:pt x="0" y="0"/>
                  </a:moveTo>
                  <a:lnTo>
                    <a:pt x="1199848" y="0"/>
                  </a:lnTo>
                  <a:lnTo>
                    <a:pt x="1199848" y="270933"/>
                  </a:lnTo>
                  <a:lnTo>
                    <a:pt x="0" y="270933"/>
                  </a:lnTo>
                  <a:close/>
                </a:path>
              </a:pathLst>
            </a:custGeom>
            <a:ln w="9525" cap="sq">
              <a:solidFill>
                <a:srgbClr val="333333"/>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5" name="TextBox 15"/>
            <p:cNvSpPr txBox="1"/>
            <p:nvPr/>
          </p:nvSpPr>
          <p:spPr>
            <a:xfrm>
              <a:off x="0" y="-28575"/>
              <a:ext cx="1199848" cy="299508"/>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sp>
        <p:nvSpPr>
          <p:cNvPr id="16" name="Freeform 16"/>
          <p:cNvSpPr/>
          <p:nvPr/>
        </p:nvSpPr>
        <p:spPr>
          <a:xfrm>
            <a:off x="6073066" y="6328536"/>
            <a:ext cx="359761" cy="403658"/>
          </a:xfrm>
          <a:custGeom>
            <a:avLst/>
            <a:gdLst/>
            <a:ahLst/>
            <a:cxnLst/>
            <a:rect l="l" t="t" r="r" b="b"/>
            <a:pathLst>
              <a:path w="359761" h="403658">
                <a:moveTo>
                  <a:pt x="0" y="0"/>
                </a:moveTo>
                <a:lnTo>
                  <a:pt x="359761" y="0"/>
                </a:lnTo>
                <a:lnTo>
                  <a:pt x="359761" y="403659"/>
                </a:lnTo>
                <a:lnTo>
                  <a:pt x="0" y="4036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7" name="Freeform 17"/>
          <p:cNvSpPr/>
          <p:nvPr/>
        </p:nvSpPr>
        <p:spPr>
          <a:xfrm>
            <a:off x="5089718" y="6320924"/>
            <a:ext cx="528654" cy="366213"/>
          </a:xfrm>
          <a:custGeom>
            <a:avLst/>
            <a:gdLst/>
            <a:ahLst/>
            <a:cxnLst/>
            <a:rect l="l" t="t" r="r" b="b"/>
            <a:pathLst>
              <a:path w="528654" h="366213">
                <a:moveTo>
                  <a:pt x="0" y="0"/>
                </a:moveTo>
                <a:lnTo>
                  <a:pt x="528654" y="0"/>
                </a:lnTo>
                <a:lnTo>
                  <a:pt x="528654" y="366213"/>
                </a:lnTo>
                <a:lnTo>
                  <a:pt x="0" y="36621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8" name="Freeform 18"/>
          <p:cNvSpPr/>
          <p:nvPr/>
        </p:nvSpPr>
        <p:spPr>
          <a:xfrm>
            <a:off x="2344340" y="6428116"/>
            <a:ext cx="380875" cy="202210"/>
          </a:xfrm>
          <a:custGeom>
            <a:avLst/>
            <a:gdLst/>
            <a:ahLst/>
            <a:cxnLst/>
            <a:rect l="l" t="t" r="r" b="b"/>
            <a:pathLst>
              <a:path w="380875" h="202210">
                <a:moveTo>
                  <a:pt x="0" y="0"/>
                </a:moveTo>
                <a:lnTo>
                  <a:pt x="380875" y="0"/>
                </a:lnTo>
                <a:lnTo>
                  <a:pt x="380875" y="202210"/>
                </a:lnTo>
                <a:lnTo>
                  <a:pt x="0" y="2022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9" name="Freeform 19"/>
          <p:cNvSpPr/>
          <p:nvPr/>
        </p:nvSpPr>
        <p:spPr>
          <a:xfrm>
            <a:off x="2708407" y="6343276"/>
            <a:ext cx="348170" cy="378445"/>
          </a:xfrm>
          <a:custGeom>
            <a:avLst/>
            <a:gdLst/>
            <a:ahLst/>
            <a:cxnLst/>
            <a:rect l="l" t="t" r="r" b="b"/>
            <a:pathLst>
              <a:path w="348170" h="378445">
                <a:moveTo>
                  <a:pt x="0" y="0"/>
                </a:moveTo>
                <a:lnTo>
                  <a:pt x="348170" y="0"/>
                </a:lnTo>
                <a:lnTo>
                  <a:pt x="348170" y="378445"/>
                </a:lnTo>
                <a:lnTo>
                  <a:pt x="0" y="37844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0" name="Freeform 20"/>
          <p:cNvSpPr/>
          <p:nvPr/>
        </p:nvSpPr>
        <p:spPr>
          <a:xfrm>
            <a:off x="2632007" y="6279948"/>
            <a:ext cx="186416" cy="184085"/>
          </a:xfrm>
          <a:custGeom>
            <a:avLst/>
            <a:gdLst/>
            <a:ahLst/>
            <a:cxnLst/>
            <a:rect l="l" t="t" r="r" b="b"/>
            <a:pathLst>
              <a:path w="186416" h="184085">
                <a:moveTo>
                  <a:pt x="0" y="0"/>
                </a:moveTo>
                <a:lnTo>
                  <a:pt x="186416" y="0"/>
                </a:lnTo>
                <a:lnTo>
                  <a:pt x="186416" y="184085"/>
                </a:lnTo>
                <a:lnTo>
                  <a:pt x="0" y="18408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21" name="Group 21"/>
          <p:cNvGrpSpPr/>
          <p:nvPr/>
        </p:nvGrpSpPr>
        <p:grpSpPr>
          <a:xfrm>
            <a:off x="170714" y="7245747"/>
            <a:ext cx="2081720" cy="322718"/>
            <a:chOff x="0" y="0"/>
            <a:chExt cx="802610" cy="124424"/>
          </a:xfrm>
        </p:grpSpPr>
        <p:sp>
          <p:nvSpPr>
            <p:cNvPr id="22" name="Freeform 22"/>
            <p:cNvSpPr/>
            <p:nvPr/>
          </p:nvSpPr>
          <p:spPr>
            <a:xfrm>
              <a:off x="0" y="0"/>
              <a:ext cx="802610" cy="124424"/>
            </a:xfrm>
            <a:custGeom>
              <a:avLst/>
              <a:gdLst/>
              <a:ahLst/>
              <a:cxnLst/>
              <a:rect l="l" t="t" r="r" b="b"/>
              <a:pathLst>
                <a:path w="802610" h="124424">
                  <a:moveTo>
                    <a:pt x="0" y="0"/>
                  </a:moveTo>
                  <a:lnTo>
                    <a:pt x="599410" y="0"/>
                  </a:lnTo>
                  <a:lnTo>
                    <a:pt x="802610" y="62212"/>
                  </a:lnTo>
                  <a:lnTo>
                    <a:pt x="599410" y="124424"/>
                  </a:lnTo>
                  <a:lnTo>
                    <a:pt x="0" y="124424"/>
                  </a:lnTo>
                  <a:lnTo>
                    <a:pt x="203200" y="62212"/>
                  </a:lnTo>
                  <a:lnTo>
                    <a:pt x="0" y="0"/>
                  </a:lnTo>
                  <a:close/>
                </a:path>
              </a:pathLst>
            </a:custGeom>
            <a:solidFill>
              <a:srgbClr val="3DCD58"/>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3" name="TextBox 23"/>
            <p:cNvSpPr txBox="1"/>
            <p:nvPr/>
          </p:nvSpPr>
          <p:spPr>
            <a:xfrm>
              <a:off x="177800" y="-28575"/>
              <a:ext cx="548610" cy="152999"/>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grpSp>
        <p:nvGrpSpPr>
          <p:cNvPr id="24" name="Group 24"/>
          <p:cNvGrpSpPr/>
          <p:nvPr/>
        </p:nvGrpSpPr>
        <p:grpSpPr>
          <a:xfrm>
            <a:off x="1872238" y="7245747"/>
            <a:ext cx="2081720" cy="322718"/>
            <a:chOff x="0" y="0"/>
            <a:chExt cx="802610" cy="124424"/>
          </a:xfrm>
        </p:grpSpPr>
        <p:sp>
          <p:nvSpPr>
            <p:cNvPr id="25" name="Freeform 25"/>
            <p:cNvSpPr/>
            <p:nvPr/>
          </p:nvSpPr>
          <p:spPr>
            <a:xfrm>
              <a:off x="0" y="0"/>
              <a:ext cx="802610" cy="124424"/>
            </a:xfrm>
            <a:custGeom>
              <a:avLst/>
              <a:gdLst/>
              <a:ahLst/>
              <a:cxnLst/>
              <a:rect l="l" t="t" r="r" b="b"/>
              <a:pathLst>
                <a:path w="802610" h="124424">
                  <a:moveTo>
                    <a:pt x="0" y="0"/>
                  </a:moveTo>
                  <a:lnTo>
                    <a:pt x="599410" y="0"/>
                  </a:lnTo>
                  <a:lnTo>
                    <a:pt x="802610" y="62212"/>
                  </a:lnTo>
                  <a:lnTo>
                    <a:pt x="599410" y="124424"/>
                  </a:lnTo>
                  <a:lnTo>
                    <a:pt x="0" y="124424"/>
                  </a:lnTo>
                  <a:lnTo>
                    <a:pt x="203200" y="62212"/>
                  </a:lnTo>
                  <a:lnTo>
                    <a:pt x="0" y="0"/>
                  </a:lnTo>
                  <a:close/>
                </a:path>
              </a:pathLst>
            </a:custGeom>
            <a:solidFill>
              <a:srgbClr val="3DCD58"/>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6" name="TextBox 26"/>
            <p:cNvSpPr txBox="1"/>
            <p:nvPr/>
          </p:nvSpPr>
          <p:spPr>
            <a:xfrm>
              <a:off x="177800" y="-28575"/>
              <a:ext cx="548610" cy="152999"/>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grpSp>
        <p:nvGrpSpPr>
          <p:cNvPr id="27" name="Group 27"/>
          <p:cNvGrpSpPr/>
          <p:nvPr/>
        </p:nvGrpSpPr>
        <p:grpSpPr>
          <a:xfrm>
            <a:off x="3573762" y="7245747"/>
            <a:ext cx="2081720" cy="322718"/>
            <a:chOff x="0" y="0"/>
            <a:chExt cx="802610" cy="124424"/>
          </a:xfrm>
        </p:grpSpPr>
        <p:sp>
          <p:nvSpPr>
            <p:cNvPr id="28" name="Freeform 28"/>
            <p:cNvSpPr/>
            <p:nvPr/>
          </p:nvSpPr>
          <p:spPr>
            <a:xfrm>
              <a:off x="0" y="0"/>
              <a:ext cx="802610" cy="124424"/>
            </a:xfrm>
            <a:custGeom>
              <a:avLst/>
              <a:gdLst/>
              <a:ahLst/>
              <a:cxnLst/>
              <a:rect l="l" t="t" r="r" b="b"/>
              <a:pathLst>
                <a:path w="802610" h="124424">
                  <a:moveTo>
                    <a:pt x="0" y="0"/>
                  </a:moveTo>
                  <a:lnTo>
                    <a:pt x="599410" y="0"/>
                  </a:lnTo>
                  <a:lnTo>
                    <a:pt x="802610" y="62212"/>
                  </a:lnTo>
                  <a:lnTo>
                    <a:pt x="599410" y="124424"/>
                  </a:lnTo>
                  <a:lnTo>
                    <a:pt x="0" y="124424"/>
                  </a:lnTo>
                  <a:lnTo>
                    <a:pt x="203200" y="62212"/>
                  </a:lnTo>
                  <a:lnTo>
                    <a:pt x="0" y="0"/>
                  </a:lnTo>
                  <a:close/>
                </a:path>
              </a:pathLst>
            </a:custGeom>
            <a:solidFill>
              <a:srgbClr val="3DCD58"/>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9" name="TextBox 29"/>
            <p:cNvSpPr txBox="1"/>
            <p:nvPr/>
          </p:nvSpPr>
          <p:spPr>
            <a:xfrm>
              <a:off x="177800" y="-28575"/>
              <a:ext cx="548610" cy="152999"/>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grpSp>
        <p:nvGrpSpPr>
          <p:cNvPr id="30" name="Group 30"/>
          <p:cNvGrpSpPr/>
          <p:nvPr/>
        </p:nvGrpSpPr>
        <p:grpSpPr>
          <a:xfrm>
            <a:off x="5275285" y="7245747"/>
            <a:ext cx="2081720" cy="322718"/>
            <a:chOff x="0" y="0"/>
            <a:chExt cx="802610" cy="124424"/>
          </a:xfrm>
        </p:grpSpPr>
        <p:sp>
          <p:nvSpPr>
            <p:cNvPr id="31" name="Freeform 31"/>
            <p:cNvSpPr/>
            <p:nvPr/>
          </p:nvSpPr>
          <p:spPr>
            <a:xfrm>
              <a:off x="0" y="0"/>
              <a:ext cx="802610" cy="124424"/>
            </a:xfrm>
            <a:custGeom>
              <a:avLst/>
              <a:gdLst/>
              <a:ahLst/>
              <a:cxnLst/>
              <a:rect l="l" t="t" r="r" b="b"/>
              <a:pathLst>
                <a:path w="802610" h="124424">
                  <a:moveTo>
                    <a:pt x="0" y="0"/>
                  </a:moveTo>
                  <a:lnTo>
                    <a:pt x="599410" y="0"/>
                  </a:lnTo>
                  <a:lnTo>
                    <a:pt x="802610" y="62212"/>
                  </a:lnTo>
                  <a:lnTo>
                    <a:pt x="599410" y="124424"/>
                  </a:lnTo>
                  <a:lnTo>
                    <a:pt x="0" y="124424"/>
                  </a:lnTo>
                  <a:lnTo>
                    <a:pt x="203200" y="62212"/>
                  </a:lnTo>
                  <a:lnTo>
                    <a:pt x="0" y="0"/>
                  </a:lnTo>
                  <a:close/>
                </a:path>
              </a:pathLst>
            </a:custGeom>
            <a:solidFill>
              <a:srgbClr val="3DCD58"/>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2" name="TextBox 32"/>
            <p:cNvSpPr txBox="1"/>
            <p:nvPr/>
          </p:nvSpPr>
          <p:spPr>
            <a:xfrm>
              <a:off x="177800" y="-28575"/>
              <a:ext cx="548610" cy="152999"/>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sp>
        <p:nvSpPr>
          <p:cNvPr id="33" name="Freeform 33"/>
          <p:cNvSpPr/>
          <p:nvPr/>
        </p:nvSpPr>
        <p:spPr>
          <a:xfrm>
            <a:off x="1339886" y="7240032"/>
            <a:ext cx="321820" cy="321820"/>
          </a:xfrm>
          <a:custGeom>
            <a:avLst/>
            <a:gdLst/>
            <a:ahLst/>
            <a:cxnLst/>
            <a:rect l="l" t="t" r="r" b="b"/>
            <a:pathLst>
              <a:path w="321820" h="321820">
                <a:moveTo>
                  <a:pt x="0" y="0"/>
                </a:moveTo>
                <a:lnTo>
                  <a:pt x="321820" y="0"/>
                </a:lnTo>
                <a:lnTo>
                  <a:pt x="321820" y="321820"/>
                </a:lnTo>
                <a:lnTo>
                  <a:pt x="0" y="32182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4" name="Freeform 34"/>
          <p:cNvSpPr/>
          <p:nvPr/>
        </p:nvSpPr>
        <p:spPr>
          <a:xfrm>
            <a:off x="1081236" y="7282741"/>
            <a:ext cx="240324" cy="240324"/>
          </a:xfrm>
          <a:custGeom>
            <a:avLst/>
            <a:gdLst/>
            <a:ahLst/>
            <a:cxnLst/>
            <a:rect l="l" t="t" r="r" b="b"/>
            <a:pathLst>
              <a:path w="240324" h="240324">
                <a:moveTo>
                  <a:pt x="0" y="0"/>
                </a:moveTo>
                <a:lnTo>
                  <a:pt x="240324" y="0"/>
                </a:lnTo>
                <a:lnTo>
                  <a:pt x="240324" y="240324"/>
                </a:lnTo>
                <a:lnTo>
                  <a:pt x="0" y="24032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5" name="Freeform 35"/>
          <p:cNvSpPr/>
          <p:nvPr/>
        </p:nvSpPr>
        <p:spPr>
          <a:xfrm>
            <a:off x="2652995" y="7277986"/>
            <a:ext cx="217591" cy="238782"/>
          </a:xfrm>
          <a:custGeom>
            <a:avLst/>
            <a:gdLst/>
            <a:ahLst/>
            <a:cxnLst/>
            <a:rect l="l" t="t" r="r" b="b"/>
            <a:pathLst>
              <a:path w="217591" h="238782">
                <a:moveTo>
                  <a:pt x="0" y="0"/>
                </a:moveTo>
                <a:lnTo>
                  <a:pt x="217590" y="0"/>
                </a:lnTo>
                <a:lnTo>
                  <a:pt x="217590" y="238782"/>
                </a:lnTo>
                <a:lnTo>
                  <a:pt x="0" y="23878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6" name="Freeform 36"/>
          <p:cNvSpPr/>
          <p:nvPr/>
        </p:nvSpPr>
        <p:spPr>
          <a:xfrm>
            <a:off x="2899160" y="7332408"/>
            <a:ext cx="257583" cy="213794"/>
          </a:xfrm>
          <a:custGeom>
            <a:avLst/>
            <a:gdLst/>
            <a:ahLst/>
            <a:cxnLst/>
            <a:rect l="l" t="t" r="r" b="b"/>
            <a:pathLst>
              <a:path w="257583" h="213794">
                <a:moveTo>
                  <a:pt x="0" y="0"/>
                </a:moveTo>
                <a:lnTo>
                  <a:pt x="257583" y="0"/>
                </a:lnTo>
                <a:lnTo>
                  <a:pt x="257583" y="213794"/>
                </a:lnTo>
                <a:lnTo>
                  <a:pt x="0" y="213794"/>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7" name="Freeform 37"/>
          <p:cNvSpPr/>
          <p:nvPr/>
        </p:nvSpPr>
        <p:spPr>
          <a:xfrm>
            <a:off x="877320" y="7299407"/>
            <a:ext cx="184481" cy="206991"/>
          </a:xfrm>
          <a:custGeom>
            <a:avLst/>
            <a:gdLst/>
            <a:ahLst/>
            <a:cxnLst/>
            <a:rect l="l" t="t" r="r" b="b"/>
            <a:pathLst>
              <a:path w="184481" h="206991">
                <a:moveTo>
                  <a:pt x="0" y="0"/>
                </a:moveTo>
                <a:lnTo>
                  <a:pt x="184481" y="0"/>
                </a:lnTo>
                <a:lnTo>
                  <a:pt x="184481" y="206991"/>
                </a:lnTo>
                <a:lnTo>
                  <a:pt x="0" y="206991"/>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8" name="Freeform 38"/>
          <p:cNvSpPr/>
          <p:nvPr/>
        </p:nvSpPr>
        <p:spPr>
          <a:xfrm>
            <a:off x="3138780" y="7263452"/>
            <a:ext cx="134796" cy="151244"/>
          </a:xfrm>
          <a:custGeom>
            <a:avLst/>
            <a:gdLst/>
            <a:ahLst/>
            <a:cxnLst/>
            <a:rect l="l" t="t" r="r" b="b"/>
            <a:pathLst>
              <a:path w="134796" h="151244">
                <a:moveTo>
                  <a:pt x="0" y="0"/>
                </a:moveTo>
                <a:lnTo>
                  <a:pt x="134796" y="0"/>
                </a:lnTo>
                <a:lnTo>
                  <a:pt x="134796" y="151245"/>
                </a:lnTo>
                <a:lnTo>
                  <a:pt x="0" y="151245"/>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9" name="Freeform 39"/>
          <p:cNvSpPr/>
          <p:nvPr/>
        </p:nvSpPr>
        <p:spPr>
          <a:xfrm>
            <a:off x="4402744" y="7289527"/>
            <a:ext cx="259036" cy="259036"/>
          </a:xfrm>
          <a:custGeom>
            <a:avLst/>
            <a:gdLst/>
            <a:ahLst/>
            <a:cxnLst/>
            <a:rect l="l" t="t" r="r" b="b"/>
            <a:pathLst>
              <a:path w="259036" h="259036">
                <a:moveTo>
                  <a:pt x="0" y="0"/>
                </a:moveTo>
                <a:lnTo>
                  <a:pt x="259036" y="0"/>
                </a:lnTo>
                <a:lnTo>
                  <a:pt x="259036" y="259035"/>
                </a:lnTo>
                <a:lnTo>
                  <a:pt x="0" y="259035"/>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0" name="Freeform 40"/>
          <p:cNvSpPr/>
          <p:nvPr/>
        </p:nvSpPr>
        <p:spPr>
          <a:xfrm>
            <a:off x="4614622" y="7263452"/>
            <a:ext cx="144037" cy="161613"/>
          </a:xfrm>
          <a:custGeom>
            <a:avLst/>
            <a:gdLst/>
            <a:ahLst/>
            <a:cxnLst/>
            <a:rect l="l" t="t" r="r" b="b"/>
            <a:pathLst>
              <a:path w="144037" h="161613">
                <a:moveTo>
                  <a:pt x="0" y="0"/>
                </a:moveTo>
                <a:lnTo>
                  <a:pt x="144037" y="0"/>
                </a:lnTo>
                <a:lnTo>
                  <a:pt x="144037" y="161613"/>
                </a:lnTo>
                <a:lnTo>
                  <a:pt x="0" y="161613"/>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1" name="Freeform 41"/>
          <p:cNvSpPr/>
          <p:nvPr/>
        </p:nvSpPr>
        <p:spPr>
          <a:xfrm>
            <a:off x="6242404" y="7275137"/>
            <a:ext cx="235236" cy="263939"/>
          </a:xfrm>
          <a:custGeom>
            <a:avLst/>
            <a:gdLst/>
            <a:ahLst/>
            <a:cxnLst/>
            <a:rect l="l" t="t" r="r" b="b"/>
            <a:pathLst>
              <a:path w="235236" h="263939">
                <a:moveTo>
                  <a:pt x="0" y="0"/>
                </a:moveTo>
                <a:lnTo>
                  <a:pt x="235236" y="0"/>
                </a:lnTo>
                <a:lnTo>
                  <a:pt x="235236" y="263939"/>
                </a:lnTo>
                <a:lnTo>
                  <a:pt x="0" y="263939"/>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42" name="Group 42"/>
          <p:cNvGrpSpPr/>
          <p:nvPr/>
        </p:nvGrpSpPr>
        <p:grpSpPr>
          <a:xfrm>
            <a:off x="181224" y="10029036"/>
            <a:ext cx="3039414" cy="484004"/>
            <a:chOff x="0" y="0"/>
            <a:chExt cx="1089257" cy="173456"/>
          </a:xfrm>
        </p:grpSpPr>
        <p:sp>
          <p:nvSpPr>
            <p:cNvPr id="43" name="Freeform 43"/>
            <p:cNvSpPr/>
            <p:nvPr/>
          </p:nvSpPr>
          <p:spPr>
            <a:xfrm>
              <a:off x="0" y="0"/>
              <a:ext cx="1089257" cy="173456"/>
            </a:xfrm>
            <a:custGeom>
              <a:avLst/>
              <a:gdLst/>
              <a:ahLst/>
              <a:cxnLst/>
              <a:rect l="l" t="t" r="r" b="b"/>
              <a:pathLst>
                <a:path w="1089257" h="173456">
                  <a:moveTo>
                    <a:pt x="0" y="0"/>
                  </a:moveTo>
                  <a:lnTo>
                    <a:pt x="1089257" y="0"/>
                  </a:lnTo>
                  <a:lnTo>
                    <a:pt x="1089257" y="173456"/>
                  </a:lnTo>
                  <a:lnTo>
                    <a:pt x="0" y="173456"/>
                  </a:lnTo>
                  <a:close/>
                </a:path>
              </a:pathLst>
            </a:custGeom>
            <a:solidFill>
              <a:srgbClr val="FFFFFF"/>
            </a:solidFill>
            <a:ln cap="sq">
              <a:no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4" name="TextBox 44"/>
            <p:cNvSpPr txBox="1"/>
            <p:nvPr/>
          </p:nvSpPr>
          <p:spPr>
            <a:xfrm>
              <a:off x="0" y="-161925"/>
              <a:ext cx="1089257" cy="335381"/>
            </a:xfrm>
            <a:prstGeom prst="rect">
              <a:avLst/>
            </a:prstGeom>
          </p:spPr>
          <p:txBody>
            <a:bodyPr lIns="50800" tIns="50800" rIns="50800" bIns="50800" rtlCol="0" anchor="ctr"/>
            <a:lstStyle/>
            <a:p>
              <a:pPr algn="ctr">
                <a:lnSpc>
                  <a:spcPts val="1960"/>
                </a:lnSpc>
              </a:pPr>
              <a:endParaRPr>
                <a:latin typeface="A-OTF UD新ゴ Pro L" panose="020B0300000000000000" pitchFamily="34" charset="-128"/>
                <a:ea typeface="A-OTF UD新ゴ Pro L" panose="020B0300000000000000" pitchFamily="34" charset="-128"/>
              </a:endParaRPr>
            </a:p>
          </p:txBody>
        </p:sp>
      </p:grpSp>
      <p:sp>
        <p:nvSpPr>
          <p:cNvPr id="45" name="AutoShape 45"/>
          <p:cNvSpPr/>
          <p:nvPr/>
        </p:nvSpPr>
        <p:spPr>
          <a:xfrm>
            <a:off x="-28479" y="8142179"/>
            <a:ext cx="7597390" cy="0"/>
          </a:xfrm>
          <a:prstGeom prst="line">
            <a:avLst/>
          </a:prstGeom>
          <a:ln w="9525" cap="flat">
            <a:solidFill>
              <a:srgbClr val="009530"/>
            </a:solidFill>
            <a:prstDash val="solid"/>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6" name="Freeform 46"/>
          <p:cNvSpPr/>
          <p:nvPr/>
        </p:nvSpPr>
        <p:spPr>
          <a:xfrm>
            <a:off x="1831334" y="6166112"/>
            <a:ext cx="533973" cy="629251"/>
          </a:xfrm>
          <a:custGeom>
            <a:avLst/>
            <a:gdLst/>
            <a:ahLst/>
            <a:cxnLst/>
            <a:rect l="l" t="t" r="r" b="b"/>
            <a:pathLst>
              <a:path w="533973" h="629251">
                <a:moveTo>
                  <a:pt x="0" y="0"/>
                </a:moveTo>
                <a:lnTo>
                  <a:pt x="533973" y="0"/>
                </a:lnTo>
                <a:lnTo>
                  <a:pt x="533973" y="629251"/>
                </a:lnTo>
                <a:lnTo>
                  <a:pt x="0" y="629251"/>
                </a:lnTo>
                <a:lnTo>
                  <a:pt x="0" y="0"/>
                </a:lnTo>
                <a:close/>
              </a:path>
            </a:pathLst>
          </a:custGeom>
          <a:blipFill>
            <a:blip r:embed="rId15"/>
            <a:stretch>
              <a:fillRect t="-3097" b="-16928"/>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7" name="Freeform 47"/>
          <p:cNvSpPr/>
          <p:nvPr/>
        </p:nvSpPr>
        <p:spPr>
          <a:xfrm>
            <a:off x="4093484" y="6147317"/>
            <a:ext cx="508008" cy="598652"/>
          </a:xfrm>
          <a:custGeom>
            <a:avLst/>
            <a:gdLst/>
            <a:ahLst/>
            <a:cxnLst/>
            <a:rect l="l" t="t" r="r" b="b"/>
            <a:pathLst>
              <a:path w="508008" h="598652">
                <a:moveTo>
                  <a:pt x="0" y="0"/>
                </a:moveTo>
                <a:lnTo>
                  <a:pt x="508007" y="0"/>
                </a:lnTo>
                <a:lnTo>
                  <a:pt x="508007" y="598652"/>
                </a:lnTo>
                <a:lnTo>
                  <a:pt x="0" y="598652"/>
                </a:lnTo>
                <a:lnTo>
                  <a:pt x="0" y="0"/>
                </a:lnTo>
                <a:close/>
              </a:path>
            </a:pathLst>
          </a:custGeom>
          <a:blipFill>
            <a:blip r:embed="rId15"/>
            <a:stretch>
              <a:fillRect t="-3097" b="-16928"/>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8" name="Freeform 48"/>
          <p:cNvSpPr/>
          <p:nvPr/>
        </p:nvSpPr>
        <p:spPr>
          <a:xfrm>
            <a:off x="4708843" y="6402616"/>
            <a:ext cx="380875" cy="202210"/>
          </a:xfrm>
          <a:custGeom>
            <a:avLst/>
            <a:gdLst/>
            <a:ahLst/>
            <a:cxnLst/>
            <a:rect l="l" t="t" r="r" b="b"/>
            <a:pathLst>
              <a:path w="380875" h="202210">
                <a:moveTo>
                  <a:pt x="0" y="0"/>
                </a:moveTo>
                <a:lnTo>
                  <a:pt x="380875" y="0"/>
                </a:lnTo>
                <a:lnTo>
                  <a:pt x="380875" y="202210"/>
                </a:lnTo>
                <a:lnTo>
                  <a:pt x="0" y="2022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9" name="Freeform 49"/>
          <p:cNvSpPr/>
          <p:nvPr/>
        </p:nvSpPr>
        <p:spPr>
          <a:xfrm>
            <a:off x="5670743" y="6413376"/>
            <a:ext cx="380875" cy="202210"/>
          </a:xfrm>
          <a:custGeom>
            <a:avLst/>
            <a:gdLst/>
            <a:ahLst/>
            <a:cxnLst/>
            <a:rect l="l" t="t" r="r" b="b"/>
            <a:pathLst>
              <a:path w="380875" h="202210">
                <a:moveTo>
                  <a:pt x="0" y="0"/>
                </a:moveTo>
                <a:lnTo>
                  <a:pt x="380875" y="0"/>
                </a:lnTo>
                <a:lnTo>
                  <a:pt x="380875" y="202211"/>
                </a:lnTo>
                <a:lnTo>
                  <a:pt x="0" y="20221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50" name="Freeform 50"/>
          <p:cNvSpPr/>
          <p:nvPr/>
        </p:nvSpPr>
        <p:spPr>
          <a:xfrm>
            <a:off x="3396980" y="6150634"/>
            <a:ext cx="317970" cy="317970"/>
          </a:xfrm>
          <a:custGeom>
            <a:avLst/>
            <a:gdLst/>
            <a:ahLst/>
            <a:cxnLst/>
            <a:rect l="l" t="t" r="r" b="b"/>
            <a:pathLst>
              <a:path w="317970" h="317970">
                <a:moveTo>
                  <a:pt x="0" y="0"/>
                </a:moveTo>
                <a:lnTo>
                  <a:pt x="317970" y="0"/>
                </a:lnTo>
                <a:lnTo>
                  <a:pt x="317970" y="317970"/>
                </a:lnTo>
                <a:lnTo>
                  <a:pt x="0" y="317970"/>
                </a:lnTo>
                <a:lnTo>
                  <a:pt x="0" y="0"/>
                </a:lnTo>
                <a:close/>
              </a:path>
            </a:pathLst>
          </a:custGeom>
          <a:blipFill>
            <a:blip>
              <a:alphaModFix amt="50000"/>
              <a:extLst>
                <a:ext uri="{96DAC541-7B7A-43D3-8B79-37D633B846F1}">
                  <asvg:svgBlip xmlns:asvg="http://schemas.microsoft.com/office/drawing/2016/SVG/main" r:embed="rId16"/>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51" name="Freeform 51"/>
          <p:cNvSpPr/>
          <p:nvPr/>
        </p:nvSpPr>
        <p:spPr>
          <a:xfrm>
            <a:off x="6895760" y="2394833"/>
            <a:ext cx="495000" cy="495000"/>
          </a:xfrm>
          <a:custGeom>
            <a:avLst/>
            <a:gdLst/>
            <a:ahLst/>
            <a:cxnLst/>
            <a:rect l="l" t="t" r="r" b="b"/>
            <a:pathLst>
              <a:path w="495000" h="495000">
                <a:moveTo>
                  <a:pt x="0" y="0"/>
                </a:moveTo>
                <a:lnTo>
                  <a:pt x="495000" y="0"/>
                </a:lnTo>
                <a:lnTo>
                  <a:pt x="495000" y="495000"/>
                </a:lnTo>
                <a:lnTo>
                  <a:pt x="0" y="495000"/>
                </a:lnTo>
                <a:lnTo>
                  <a:pt x="0" y="0"/>
                </a:lnTo>
                <a:close/>
              </a:path>
            </a:pathLst>
          </a:custGeom>
          <a:blipFill>
            <a:blip r:embed="rId17"/>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52" name="Group 52"/>
          <p:cNvGrpSpPr/>
          <p:nvPr/>
        </p:nvGrpSpPr>
        <p:grpSpPr>
          <a:xfrm>
            <a:off x="180936" y="656549"/>
            <a:ext cx="7187260" cy="219075"/>
            <a:chOff x="0" y="0"/>
            <a:chExt cx="2582440" cy="78512"/>
          </a:xfrm>
        </p:grpSpPr>
        <p:sp>
          <p:nvSpPr>
            <p:cNvPr id="53" name="Freeform 53"/>
            <p:cNvSpPr/>
            <p:nvPr/>
          </p:nvSpPr>
          <p:spPr>
            <a:xfrm>
              <a:off x="0" y="0"/>
              <a:ext cx="2582440" cy="78512"/>
            </a:xfrm>
            <a:custGeom>
              <a:avLst/>
              <a:gdLst/>
              <a:ahLst/>
              <a:cxnLst/>
              <a:rect l="l" t="t" r="r" b="b"/>
              <a:pathLst>
                <a:path w="2582440" h="78512">
                  <a:moveTo>
                    <a:pt x="0" y="0"/>
                  </a:moveTo>
                  <a:lnTo>
                    <a:pt x="2582440" y="0"/>
                  </a:lnTo>
                  <a:lnTo>
                    <a:pt x="2582440" y="78512"/>
                  </a:lnTo>
                  <a:lnTo>
                    <a:pt x="0" y="78512"/>
                  </a:lnTo>
                  <a:close/>
                </a:path>
              </a:pathLst>
            </a:custGeom>
            <a:ln w="9525" cap="sq">
              <a:solidFill>
                <a:srgbClr val="333333"/>
              </a:solidFill>
              <a:prstDash val="sysDot"/>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54" name="TextBox 54"/>
            <p:cNvSpPr txBox="1"/>
            <p:nvPr/>
          </p:nvSpPr>
          <p:spPr>
            <a:xfrm>
              <a:off x="0" y="-28575"/>
              <a:ext cx="2582440" cy="107087"/>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sp>
        <p:nvSpPr>
          <p:cNvPr id="55" name="AutoShape 55"/>
          <p:cNvSpPr/>
          <p:nvPr/>
        </p:nvSpPr>
        <p:spPr>
          <a:xfrm>
            <a:off x="180936" y="1192974"/>
            <a:ext cx="7197195" cy="0"/>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56" name="AutoShape 56"/>
          <p:cNvSpPr/>
          <p:nvPr/>
        </p:nvSpPr>
        <p:spPr>
          <a:xfrm>
            <a:off x="5064933" y="658476"/>
            <a:ext cx="0" cy="1472172"/>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57" name="AutoShape 57"/>
          <p:cNvSpPr/>
          <p:nvPr/>
        </p:nvSpPr>
        <p:spPr>
          <a:xfrm>
            <a:off x="171838" y="656549"/>
            <a:ext cx="9095" cy="1449792"/>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58" name="AutoShape 58"/>
          <p:cNvSpPr/>
          <p:nvPr/>
        </p:nvSpPr>
        <p:spPr>
          <a:xfrm flipH="1">
            <a:off x="7350051" y="658476"/>
            <a:ext cx="18145" cy="1447866"/>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59" name="AutoShape 59"/>
          <p:cNvSpPr/>
          <p:nvPr/>
        </p:nvSpPr>
        <p:spPr>
          <a:xfrm>
            <a:off x="183148" y="1536700"/>
            <a:ext cx="7173740" cy="0"/>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0" name="AutoShape 60"/>
          <p:cNvSpPr/>
          <p:nvPr/>
        </p:nvSpPr>
        <p:spPr>
          <a:xfrm>
            <a:off x="3145987" y="656549"/>
            <a:ext cx="18129" cy="1447866"/>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1" name="AutoShape 61"/>
          <p:cNvSpPr/>
          <p:nvPr/>
        </p:nvSpPr>
        <p:spPr>
          <a:xfrm>
            <a:off x="176561" y="1815377"/>
            <a:ext cx="7186914" cy="14243"/>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2" name="AutoShape 62"/>
          <p:cNvSpPr/>
          <p:nvPr/>
        </p:nvSpPr>
        <p:spPr>
          <a:xfrm flipH="1">
            <a:off x="182513" y="4188708"/>
            <a:ext cx="0" cy="1780645"/>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3" name="AutoShape 63"/>
          <p:cNvSpPr/>
          <p:nvPr/>
        </p:nvSpPr>
        <p:spPr>
          <a:xfrm>
            <a:off x="1660239" y="4202085"/>
            <a:ext cx="0" cy="1767269"/>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4" name="AutoShape 64"/>
          <p:cNvSpPr/>
          <p:nvPr/>
        </p:nvSpPr>
        <p:spPr>
          <a:xfrm>
            <a:off x="7369454" y="4196042"/>
            <a:ext cx="750" cy="1777109"/>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5" name="AutoShape 65"/>
          <p:cNvSpPr/>
          <p:nvPr/>
        </p:nvSpPr>
        <p:spPr>
          <a:xfrm>
            <a:off x="3102195" y="4200414"/>
            <a:ext cx="0" cy="1768939"/>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6" name="AutoShape 66"/>
          <p:cNvSpPr/>
          <p:nvPr/>
        </p:nvSpPr>
        <p:spPr>
          <a:xfrm flipH="1">
            <a:off x="4530241" y="4205271"/>
            <a:ext cx="0" cy="1764082"/>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7" name="AutoShape 67"/>
          <p:cNvSpPr/>
          <p:nvPr/>
        </p:nvSpPr>
        <p:spPr>
          <a:xfrm>
            <a:off x="5960512" y="4205271"/>
            <a:ext cx="0" cy="1764082"/>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8" name="AutoShape 68"/>
          <p:cNvSpPr/>
          <p:nvPr/>
        </p:nvSpPr>
        <p:spPr>
          <a:xfrm flipV="1">
            <a:off x="178227" y="5683154"/>
            <a:ext cx="7175064" cy="20150"/>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9" name="AutoShape 69"/>
          <p:cNvSpPr/>
          <p:nvPr/>
        </p:nvSpPr>
        <p:spPr>
          <a:xfrm>
            <a:off x="176872" y="4193470"/>
            <a:ext cx="7173179" cy="0"/>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70" name="AutoShape 70"/>
          <p:cNvSpPr/>
          <p:nvPr/>
        </p:nvSpPr>
        <p:spPr>
          <a:xfrm>
            <a:off x="177751" y="5973151"/>
            <a:ext cx="7197684" cy="0"/>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71" name="AutoShape 71"/>
          <p:cNvSpPr/>
          <p:nvPr/>
        </p:nvSpPr>
        <p:spPr>
          <a:xfrm flipV="1">
            <a:off x="182548" y="4577429"/>
            <a:ext cx="7182088" cy="0"/>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72" name="AutoShape 72"/>
          <p:cNvSpPr/>
          <p:nvPr/>
        </p:nvSpPr>
        <p:spPr>
          <a:xfrm>
            <a:off x="170750" y="5270500"/>
            <a:ext cx="7186941" cy="0"/>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73" name="AutoShape 73"/>
          <p:cNvSpPr/>
          <p:nvPr/>
        </p:nvSpPr>
        <p:spPr>
          <a:xfrm>
            <a:off x="188986" y="4889500"/>
            <a:ext cx="7200143" cy="0"/>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74" name="Group 74"/>
          <p:cNvGrpSpPr/>
          <p:nvPr/>
        </p:nvGrpSpPr>
        <p:grpSpPr>
          <a:xfrm>
            <a:off x="2603643" y="8426689"/>
            <a:ext cx="2329639" cy="1267628"/>
            <a:chOff x="0" y="0"/>
            <a:chExt cx="652258" cy="354913"/>
          </a:xfrm>
        </p:grpSpPr>
        <p:sp>
          <p:nvSpPr>
            <p:cNvPr id="75" name="Freeform 75"/>
            <p:cNvSpPr/>
            <p:nvPr/>
          </p:nvSpPr>
          <p:spPr>
            <a:xfrm>
              <a:off x="0" y="0"/>
              <a:ext cx="652258" cy="354913"/>
            </a:xfrm>
            <a:custGeom>
              <a:avLst/>
              <a:gdLst/>
              <a:ahLst/>
              <a:cxnLst/>
              <a:rect l="l" t="t" r="r" b="b"/>
              <a:pathLst>
                <a:path w="652258" h="354913">
                  <a:moveTo>
                    <a:pt x="38944" y="0"/>
                  </a:moveTo>
                  <a:lnTo>
                    <a:pt x="613314" y="0"/>
                  </a:lnTo>
                  <a:cubicBezTo>
                    <a:pt x="634822" y="0"/>
                    <a:pt x="652258" y="17436"/>
                    <a:pt x="652258" y="38944"/>
                  </a:cubicBezTo>
                  <a:lnTo>
                    <a:pt x="652258" y="315969"/>
                  </a:lnTo>
                  <a:cubicBezTo>
                    <a:pt x="652258" y="337478"/>
                    <a:pt x="634822" y="354913"/>
                    <a:pt x="613314" y="354913"/>
                  </a:cubicBezTo>
                  <a:lnTo>
                    <a:pt x="38944" y="354913"/>
                  </a:lnTo>
                  <a:cubicBezTo>
                    <a:pt x="17436" y="354913"/>
                    <a:pt x="0" y="337478"/>
                    <a:pt x="0" y="315969"/>
                  </a:cubicBezTo>
                  <a:lnTo>
                    <a:pt x="0" y="38944"/>
                  </a:lnTo>
                  <a:cubicBezTo>
                    <a:pt x="0" y="17436"/>
                    <a:pt x="17436" y="0"/>
                    <a:pt x="38944" y="0"/>
                  </a:cubicBezTo>
                  <a:close/>
                </a:path>
              </a:pathLst>
            </a:custGeom>
            <a:ln w="19050" cap="sq">
              <a:solidFill>
                <a:srgbClr val="333333"/>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76" name="TextBox 76"/>
            <p:cNvSpPr txBox="1"/>
            <p:nvPr/>
          </p:nvSpPr>
          <p:spPr>
            <a:xfrm>
              <a:off x="0" y="-28575"/>
              <a:ext cx="652258" cy="383488"/>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sp>
        <p:nvSpPr>
          <p:cNvPr id="77" name="Freeform 77"/>
          <p:cNvSpPr/>
          <p:nvPr/>
        </p:nvSpPr>
        <p:spPr>
          <a:xfrm>
            <a:off x="5559387" y="8624067"/>
            <a:ext cx="1113170" cy="979590"/>
          </a:xfrm>
          <a:custGeom>
            <a:avLst/>
            <a:gdLst/>
            <a:ahLst/>
            <a:cxnLst/>
            <a:rect l="l" t="t" r="r" b="b"/>
            <a:pathLst>
              <a:path w="1113170" h="979590">
                <a:moveTo>
                  <a:pt x="0" y="0"/>
                </a:moveTo>
                <a:lnTo>
                  <a:pt x="1113170" y="0"/>
                </a:lnTo>
                <a:lnTo>
                  <a:pt x="1113170" y="979589"/>
                </a:lnTo>
                <a:lnTo>
                  <a:pt x="0" y="979589"/>
                </a:lnTo>
                <a:lnTo>
                  <a:pt x="0" y="0"/>
                </a:lnTo>
                <a:close/>
              </a:path>
            </a:pathLst>
          </a:custGeom>
          <a:blipFill>
            <a:blip>
              <a:alphaModFix amt="35000"/>
              <a:extLst>
                <a:ext uri="{96DAC541-7B7A-43D3-8B79-37D633B846F1}">
                  <asvg:svgBlip xmlns:asvg="http://schemas.microsoft.com/office/drawing/2016/SVG/main" r:embed="rId18"/>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78" name="Group 78"/>
          <p:cNvGrpSpPr/>
          <p:nvPr/>
        </p:nvGrpSpPr>
        <p:grpSpPr>
          <a:xfrm>
            <a:off x="4993407" y="8419356"/>
            <a:ext cx="2329639" cy="1274961"/>
            <a:chOff x="0" y="0"/>
            <a:chExt cx="652258" cy="356967"/>
          </a:xfrm>
        </p:grpSpPr>
        <p:sp>
          <p:nvSpPr>
            <p:cNvPr id="79" name="Freeform 79"/>
            <p:cNvSpPr/>
            <p:nvPr/>
          </p:nvSpPr>
          <p:spPr>
            <a:xfrm>
              <a:off x="0" y="0"/>
              <a:ext cx="652258" cy="356967"/>
            </a:xfrm>
            <a:custGeom>
              <a:avLst/>
              <a:gdLst/>
              <a:ahLst/>
              <a:cxnLst/>
              <a:rect l="l" t="t" r="r" b="b"/>
              <a:pathLst>
                <a:path w="652258" h="356967">
                  <a:moveTo>
                    <a:pt x="38944" y="0"/>
                  </a:moveTo>
                  <a:lnTo>
                    <a:pt x="613314" y="0"/>
                  </a:lnTo>
                  <a:cubicBezTo>
                    <a:pt x="634822" y="0"/>
                    <a:pt x="652258" y="17436"/>
                    <a:pt x="652258" y="38944"/>
                  </a:cubicBezTo>
                  <a:lnTo>
                    <a:pt x="652258" y="318022"/>
                  </a:lnTo>
                  <a:cubicBezTo>
                    <a:pt x="652258" y="339531"/>
                    <a:pt x="634822" y="356967"/>
                    <a:pt x="613314" y="356967"/>
                  </a:cubicBezTo>
                  <a:lnTo>
                    <a:pt x="38944" y="356967"/>
                  </a:lnTo>
                  <a:cubicBezTo>
                    <a:pt x="17436" y="356967"/>
                    <a:pt x="0" y="339531"/>
                    <a:pt x="0" y="318022"/>
                  </a:cubicBezTo>
                  <a:lnTo>
                    <a:pt x="0" y="38944"/>
                  </a:lnTo>
                  <a:cubicBezTo>
                    <a:pt x="0" y="17436"/>
                    <a:pt x="17436" y="0"/>
                    <a:pt x="38944" y="0"/>
                  </a:cubicBezTo>
                  <a:close/>
                </a:path>
              </a:pathLst>
            </a:custGeom>
            <a:ln w="19050" cap="sq">
              <a:solidFill>
                <a:srgbClr val="333333"/>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0" name="TextBox 80"/>
            <p:cNvSpPr txBox="1"/>
            <p:nvPr/>
          </p:nvSpPr>
          <p:spPr>
            <a:xfrm>
              <a:off x="0" y="-28575"/>
              <a:ext cx="652258" cy="385542"/>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sp>
        <p:nvSpPr>
          <p:cNvPr id="81" name="Freeform 81"/>
          <p:cNvSpPr/>
          <p:nvPr/>
        </p:nvSpPr>
        <p:spPr>
          <a:xfrm>
            <a:off x="5021499" y="8817241"/>
            <a:ext cx="561547" cy="561547"/>
          </a:xfrm>
          <a:custGeom>
            <a:avLst/>
            <a:gdLst/>
            <a:ahLst/>
            <a:cxnLst/>
            <a:rect l="l" t="t" r="r" b="b"/>
            <a:pathLst>
              <a:path w="561547" h="561547">
                <a:moveTo>
                  <a:pt x="0" y="0"/>
                </a:moveTo>
                <a:lnTo>
                  <a:pt x="561547" y="0"/>
                </a:lnTo>
                <a:lnTo>
                  <a:pt x="561547" y="561547"/>
                </a:lnTo>
                <a:lnTo>
                  <a:pt x="0" y="561547"/>
                </a:lnTo>
                <a:lnTo>
                  <a:pt x="0" y="0"/>
                </a:lnTo>
                <a:close/>
              </a:path>
            </a:pathLst>
          </a:custGeom>
          <a:blipFill>
            <a:blip r:embed="rId19"/>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82" name="Group 82"/>
          <p:cNvGrpSpPr/>
          <p:nvPr/>
        </p:nvGrpSpPr>
        <p:grpSpPr>
          <a:xfrm>
            <a:off x="211891" y="8426689"/>
            <a:ext cx="2329639" cy="1270055"/>
            <a:chOff x="0" y="0"/>
            <a:chExt cx="652258" cy="355593"/>
          </a:xfrm>
        </p:grpSpPr>
        <p:sp>
          <p:nvSpPr>
            <p:cNvPr id="83" name="Freeform 83"/>
            <p:cNvSpPr/>
            <p:nvPr/>
          </p:nvSpPr>
          <p:spPr>
            <a:xfrm>
              <a:off x="0" y="0"/>
              <a:ext cx="652258" cy="355593"/>
            </a:xfrm>
            <a:custGeom>
              <a:avLst/>
              <a:gdLst/>
              <a:ahLst/>
              <a:cxnLst/>
              <a:rect l="l" t="t" r="r" b="b"/>
              <a:pathLst>
                <a:path w="652258" h="355593">
                  <a:moveTo>
                    <a:pt x="38944" y="0"/>
                  </a:moveTo>
                  <a:lnTo>
                    <a:pt x="613314" y="0"/>
                  </a:lnTo>
                  <a:cubicBezTo>
                    <a:pt x="634822" y="0"/>
                    <a:pt x="652258" y="17436"/>
                    <a:pt x="652258" y="38944"/>
                  </a:cubicBezTo>
                  <a:lnTo>
                    <a:pt x="652258" y="316649"/>
                  </a:lnTo>
                  <a:cubicBezTo>
                    <a:pt x="652258" y="338157"/>
                    <a:pt x="634822" y="355593"/>
                    <a:pt x="613314" y="355593"/>
                  </a:cubicBezTo>
                  <a:lnTo>
                    <a:pt x="38944" y="355593"/>
                  </a:lnTo>
                  <a:cubicBezTo>
                    <a:pt x="17436" y="355593"/>
                    <a:pt x="0" y="338157"/>
                    <a:pt x="0" y="316649"/>
                  </a:cubicBezTo>
                  <a:lnTo>
                    <a:pt x="0" y="38944"/>
                  </a:lnTo>
                  <a:cubicBezTo>
                    <a:pt x="0" y="17436"/>
                    <a:pt x="17436" y="0"/>
                    <a:pt x="38944" y="0"/>
                  </a:cubicBezTo>
                  <a:close/>
                </a:path>
              </a:pathLst>
            </a:custGeom>
            <a:ln w="19050" cap="sq">
              <a:solidFill>
                <a:srgbClr val="333333"/>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4" name="TextBox 84"/>
            <p:cNvSpPr txBox="1"/>
            <p:nvPr/>
          </p:nvSpPr>
          <p:spPr>
            <a:xfrm>
              <a:off x="0" y="-28575"/>
              <a:ext cx="652258" cy="384168"/>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sp>
        <p:nvSpPr>
          <p:cNvPr id="85" name="Freeform 85"/>
          <p:cNvSpPr/>
          <p:nvPr/>
        </p:nvSpPr>
        <p:spPr>
          <a:xfrm>
            <a:off x="318328" y="8811170"/>
            <a:ext cx="668559" cy="666888"/>
          </a:xfrm>
          <a:custGeom>
            <a:avLst/>
            <a:gdLst/>
            <a:ahLst/>
            <a:cxnLst/>
            <a:rect l="l" t="t" r="r" b="b"/>
            <a:pathLst>
              <a:path w="668559" h="666888">
                <a:moveTo>
                  <a:pt x="0" y="0"/>
                </a:moveTo>
                <a:lnTo>
                  <a:pt x="668559" y="0"/>
                </a:lnTo>
                <a:lnTo>
                  <a:pt x="668559" y="666888"/>
                </a:lnTo>
                <a:lnTo>
                  <a:pt x="0" y="666888"/>
                </a:lnTo>
                <a:lnTo>
                  <a:pt x="0" y="0"/>
                </a:lnTo>
                <a:close/>
              </a:path>
            </a:pathLst>
          </a:custGeom>
          <a:blipFill>
            <a:blip>
              <a:extLst>
                <a:ext uri="{96DAC541-7B7A-43D3-8B79-37D633B846F1}">
                  <asvg:svgBlip xmlns:asvg="http://schemas.microsoft.com/office/drawing/2016/SVG/main" r:embed="rId20"/>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6" name="Freeform 86"/>
          <p:cNvSpPr/>
          <p:nvPr/>
        </p:nvSpPr>
        <p:spPr>
          <a:xfrm>
            <a:off x="733057" y="9288198"/>
            <a:ext cx="308673" cy="346338"/>
          </a:xfrm>
          <a:custGeom>
            <a:avLst/>
            <a:gdLst/>
            <a:ahLst/>
            <a:cxnLst/>
            <a:rect l="l" t="t" r="r" b="b"/>
            <a:pathLst>
              <a:path w="308673" h="346338">
                <a:moveTo>
                  <a:pt x="0" y="0"/>
                </a:moveTo>
                <a:lnTo>
                  <a:pt x="308673" y="0"/>
                </a:lnTo>
                <a:lnTo>
                  <a:pt x="308673" y="346338"/>
                </a:lnTo>
                <a:lnTo>
                  <a:pt x="0" y="346338"/>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7" name="TextBox 87"/>
          <p:cNvSpPr txBox="1"/>
          <p:nvPr/>
        </p:nvSpPr>
        <p:spPr>
          <a:xfrm>
            <a:off x="2654816" y="8450905"/>
            <a:ext cx="2244464" cy="359073"/>
          </a:xfrm>
          <a:prstGeom prst="rect">
            <a:avLst/>
          </a:prstGeom>
        </p:spPr>
        <p:txBody>
          <a:bodyPr lIns="0" tIns="0" rIns="0" bIns="0" rtlCol="0" anchor="t">
            <a:spAutoFit/>
          </a:bodyPr>
          <a:lstStyle/>
          <a:p>
            <a:pPr algn="ctr">
              <a:lnSpc>
                <a:spcPts val="1540"/>
              </a:lnSpc>
            </a:pPr>
            <a:r>
              <a:rPr lang="en-US" sz="1100" b="1" spc="-60"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Webヘルプセンタ</a:t>
            </a:r>
            <a:r>
              <a:rPr lang="en-US" sz="1100" b="1" spc="-60" dirty="0">
                <a:solidFill>
                  <a:srgbClr val="333333"/>
                </a:solidFill>
                <a:latin typeface="A-OTF UD新ゴ Pro L" panose="020B0300000000000000" pitchFamily="34" charset="-128"/>
                <a:ea typeface="A-OTF UD新ゴ Pro L" panose="020B0300000000000000" pitchFamily="34" charset="-128"/>
                <a:cs typeface="Poppins Bold"/>
                <a:sym typeface="Poppins Bold"/>
              </a:rPr>
              <a:t>ー</a:t>
            </a:r>
          </a:p>
          <a:p>
            <a:pPr algn="ctr">
              <a:lnSpc>
                <a:spcPts val="1320"/>
              </a:lnSpc>
            </a:pPr>
            <a:r>
              <a:rPr lang="en-US" sz="11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充実したFAQ</a:t>
            </a:r>
            <a:endParaRPr lang="en-US" sz="11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88" name="Freeform 88"/>
          <p:cNvSpPr/>
          <p:nvPr/>
        </p:nvSpPr>
        <p:spPr>
          <a:xfrm>
            <a:off x="3054460" y="9249376"/>
            <a:ext cx="364116" cy="408546"/>
          </a:xfrm>
          <a:custGeom>
            <a:avLst/>
            <a:gdLst/>
            <a:ahLst/>
            <a:cxnLst/>
            <a:rect l="l" t="t" r="r" b="b"/>
            <a:pathLst>
              <a:path w="364116" h="408546">
                <a:moveTo>
                  <a:pt x="0" y="0"/>
                </a:moveTo>
                <a:lnTo>
                  <a:pt x="364117" y="0"/>
                </a:lnTo>
                <a:lnTo>
                  <a:pt x="364117" y="408545"/>
                </a:lnTo>
                <a:lnTo>
                  <a:pt x="0" y="408545"/>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9" name="Freeform 89"/>
          <p:cNvSpPr/>
          <p:nvPr/>
        </p:nvSpPr>
        <p:spPr>
          <a:xfrm>
            <a:off x="4256710" y="8820695"/>
            <a:ext cx="601191" cy="601191"/>
          </a:xfrm>
          <a:custGeom>
            <a:avLst/>
            <a:gdLst/>
            <a:ahLst/>
            <a:cxnLst/>
            <a:rect l="l" t="t" r="r" b="b"/>
            <a:pathLst>
              <a:path w="601191" h="601191">
                <a:moveTo>
                  <a:pt x="0" y="0"/>
                </a:moveTo>
                <a:lnTo>
                  <a:pt x="601192" y="0"/>
                </a:lnTo>
                <a:lnTo>
                  <a:pt x="601192" y="601191"/>
                </a:lnTo>
                <a:lnTo>
                  <a:pt x="0" y="601191"/>
                </a:lnTo>
                <a:lnTo>
                  <a:pt x="0" y="0"/>
                </a:lnTo>
                <a:close/>
              </a:path>
            </a:pathLst>
          </a:custGeom>
          <a:blipFill>
            <a:blip r:embed="rId21"/>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90" name="Freeform 90"/>
          <p:cNvSpPr/>
          <p:nvPr/>
        </p:nvSpPr>
        <p:spPr>
          <a:xfrm>
            <a:off x="2662595" y="8778372"/>
            <a:ext cx="492852" cy="493599"/>
          </a:xfrm>
          <a:custGeom>
            <a:avLst/>
            <a:gdLst/>
            <a:ahLst/>
            <a:cxnLst/>
            <a:rect l="l" t="t" r="r" b="b"/>
            <a:pathLst>
              <a:path w="492852" h="493599">
                <a:moveTo>
                  <a:pt x="0" y="0"/>
                </a:moveTo>
                <a:lnTo>
                  <a:pt x="492852" y="0"/>
                </a:lnTo>
                <a:lnTo>
                  <a:pt x="492852" y="493598"/>
                </a:lnTo>
                <a:lnTo>
                  <a:pt x="0" y="493598"/>
                </a:lnTo>
                <a:lnTo>
                  <a:pt x="0" y="0"/>
                </a:lnTo>
                <a:close/>
              </a:path>
            </a:pathLst>
          </a:custGeom>
          <a:blipFill>
            <a:blip r:embed="rId22"/>
            <a:stretch>
              <a:fillRect l="-119062" t="-119044" r="-118855" b="-118362"/>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91" name="Freeform 91"/>
          <p:cNvSpPr/>
          <p:nvPr/>
        </p:nvSpPr>
        <p:spPr>
          <a:xfrm>
            <a:off x="244160" y="6054113"/>
            <a:ext cx="466168" cy="429722"/>
          </a:xfrm>
          <a:custGeom>
            <a:avLst/>
            <a:gdLst/>
            <a:ahLst/>
            <a:cxnLst/>
            <a:rect l="l" t="t" r="r" b="b"/>
            <a:pathLst>
              <a:path w="466168" h="429722">
                <a:moveTo>
                  <a:pt x="0" y="0"/>
                </a:moveTo>
                <a:lnTo>
                  <a:pt x="466168" y="0"/>
                </a:lnTo>
                <a:lnTo>
                  <a:pt x="466168" y="429722"/>
                </a:lnTo>
                <a:lnTo>
                  <a:pt x="0" y="429722"/>
                </a:lnTo>
                <a:lnTo>
                  <a:pt x="0" y="0"/>
                </a:lnTo>
                <a:close/>
              </a:path>
            </a:pathLst>
          </a:custGeom>
          <a:blipFill>
            <a:blip>
              <a:alphaModFix amt="60000"/>
              <a:extLst>
                <a:ext uri="{96DAC541-7B7A-43D3-8B79-37D633B846F1}">
                  <asvg:svgBlip xmlns:asvg="http://schemas.microsoft.com/office/drawing/2016/SVG/main" r:embed="rId23"/>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92" name="Freeform 92"/>
          <p:cNvSpPr/>
          <p:nvPr/>
        </p:nvSpPr>
        <p:spPr>
          <a:xfrm>
            <a:off x="6893690" y="3271220"/>
            <a:ext cx="495065" cy="495065"/>
          </a:xfrm>
          <a:custGeom>
            <a:avLst/>
            <a:gdLst/>
            <a:ahLst/>
            <a:cxnLst/>
            <a:rect l="l" t="t" r="r" b="b"/>
            <a:pathLst>
              <a:path w="495065" h="495065">
                <a:moveTo>
                  <a:pt x="0" y="0"/>
                </a:moveTo>
                <a:lnTo>
                  <a:pt x="495065" y="0"/>
                </a:lnTo>
                <a:lnTo>
                  <a:pt x="495065" y="495065"/>
                </a:lnTo>
                <a:lnTo>
                  <a:pt x="0" y="495065"/>
                </a:lnTo>
                <a:lnTo>
                  <a:pt x="0" y="0"/>
                </a:lnTo>
                <a:close/>
              </a:path>
            </a:pathLst>
          </a:custGeom>
          <a:blipFill>
            <a:blip r:embed="rId24"/>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93" name="TextBox 93"/>
          <p:cNvSpPr txBox="1"/>
          <p:nvPr/>
        </p:nvSpPr>
        <p:spPr>
          <a:xfrm>
            <a:off x="1667284" y="4672065"/>
            <a:ext cx="1439083" cy="134332"/>
          </a:xfrm>
          <a:prstGeom prst="rect">
            <a:avLst/>
          </a:prstGeom>
        </p:spPr>
        <p:txBody>
          <a:bodyPr lIns="0" tIns="0" rIns="0" bIns="0" rtlCol="0" anchor="t">
            <a:spAutoFit/>
          </a:bodyPr>
          <a:lstStyle/>
          <a:p>
            <a:pPr algn="ctr">
              <a:lnSpc>
                <a:spcPts val="1120"/>
              </a:lnSpc>
              <a:spcBef>
                <a:spcPct val="0"/>
              </a:spcBef>
            </a:pPr>
            <a:r>
              <a:rPr lang="en-US" sz="800" dirty="0">
                <a:solidFill>
                  <a:srgbClr val="009530"/>
                </a:solidFill>
                <a:latin typeface="A-OTF UD新ゴ Pro L" panose="020B0300000000000000" pitchFamily="34" charset="-128"/>
                <a:ea typeface="A-OTF UD新ゴ Pro L" panose="020B0300000000000000" pitchFamily="34" charset="-128"/>
                <a:cs typeface="Poppins"/>
                <a:sym typeface="Poppins"/>
              </a:rPr>
              <a:t>WEXT1YR-SU013WPACK </a:t>
            </a:r>
          </a:p>
        </p:txBody>
      </p:sp>
      <p:sp>
        <p:nvSpPr>
          <p:cNvPr id="94" name="TextBox 94"/>
          <p:cNvSpPr txBox="1"/>
          <p:nvPr/>
        </p:nvSpPr>
        <p:spPr>
          <a:xfrm>
            <a:off x="205477" y="4682810"/>
            <a:ext cx="427553" cy="121123"/>
          </a:xfrm>
          <a:prstGeom prst="rect">
            <a:avLst/>
          </a:prstGeom>
        </p:spPr>
        <p:txBody>
          <a:bodyPr lIns="0" tIns="0" rIns="0" bIns="0" rtlCol="0" anchor="t">
            <a:spAutoFit/>
          </a:bodyPr>
          <a:lstStyle/>
          <a:p>
            <a:pPr algn="l">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SMT500J</a:t>
            </a:r>
          </a:p>
        </p:txBody>
      </p:sp>
      <p:sp>
        <p:nvSpPr>
          <p:cNvPr id="95" name="TextBox 95"/>
          <p:cNvSpPr txBox="1"/>
          <p:nvPr/>
        </p:nvSpPr>
        <p:spPr>
          <a:xfrm>
            <a:off x="187038" y="2658473"/>
            <a:ext cx="5869375" cy="1330492"/>
          </a:xfrm>
          <a:prstGeom prst="rect">
            <a:avLst/>
          </a:prstGeom>
        </p:spPr>
        <p:txBody>
          <a:bodyPr wrap="square" lIns="0" tIns="0" rIns="0" bIns="0" rtlCol="0" anchor="t">
            <a:spAutoFit/>
          </a:bodyPr>
          <a:lstStyle/>
          <a:p>
            <a:pPr algn="l">
              <a:lnSpc>
                <a:spcPts val="1530"/>
              </a:lnSpc>
            </a:pP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900" dirty="0" err="1">
                <a:solidFill>
                  <a:srgbClr val="333333"/>
                </a:solidFill>
                <a:latin typeface="A-OTF UD新ゴ Pro L" panose="020B0300000000000000" pitchFamily="34" charset="-128"/>
                <a:ea typeface="A-OTF UD新ゴ Pro L" panose="020B0300000000000000" pitchFamily="34" charset="-128"/>
                <a:cs typeface="Poppins"/>
                <a:sym typeface="Poppins"/>
              </a:rPr>
              <a:t>UPS本体と複数年保守が最初からセットされるモデル。保守レベルはセンドバックとオンサイトが選べる</a:t>
            </a:r>
            <a:endPar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l">
              <a:lnSpc>
                <a:spcPts val="1530"/>
              </a:lnSpc>
            </a:pP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・製品型番の末尾に付く表記は、製品保証延長サービスモデルが「3W、5W、7W」</a:t>
            </a:r>
          </a:p>
          <a:p>
            <a:pPr algn="l">
              <a:lnSpc>
                <a:spcPts val="1530"/>
              </a:lnSpc>
            </a:pP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　翌営業日オンサイトサービスモデルが「OS3、OS5、OS7」</a:t>
            </a:r>
          </a:p>
          <a:p>
            <a:pPr algn="l">
              <a:lnSpc>
                <a:spcPts val="1530"/>
              </a:lnSpc>
            </a:pP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900" dirty="0" err="1">
                <a:solidFill>
                  <a:srgbClr val="333333"/>
                </a:solidFill>
                <a:latin typeface="A-OTF UD新ゴ Pro L" panose="020B0300000000000000" pitchFamily="34" charset="-128"/>
                <a:ea typeface="A-OTF UD新ゴ Pro L" panose="020B0300000000000000" pitchFamily="34" charset="-128"/>
                <a:cs typeface="Poppins"/>
                <a:sym typeface="Poppins"/>
              </a:rPr>
              <a:t>期間中のバッテリー交換・廃棄までメーカー対応で、導入後の手間と追加コストの不安を解消</a:t>
            </a:r>
            <a:endPar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l">
              <a:lnSpc>
                <a:spcPts val="1530"/>
              </a:lnSpc>
            </a:pP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・保証付きサービスは鉛バッテリーで最長7年(7年モデルは予防交換1回)一部リチウムバッテリーは最長10年</a:t>
            </a:r>
          </a:p>
          <a:p>
            <a:pPr algn="l">
              <a:lnSpc>
                <a:spcPts val="1530"/>
              </a:lnSpc>
            </a:pP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900" dirty="0" err="1">
                <a:solidFill>
                  <a:srgbClr val="333333"/>
                </a:solidFill>
                <a:latin typeface="A-OTF UD新ゴ Pro L" panose="020B0300000000000000" pitchFamily="34" charset="-128"/>
                <a:ea typeface="A-OTF UD新ゴ Pro L" panose="020B0300000000000000" pitchFamily="34" charset="-128"/>
                <a:cs typeface="Poppins"/>
                <a:sym typeface="Poppins"/>
              </a:rPr>
              <a:t>製品保証延長サービス付きUPSは、UPSとサービスの単体購入の合計よりお得</a:t>
            </a: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a:t>
            </a:r>
          </a:p>
          <a:p>
            <a:pPr algn="l">
              <a:lnSpc>
                <a:spcPts val="1530"/>
              </a:lnSpc>
            </a:pP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　例:SMT1500RMU2Uの場合:5年製品保証延長サービス付きUPS(SMT1500RMU2U5W)が22％コスト削減。</a:t>
            </a:r>
          </a:p>
        </p:txBody>
      </p:sp>
      <p:sp>
        <p:nvSpPr>
          <p:cNvPr id="96" name="TextBox 96"/>
          <p:cNvSpPr txBox="1"/>
          <p:nvPr/>
        </p:nvSpPr>
        <p:spPr>
          <a:xfrm>
            <a:off x="250860" y="5371422"/>
            <a:ext cx="513853" cy="249364"/>
          </a:xfrm>
          <a:prstGeom prst="rect">
            <a:avLst/>
          </a:prstGeom>
        </p:spPr>
        <p:txBody>
          <a:bodyPr lIns="0" tIns="0" rIns="0" bIns="0" rtlCol="0" anchor="t">
            <a:spAutoFit/>
          </a:bodyPr>
          <a:lstStyle/>
          <a:p>
            <a:pPr algn="l">
              <a:lnSpc>
                <a:spcPts val="980"/>
              </a:lnSpc>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SMT2200J</a:t>
            </a:r>
          </a:p>
          <a:p>
            <a:pPr algn="l">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SMT3000J</a:t>
            </a:r>
          </a:p>
        </p:txBody>
      </p:sp>
      <p:sp>
        <p:nvSpPr>
          <p:cNvPr id="97" name="TextBox 97"/>
          <p:cNvSpPr txBox="1"/>
          <p:nvPr/>
        </p:nvSpPr>
        <p:spPr>
          <a:xfrm>
            <a:off x="166646" y="5784086"/>
            <a:ext cx="1476020" cy="121123"/>
          </a:xfrm>
          <a:prstGeom prst="rect">
            <a:avLst/>
          </a:prstGeom>
        </p:spPr>
        <p:txBody>
          <a:bodyPr lIns="0" tIns="0" rIns="0" bIns="0" rtlCol="0" anchor="t">
            <a:spAutoFit/>
          </a:bodyPr>
          <a:lstStyle/>
          <a:p>
            <a:pPr algn="ctr">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SRT5KXLJ</a:t>
            </a:r>
          </a:p>
        </p:txBody>
      </p:sp>
      <p:sp>
        <p:nvSpPr>
          <p:cNvPr id="98" name="TextBox 98"/>
          <p:cNvSpPr txBox="1"/>
          <p:nvPr/>
        </p:nvSpPr>
        <p:spPr>
          <a:xfrm>
            <a:off x="3084365" y="4256606"/>
            <a:ext cx="1446591" cy="279188"/>
          </a:xfrm>
          <a:prstGeom prst="rect">
            <a:avLst/>
          </a:prstGeom>
        </p:spPr>
        <p:txBody>
          <a:bodyPr lIns="0" tIns="0" rIns="0" bIns="0" rtlCol="0" anchor="t">
            <a:spAutoFit/>
          </a:bodyPr>
          <a:lstStyle/>
          <a:p>
            <a:pPr algn="ctr">
              <a:lnSpc>
                <a:spcPts val="1120"/>
              </a:lnSpc>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製品保証延長5年</a:t>
            </a:r>
          </a:p>
          <a:p>
            <a:pPr algn="ctr">
              <a:lnSpc>
                <a:spcPts val="1120"/>
              </a:lnSpc>
              <a:spcBef>
                <a:spcPct val="0"/>
              </a:spcBef>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サービスパック</a:t>
            </a:r>
          </a:p>
        </p:txBody>
      </p:sp>
      <p:sp>
        <p:nvSpPr>
          <p:cNvPr id="99" name="TextBox 99"/>
          <p:cNvSpPr txBox="1"/>
          <p:nvPr/>
        </p:nvSpPr>
        <p:spPr>
          <a:xfrm>
            <a:off x="3096371" y="5427607"/>
            <a:ext cx="1433870"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WEXT3YR-SU035WPACK  </a:t>
            </a:r>
          </a:p>
        </p:txBody>
      </p:sp>
      <p:sp>
        <p:nvSpPr>
          <p:cNvPr id="100" name="TextBox 100"/>
          <p:cNvSpPr txBox="1"/>
          <p:nvPr/>
        </p:nvSpPr>
        <p:spPr>
          <a:xfrm>
            <a:off x="247176" y="5010350"/>
            <a:ext cx="503694" cy="121123"/>
          </a:xfrm>
          <a:prstGeom prst="rect">
            <a:avLst/>
          </a:prstGeom>
        </p:spPr>
        <p:txBody>
          <a:bodyPr wrap="square" lIns="0" tIns="0" rIns="0" bIns="0" rtlCol="0" anchor="t">
            <a:spAutoFit/>
          </a:bodyPr>
          <a:lstStyle/>
          <a:p>
            <a:pPr algn="l">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SMT1500J</a:t>
            </a:r>
          </a:p>
        </p:txBody>
      </p:sp>
      <p:sp>
        <p:nvSpPr>
          <p:cNvPr id="101" name="TextBox 101"/>
          <p:cNvSpPr txBox="1"/>
          <p:nvPr/>
        </p:nvSpPr>
        <p:spPr>
          <a:xfrm>
            <a:off x="4530241" y="4256608"/>
            <a:ext cx="1424964" cy="279184"/>
          </a:xfrm>
          <a:prstGeom prst="rect">
            <a:avLst/>
          </a:prstGeom>
        </p:spPr>
        <p:txBody>
          <a:bodyPr lIns="0" tIns="0" rIns="0" bIns="0" rtlCol="0" anchor="t">
            <a:spAutoFit/>
          </a:bodyPr>
          <a:lstStyle/>
          <a:p>
            <a:pPr algn="ctr">
              <a:lnSpc>
                <a:spcPts val="1119"/>
              </a:lnSpc>
              <a:spcBef>
                <a:spcPct val="0"/>
              </a:spcBef>
            </a:pPr>
            <a:r>
              <a:rPr lang="en-US" sz="799">
                <a:solidFill>
                  <a:srgbClr val="333333"/>
                </a:solidFill>
                <a:latin typeface="A-OTF UD新ゴ Pro L" panose="020B0300000000000000" pitchFamily="34" charset="-128"/>
                <a:ea typeface="A-OTF UD新ゴ Pro L" panose="020B0300000000000000" pitchFamily="34" charset="-128"/>
                <a:cs typeface="Poppins"/>
                <a:sym typeface="Poppins"/>
              </a:rPr>
              <a:t>翌営業日オンサイト3年</a:t>
            </a:r>
          </a:p>
          <a:p>
            <a:pPr algn="ctr">
              <a:lnSpc>
                <a:spcPts val="1119"/>
              </a:lnSpc>
              <a:spcBef>
                <a:spcPct val="0"/>
              </a:spcBef>
            </a:pPr>
            <a:r>
              <a:rPr lang="en-US" sz="799">
                <a:solidFill>
                  <a:srgbClr val="333333"/>
                </a:solidFill>
                <a:latin typeface="A-OTF UD新ゴ Pro L" panose="020B0300000000000000" pitchFamily="34" charset="-128"/>
                <a:ea typeface="A-OTF UD新ゴ Pro L" panose="020B0300000000000000" pitchFamily="34" charset="-128"/>
                <a:cs typeface="Poppins"/>
                <a:sym typeface="Poppins"/>
              </a:rPr>
              <a:t>サービスパック</a:t>
            </a:r>
          </a:p>
        </p:txBody>
      </p:sp>
      <p:sp>
        <p:nvSpPr>
          <p:cNvPr id="102" name="TextBox 102"/>
          <p:cNvSpPr txBox="1"/>
          <p:nvPr/>
        </p:nvSpPr>
        <p:spPr>
          <a:xfrm>
            <a:off x="5955205" y="4256608"/>
            <a:ext cx="1399912" cy="279184"/>
          </a:xfrm>
          <a:prstGeom prst="rect">
            <a:avLst/>
          </a:prstGeom>
        </p:spPr>
        <p:txBody>
          <a:bodyPr lIns="0" tIns="0" rIns="0" bIns="0" rtlCol="0" anchor="t">
            <a:spAutoFit/>
          </a:bodyPr>
          <a:lstStyle/>
          <a:p>
            <a:pPr algn="ctr">
              <a:lnSpc>
                <a:spcPts val="1119"/>
              </a:lnSpc>
              <a:spcBef>
                <a:spcPct val="0"/>
              </a:spcBef>
            </a:pPr>
            <a:r>
              <a:rPr lang="en-US" sz="799">
                <a:solidFill>
                  <a:srgbClr val="333333"/>
                </a:solidFill>
                <a:latin typeface="A-OTF UD新ゴ Pro L" panose="020B0300000000000000" pitchFamily="34" charset="-128"/>
                <a:ea typeface="A-OTF UD新ゴ Pro L" panose="020B0300000000000000" pitchFamily="34" charset="-128"/>
                <a:cs typeface="Poppins"/>
                <a:sym typeface="Poppins"/>
              </a:rPr>
              <a:t>翌営業日オンサイト5年</a:t>
            </a:r>
          </a:p>
          <a:p>
            <a:pPr algn="ctr">
              <a:lnSpc>
                <a:spcPts val="1119"/>
              </a:lnSpc>
              <a:spcBef>
                <a:spcPct val="0"/>
              </a:spcBef>
            </a:pPr>
            <a:r>
              <a:rPr lang="en-US" sz="799">
                <a:solidFill>
                  <a:srgbClr val="333333"/>
                </a:solidFill>
                <a:latin typeface="A-OTF UD新ゴ Pro L" panose="020B0300000000000000" pitchFamily="34" charset="-128"/>
                <a:ea typeface="A-OTF UD新ゴ Pro L" panose="020B0300000000000000" pitchFamily="34" charset="-128"/>
                <a:cs typeface="Poppins"/>
                <a:sym typeface="Poppins"/>
              </a:rPr>
              <a:t>サービスパック</a:t>
            </a:r>
          </a:p>
        </p:txBody>
      </p:sp>
      <p:sp>
        <p:nvSpPr>
          <p:cNvPr id="103" name="TextBox 103"/>
          <p:cNvSpPr txBox="1"/>
          <p:nvPr/>
        </p:nvSpPr>
        <p:spPr>
          <a:xfrm>
            <a:off x="212026" y="4010445"/>
            <a:ext cx="1330588" cy="174625"/>
          </a:xfrm>
          <a:prstGeom prst="rect">
            <a:avLst/>
          </a:prstGeom>
        </p:spPr>
        <p:txBody>
          <a:bodyPr lIns="0" tIns="0" rIns="0" bIns="0" rtlCol="0" anchor="t">
            <a:spAutoFit/>
          </a:bodyPr>
          <a:lstStyle/>
          <a:p>
            <a:pPr algn="l">
              <a:lnSpc>
                <a:spcPts val="1400"/>
              </a:lnSpc>
              <a:spcBef>
                <a:spcPct val="0"/>
              </a:spcBef>
            </a:pPr>
            <a:r>
              <a:rPr lang="en-US" sz="10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サービスパック表一覧</a:t>
            </a:r>
            <a:endParaRPr lang="en-US" sz="10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04" name="TextBox 104"/>
          <p:cNvSpPr txBox="1"/>
          <p:nvPr/>
        </p:nvSpPr>
        <p:spPr>
          <a:xfrm>
            <a:off x="803520" y="5368514"/>
            <a:ext cx="838863" cy="249364"/>
          </a:xfrm>
          <a:prstGeom prst="rect">
            <a:avLst/>
          </a:prstGeom>
        </p:spPr>
        <p:txBody>
          <a:bodyPr wrap="square" lIns="0" tIns="0" rIns="0" bIns="0" rtlCol="0" anchor="t">
            <a:spAutoFit/>
          </a:bodyPr>
          <a:lstStyle/>
          <a:p>
            <a:pPr algn="ctr">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SMT3000RMJ2U</a:t>
            </a:r>
          </a:p>
          <a:p>
            <a:pPr algn="ctr">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SMX3000RMJ2U</a:t>
            </a:r>
          </a:p>
        </p:txBody>
      </p:sp>
      <p:sp>
        <p:nvSpPr>
          <p:cNvPr id="105" name="TextBox 105"/>
          <p:cNvSpPr txBox="1"/>
          <p:nvPr/>
        </p:nvSpPr>
        <p:spPr>
          <a:xfrm>
            <a:off x="174074" y="4293483"/>
            <a:ext cx="1490613" cy="158248"/>
          </a:xfrm>
          <a:prstGeom prst="rect">
            <a:avLst/>
          </a:prstGeom>
        </p:spPr>
        <p:txBody>
          <a:bodyPr lIns="0" tIns="0" rIns="0" bIns="0" rtlCol="0" anchor="t">
            <a:spAutoFit/>
          </a:bodyPr>
          <a:lstStyle/>
          <a:p>
            <a:pPr algn="ctr">
              <a:lnSpc>
                <a:spcPts val="1306"/>
              </a:lnSpc>
              <a:spcBef>
                <a:spcPct val="0"/>
              </a:spcBef>
            </a:pPr>
            <a:r>
              <a:rPr lang="en-US" sz="933">
                <a:solidFill>
                  <a:srgbClr val="333333"/>
                </a:solidFill>
                <a:latin typeface="A-OTF UD新ゴ Pro L" panose="020B0300000000000000" pitchFamily="34" charset="-128"/>
                <a:ea typeface="A-OTF UD新ゴ Pro L" panose="020B0300000000000000" pitchFamily="34" charset="-128"/>
                <a:cs typeface="Poppins"/>
                <a:sym typeface="Poppins"/>
              </a:rPr>
              <a:t>対応UPS製品型番</a:t>
            </a:r>
          </a:p>
        </p:txBody>
      </p:sp>
      <p:sp>
        <p:nvSpPr>
          <p:cNvPr id="106" name="TextBox 106"/>
          <p:cNvSpPr txBox="1"/>
          <p:nvPr/>
        </p:nvSpPr>
        <p:spPr>
          <a:xfrm>
            <a:off x="788498" y="6051574"/>
            <a:ext cx="898574" cy="414665"/>
          </a:xfrm>
          <a:prstGeom prst="rect">
            <a:avLst/>
          </a:prstGeom>
        </p:spPr>
        <p:txBody>
          <a:bodyPr lIns="0" tIns="0" rIns="0" bIns="0" rtlCol="0" anchor="t">
            <a:spAutoFit/>
          </a:bodyPr>
          <a:lstStyle/>
          <a:p>
            <a:pPr algn="l">
              <a:lnSpc>
                <a:spcPts val="1053"/>
              </a:lnSpc>
            </a:pPr>
            <a:r>
              <a:rPr lang="en-US" sz="752"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サービスパックの</a:t>
            </a:r>
            <a:endParaRPr lang="en-US" sz="752"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l">
              <a:lnSpc>
                <a:spcPts val="1053"/>
              </a:lnSpc>
              <a:spcBef>
                <a:spcPct val="0"/>
              </a:spcBef>
            </a:pPr>
            <a:r>
              <a:rPr lang="en-US" sz="752"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ライセンスシートに</a:t>
            </a:r>
            <a:endParaRPr lang="en-US" sz="752"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l">
              <a:lnSpc>
                <a:spcPts val="1053"/>
              </a:lnSpc>
              <a:spcBef>
                <a:spcPct val="0"/>
              </a:spcBef>
            </a:pPr>
            <a:r>
              <a:rPr lang="en-US" sz="752"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ついてのご注意</a:t>
            </a:r>
            <a:endParaRPr lang="en-US" sz="752"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07" name="TextBox 107"/>
          <p:cNvSpPr txBox="1"/>
          <p:nvPr/>
        </p:nvSpPr>
        <p:spPr>
          <a:xfrm>
            <a:off x="3089431" y="6309619"/>
            <a:ext cx="861530" cy="505844"/>
          </a:xfrm>
          <a:prstGeom prst="rect">
            <a:avLst/>
          </a:prstGeom>
        </p:spPr>
        <p:txBody>
          <a:bodyPr wrap="square" lIns="0" tIns="0" rIns="0" bIns="0" rtlCol="0" anchor="t">
            <a:spAutoFit/>
          </a:bodyPr>
          <a:lstStyle/>
          <a:p>
            <a:pPr algn="ctr">
              <a:lnSpc>
                <a:spcPts val="980"/>
              </a:lnSpc>
            </a:pPr>
            <a:r>
              <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ライセンスシートが届いただけでは</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ctr">
              <a:lnSpc>
                <a:spcPts val="980"/>
              </a:lnSpc>
              <a:spcBef>
                <a:spcPct val="0"/>
              </a:spcBef>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保守サービスは開始されません</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08" name="TextBox 108"/>
          <p:cNvSpPr txBox="1"/>
          <p:nvPr/>
        </p:nvSpPr>
        <p:spPr>
          <a:xfrm>
            <a:off x="6450182" y="6148058"/>
            <a:ext cx="861530" cy="762325"/>
          </a:xfrm>
          <a:prstGeom prst="rect">
            <a:avLst/>
          </a:prstGeom>
        </p:spPr>
        <p:txBody>
          <a:bodyPr lIns="0" tIns="0" rIns="0" bIns="0" rtlCol="0" anchor="t">
            <a:spAutoFit/>
          </a:bodyPr>
          <a:lstStyle/>
          <a:p>
            <a:pPr algn="ctr">
              <a:lnSpc>
                <a:spcPts val="980"/>
              </a:lnSpc>
            </a:pPr>
            <a:r>
              <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Web利用登録で</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ctr">
              <a:lnSpc>
                <a:spcPts val="980"/>
              </a:lnSpc>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シリアル番号と</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ctr">
              <a:lnSpc>
                <a:spcPts val="980"/>
              </a:lnSpc>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ライセンスキーを</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ctr">
              <a:lnSpc>
                <a:spcPts val="980"/>
              </a:lnSpc>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入力登録後</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ctr">
              <a:lnSpc>
                <a:spcPts val="980"/>
              </a:lnSpc>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保守サービスが</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ctr">
              <a:lnSpc>
                <a:spcPts val="980"/>
              </a:lnSpc>
              <a:spcBef>
                <a:spcPct val="0"/>
              </a:spcBef>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開始されます</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09" name="TextBox 109"/>
          <p:cNvSpPr txBox="1"/>
          <p:nvPr/>
        </p:nvSpPr>
        <p:spPr>
          <a:xfrm>
            <a:off x="1804589" y="6378614"/>
            <a:ext cx="560718" cy="275396"/>
          </a:xfrm>
          <a:prstGeom prst="rect">
            <a:avLst/>
          </a:prstGeom>
        </p:spPr>
        <p:txBody>
          <a:bodyPr wrap="square" lIns="0" tIns="0" rIns="0" bIns="0" rtlCol="0" anchor="t">
            <a:spAutoFit/>
          </a:bodyPr>
          <a:lstStyle/>
          <a:p>
            <a:pPr algn="ctr">
              <a:lnSpc>
                <a:spcPts val="1120"/>
              </a:lnSpc>
            </a:pPr>
            <a:r>
              <a:rPr lang="en-US" sz="8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ライセンス</a:t>
            </a:r>
            <a:endParaRPr lang="en-US" sz="8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ctr">
              <a:lnSpc>
                <a:spcPts val="1120"/>
              </a:lnSpc>
              <a:spcBef>
                <a:spcPct val="0"/>
              </a:spcBef>
            </a:pPr>
            <a:r>
              <a:rPr lang="en-US" sz="8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シート</a:t>
            </a:r>
            <a:endParaRPr lang="en-US" sz="8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10" name="TextBox 110"/>
          <p:cNvSpPr txBox="1"/>
          <p:nvPr/>
        </p:nvSpPr>
        <p:spPr>
          <a:xfrm>
            <a:off x="5095589" y="6117079"/>
            <a:ext cx="575153" cy="170239"/>
          </a:xfrm>
          <a:prstGeom prst="rect">
            <a:avLst/>
          </a:prstGeom>
        </p:spPr>
        <p:txBody>
          <a:bodyPr wrap="square" lIns="0" tIns="0" rIns="0" bIns="0" rtlCol="0" anchor="t">
            <a:spAutoFit/>
          </a:bodyPr>
          <a:lstStyle/>
          <a:p>
            <a:pPr algn="ctr">
              <a:lnSpc>
                <a:spcPts val="1400"/>
              </a:lnSpc>
              <a:spcBef>
                <a:spcPct val="0"/>
              </a:spcBef>
            </a:pPr>
            <a:r>
              <a:rPr lang="en-US" sz="10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web登録</a:t>
            </a:r>
            <a:endParaRPr lang="en-US" sz="10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11" name="TextBox 111"/>
          <p:cNvSpPr txBox="1"/>
          <p:nvPr/>
        </p:nvSpPr>
        <p:spPr>
          <a:xfrm>
            <a:off x="6016936" y="6101790"/>
            <a:ext cx="472019" cy="323807"/>
          </a:xfrm>
          <a:prstGeom prst="rect">
            <a:avLst/>
          </a:prstGeom>
        </p:spPr>
        <p:txBody>
          <a:bodyPr wrap="square" lIns="0" tIns="0" rIns="0" bIns="0" rtlCol="0" anchor="t">
            <a:spAutoFit/>
          </a:bodyPr>
          <a:lstStyle/>
          <a:p>
            <a:pPr algn="ctr">
              <a:lnSpc>
                <a:spcPts val="1260"/>
              </a:lnSpc>
            </a:pPr>
            <a:r>
              <a:rPr lang="en-US" sz="9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保守</a:t>
            </a:r>
            <a:endParaRPr lang="en-US" sz="9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ctr">
              <a:lnSpc>
                <a:spcPts val="1260"/>
              </a:lnSpc>
              <a:spcBef>
                <a:spcPct val="0"/>
              </a:spcBef>
            </a:pPr>
            <a:r>
              <a:rPr lang="en-US" sz="9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スタート</a:t>
            </a:r>
            <a:endParaRPr lang="en-US" sz="9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12" name="TextBox 112"/>
          <p:cNvSpPr txBox="1"/>
          <p:nvPr/>
        </p:nvSpPr>
        <p:spPr>
          <a:xfrm>
            <a:off x="188986" y="7050163"/>
            <a:ext cx="2367130" cy="134332"/>
          </a:xfrm>
          <a:prstGeom prst="rect">
            <a:avLst/>
          </a:prstGeom>
        </p:spPr>
        <p:txBody>
          <a:bodyPr wrap="square" lIns="0" tIns="0" rIns="0" bIns="0" rtlCol="0" anchor="t">
            <a:spAutoFit/>
          </a:bodyPr>
          <a:lstStyle/>
          <a:p>
            <a:pPr algn="l">
              <a:lnSpc>
                <a:spcPts val="1120"/>
              </a:lnSpc>
              <a:spcBef>
                <a:spcPct val="0"/>
              </a:spcBef>
            </a:pPr>
            <a:r>
              <a:rPr lang="en-US" sz="8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サービスパック保守開始のWebへの登録方法</a:t>
            </a:r>
            <a:endParaRPr lang="en-US" sz="8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13" name="TextBox 113"/>
          <p:cNvSpPr txBox="1"/>
          <p:nvPr/>
        </p:nvSpPr>
        <p:spPr>
          <a:xfrm>
            <a:off x="796108" y="7289942"/>
            <a:ext cx="975620" cy="219419"/>
          </a:xfrm>
          <a:prstGeom prst="rect">
            <a:avLst/>
          </a:prstGeom>
        </p:spPr>
        <p:txBody>
          <a:bodyPr wrap="square" lIns="0" tIns="0" rIns="0" bIns="0" rtlCol="0" anchor="t">
            <a:spAutoFit/>
          </a:bodyPr>
          <a:lstStyle/>
          <a:p>
            <a:pPr algn="ctr">
              <a:lnSpc>
                <a:spcPts val="1820"/>
              </a:lnSpc>
              <a:spcBef>
                <a:spcPct val="0"/>
              </a:spcBef>
            </a:pPr>
            <a:r>
              <a:rPr lang="en-US" sz="13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1.購入/</a:t>
            </a:r>
            <a:r>
              <a:rPr lang="en-US" sz="13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入手</a:t>
            </a:r>
            <a:endParaRPr lang="en-US" sz="13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14" name="TextBox 114"/>
          <p:cNvSpPr txBox="1"/>
          <p:nvPr/>
        </p:nvSpPr>
        <p:spPr>
          <a:xfrm>
            <a:off x="2506296" y="7303827"/>
            <a:ext cx="987192" cy="219419"/>
          </a:xfrm>
          <a:prstGeom prst="rect">
            <a:avLst/>
          </a:prstGeom>
        </p:spPr>
        <p:txBody>
          <a:bodyPr wrap="square" lIns="0" tIns="0" rIns="0" bIns="0" rtlCol="0" anchor="t">
            <a:spAutoFit/>
          </a:bodyPr>
          <a:lstStyle/>
          <a:p>
            <a:pPr algn="ctr">
              <a:lnSpc>
                <a:spcPts val="1820"/>
              </a:lnSpc>
              <a:spcBef>
                <a:spcPct val="0"/>
              </a:spcBef>
            </a:pPr>
            <a:r>
              <a:rPr lang="en-US" sz="13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2.Web登録</a:t>
            </a:r>
          </a:p>
        </p:txBody>
      </p:sp>
      <p:sp>
        <p:nvSpPr>
          <p:cNvPr id="115" name="TextBox 115"/>
          <p:cNvSpPr txBox="1"/>
          <p:nvPr/>
        </p:nvSpPr>
        <p:spPr>
          <a:xfrm>
            <a:off x="4125637" y="7289943"/>
            <a:ext cx="1148804" cy="219419"/>
          </a:xfrm>
          <a:prstGeom prst="rect">
            <a:avLst/>
          </a:prstGeom>
        </p:spPr>
        <p:txBody>
          <a:bodyPr wrap="square" lIns="0" tIns="0" rIns="0" bIns="0" rtlCol="0" anchor="t">
            <a:spAutoFit/>
          </a:bodyPr>
          <a:lstStyle/>
          <a:p>
            <a:pPr algn="ctr">
              <a:lnSpc>
                <a:spcPts val="1820"/>
              </a:lnSpc>
              <a:spcBef>
                <a:spcPct val="0"/>
              </a:spcBef>
            </a:pPr>
            <a:r>
              <a:rPr lang="en-US" sz="13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3.証書の保管</a:t>
            </a:r>
          </a:p>
        </p:txBody>
      </p:sp>
      <p:sp>
        <p:nvSpPr>
          <p:cNvPr id="116" name="TextBox 116"/>
          <p:cNvSpPr txBox="1"/>
          <p:nvPr/>
        </p:nvSpPr>
        <p:spPr>
          <a:xfrm>
            <a:off x="5785062" y="7289943"/>
            <a:ext cx="1295530" cy="219419"/>
          </a:xfrm>
          <a:prstGeom prst="rect">
            <a:avLst/>
          </a:prstGeom>
        </p:spPr>
        <p:txBody>
          <a:bodyPr wrap="square" lIns="0" tIns="0" rIns="0" bIns="0" rtlCol="0" anchor="t">
            <a:spAutoFit/>
          </a:bodyPr>
          <a:lstStyle/>
          <a:p>
            <a:pPr algn="ctr">
              <a:lnSpc>
                <a:spcPts val="1820"/>
              </a:lnSpc>
              <a:spcBef>
                <a:spcPct val="0"/>
              </a:spcBef>
            </a:pPr>
            <a:r>
              <a:rPr lang="en-US" sz="13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4.保守スタート</a:t>
            </a:r>
          </a:p>
        </p:txBody>
      </p:sp>
      <p:sp>
        <p:nvSpPr>
          <p:cNvPr id="117" name="TextBox 117"/>
          <p:cNvSpPr txBox="1"/>
          <p:nvPr/>
        </p:nvSpPr>
        <p:spPr>
          <a:xfrm>
            <a:off x="200113" y="7683208"/>
            <a:ext cx="1699475" cy="377604"/>
          </a:xfrm>
          <a:prstGeom prst="rect">
            <a:avLst/>
          </a:prstGeom>
        </p:spPr>
        <p:txBody>
          <a:bodyPr lIns="0" tIns="0" rIns="0" bIns="0" rtlCol="0" anchor="t">
            <a:spAutoFit/>
          </a:bodyPr>
          <a:lstStyle/>
          <a:p>
            <a:pPr algn="l">
              <a:lnSpc>
                <a:spcPts val="980"/>
              </a:lnSpc>
            </a:pPr>
            <a:r>
              <a:rPr lang="en-US" sz="700" spc="81" dirty="0" err="1">
                <a:solidFill>
                  <a:srgbClr val="333333"/>
                </a:solidFill>
                <a:latin typeface="A-OTF UD新ゴ Pro L" panose="020B0300000000000000" pitchFamily="34" charset="-128"/>
                <a:ea typeface="A-OTF UD新ゴ Pro L" panose="020B0300000000000000" pitchFamily="34" charset="-128"/>
                <a:cs typeface="Poppins"/>
                <a:sym typeface="Poppins"/>
              </a:rPr>
              <a:t>UPS本体やサービスパックを購入し</a:t>
            </a:r>
            <a:endParaRPr lang="en-US" sz="700" spc="81"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l">
              <a:lnSpc>
                <a:spcPts val="980"/>
              </a:lnSpc>
              <a:spcBef>
                <a:spcPct val="0"/>
              </a:spcBef>
            </a:pPr>
            <a:r>
              <a:rPr lang="en-US" sz="700" spc="81" dirty="0" err="1">
                <a:solidFill>
                  <a:srgbClr val="333333"/>
                </a:solidFill>
                <a:latin typeface="A-OTF UD新ゴ Pro L" panose="020B0300000000000000" pitchFamily="34" charset="-128"/>
                <a:ea typeface="A-OTF UD新ゴ Pro L" panose="020B0300000000000000" pitchFamily="34" charset="-128"/>
                <a:cs typeface="Poppins"/>
                <a:sym typeface="Poppins"/>
              </a:rPr>
              <a:t>シリアル番号</a:t>
            </a:r>
            <a:r>
              <a:rPr lang="en-US" sz="700" spc="81" dirty="0">
                <a:solidFill>
                  <a:srgbClr val="333333"/>
                </a:solidFill>
                <a:latin typeface="A-OTF UD新ゴ Pro L" panose="020B0300000000000000" pitchFamily="34" charset="-128"/>
                <a:ea typeface="A-OTF UD新ゴ Pro L" panose="020B0300000000000000" pitchFamily="34" charset="-128"/>
                <a:cs typeface="Poppins"/>
                <a:sym typeface="Poppins"/>
              </a:rPr>
              <a:t>(12桁)</a:t>
            </a:r>
            <a:r>
              <a:rPr lang="en-US" sz="700" spc="81" dirty="0" err="1">
                <a:solidFill>
                  <a:srgbClr val="333333"/>
                </a:solidFill>
                <a:latin typeface="A-OTF UD新ゴ Pro L" panose="020B0300000000000000" pitchFamily="34" charset="-128"/>
                <a:ea typeface="A-OTF UD新ゴ Pro L" panose="020B0300000000000000" pitchFamily="34" charset="-128"/>
                <a:cs typeface="Poppins"/>
                <a:sym typeface="Poppins"/>
              </a:rPr>
              <a:t>やライセンスキーをお手元にご用意下さい</a:t>
            </a:r>
            <a:endParaRPr lang="en-US" sz="700" spc="81"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18" name="TextBox 118"/>
          <p:cNvSpPr txBox="1"/>
          <p:nvPr/>
        </p:nvSpPr>
        <p:spPr>
          <a:xfrm>
            <a:off x="1913079" y="7673683"/>
            <a:ext cx="1700896" cy="377604"/>
          </a:xfrm>
          <a:prstGeom prst="rect">
            <a:avLst/>
          </a:prstGeom>
        </p:spPr>
        <p:txBody>
          <a:bodyPr lIns="0" tIns="0" rIns="0" bIns="0" rtlCol="0" anchor="t">
            <a:spAutoFit/>
          </a:bodyPr>
          <a:lstStyle/>
          <a:p>
            <a:pPr algn="l">
              <a:lnSpc>
                <a:spcPts val="980"/>
              </a:lnSpc>
            </a:pPr>
            <a:r>
              <a:rPr lang="en-US" sz="700" spc="81">
                <a:solidFill>
                  <a:srgbClr val="333333"/>
                </a:solidFill>
                <a:latin typeface="A-OTF UD新ゴ Pro L" panose="020B0300000000000000" pitchFamily="34" charset="-128"/>
                <a:ea typeface="A-OTF UD新ゴ Pro L" panose="020B0300000000000000" pitchFamily="34" charset="-128"/>
                <a:cs typeface="Poppins"/>
                <a:sym typeface="Poppins"/>
              </a:rPr>
              <a:t>専用サイト[ClubAPC]へアクセス</a:t>
            </a:r>
          </a:p>
          <a:p>
            <a:pPr algn="l">
              <a:lnSpc>
                <a:spcPts val="980"/>
              </a:lnSpc>
              <a:spcBef>
                <a:spcPct val="0"/>
              </a:spcBef>
            </a:pPr>
            <a:r>
              <a:rPr lang="en-US" sz="700" spc="81">
                <a:solidFill>
                  <a:srgbClr val="333333"/>
                </a:solidFill>
                <a:latin typeface="A-OTF UD新ゴ Pro L" panose="020B0300000000000000" pitchFamily="34" charset="-128"/>
                <a:ea typeface="A-OTF UD新ゴ Pro L" panose="020B0300000000000000" pitchFamily="34" charset="-128"/>
                <a:cs typeface="Poppins"/>
                <a:sym typeface="Poppins"/>
              </a:rPr>
              <a:t>トラブル時に迅速に駆けつけるように「設置先住所」を正確に入力します</a:t>
            </a:r>
          </a:p>
        </p:txBody>
      </p:sp>
      <p:sp>
        <p:nvSpPr>
          <p:cNvPr id="119" name="TextBox 119"/>
          <p:cNvSpPr txBox="1"/>
          <p:nvPr/>
        </p:nvSpPr>
        <p:spPr>
          <a:xfrm>
            <a:off x="3676438" y="7673683"/>
            <a:ext cx="1622165" cy="377604"/>
          </a:xfrm>
          <a:prstGeom prst="rect">
            <a:avLst/>
          </a:prstGeom>
        </p:spPr>
        <p:txBody>
          <a:bodyPr lIns="0" tIns="0" rIns="0" bIns="0" rtlCol="0" anchor="t">
            <a:spAutoFit/>
          </a:bodyPr>
          <a:lstStyle/>
          <a:p>
            <a:pPr algn="l">
              <a:lnSpc>
                <a:spcPts val="980"/>
              </a:lnSpc>
            </a:pPr>
            <a:r>
              <a:rPr lang="en-US" sz="700" spc="81">
                <a:solidFill>
                  <a:srgbClr val="333333"/>
                </a:solidFill>
                <a:latin typeface="A-OTF UD新ゴ Pro L" panose="020B0300000000000000" pitchFamily="34" charset="-128"/>
                <a:ea typeface="A-OTF UD新ゴ Pro L" panose="020B0300000000000000" pitchFamily="34" charset="-128"/>
                <a:cs typeface="Poppins"/>
                <a:sym typeface="Poppins"/>
              </a:rPr>
              <a:t>登録完了後、Webから</a:t>
            </a:r>
          </a:p>
          <a:p>
            <a:pPr algn="l">
              <a:lnSpc>
                <a:spcPts val="980"/>
              </a:lnSpc>
              <a:spcBef>
                <a:spcPct val="0"/>
              </a:spcBef>
            </a:pPr>
            <a:r>
              <a:rPr lang="en-US" sz="700" spc="81">
                <a:solidFill>
                  <a:srgbClr val="333333"/>
                </a:solidFill>
                <a:latin typeface="A-OTF UD新ゴ Pro L" panose="020B0300000000000000" pitchFamily="34" charset="-128"/>
                <a:ea typeface="A-OTF UD新ゴ Pro L" panose="020B0300000000000000" pitchFamily="34" charset="-128"/>
                <a:cs typeface="Poppins"/>
                <a:sym typeface="Poppins"/>
              </a:rPr>
              <a:t>「保証証明書」をダウンロードして大切に保管してください</a:t>
            </a:r>
          </a:p>
        </p:txBody>
      </p:sp>
      <p:sp>
        <p:nvSpPr>
          <p:cNvPr id="120" name="TextBox 120"/>
          <p:cNvSpPr txBox="1"/>
          <p:nvPr/>
        </p:nvSpPr>
        <p:spPr>
          <a:xfrm>
            <a:off x="5361065" y="7673683"/>
            <a:ext cx="1839302" cy="377604"/>
          </a:xfrm>
          <a:prstGeom prst="rect">
            <a:avLst/>
          </a:prstGeom>
        </p:spPr>
        <p:txBody>
          <a:bodyPr lIns="0" tIns="0" rIns="0" bIns="0" rtlCol="0" anchor="t">
            <a:spAutoFit/>
          </a:bodyPr>
          <a:lstStyle/>
          <a:p>
            <a:pPr algn="l">
              <a:lnSpc>
                <a:spcPts val="980"/>
              </a:lnSpc>
              <a:spcBef>
                <a:spcPct val="0"/>
              </a:spcBef>
            </a:pPr>
            <a:r>
              <a:rPr lang="en-US" sz="700" spc="81">
                <a:solidFill>
                  <a:srgbClr val="333333"/>
                </a:solidFill>
                <a:latin typeface="A-OTF UD新ゴ Pro L" panose="020B0300000000000000" pitchFamily="34" charset="-128"/>
                <a:ea typeface="A-OTF UD新ゴ Pro L" panose="020B0300000000000000" pitchFamily="34" charset="-128"/>
                <a:cs typeface="Poppins"/>
                <a:sym typeface="Poppins"/>
              </a:rPr>
              <a:t>もしもの異常時は、証明に記載の窓口へご連絡ください。すぐにサポートが開始されます</a:t>
            </a:r>
          </a:p>
        </p:txBody>
      </p:sp>
      <p:sp>
        <p:nvSpPr>
          <p:cNvPr id="121" name="TextBox 121"/>
          <p:cNvSpPr txBox="1"/>
          <p:nvPr/>
        </p:nvSpPr>
        <p:spPr>
          <a:xfrm>
            <a:off x="226259" y="9753894"/>
            <a:ext cx="7152068" cy="121123"/>
          </a:xfrm>
          <a:prstGeom prst="rect">
            <a:avLst/>
          </a:prstGeom>
        </p:spPr>
        <p:txBody>
          <a:bodyPr wrap="square" lIns="0" tIns="0" rIns="0" bIns="0" rtlCol="0" anchor="t">
            <a:spAutoFit/>
          </a:bodyPr>
          <a:lstStyle/>
          <a:p>
            <a:pPr algn="l">
              <a:lnSpc>
                <a:spcPts val="980"/>
              </a:lnSpc>
              <a:spcBef>
                <a:spcPct val="0"/>
              </a:spcBef>
            </a:pPr>
            <a:r>
              <a:rPr lang="en-US" sz="700" b="1" u="sng" dirty="0">
                <a:solidFill>
                  <a:srgbClr val="333333"/>
                </a:solidFill>
                <a:latin typeface="A-OTF UD新ゴ Pro L" panose="020B0300000000000000" pitchFamily="34" charset="-128"/>
                <a:ea typeface="A-OTF UD新ゴ Pro L" panose="020B0300000000000000" pitchFamily="34" charset="-128"/>
                <a:cs typeface="Poppins Bold"/>
                <a:sym typeface="Poppins Bold"/>
                <a:hlinkClick r:id="rId25" tooltip="https://www.se.com/jp/ja/download/document/Service_Handbook/"/>
              </a:rPr>
              <a:t>※</a:t>
            </a:r>
            <a:r>
              <a:rPr lang="en-US" sz="700" b="1" u="sng" dirty="0" err="1">
                <a:solidFill>
                  <a:srgbClr val="333333"/>
                </a:solidFill>
                <a:latin typeface="A-OTF UD新ゴ Pro L" panose="020B0300000000000000" pitchFamily="34" charset="-128"/>
                <a:ea typeface="A-OTF UD新ゴ Pro L" panose="020B0300000000000000" pitchFamily="34" charset="-128"/>
                <a:cs typeface="Poppins Bold"/>
                <a:sym typeface="Poppins Bold"/>
                <a:hlinkClick r:id="rId25" tooltip="https://www.se.com/jp/ja/download/document/Service_Handbook/"/>
              </a:rPr>
              <a:t>サポートサービス内容などの詳細はサービスハンドブック</a:t>
            </a:r>
            <a:r>
              <a:rPr lang="en-US" sz="700" b="1" u="sng"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をご確認ください</a:t>
            </a:r>
            <a:r>
              <a:rPr lang="en-US" sz="700" b="1" u="sng" dirty="0">
                <a:solidFill>
                  <a:srgbClr val="333333"/>
                </a:solidFill>
                <a:latin typeface="A-OTF UD新ゴ Pro L" panose="020B0300000000000000" pitchFamily="34" charset="-128"/>
                <a:ea typeface="A-OTF UD新ゴ Pro L" panose="020B0300000000000000" pitchFamily="34" charset="-128"/>
                <a:cs typeface="Poppins Bold"/>
                <a:sym typeface="Poppins Bold"/>
              </a:rPr>
              <a:t>　</a:t>
            </a: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https://www.se.com/jp/ja/download/document/Service_Handbook/</a:t>
            </a:r>
          </a:p>
        </p:txBody>
      </p:sp>
      <p:sp>
        <p:nvSpPr>
          <p:cNvPr id="122" name="TextBox 122"/>
          <p:cNvSpPr txBox="1"/>
          <p:nvPr/>
        </p:nvSpPr>
        <p:spPr>
          <a:xfrm>
            <a:off x="3268139" y="10019511"/>
            <a:ext cx="2448147" cy="302895"/>
          </a:xfrm>
          <a:prstGeom prst="rect">
            <a:avLst/>
          </a:prstGeom>
        </p:spPr>
        <p:txBody>
          <a:bodyPr lIns="0" tIns="0" rIns="0" bIns="0" rtlCol="0" anchor="t">
            <a:spAutoFit/>
          </a:bodyPr>
          <a:lstStyle/>
          <a:p>
            <a:pPr algn="l">
              <a:lnSpc>
                <a:spcPts val="629"/>
              </a:lnSpc>
            </a:pPr>
            <a:r>
              <a:rPr lang="en-US" sz="449">
                <a:solidFill>
                  <a:srgbClr val="FFFFFF"/>
                </a:solidFill>
                <a:latin typeface="A-OTF UD新ゴ Pro L" panose="020B0300000000000000" pitchFamily="34" charset="-128"/>
                <a:ea typeface="A-OTF UD新ゴ Pro L" panose="020B0300000000000000" pitchFamily="34" charset="-128"/>
                <a:cs typeface="Noto Sans JP"/>
                <a:sym typeface="Noto Sans JP"/>
              </a:rPr>
              <a:t>シュナイダーエレクトリック株式会社</a:t>
            </a:r>
          </a:p>
          <a:p>
            <a:pPr algn="l">
              <a:lnSpc>
                <a:spcPts val="629"/>
              </a:lnSpc>
            </a:pPr>
            <a:r>
              <a:rPr lang="en-US" sz="449">
                <a:solidFill>
                  <a:srgbClr val="FFFFFF"/>
                </a:solidFill>
                <a:latin typeface="A-OTF UD新ゴ Pro L" panose="020B0300000000000000" pitchFamily="34" charset="-128"/>
                <a:ea typeface="A-OTF UD新ゴ Pro L" panose="020B0300000000000000" pitchFamily="34" charset="-128"/>
                <a:cs typeface="Noto Sans JP"/>
                <a:sym typeface="Noto Sans JP"/>
              </a:rPr>
              <a:t>〒108-0023東京都港区芝浦2-15-6オアーゼ芝浦MJビル</a:t>
            </a:r>
          </a:p>
          <a:p>
            <a:pPr algn="l">
              <a:lnSpc>
                <a:spcPts val="629"/>
              </a:lnSpc>
            </a:pPr>
            <a:r>
              <a:rPr lang="en-US" sz="449">
                <a:solidFill>
                  <a:srgbClr val="FFFFFF"/>
                </a:solidFill>
                <a:latin typeface="A-OTF UD新ゴ Pro L" panose="020B0300000000000000" pitchFamily="34" charset="-128"/>
                <a:ea typeface="A-OTF UD新ゴ Pro L" panose="020B0300000000000000" pitchFamily="34" charset="-128"/>
                <a:cs typeface="Noto Sans JP"/>
                <a:sym typeface="Noto Sans JP"/>
              </a:rPr>
              <a:t>WEBサポート：https://www.se.com/jp/ja/work/support/customer-care/contact-schneider-electric.jsp</a:t>
            </a:r>
          </a:p>
        </p:txBody>
      </p:sp>
      <p:sp>
        <p:nvSpPr>
          <p:cNvPr id="123" name="TextBox 123"/>
          <p:cNvSpPr txBox="1"/>
          <p:nvPr/>
        </p:nvSpPr>
        <p:spPr>
          <a:xfrm>
            <a:off x="244160" y="10072020"/>
            <a:ext cx="304807" cy="134332"/>
          </a:xfrm>
          <a:prstGeom prst="rect">
            <a:avLst/>
          </a:prstGeom>
        </p:spPr>
        <p:txBody>
          <a:bodyPr lIns="0" tIns="0" rIns="0" bIns="0" rtlCol="0" anchor="t">
            <a:spAutoFit/>
          </a:bodyPr>
          <a:lstStyle/>
          <a:p>
            <a:pPr algn="ctr">
              <a:lnSpc>
                <a:spcPts val="1120"/>
              </a:lnSpc>
            </a:pPr>
            <a:r>
              <a:rPr lang="en-US" sz="800">
                <a:solidFill>
                  <a:srgbClr val="333333"/>
                </a:solidFill>
                <a:latin typeface="A-OTF UD新ゴ Pro L" panose="020B0300000000000000" pitchFamily="34" charset="-128"/>
                <a:ea typeface="A-OTF UD新ゴ Pro L" panose="020B0300000000000000" pitchFamily="34" charset="-128"/>
                <a:cs typeface="Zen Maru Gothic"/>
                <a:sym typeface="Zen Maru Gothic"/>
              </a:rPr>
              <a:t>販売店</a:t>
            </a:r>
          </a:p>
        </p:txBody>
      </p:sp>
      <p:sp>
        <p:nvSpPr>
          <p:cNvPr id="124" name="TextBox 124"/>
          <p:cNvSpPr txBox="1"/>
          <p:nvPr/>
        </p:nvSpPr>
        <p:spPr>
          <a:xfrm>
            <a:off x="3276576" y="10354167"/>
            <a:ext cx="2609776" cy="227563"/>
          </a:xfrm>
          <a:prstGeom prst="rect">
            <a:avLst/>
          </a:prstGeom>
        </p:spPr>
        <p:txBody>
          <a:bodyPr lIns="0" tIns="0" rIns="0" bIns="0" rtlCol="0" anchor="t">
            <a:spAutoFit/>
          </a:bodyPr>
          <a:lstStyle/>
          <a:p>
            <a:pPr algn="l">
              <a:lnSpc>
                <a:spcPts val="629"/>
              </a:lnSpc>
            </a:pPr>
            <a:r>
              <a:rPr lang="en-US" sz="449" dirty="0">
                <a:solidFill>
                  <a:srgbClr val="FFFFFF"/>
                </a:solidFill>
                <a:latin typeface="A-OTF UD新ゴ Pro L" panose="020B0300000000000000" pitchFamily="34" charset="-128"/>
                <a:ea typeface="A-OTF UD新ゴ Pro L" panose="020B0300000000000000" pitchFamily="34" charset="-128"/>
                <a:cs typeface="Noto Sans JP"/>
                <a:sym typeface="Noto Sans JP"/>
              </a:rPr>
              <a:t>©Schneider Electric. All Rights Reserved. Life Is On Schneider Electric is a trademark and the property of Schneider Electric SE, its subsidiaries and affiliated companies. APC-NEWS 2026.06</a:t>
            </a:r>
          </a:p>
        </p:txBody>
      </p:sp>
      <p:sp>
        <p:nvSpPr>
          <p:cNvPr id="125" name="TextBox 125"/>
          <p:cNvSpPr txBox="1"/>
          <p:nvPr/>
        </p:nvSpPr>
        <p:spPr>
          <a:xfrm>
            <a:off x="2331054" y="7040638"/>
            <a:ext cx="3720564" cy="134332"/>
          </a:xfrm>
          <a:prstGeom prst="rect">
            <a:avLst/>
          </a:prstGeom>
        </p:spPr>
        <p:txBody>
          <a:bodyPr wrap="square" lIns="0" tIns="0" rIns="0" bIns="0" rtlCol="0" anchor="t">
            <a:spAutoFit/>
          </a:bodyPr>
          <a:lstStyle/>
          <a:p>
            <a:pPr algn="ctr">
              <a:lnSpc>
                <a:spcPts val="1120"/>
              </a:lnSpc>
              <a:spcBef>
                <a:spcPct val="0"/>
              </a:spcBef>
            </a:pPr>
            <a:r>
              <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rPr>
              <a:t>Club APC /Partner Club APC </a:t>
            </a:r>
            <a:r>
              <a:rPr lang="en-US" sz="800" u="sng" dirty="0">
                <a:solidFill>
                  <a:srgbClr val="333333"/>
                </a:solidFill>
                <a:latin typeface="A-OTF UD新ゴ Pro L" panose="020B0300000000000000" pitchFamily="34" charset="-128"/>
                <a:ea typeface="A-OTF UD新ゴ Pro L" panose="020B0300000000000000" pitchFamily="34" charset="-128"/>
                <a:cs typeface="Poppins"/>
                <a:sym typeface="Poppins"/>
                <a:hlinkClick r:id="rId26" tooltip="https://clubapc.jp"/>
              </a:rPr>
              <a:t>https://clubapc.jp/</a:t>
            </a:r>
            <a:r>
              <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rPr>
              <a:t> </a:t>
            </a:r>
          </a:p>
        </p:txBody>
      </p:sp>
      <p:sp>
        <p:nvSpPr>
          <p:cNvPr id="126" name="TextBox 126"/>
          <p:cNvSpPr txBox="1"/>
          <p:nvPr/>
        </p:nvSpPr>
        <p:spPr>
          <a:xfrm>
            <a:off x="4080320" y="6761967"/>
            <a:ext cx="1729416" cy="174856"/>
          </a:xfrm>
          <a:prstGeom prst="rect">
            <a:avLst/>
          </a:prstGeom>
        </p:spPr>
        <p:txBody>
          <a:bodyPr wrap="square" lIns="0" tIns="0" rIns="0" bIns="0" rtlCol="0" anchor="t">
            <a:spAutoFit/>
          </a:bodyPr>
          <a:lstStyle/>
          <a:p>
            <a:pPr algn="ctr">
              <a:lnSpc>
                <a:spcPts val="699"/>
              </a:lnSpc>
              <a:spcBef>
                <a:spcPct val="0"/>
              </a:spcBef>
            </a:pPr>
            <a:r>
              <a:rPr lang="en-US" sz="499" dirty="0">
                <a:solidFill>
                  <a:srgbClr val="333333"/>
                </a:solidFill>
                <a:latin typeface="A-OTF UD新ゴ Pro L" panose="020B0300000000000000" pitchFamily="34" charset="-128"/>
                <a:ea typeface="A-OTF UD新ゴ Pro L" panose="020B0300000000000000" pitchFamily="34" charset="-128"/>
                <a:cs typeface="Poppins"/>
                <a:sym typeface="Poppins"/>
              </a:rPr>
              <a:t>Web登録方法は</a:t>
            </a:r>
            <a:r>
              <a:rPr lang="en-US" sz="499" u="sng" dirty="0">
                <a:solidFill>
                  <a:srgbClr val="333333"/>
                </a:solidFill>
                <a:latin typeface="A-OTF UD新ゴ Pro L" panose="020B0300000000000000" pitchFamily="34" charset="-128"/>
                <a:ea typeface="A-OTF UD新ゴ Pro L" panose="020B0300000000000000" pitchFamily="34" charset="-128"/>
                <a:cs typeface="Poppins"/>
                <a:sym typeface="Poppins"/>
                <a:hlinkClick r:id="rId27" tooltip="https://www.se.com/jp/ja/faqs/FAQ000267576/"/>
              </a:rPr>
              <a:t>clubapc・partnerclubapc_manual.pdf </a:t>
            </a:r>
            <a:endParaRPr lang="en-US" sz="499" u="sng"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ctr">
              <a:lnSpc>
                <a:spcPts val="699"/>
              </a:lnSpc>
              <a:spcBef>
                <a:spcPct val="0"/>
              </a:spcBef>
            </a:pPr>
            <a:r>
              <a:rPr lang="en-US" sz="499" dirty="0">
                <a:solidFill>
                  <a:srgbClr val="333333"/>
                </a:solidFill>
                <a:latin typeface="A-OTF UD新ゴ Pro L" panose="020B0300000000000000" pitchFamily="34" charset="-128"/>
                <a:ea typeface="A-OTF UD新ゴ Pro L" panose="020B0300000000000000" pitchFamily="34" charset="-128"/>
                <a:cs typeface="Poppins"/>
                <a:sym typeface="Poppins"/>
              </a:rPr>
              <a:t>のP.81~P.97を参照ください</a:t>
            </a:r>
          </a:p>
        </p:txBody>
      </p:sp>
      <p:sp>
        <p:nvSpPr>
          <p:cNvPr id="127" name="TextBox 127"/>
          <p:cNvSpPr txBox="1"/>
          <p:nvPr/>
        </p:nvSpPr>
        <p:spPr>
          <a:xfrm>
            <a:off x="4068077" y="6348047"/>
            <a:ext cx="533415" cy="275396"/>
          </a:xfrm>
          <a:prstGeom prst="rect">
            <a:avLst/>
          </a:prstGeom>
        </p:spPr>
        <p:txBody>
          <a:bodyPr wrap="square" lIns="0" tIns="0" rIns="0" bIns="0" rtlCol="0" anchor="t">
            <a:spAutoFit/>
          </a:bodyPr>
          <a:lstStyle/>
          <a:p>
            <a:pPr algn="ctr">
              <a:lnSpc>
                <a:spcPts val="1120"/>
              </a:lnSpc>
            </a:pPr>
            <a:r>
              <a:rPr lang="en-US" sz="8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ライセンス</a:t>
            </a:r>
            <a:endParaRPr lang="en-US" sz="8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ctr">
              <a:lnSpc>
                <a:spcPts val="1120"/>
              </a:lnSpc>
              <a:spcBef>
                <a:spcPct val="0"/>
              </a:spcBef>
            </a:pPr>
            <a:r>
              <a:rPr lang="en-US" sz="8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シート</a:t>
            </a:r>
            <a:endParaRPr lang="en-US" sz="8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grpSp>
        <p:nvGrpSpPr>
          <p:cNvPr id="128" name="Group 128"/>
          <p:cNvGrpSpPr/>
          <p:nvPr/>
        </p:nvGrpSpPr>
        <p:grpSpPr>
          <a:xfrm>
            <a:off x="3143063" y="490567"/>
            <a:ext cx="4224667" cy="165964"/>
            <a:chOff x="0" y="0"/>
            <a:chExt cx="1514025" cy="59478"/>
          </a:xfrm>
        </p:grpSpPr>
        <p:sp>
          <p:nvSpPr>
            <p:cNvPr id="129" name="Freeform 129"/>
            <p:cNvSpPr/>
            <p:nvPr/>
          </p:nvSpPr>
          <p:spPr>
            <a:xfrm>
              <a:off x="0" y="0"/>
              <a:ext cx="1514025" cy="59478"/>
            </a:xfrm>
            <a:custGeom>
              <a:avLst/>
              <a:gdLst/>
              <a:ahLst/>
              <a:cxnLst/>
              <a:rect l="l" t="t" r="r" b="b"/>
              <a:pathLst>
                <a:path w="1514025" h="59478">
                  <a:moveTo>
                    <a:pt x="0" y="0"/>
                  </a:moveTo>
                  <a:lnTo>
                    <a:pt x="1514025" y="0"/>
                  </a:lnTo>
                  <a:lnTo>
                    <a:pt x="1514025" y="59478"/>
                  </a:lnTo>
                  <a:lnTo>
                    <a:pt x="0" y="59478"/>
                  </a:lnTo>
                  <a:close/>
                </a:path>
              </a:pathLst>
            </a:custGeom>
            <a:ln w="9525" cap="sq">
              <a:solidFill>
                <a:srgbClr val="333333"/>
              </a:solidFill>
              <a:prstDash val="sysDot"/>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30" name="TextBox 130"/>
            <p:cNvSpPr txBox="1"/>
            <p:nvPr/>
          </p:nvSpPr>
          <p:spPr>
            <a:xfrm>
              <a:off x="0" y="-28575"/>
              <a:ext cx="1514025" cy="88053"/>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sp>
        <p:nvSpPr>
          <p:cNvPr id="131" name="TextBox 131"/>
          <p:cNvSpPr txBox="1"/>
          <p:nvPr/>
        </p:nvSpPr>
        <p:spPr>
          <a:xfrm>
            <a:off x="157552" y="700102"/>
            <a:ext cx="2984733" cy="134332"/>
          </a:xfrm>
          <a:prstGeom prst="rect">
            <a:avLst/>
          </a:prstGeom>
        </p:spPr>
        <p:txBody>
          <a:bodyPr lIns="0" tIns="0" rIns="0" bIns="0" rtlCol="0" anchor="t">
            <a:spAutoFit/>
          </a:bodyPr>
          <a:lstStyle/>
          <a:p>
            <a:pPr algn="ctr">
              <a:lnSpc>
                <a:spcPts val="1120"/>
              </a:lnSpc>
              <a:spcBef>
                <a:spcPct val="0"/>
              </a:spcBef>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対応UPS製品型番</a:t>
            </a:r>
          </a:p>
        </p:txBody>
      </p:sp>
      <p:sp>
        <p:nvSpPr>
          <p:cNvPr id="132" name="TextBox 132"/>
          <p:cNvSpPr txBox="1"/>
          <p:nvPr/>
        </p:nvSpPr>
        <p:spPr>
          <a:xfrm>
            <a:off x="3170379" y="489730"/>
            <a:ext cx="4170036" cy="157094"/>
          </a:xfrm>
          <a:prstGeom prst="rect">
            <a:avLst/>
          </a:prstGeom>
        </p:spPr>
        <p:txBody>
          <a:bodyPr lIns="0" tIns="0" rIns="0" bIns="0" rtlCol="0" anchor="t">
            <a:spAutoFit/>
          </a:bodyPr>
          <a:lstStyle/>
          <a:p>
            <a:pPr algn="ctr">
              <a:lnSpc>
                <a:spcPts val="1260"/>
              </a:lnSpc>
              <a:spcBef>
                <a:spcPct val="0"/>
              </a:spcBef>
            </a:pPr>
            <a:r>
              <a:rPr lang="en-US" sz="900">
                <a:solidFill>
                  <a:srgbClr val="333333"/>
                </a:solidFill>
                <a:latin typeface="A-OTF UD新ゴ Pro L" panose="020B0300000000000000" pitchFamily="34" charset="-128"/>
                <a:ea typeface="A-OTF UD新ゴ Pro L" panose="020B0300000000000000" pitchFamily="34" charset="-128"/>
                <a:cs typeface="Poppins"/>
                <a:sym typeface="Poppins"/>
              </a:rPr>
              <a:t>サービス名・</a:t>
            </a:r>
            <a:r>
              <a:rPr lang="en-US" sz="900">
                <a:solidFill>
                  <a:srgbClr val="009530"/>
                </a:solidFill>
                <a:latin typeface="A-OTF UD新ゴ Pro L" panose="020B0300000000000000" pitchFamily="34" charset="-128"/>
                <a:ea typeface="A-OTF UD新ゴ Pro L" panose="020B0300000000000000" pitchFamily="34" charset="-128"/>
                <a:cs typeface="Poppins"/>
                <a:sym typeface="Poppins"/>
              </a:rPr>
              <a:t>サービス型番</a:t>
            </a:r>
          </a:p>
        </p:txBody>
      </p:sp>
      <p:sp>
        <p:nvSpPr>
          <p:cNvPr id="133" name="TextBox 133"/>
          <p:cNvSpPr txBox="1"/>
          <p:nvPr/>
        </p:nvSpPr>
        <p:spPr>
          <a:xfrm>
            <a:off x="186651" y="487036"/>
            <a:ext cx="1480275" cy="170239"/>
          </a:xfrm>
          <a:prstGeom prst="rect">
            <a:avLst/>
          </a:prstGeom>
        </p:spPr>
        <p:txBody>
          <a:bodyPr wrap="square" lIns="0" tIns="0" rIns="0" bIns="0" rtlCol="0" anchor="t">
            <a:spAutoFit/>
          </a:bodyPr>
          <a:lstStyle/>
          <a:p>
            <a:pPr algn="l">
              <a:lnSpc>
                <a:spcPts val="1400"/>
              </a:lnSpc>
              <a:spcBef>
                <a:spcPct val="0"/>
              </a:spcBef>
            </a:pPr>
            <a:r>
              <a:rPr lang="en-US" sz="10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年間保守サービス表一覧</a:t>
            </a:r>
            <a:endParaRPr lang="en-US" sz="10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34" name="TextBox 134"/>
          <p:cNvSpPr txBox="1"/>
          <p:nvPr/>
        </p:nvSpPr>
        <p:spPr>
          <a:xfrm>
            <a:off x="276734" y="902247"/>
            <a:ext cx="567463" cy="249364"/>
          </a:xfrm>
          <a:prstGeom prst="rect">
            <a:avLst/>
          </a:prstGeom>
        </p:spPr>
        <p:txBody>
          <a:bodyPr lIns="0" tIns="0" rIns="0" bIns="0" rtlCol="0" anchor="t">
            <a:spAutoFit/>
          </a:bodyPr>
          <a:lstStyle/>
          <a:p>
            <a:pPr algn="just">
              <a:lnSpc>
                <a:spcPts val="980"/>
              </a:lnSpc>
              <a:spcBef>
                <a:spcPct val="0"/>
              </a:spcBef>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BE425M-JP</a:t>
            </a:r>
          </a:p>
          <a:p>
            <a:pPr algn="just">
              <a:lnSpc>
                <a:spcPts val="980"/>
              </a:lnSpc>
              <a:spcBef>
                <a:spcPct val="0"/>
              </a:spcBef>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BE550M1-JP</a:t>
            </a:r>
          </a:p>
        </p:txBody>
      </p:sp>
      <p:sp>
        <p:nvSpPr>
          <p:cNvPr id="135" name="TextBox 135"/>
          <p:cNvSpPr txBox="1"/>
          <p:nvPr/>
        </p:nvSpPr>
        <p:spPr>
          <a:xfrm>
            <a:off x="3213954" y="707503"/>
            <a:ext cx="849506" cy="121123"/>
          </a:xfrm>
          <a:prstGeom prst="rect">
            <a:avLst/>
          </a:prstGeom>
        </p:spPr>
        <p:txBody>
          <a:bodyPr wrap="square" lIns="0" tIns="0" rIns="0" bIns="0" rtlCol="0" anchor="t">
            <a:spAutoFit/>
          </a:bodyPr>
          <a:lstStyle/>
          <a:p>
            <a:pPr algn="ctr">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製品保証延長1年</a:t>
            </a:r>
          </a:p>
        </p:txBody>
      </p:sp>
      <p:sp>
        <p:nvSpPr>
          <p:cNvPr id="136" name="TextBox 136"/>
          <p:cNvSpPr txBox="1"/>
          <p:nvPr/>
        </p:nvSpPr>
        <p:spPr>
          <a:xfrm>
            <a:off x="5119381" y="711087"/>
            <a:ext cx="1057593" cy="121123"/>
          </a:xfrm>
          <a:prstGeom prst="rect">
            <a:avLst/>
          </a:prstGeom>
        </p:spPr>
        <p:txBody>
          <a:bodyPr wrap="square" lIns="0" tIns="0" rIns="0" bIns="0" rtlCol="0" anchor="t">
            <a:spAutoFit/>
          </a:bodyPr>
          <a:lstStyle/>
          <a:p>
            <a:pPr algn="ctr">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翌営業日オンサイト1年</a:t>
            </a:r>
          </a:p>
        </p:txBody>
      </p:sp>
      <p:sp>
        <p:nvSpPr>
          <p:cNvPr id="137" name="TextBox 137"/>
          <p:cNvSpPr txBox="1"/>
          <p:nvPr/>
        </p:nvSpPr>
        <p:spPr>
          <a:xfrm>
            <a:off x="3152560" y="965782"/>
            <a:ext cx="924097"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WEXT1YR-BU-01</a:t>
            </a:r>
          </a:p>
        </p:txBody>
      </p:sp>
      <p:sp>
        <p:nvSpPr>
          <p:cNvPr id="138" name="TextBox 138"/>
          <p:cNvSpPr txBox="1"/>
          <p:nvPr/>
        </p:nvSpPr>
        <p:spPr>
          <a:xfrm>
            <a:off x="4206848" y="706501"/>
            <a:ext cx="792087" cy="121123"/>
          </a:xfrm>
          <a:prstGeom prst="rect">
            <a:avLst/>
          </a:prstGeom>
        </p:spPr>
        <p:txBody>
          <a:bodyPr wrap="square" lIns="0" tIns="0" rIns="0" bIns="0" rtlCol="0" anchor="t">
            <a:spAutoFit/>
          </a:bodyPr>
          <a:lstStyle/>
          <a:p>
            <a:pPr algn="ctr">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製品保証延長3年</a:t>
            </a:r>
          </a:p>
        </p:txBody>
      </p:sp>
      <p:sp>
        <p:nvSpPr>
          <p:cNvPr id="139" name="TextBox 139"/>
          <p:cNvSpPr txBox="1"/>
          <p:nvPr/>
        </p:nvSpPr>
        <p:spPr>
          <a:xfrm>
            <a:off x="6219850" y="687029"/>
            <a:ext cx="1148345" cy="177800"/>
          </a:xfrm>
          <a:prstGeom prst="rect">
            <a:avLst/>
          </a:prstGeom>
        </p:spPr>
        <p:txBody>
          <a:bodyPr lIns="0" tIns="0" rIns="0" bIns="0" rtlCol="0" anchor="t">
            <a:spAutoFit/>
          </a:bodyPr>
          <a:lstStyle/>
          <a:p>
            <a:pPr algn="ctr">
              <a:lnSpc>
                <a:spcPts val="720"/>
              </a:lnSpc>
            </a:pPr>
            <a:r>
              <a:rPr lang="en-US" sz="600">
                <a:solidFill>
                  <a:srgbClr val="333333"/>
                </a:solidFill>
                <a:latin typeface="A-OTF UD新ゴ Pro L" panose="020B0300000000000000" pitchFamily="34" charset="-128"/>
                <a:ea typeface="A-OTF UD新ゴ Pro L" panose="020B0300000000000000" pitchFamily="34" charset="-128"/>
                <a:cs typeface="Poppins"/>
                <a:sym typeface="Poppins"/>
              </a:rPr>
              <a:t>4時間以内オンサイト</a:t>
            </a:r>
          </a:p>
          <a:p>
            <a:pPr algn="ctr">
              <a:lnSpc>
                <a:spcPts val="720"/>
              </a:lnSpc>
            </a:pPr>
            <a:r>
              <a:rPr lang="en-US" sz="600">
                <a:solidFill>
                  <a:srgbClr val="333333"/>
                </a:solidFill>
                <a:latin typeface="A-OTF UD新ゴ Pro L" panose="020B0300000000000000" pitchFamily="34" charset="-128"/>
                <a:ea typeface="A-OTF UD新ゴ Pro L" panose="020B0300000000000000" pitchFamily="34" charset="-128"/>
                <a:cs typeface="Poppins"/>
                <a:sym typeface="Poppins"/>
              </a:rPr>
              <a:t>7x24へのアップグレード</a:t>
            </a:r>
          </a:p>
        </p:txBody>
      </p:sp>
      <p:sp>
        <p:nvSpPr>
          <p:cNvPr id="140" name="TextBox 140"/>
          <p:cNvSpPr txBox="1"/>
          <p:nvPr/>
        </p:nvSpPr>
        <p:spPr>
          <a:xfrm>
            <a:off x="6221546" y="1627148"/>
            <a:ext cx="1146184"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WUPG4HR-SU-00</a:t>
            </a:r>
          </a:p>
        </p:txBody>
      </p:sp>
      <p:sp>
        <p:nvSpPr>
          <p:cNvPr id="141" name="TextBox 141"/>
          <p:cNvSpPr txBox="1"/>
          <p:nvPr/>
        </p:nvSpPr>
        <p:spPr>
          <a:xfrm>
            <a:off x="194006" y="2477343"/>
            <a:ext cx="1840713" cy="170239"/>
          </a:xfrm>
          <a:prstGeom prst="rect">
            <a:avLst/>
          </a:prstGeom>
        </p:spPr>
        <p:txBody>
          <a:bodyPr wrap="square" lIns="0" tIns="0" rIns="0" bIns="0" rtlCol="0" anchor="t">
            <a:spAutoFit/>
          </a:bodyPr>
          <a:lstStyle/>
          <a:p>
            <a:pPr algn="l">
              <a:lnSpc>
                <a:spcPts val="1399"/>
              </a:lnSpc>
              <a:spcBef>
                <a:spcPct val="0"/>
              </a:spcBef>
            </a:pPr>
            <a:r>
              <a:rPr lang="en-US" sz="9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製品保証延長サービス付きUPS</a:t>
            </a:r>
            <a:endParaRPr lang="en-US" sz="999"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42" name="TextBox 142"/>
          <p:cNvSpPr txBox="1"/>
          <p:nvPr/>
        </p:nvSpPr>
        <p:spPr>
          <a:xfrm>
            <a:off x="5206993" y="3103268"/>
            <a:ext cx="2268716" cy="225126"/>
          </a:xfrm>
          <a:prstGeom prst="rect">
            <a:avLst/>
          </a:prstGeom>
        </p:spPr>
        <p:txBody>
          <a:bodyPr lIns="0" tIns="0" rIns="0" bIns="0" rtlCol="0" anchor="t">
            <a:spAutoFit/>
          </a:bodyPr>
          <a:lstStyle/>
          <a:p>
            <a:pPr algn="l">
              <a:lnSpc>
                <a:spcPts val="910"/>
              </a:lnSpc>
            </a:pPr>
            <a:r>
              <a:rPr lang="en-US" sz="650" u="sng">
                <a:solidFill>
                  <a:srgbClr val="333333"/>
                </a:solidFill>
                <a:latin typeface="A-OTF UD新ゴ Pro L" panose="020B0300000000000000" pitchFamily="34" charset="-128"/>
                <a:ea typeface="A-OTF UD新ゴ Pro L" panose="020B0300000000000000" pitchFamily="34" charset="-128"/>
                <a:cs typeface="Poppins"/>
                <a:sym typeface="Poppins"/>
              </a:rPr>
              <a:t>※保守付きモデルの登録は</a:t>
            </a:r>
            <a:r>
              <a:rPr lang="en-US" sz="650" b="1" u="sng">
                <a:solidFill>
                  <a:srgbClr val="333333"/>
                </a:solidFill>
                <a:latin typeface="A-OTF UD新ゴ Pro L" panose="020B0300000000000000" pitchFamily="34" charset="-128"/>
                <a:ea typeface="A-OTF UD新ゴ Pro L" panose="020B0300000000000000" pitchFamily="34" charset="-128"/>
                <a:cs typeface="Poppins Bold"/>
                <a:sym typeface="Poppins Bold"/>
                <a:hlinkClick r:id="rId26" tooltip="https://clubapc.jp"/>
              </a:rPr>
              <a:t>「Club APC」</a:t>
            </a:r>
            <a:r>
              <a:rPr lang="en-US" sz="650" u="sng">
                <a:solidFill>
                  <a:srgbClr val="333333"/>
                </a:solidFill>
                <a:latin typeface="A-OTF UD新ゴ Pro L" panose="020B0300000000000000" pitchFamily="34" charset="-128"/>
                <a:ea typeface="A-OTF UD新ゴ Pro L" panose="020B0300000000000000" pitchFamily="34" charset="-128"/>
                <a:cs typeface="Poppins"/>
                <a:sym typeface="Poppins"/>
              </a:rPr>
              <a:t>をご利用ください</a:t>
            </a:r>
          </a:p>
          <a:p>
            <a:pPr algn="l">
              <a:lnSpc>
                <a:spcPts val="910"/>
              </a:lnSpc>
              <a:spcBef>
                <a:spcPct val="0"/>
              </a:spcBef>
            </a:pPr>
            <a:r>
              <a:rPr lang="en-US" sz="650" u="sng">
                <a:solidFill>
                  <a:srgbClr val="333333"/>
                </a:solidFill>
                <a:latin typeface="A-OTF UD新ゴ Pro L" panose="020B0300000000000000" pitchFamily="34" charset="-128"/>
                <a:ea typeface="A-OTF UD新ゴ Pro L" panose="020B0300000000000000" pitchFamily="34" charset="-128"/>
                <a:cs typeface="Poppins"/>
                <a:sym typeface="Poppins"/>
              </a:rPr>
              <a:t>https://club-jp.apc.com/</a:t>
            </a:r>
          </a:p>
        </p:txBody>
      </p:sp>
      <p:sp>
        <p:nvSpPr>
          <p:cNvPr id="143" name="TextBox 143"/>
          <p:cNvSpPr txBox="1"/>
          <p:nvPr/>
        </p:nvSpPr>
        <p:spPr>
          <a:xfrm>
            <a:off x="5206993" y="2832970"/>
            <a:ext cx="2193701" cy="225126"/>
          </a:xfrm>
          <a:prstGeom prst="rect">
            <a:avLst/>
          </a:prstGeom>
        </p:spPr>
        <p:txBody>
          <a:bodyPr wrap="square" lIns="0" tIns="0" rIns="0" bIns="0" rtlCol="0" anchor="t">
            <a:spAutoFit/>
          </a:bodyPr>
          <a:lstStyle/>
          <a:p>
            <a:pPr algn="just">
              <a:lnSpc>
                <a:spcPts val="909"/>
              </a:lnSpc>
            </a:pPr>
            <a:r>
              <a:rPr lang="en-US" sz="649" u="sng" dirty="0" err="1">
                <a:solidFill>
                  <a:srgbClr val="333333"/>
                </a:solidFill>
                <a:latin typeface="A-OTF UD新ゴ Pro L" panose="020B0300000000000000" pitchFamily="34" charset="-128"/>
                <a:ea typeface="A-OTF UD新ゴ Pro L" panose="020B0300000000000000" pitchFamily="34" charset="-128"/>
                <a:cs typeface="Poppins"/>
                <a:sym typeface="Poppins"/>
                <a:hlinkClick r:id="rId28" tooltip="https://www.se.com/jp/ja/faqs/FAQ000248550/"/>
              </a:rPr>
              <a:t>保製品保証延長サービス付きUPS型番一覧</a:t>
            </a:r>
            <a:r>
              <a:rPr lang="en-US" sz="649" u="sng" dirty="0">
                <a:solidFill>
                  <a:srgbClr val="333333"/>
                </a:solidFill>
                <a:latin typeface="A-OTF UD新ゴ Pro L" panose="020B0300000000000000" pitchFamily="34" charset="-128"/>
                <a:ea typeface="A-OTF UD新ゴ Pro L" panose="020B0300000000000000" pitchFamily="34" charset="-128"/>
                <a:cs typeface="Poppins"/>
                <a:sym typeface="Poppins"/>
                <a:hlinkClick r:id="rId28" tooltip="https://www.se.com/jp/ja/faqs/FAQ000248550/"/>
              </a:rPr>
              <a:t>：</a:t>
            </a:r>
          </a:p>
          <a:p>
            <a:pPr algn="just">
              <a:lnSpc>
                <a:spcPts val="909"/>
              </a:lnSpc>
            </a:pPr>
            <a:r>
              <a:rPr lang="en-US" sz="649" u="sng" dirty="0">
                <a:solidFill>
                  <a:srgbClr val="333333"/>
                </a:solidFill>
                <a:latin typeface="A-OTF UD新ゴ Pro L" panose="020B0300000000000000" pitchFamily="34" charset="-128"/>
                <a:ea typeface="A-OTF UD新ゴ Pro L" panose="020B0300000000000000" pitchFamily="34" charset="-128"/>
                <a:cs typeface="Poppins"/>
                <a:sym typeface="Poppins"/>
                <a:hlinkClick r:id="rId28" tooltip="https://www.se.com/jp/ja/faqs/FAQ000248550/"/>
              </a:rPr>
              <a:t>https://www.se.com/jp/ja/faqs/FAQ000248550/</a:t>
            </a:r>
          </a:p>
        </p:txBody>
      </p:sp>
      <p:sp>
        <p:nvSpPr>
          <p:cNvPr id="144" name="TextBox 144"/>
          <p:cNvSpPr txBox="1"/>
          <p:nvPr/>
        </p:nvSpPr>
        <p:spPr>
          <a:xfrm>
            <a:off x="3180259" y="8943792"/>
            <a:ext cx="1076451" cy="249364"/>
          </a:xfrm>
          <a:prstGeom prst="rect">
            <a:avLst/>
          </a:prstGeom>
        </p:spPr>
        <p:txBody>
          <a:bodyPr lIns="0" tIns="0" rIns="0" bIns="0" rtlCol="0" anchor="t">
            <a:spAutoFit/>
          </a:bodyPr>
          <a:lstStyle/>
          <a:p>
            <a:pPr algn="just">
              <a:lnSpc>
                <a:spcPts val="980"/>
              </a:lnSpc>
              <a:spcBef>
                <a:spcPct val="0"/>
              </a:spcBef>
            </a:pPr>
            <a:r>
              <a:rPr lang="en-US" sz="700" u="sng">
                <a:solidFill>
                  <a:srgbClr val="333333"/>
                </a:solidFill>
                <a:latin typeface="A-OTF UD新ゴ Pro L" panose="020B0300000000000000" pitchFamily="34" charset="-128"/>
                <a:ea typeface="A-OTF UD新ゴ Pro L" panose="020B0300000000000000" pitchFamily="34" charset="-128"/>
                <a:cs typeface="Poppins"/>
                <a:sym typeface="Poppins"/>
                <a:hlinkClick r:id="rId29" tooltip="https://www.se.com/jp/ja/work/support/"/>
              </a:rPr>
              <a:t>https://www.se.com/jp/ja/work/support/</a:t>
            </a:r>
          </a:p>
        </p:txBody>
      </p:sp>
      <p:sp>
        <p:nvSpPr>
          <p:cNvPr id="145" name="TextBox 145"/>
          <p:cNvSpPr txBox="1"/>
          <p:nvPr/>
        </p:nvSpPr>
        <p:spPr>
          <a:xfrm>
            <a:off x="211890" y="8213616"/>
            <a:ext cx="4044819" cy="157094"/>
          </a:xfrm>
          <a:prstGeom prst="rect">
            <a:avLst/>
          </a:prstGeom>
        </p:spPr>
        <p:txBody>
          <a:bodyPr wrap="square" lIns="0" tIns="0" rIns="0" bIns="0" rtlCol="0" anchor="t">
            <a:spAutoFit/>
          </a:bodyPr>
          <a:lstStyle/>
          <a:p>
            <a:pPr algn="just">
              <a:lnSpc>
                <a:spcPts val="1260"/>
              </a:lnSpc>
              <a:spcBef>
                <a:spcPct val="0"/>
              </a:spcBef>
            </a:pPr>
            <a:r>
              <a:rPr lang="en-US" sz="9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専門スタッフが導入からトラブル対応までしっかりサポートします</a:t>
            </a:r>
            <a:endParaRPr lang="en-US" sz="9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46" name="TextBox 146"/>
          <p:cNvSpPr txBox="1"/>
          <p:nvPr/>
        </p:nvSpPr>
        <p:spPr>
          <a:xfrm>
            <a:off x="5583046" y="8811170"/>
            <a:ext cx="1254582" cy="121123"/>
          </a:xfrm>
          <a:prstGeom prst="rect">
            <a:avLst/>
          </a:prstGeom>
        </p:spPr>
        <p:txBody>
          <a:bodyPr lIns="0" tIns="0" rIns="0" bIns="0" rtlCol="0" anchor="t">
            <a:spAutoFit/>
          </a:bodyPr>
          <a:lstStyle/>
          <a:p>
            <a:pPr algn="l">
              <a:lnSpc>
                <a:spcPts val="980"/>
              </a:lnSpc>
            </a:pPr>
            <a:r>
              <a:rPr lang="en-US" sz="700">
                <a:solidFill>
                  <a:srgbClr val="333333"/>
                </a:solidFill>
                <a:latin typeface="A-OTF UD新ゴ Pro L" panose="020B0300000000000000" pitchFamily="34" charset="-128"/>
                <a:ea typeface="A-OTF UD新ゴ Pro L" panose="020B0300000000000000" pitchFamily="34" charset="-128"/>
                <a:cs typeface="Nunito"/>
                <a:sym typeface="Nunito"/>
              </a:rPr>
              <a:t>❶対象となるAPCのUPSを購入</a:t>
            </a:r>
          </a:p>
        </p:txBody>
      </p:sp>
      <p:sp>
        <p:nvSpPr>
          <p:cNvPr id="147" name="TextBox 147"/>
          <p:cNvSpPr txBox="1"/>
          <p:nvPr/>
        </p:nvSpPr>
        <p:spPr>
          <a:xfrm>
            <a:off x="5583046" y="8950025"/>
            <a:ext cx="1588610" cy="377604"/>
          </a:xfrm>
          <a:prstGeom prst="rect">
            <a:avLst/>
          </a:prstGeom>
        </p:spPr>
        <p:txBody>
          <a:bodyPr lIns="0" tIns="0" rIns="0" bIns="0" rtlCol="0" anchor="t">
            <a:spAutoFit/>
          </a:bodyPr>
          <a:lstStyle/>
          <a:p>
            <a:pPr algn="l">
              <a:lnSpc>
                <a:spcPts val="980"/>
              </a:lnSpc>
            </a:pPr>
            <a:r>
              <a:rPr lang="en-US" sz="700">
                <a:solidFill>
                  <a:srgbClr val="333333"/>
                </a:solidFill>
                <a:latin typeface="A-OTF UD新ゴ Pro L" panose="020B0300000000000000" pitchFamily="34" charset="-128"/>
                <a:ea typeface="A-OTF UD新ゴ Pro L" panose="020B0300000000000000" pitchFamily="34" charset="-128"/>
                <a:cs typeface="Nunito"/>
                <a:sym typeface="Nunito"/>
              </a:rPr>
              <a:t>❷購入製品の登録サイトClubAPCまたはPartnerClubAPC*にてUPSの製品</a:t>
            </a:r>
          </a:p>
          <a:p>
            <a:pPr algn="l">
              <a:lnSpc>
                <a:spcPts val="980"/>
              </a:lnSpc>
            </a:pPr>
            <a:r>
              <a:rPr lang="en-US" sz="700">
                <a:solidFill>
                  <a:srgbClr val="333333"/>
                </a:solidFill>
                <a:latin typeface="A-OTF UD新ゴ Pro L" panose="020B0300000000000000" pitchFamily="34" charset="-128"/>
                <a:ea typeface="A-OTF UD新ゴ Pro L" panose="020B0300000000000000" pitchFamily="34" charset="-128"/>
                <a:cs typeface="Nunito"/>
                <a:sym typeface="Nunito"/>
              </a:rPr>
              <a:t>ユーザー保証登録を実施</a:t>
            </a:r>
          </a:p>
        </p:txBody>
      </p:sp>
      <p:sp>
        <p:nvSpPr>
          <p:cNvPr id="148" name="TextBox 148"/>
          <p:cNvSpPr txBox="1"/>
          <p:nvPr/>
        </p:nvSpPr>
        <p:spPr>
          <a:xfrm>
            <a:off x="5583046" y="9343431"/>
            <a:ext cx="1691915" cy="121123"/>
          </a:xfrm>
          <a:prstGeom prst="rect">
            <a:avLst/>
          </a:prstGeom>
        </p:spPr>
        <p:txBody>
          <a:bodyPr lIns="0" tIns="0" rIns="0" bIns="0" rtlCol="0" anchor="t">
            <a:spAutoFit/>
          </a:bodyPr>
          <a:lstStyle/>
          <a:p>
            <a:pPr algn="l">
              <a:lnSpc>
                <a:spcPts val="980"/>
              </a:lnSpc>
            </a:pPr>
            <a:r>
              <a:rPr lang="en-US" sz="700">
                <a:solidFill>
                  <a:srgbClr val="333333"/>
                </a:solidFill>
                <a:latin typeface="A-OTF UD新ゴ Pro L" panose="020B0300000000000000" pitchFamily="34" charset="-128"/>
                <a:ea typeface="A-OTF UD新ゴ Pro L" panose="020B0300000000000000" pitchFamily="34" charset="-128"/>
                <a:cs typeface="Nunito"/>
                <a:sym typeface="Nunito"/>
              </a:rPr>
              <a:t>❸使用済みUPS製品を</a:t>
            </a:r>
            <a:r>
              <a:rPr lang="en-US" sz="700" u="sng">
                <a:solidFill>
                  <a:srgbClr val="333333"/>
                </a:solidFill>
                <a:latin typeface="A-OTF UD新ゴ Pro L" panose="020B0300000000000000" pitchFamily="34" charset="-128"/>
                <a:ea typeface="A-OTF UD新ゴ Pro L" panose="020B0300000000000000" pitchFamily="34" charset="-128"/>
                <a:cs typeface="Nunito"/>
                <a:sym typeface="Nunito"/>
              </a:rPr>
              <a:t>送料無料</a:t>
            </a:r>
            <a:r>
              <a:rPr lang="en-US" sz="700">
                <a:solidFill>
                  <a:srgbClr val="333333"/>
                </a:solidFill>
                <a:latin typeface="A-OTF UD新ゴ Pro L" panose="020B0300000000000000" pitchFamily="34" charset="-128"/>
                <a:ea typeface="A-OTF UD新ゴ Pro L" panose="020B0300000000000000" pitchFamily="34" charset="-128"/>
                <a:cs typeface="Nunito"/>
                <a:sym typeface="Nunito"/>
              </a:rPr>
              <a:t>でお引取り</a:t>
            </a:r>
          </a:p>
        </p:txBody>
      </p:sp>
      <p:sp>
        <p:nvSpPr>
          <p:cNvPr id="149" name="TextBox 149"/>
          <p:cNvSpPr txBox="1"/>
          <p:nvPr/>
        </p:nvSpPr>
        <p:spPr>
          <a:xfrm>
            <a:off x="5324789" y="9473421"/>
            <a:ext cx="1694968" cy="264688"/>
          </a:xfrm>
          <a:prstGeom prst="rect">
            <a:avLst/>
          </a:prstGeom>
        </p:spPr>
        <p:txBody>
          <a:bodyPr lIns="0" tIns="0" rIns="0" bIns="0" rtlCol="0" anchor="t">
            <a:spAutoFit/>
          </a:bodyPr>
          <a:lstStyle/>
          <a:p>
            <a:pPr algn="l">
              <a:lnSpc>
                <a:spcPts val="700"/>
              </a:lnSpc>
            </a:pPr>
            <a:r>
              <a:rPr lang="en-US" sz="500">
                <a:solidFill>
                  <a:srgbClr val="333333"/>
                </a:solidFill>
                <a:latin typeface="A-OTF UD新ゴ Pro L" panose="020B0300000000000000" pitchFamily="34" charset="-128"/>
                <a:ea typeface="A-OTF UD新ゴ Pro L" panose="020B0300000000000000" pitchFamily="34" charset="-128"/>
                <a:cs typeface="Noto Sans JP"/>
                <a:sym typeface="Noto Sans JP"/>
              </a:rPr>
              <a:t>※ご購入から3か月間有効 </a:t>
            </a:r>
          </a:p>
          <a:p>
            <a:pPr algn="l">
              <a:lnSpc>
                <a:spcPts val="700"/>
              </a:lnSpc>
            </a:pPr>
            <a:r>
              <a:rPr lang="en-US" sz="500">
                <a:solidFill>
                  <a:srgbClr val="333333"/>
                </a:solidFill>
                <a:latin typeface="A-OTF UD新ゴ Pro L" panose="020B0300000000000000" pitchFamily="34" charset="-128"/>
                <a:ea typeface="A-OTF UD新ゴ Pro L" panose="020B0300000000000000" pitchFamily="34" charset="-128"/>
                <a:cs typeface="Noto Sans JP"/>
                <a:sym typeface="Noto Sans JP"/>
              </a:rPr>
              <a:t>* 詳細はメーカーサイトのサポートページをご覧ください。</a:t>
            </a:r>
          </a:p>
        </p:txBody>
      </p:sp>
      <p:sp>
        <p:nvSpPr>
          <p:cNvPr id="150" name="TextBox 150"/>
          <p:cNvSpPr txBox="1"/>
          <p:nvPr/>
        </p:nvSpPr>
        <p:spPr>
          <a:xfrm>
            <a:off x="1030324" y="8998833"/>
            <a:ext cx="1469835" cy="255391"/>
          </a:xfrm>
          <a:prstGeom prst="rect">
            <a:avLst/>
          </a:prstGeom>
        </p:spPr>
        <p:txBody>
          <a:bodyPr lIns="0" tIns="0" rIns="0" bIns="0" rtlCol="0" anchor="t">
            <a:spAutoFit/>
          </a:bodyPr>
          <a:lstStyle/>
          <a:p>
            <a:pPr algn="l">
              <a:lnSpc>
                <a:spcPts val="2100"/>
              </a:lnSpc>
              <a:spcBef>
                <a:spcPct val="0"/>
              </a:spcBef>
            </a:pPr>
            <a:r>
              <a:rPr lang="en-US" sz="1500" b="1">
                <a:solidFill>
                  <a:srgbClr val="333333"/>
                </a:solidFill>
                <a:latin typeface="A-OTF UD新ゴ Pro L" panose="020B0300000000000000" pitchFamily="34" charset="-128"/>
                <a:ea typeface="A-OTF UD新ゴ Pro L" panose="020B0300000000000000" pitchFamily="34" charset="-128"/>
                <a:cs typeface="Poppins Bold"/>
                <a:sym typeface="Poppins Bold"/>
              </a:rPr>
              <a:t>03-4578-4697</a:t>
            </a:r>
          </a:p>
        </p:txBody>
      </p:sp>
      <p:sp>
        <p:nvSpPr>
          <p:cNvPr id="151" name="TextBox 151"/>
          <p:cNvSpPr txBox="1"/>
          <p:nvPr/>
        </p:nvSpPr>
        <p:spPr>
          <a:xfrm>
            <a:off x="1035927" y="8786108"/>
            <a:ext cx="1463070" cy="170239"/>
          </a:xfrm>
          <a:prstGeom prst="rect">
            <a:avLst/>
          </a:prstGeom>
        </p:spPr>
        <p:txBody>
          <a:bodyPr wrap="square" lIns="0" tIns="0" rIns="0" bIns="0" rtlCol="0" anchor="t">
            <a:spAutoFit/>
          </a:bodyPr>
          <a:lstStyle/>
          <a:p>
            <a:pPr algn="ctr">
              <a:lnSpc>
                <a:spcPts val="1400"/>
              </a:lnSpc>
              <a:spcBef>
                <a:spcPct val="0"/>
              </a:spcBef>
            </a:pPr>
            <a:r>
              <a:rPr lang="en-US" sz="1000" dirty="0" err="1">
                <a:solidFill>
                  <a:srgbClr val="333333"/>
                </a:solidFill>
                <a:latin typeface="A-OTF UD新ゴ Pro L" panose="020B0300000000000000" pitchFamily="34" charset="-128"/>
                <a:ea typeface="A-OTF UD新ゴ Pro L" panose="020B0300000000000000" pitchFamily="34" charset="-128"/>
                <a:cs typeface="Poppins"/>
                <a:sym typeface="Poppins"/>
              </a:rPr>
              <a:t>製品の不具合などご相談</a:t>
            </a:r>
            <a:endParaRPr lang="en-US" sz="100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52" name="TextBox 152"/>
          <p:cNvSpPr txBox="1"/>
          <p:nvPr/>
        </p:nvSpPr>
        <p:spPr>
          <a:xfrm>
            <a:off x="238020" y="8511672"/>
            <a:ext cx="2301547" cy="183448"/>
          </a:xfrm>
          <a:prstGeom prst="rect">
            <a:avLst/>
          </a:prstGeom>
        </p:spPr>
        <p:txBody>
          <a:bodyPr lIns="0" tIns="0" rIns="0" bIns="0" rtlCol="0" anchor="t">
            <a:spAutoFit/>
          </a:bodyPr>
          <a:lstStyle/>
          <a:p>
            <a:pPr algn="ctr">
              <a:lnSpc>
                <a:spcPts val="1540"/>
              </a:lnSpc>
              <a:spcBef>
                <a:spcPct val="0"/>
              </a:spcBef>
            </a:pPr>
            <a:r>
              <a:rPr lang="en-US" sz="1100" b="1">
                <a:solidFill>
                  <a:srgbClr val="333333"/>
                </a:solidFill>
                <a:latin typeface="A-OTF UD新ゴ Pro L" panose="020B0300000000000000" pitchFamily="34" charset="-128"/>
                <a:ea typeface="A-OTF UD新ゴ Pro L" panose="020B0300000000000000" pitchFamily="34" charset="-128"/>
                <a:cs typeface="Poppins Bold"/>
                <a:sym typeface="Poppins Bold"/>
              </a:rPr>
              <a:t>自社運営コールセンター</a:t>
            </a:r>
          </a:p>
        </p:txBody>
      </p:sp>
      <p:sp>
        <p:nvSpPr>
          <p:cNvPr id="153" name="TextBox 153"/>
          <p:cNvSpPr txBox="1"/>
          <p:nvPr/>
        </p:nvSpPr>
        <p:spPr>
          <a:xfrm>
            <a:off x="5021499" y="8442166"/>
            <a:ext cx="2301547" cy="183448"/>
          </a:xfrm>
          <a:prstGeom prst="rect">
            <a:avLst/>
          </a:prstGeom>
        </p:spPr>
        <p:txBody>
          <a:bodyPr lIns="0" tIns="0" rIns="0" bIns="0" rtlCol="0" anchor="t">
            <a:spAutoFit/>
          </a:bodyPr>
          <a:lstStyle/>
          <a:p>
            <a:pPr algn="ctr">
              <a:lnSpc>
                <a:spcPts val="1540"/>
              </a:lnSpc>
              <a:spcBef>
                <a:spcPct val="0"/>
              </a:spcBef>
            </a:pPr>
            <a:r>
              <a:rPr lang="en-US" sz="1100" b="1">
                <a:solidFill>
                  <a:srgbClr val="333333"/>
                </a:solidFill>
                <a:latin typeface="A-OTF UD新ゴ Pro L" panose="020B0300000000000000" pitchFamily="34" charset="-128"/>
                <a:ea typeface="A-OTF UD新ゴ Pro L" panose="020B0300000000000000" pitchFamily="34" charset="-128"/>
                <a:cs typeface="Poppins Bold"/>
                <a:sym typeface="Poppins Bold"/>
              </a:rPr>
              <a:t>Trade-UPS</a:t>
            </a:r>
          </a:p>
        </p:txBody>
      </p:sp>
      <p:sp>
        <p:nvSpPr>
          <p:cNvPr id="154" name="TextBox 154"/>
          <p:cNvSpPr txBox="1"/>
          <p:nvPr/>
        </p:nvSpPr>
        <p:spPr>
          <a:xfrm>
            <a:off x="5167919" y="8659336"/>
            <a:ext cx="1980615" cy="121123"/>
          </a:xfrm>
          <a:prstGeom prst="rect">
            <a:avLst/>
          </a:prstGeom>
        </p:spPr>
        <p:txBody>
          <a:bodyPr lIns="0" tIns="0" rIns="0" bIns="0" rtlCol="0" anchor="t">
            <a:spAutoFit/>
          </a:bodyPr>
          <a:lstStyle/>
          <a:p>
            <a:pPr algn="ctr">
              <a:lnSpc>
                <a:spcPts val="980"/>
              </a:lnSpc>
              <a:spcBef>
                <a:spcPct val="0"/>
              </a:spcBef>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買い替えの際は「Trade-UPS」をご活用ください</a:t>
            </a:r>
          </a:p>
        </p:txBody>
      </p:sp>
      <p:sp>
        <p:nvSpPr>
          <p:cNvPr id="155" name="TextBox 155"/>
          <p:cNvSpPr txBox="1"/>
          <p:nvPr/>
        </p:nvSpPr>
        <p:spPr>
          <a:xfrm>
            <a:off x="3448950" y="9429025"/>
            <a:ext cx="1397673" cy="249364"/>
          </a:xfrm>
          <a:prstGeom prst="rect">
            <a:avLst/>
          </a:prstGeom>
        </p:spPr>
        <p:txBody>
          <a:bodyPr wrap="square" lIns="0" tIns="0" rIns="0" bIns="0" rtlCol="0" anchor="t">
            <a:spAutoFit/>
          </a:bodyPr>
          <a:lstStyle/>
          <a:p>
            <a:pPr algn="just">
              <a:lnSpc>
                <a:spcPts val="980"/>
              </a:lnSpc>
              <a:spcBef>
                <a:spcPct val="0"/>
              </a:spcBef>
            </a:pPr>
            <a:r>
              <a:rPr lang="en-US" sz="700" u="sng" dirty="0">
                <a:solidFill>
                  <a:srgbClr val="333333"/>
                </a:solidFill>
                <a:latin typeface="A-OTF UD新ゴ Pro L" panose="020B0300000000000000" pitchFamily="34" charset="-128"/>
                <a:ea typeface="A-OTF UD新ゴ Pro L" panose="020B0300000000000000" pitchFamily="34" charset="-128"/>
                <a:cs typeface="Poppins"/>
                <a:sym typeface="Poppins"/>
                <a:hlinkClick r:id="rId30" tooltip="https://www.se.com/jp/ja/faqs/FAQ000222173/"/>
              </a:rPr>
              <a:t>https://www.se.com/jp/ja/faqs/FAQ000222173/</a:t>
            </a:r>
          </a:p>
        </p:txBody>
      </p:sp>
      <p:sp>
        <p:nvSpPr>
          <p:cNvPr id="156" name="TextBox 156"/>
          <p:cNvSpPr txBox="1"/>
          <p:nvPr/>
        </p:nvSpPr>
        <p:spPr>
          <a:xfrm>
            <a:off x="3215167" y="8828854"/>
            <a:ext cx="778414" cy="98297"/>
          </a:xfrm>
          <a:prstGeom prst="rect">
            <a:avLst/>
          </a:prstGeom>
        </p:spPr>
        <p:txBody>
          <a:bodyPr wrap="square" lIns="0" tIns="0" rIns="0" bIns="0" rtlCol="0" anchor="t">
            <a:spAutoFit/>
          </a:bodyPr>
          <a:lstStyle/>
          <a:p>
            <a:pPr algn="ctr">
              <a:lnSpc>
                <a:spcPts val="840"/>
              </a:lnSpc>
              <a:spcBef>
                <a:spcPct val="0"/>
              </a:spcBef>
            </a:pPr>
            <a:r>
              <a:rPr lang="en-US" sz="600" dirty="0" err="1">
                <a:solidFill>
                  <a:srgbClr val="333333"/>
                </a:solidFill>
                <a:latin typeface="A-OTF UD新ゴ Pro L" panose="020B0300000000000000" pitchFamily="34" charset="-128"/>
                <a:ea typeface="A-OTF UD新ゴ Pro L" panose="020B0300000000000000" pitchFamily="34" charset="-128"/>
                <a:cs typeface="Poppins"/>
                <a:sym typeface="Poppins"/>
              </a:rPr>
              <a:t>Webヘルプセンタ</a:t>
            </a:r>
            <a:r>
              <a:rPr lang="en-US" sz="600" dirty="0">
                <a:solidFill>
                  <a:srgbClr val="333333"/>
                </a:solidFill>
                <a:latin typeface="A-OTF UD新ゴ Pro L" panose="020B0300000000000000" pitchFamily="34" charset="-128"/>
                <a:ea typeface="A-OTF UD新ゴ Pro L" panose="020B0300000000000000" pitchFamily="34" charset="-128"/>
                <a:cs typeface="Poppins"/>
                <a:sym typeface="Poppins"/>
              </a:rPr>
              <a:t>ー</a:t>
            </a:r>
          </a:p>
        </p:txBody>
      </p:sp>
      <p:sp>
        <p:nvSpPr>
          <p:cNvPr id="157" name="TextBox 157"/>
          <p:cNvSpPr txBox="1"/>
          <p:nvPr/>
        </p:nvSpPr>
        <p:spPr>
          <a:xfrm>
            <a:off x="3496860" y="9282901"/>
            <a:ext cx="435128" cy="98297"/>
          </a:xfrm>
          <a:prstGeom prst="rect">
            <a:avLst/>
          </a:prstGeom>
        </p:spPr>
        <p:txBody>
          <a:bodyPr wrap="square" lIns="0" tIns="0" rIns="0" bIns="0" rtlCol="0" anchor="t">
            <a:spAutoFit/>
          </a:bodyPr>
          <a:lstStyle/>
          <a:p>
            <a:pPr algn="ctr">
              <a:lnSpc>
                <a:spcPts val="840"/>
              </a:lnSpc>
              <a:spcBef>
                <a:spcPct val="0"/>
              </a:spcBef>
            </a:pPr>
            <a:r>
              <a:rPr lang="en-US" sz="600" dirty="0">
                <a:solidFill>
                  <a:srgbClr val="333333"/>
                </a:solidFill>
                <a:latin typeface="A-OTF UD新ゴ Pro L" panose="020B0300000000000000" pitchFamily="34" charset="-128"/>
                <a:ea typeface="A-OTF UD新ゴ Pro L" panose="020B0300000000000000" pitchFamily="34" charset="-128"/>
                <a:cs typeface="Poppins"/>
                <a:sym typeface="Poppins"/>
              </a:rPr>
              <a:t>FAQ</a:t>
            </a:r>
          </a:p>
        </p:txBody>
      </p:sp>
      <p:sp>
        <p:nvSpPr>
          <p:cNvPr id="158" name="TextBox 158"/>
          <p:cNvSpPr txBox="1"/>
          <p:nvPr/>
        </p:nvSpPr>
        <p:spPr>
          <a:xfrm>
            <a:off x="1231838" y="9349362"/>
            <a:ext cx="1255283" cy="249364"/>
          </a:xfrm>
          <a:prstGeom prst="rect">
            <a:avLst/>
          </a:prstGeom>
        </p:spPr>
        <p:txBody>
          <a:bodyPr wrap="square" lIns="0" tIns="0" rIns="0" bIns="0" rtlCol="0" anchor="t">
            <a:spAutoFit/>
          </a:bodyPr>
          <a:lstStyle/>
          <a:p>
            <a:pPr algn="ctr">
              <a:lnSpc>
                <a:spcPts val="980"/>
              </a:lnSpc>
            </a:pPr>
            <a:r>
              <a:rPr lang="en-US" sz="700" dirty="0" err="1">
                <a:solidFill>
                  <a:srgbClr val="333333"/>
                </a:solidFill>
                <a:latin typeface="A-OTF UD新ゴ Pro L" panose="020B0300000000000000" pitchFamily="34" charset="-128"/>
                <a:ea typeface="A-OTF UD新ゴ Pro L" panose="020B0300000000000000" pitchFamily="34" charset="-128"/>
                <a:cs typeface="Poppins"/>
                <a:sym typeface="Poppins"/>
              </a:rPr>
              <a:t>受付時間：平日</a:t>
            </a: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 9:00〜17:00</a:t>
            </a:r>
          </a:p>
          <a:p>
            <a:pPr algn="l">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700" dirty="0" err="1">
                <a:solidFill>
                  <a:srgbClr val="333333"/>
                </a:solidFill>
                <a:latin typeface="A-OTF UD新ゴ Pro L" panose="020B0300000000000000" pitchFamily="34" charset="-128"/>
                <a:ea typeface="A-OTF UD新ゴ Pro L" panose="020B0300000000000000" pitchFamily="34" charset="-128"/>
                <a:cs typeface="Poppins"/>
                <a:sym typeface="Poppins"/>
              </a:rPr>
              <a:t>弊社指定休業日を除く</a:t>
            </a: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a:t>
            </a:r>
          </a:p>
        </p:txBody>
      </p:sp>
      <p:sp>
        <p:nvSpPr>
          <p:cNvPr id="159" name="TextBox 159"/>
          <p:cNvSpPr txBox="1"/>
          <p:nvPr/>
        </p:nvSpPr>
        <p:spPr>
          <a:xfrm>
            <a:off x="170618" y="6530365"/>
            <a:ext cx="816269" cy="249364"/>
          </a:xfrm>
          <a:prstGeom prst="rect">
            <a:avLst/>
          </a:prstGeom>
        </p:spPr>
        <p:txBody>
          <a:bodyPr wrap="square" lIns="0" tIns="0" rIns="0" bIns="0" rtlCol="0" anchor="t">
            <a:spAutoFit/>
          </a:bodyPr>
          <a:lstStyle/>
          <a:p>
            <a:pPr algn="ctr">
              <a:lnSpc>
                <a:spcPts val="980"/>
              </a:lnSpc>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パッケージに紙で</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ctr">
              <a:lnSpc>
                <a:spcPts val="980"/>
              </a:lnSpc>
              <a:spcBef>
                <a:spcPct val="0"/>
              </a:spcBef>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同梱されています</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60" name="TextBox 160"/>
          <p:cNvSpPr txBox="1"/>
          <p:nvPr/>
        </p:nvSpPr>
        <p:spPr>
          <a:xfrm>
            <a:off x="1070020" y="6492406"/>
            <a:ext cx="668106" cy="303481"/>
          </a:xfrm>
          <a:prstGeom prst="rect">
            <a:avLst/>
          </a:prstGeom>
        </p:spPr>
        <p:txBody>
          <a:bodyPr wrap="square" lIns="0" tIns="0" rIns="0" bIns="0" rtlCol="0" anchor="t">
            <a:spAutoFit/>
          </a:bodyPr>
          <a:lstStyle/>
          <a:p>
            <a:pPr algn="l">
              <a:lnSpc>
                <a:spcPts val="840"/>
              </a:lnSpc>
            </a:pPr>
            <a:r>
              <a:rPr lang="en-US" sz="6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記載内容</a:t>
            </a:r>
            <a:r>
              <a:rPr lang="en-US" sz="6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p>
          <a:p>
            <a:pPr algn="l">
              <a:lnSpc>
                <a:spcPts val="840"/>
              </a:lnSpc>
            </a:pPr>
            <a:r>
              <a:rPr lang="en-US" sz="6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6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シリアル番号</a:t>
            </a:r>
            <a:endParaRPr lang="en-US" sz="6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l">
              <a:lnSpc>
                <a:spcPts val="840"/>
              </a:lnSpc>
              <a:spcBef>
                <a:spcPct val="0"/>
              </a:spcBef>
            </a:pPr>
            <a:r>
              <a:rPr lang="en-US" sz="6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6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ライセンスキ</a:t>
            </a:r>
            <a:r>
              <a:rPr lang="en-US" sz="6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ー</a:t>
            </a:r>
          </a:p>
        </p:txBody>
      </p:sp>
      <p:sp>
        <p:nvSpPr>
          <p:cNvPr id="161" name="TextBox 161"/>
          <p:cNvSpPr txBox="1"/>
          <p:nvPr/>
        </p:nvSpPr>
        <p:spPr>
          <a:xfrm>
            <a:off x="1650362" y="4256607"/>
            <a:ext cx="1434148" cy="279185"/>
          </a:xfrm>
          <a:prstGeom prst="rect">
            <a:avLst/>
          </a:prstGeom>
        </p:spPr>
        <p:txBody>
          <a:bodyPr lIns="0" tIns="0" rIns="0" bIns="0" rtlCol="0" anchor="t">
            <a:spAutoFit/>
          </a:bodyPr>
          <a:lstStyle/>
          <a:p>
            <a:pPr algn="ctr">
              <a:lnSpc>
                <a:spcPts val="1119"/>
              </a:lnSpc>
            </a:pPr>
            <a:r>
              <a:rPr lang="en-US" sz="799">
                <a:solidFill>
                  <a:srgbClr val="333333"/>
                </a:solidFill>
                <a:latin typeface="A-OTF UD新ゴ Pro L" panose="020B0300000000000000" pitchFamily="34" charset="-128"/>
                <a:ea typeface="A-OTF UD新ゴ Pro L" panose="020B0300000000000000" pitchFamily="34" charset="-128"/>
                <a:cs typeface="Poppins"/>
                <a:sym typeface="Poppins"/>
              </a:rPr>
              <a:t>製品保証延長3年</a:t>
            </a:r>
          </a:p>
          <a:p>
            <a:pPr algn="ctr">
              <a:lnSpc>
                <a:spcPts val="1119"/>
              </a:lnSpc>
              <a:spcBef>
                <a:spcPct val="0"/>
              </a:spcBef>
            </a:pPr>
            <a:r>
              <a:rPr lang="en-US" sz="799">
                <a:solidFill>
                  <a:srgbClr val="333333"/>
                </a:solidFill>
                <a:latin typeface="A-OTF UD新ゴ Pro L" panose="020B0300000000000000" pitchFamily="34" charset="-128"/>
                <a:ea typeface="A-OTF UD新ゴ Pro L" panose="020B0300000000000000" pitchFamily="34" charset="-128"/>
                <a:cs typeface="Poppins"/>
                <a:sym typeface="Poppins"/>
              </a:rPr>
              <a:t>サービスパック</a:t>
            </a:r>
          </a:p>
        </p:txBody>
      </p:sp>
      <p:sp>
        <p:nvSpPr>
          <p:cNvPr id="162" name="TextBox 162"/>
          <p:cNvSpPr txBox="1"/>
          <p:nvPr/>
        </p:nvSpPr>
        <p:spPr>
          <a:xfrm>
            <a:off x="217472" y="6830630"/>
            <a:ext cx="1469600" cy="174920"/>
          </a:xfrm>
          <a:prstGeom prst="rect">
            <a:avLst/>
          </a:prstGeom>
        </p:spPr>
        <p:txBody>
          <a:bodyPr wrap="square" lIns="0" tIns="0" rIns="0" bIns="0" rtlCol="0" anchor="t">
            <a:spAutoFit/>
          </a:bodyPr>
          <a:lstStyle/>
          <a:p>
            <a:pPr algn="l">
              <a:lnSpc>
                <a:spcPts val="700"/>
              </a:lnSpc>
              <a:spcBef>
                <a:spcPct val="0"/>
              </a:spcBef>
            </a:pPr>
            <a:r>
              <a:rPr lang="en-US" sz="450" u="sng" dirty="0">
                <a:solidFill>
                  <a:srgbClr val="333333"/>
                </a:solidFill>
                <a:latin typeface="A-OTF UD新ゴ Pro L" panose="020B0300000000000000" pitchFamily="34" charset="-128"/>
                <a:ea typeface="A-OTF UD新ゴ Pro L" panose="020B0300000000000000" pitchFamily="34" charset="-128"/>
                <a:cs typeface="Poppins"/>
                <a:sym typeface="Poppins"/>
                <a:hlinkClick r:id="rId31" tooltip="https://www.se.com/jp/ja/faqs/FAQ000267769/"/>
              </a:rPr>
              <a:t>Club APC / Partner Club APC 製品同梱シート</a:t>
            </a:r>
            <a:r>
              <a:rPr lang="en-US" sz="450" dirty="0">
                <a:solidFill>
                  <a:srgbClr val="333333"/>
                </a:solidFill>
                <a:latin typeface="A-OTF UD新ゴ Pro L" panose="020B0300000000000000" pitchFamily="34" charset="-128"/>
                <a:ea typeface="A-OTF UD新ゴ Pro L" panose="020B0300000000000000" pitchFamily="34" charset="-128"/>
                <a:cs typeface="Poppins"/>
                <a:sym typeface="Poppins"/>
              </a:rPr>
              <a:t>https://www.se.com/jp/ja/faqs/FAQ000267769/</a:t>
            </a:r>
          </a:p>
        </p:txBody>
      </p:sp>
      <p:sp>
        <p:nvSpPr>
          <p:cNvPr id="163" name="TextBox 163"/>
          <p:cNvSpPr txBox="1"/>
          <p:nvPr/>
        </p:nvSpPr>
        <p:spPr>
          <a:xfrm>
            <a:off x="5955205" y="3805324"/>
            <a:ext cx="1078026" cy="197362"/>
          </a:xfrm>
          <a:prstGeom prst="rect">
            <a:avLst/>
          </a:prstGeom>
        </p:spPr>
        <p:txBody>
          <a:bodyPr wrap="square" lIns="0" tIns="0" rIns="0" bIns="0" rtlCol="0" anchor="t">
            <a:spAutoFit/>
          </a:bodyPr>
          <a:lstStyle/>
          <a:p>
            <a:pPr algn="l">
              <a:lnSpc>
                <a:spcPts val="770"/>
              </a:lnSpc>
              <a:spcBef>
                <a:spcPct val="0"/>
              </a:spcBef>
            </a:pPr>
            <a:r>
              <a:rPr lang="en-US" sz="500" dirty="0">
                <a:solidFill>
                  <a:srgbClr val="333333"/>
                </a:solidFill>
                <a:latin typeface="A-OTF UD新ゴ Pro L" panose="020B0300000000000000" pitchFamily="34" charset="-128"/>
                <a:ea typeface="A-OTF UD新ゴ Pro L" panose="020B0300000000000000" pitchFamily="34" charset="-128"/>
                <a:cs typeface="Poppins"/>
                <a:sym typeface="Poppins"/>
              </a:rPr>
              <a:t>※SMT1500RMJ2Uと</a:t>
            </a:r>
          </a:p>
          <a:p>
            <a:pPr algn="l">
              <a:lnSpc>
                <a:spcPts val="770"/>
              </a:lnSpc>
              <a:spcBef>
                <a:spcPct val="0"/>
              </a:spcBef>
            </a:pPr>
            <a:r>
              <a:rPr lang="en-US" sz="500" dirty="0">
                <a:solidFill>
                  <a:srgbClr val="333333"/>
                </a:solidFill>
                <a:latin typeface="A-OTF UD新ゴ Pro L" panose="020B0300000000000000" pitchFamily="34" charset="-128"/>
                <a:ea typeface="A-OTF UD新ゴ Pro L" panose="020B0300000000000000" pitchFamily="34" charset="-128"/>
                <a:cs typeface="Poppins"/>
                <a:sym typeface="Poppins"/>
              </a:rPr>
              <a:t>SMT1500RMJ2U5W比べた場合</a:t>
            </a:r>
          </a:p>
        </p:txBody>
      </p:sp>
      <p:sp>
        <p:nvSpPr>
          <p:cNvPr id="164" name="TextBox 164"/>
          <p:cNvSpPr txBox="1"/>
          <p:nvPr/>
        </p:nvSpPr>
        <p:spPr>
          <a:xfrm>
            <a:off x="678567" y="4684625"/>
            <a:ext cx="424992" cy="121123"/>
          </a:xfrm>
          <a:prstGeom prst="rect">
            <a:avLst/>
          </a:prstGeom>
        </p:spPr>
        <p:txBody>
          <a:bodyPr lIns="0" tIns="0" rIns="0" bIns="0" rtlCol="0" anchor="t">
            <a:spAutoFit/>
          </a:bodyPr>
          <a:lstStyle/>
          <a:p>
            <a:pPr algn="l">
              <a:lnSpc>
                <a:spcPts val="980"/>
              </a:lnSpc>
              <a:spcBef>
                <a:spcPct val="0"/>
              </a:spcBef>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SMT750J</a:t>
            </a:r>
          </a:p>
        </p:txBody>
      </p:sp>
      <p:sp>
        <p:nvSpPr>
          <p:cNvPr id="166" name="AutoShape 166"/>
          <p:cNvSpPr/>
          <p:nvPr/>
        </p:nvSpPr>
        <p:spPr>
          <a:xfrm>
            <a:off x="4076657" y="656532"/>
            <a:ext cx="1" cy="1458384"/>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67" name="AutoShape 167"/>
          <p:cNvSpPr/>
          <p:nvPr/>
        </p:nvSpPr>
        <p:spPr>
          <a:xfrm>
            <a:off x="6213278" y="666944"/>
            <a:ext cx="0" cy="1439398"/>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68" name="AutoShape 168"/>
          <p:cNvSpPr/>
          <p:nvPr/>
        </p:nvSpPr>
        <p:spPr>
          <a:xfrm flipV="1">
            <a:off x="188914" y="2099467"/>
            <a:ext cx="7140689" cy="6130"/>
          </a:xfrm>
          <a:prstGeom prst="line">
            <a:avLst/>
          </a:prstGeom>
          <a:ln w="9525" cap="flat">
            <a:solidFill>
              <a:srgbClr val="333333"/>
            </a:solidFill>
            <a:prstDash val="sysDot"/>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69" name="TextBox 169"/>
          <p:cNvSpPr txBox="1"/>
          <p:nvPr/>
        </p:nvSpPr>
        <p:spPr>
          <a:xfrm>
            <a:off x="4083229" y="932830"/>
            <a:ext cx="982287" cy="134332"/>
          </a:xfrm>
          <a:prstGeom prst="rect">
            <a:avLst/>
          </a:prstGeom>
        </p:spPr>
        <p:txBody>
          <a:bodyPr lIns="0" tIns="0" rIns="0" bIns="0" rtlCol="0" anchor="t">
            <a:spAutoFit/>
          </a:bodyPr>
          <a:lstStyle/>
          <a:p>
            <a:pPr algn="ctr">
              <a:lnSpc>
                <a:spcPts val="1120"/>
              </a:lnSpc>
              <a:spcBef>
                <a:spcPct val="0"/>
              </a:spcBef>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a:t>
            </a:r>
          </a:p>
        </p:txBody>
      </p:sp>
      <p:sp>
        <p:nvSpPr>
          <p:cNvPr id="170" name="TextBox 170"/>
          <p:cNvSpPr txBox="1"/>
          <p:nvPr/>
        </p:nvSpPr>
        <p:spPr>
          <a:xfrm>
            <a:off x="5064933" y="965783"/>
            <a:ext cx="1158280" cy="134332"/>
          </a:xfrm>
          <a:prstGeom prst="rect">
            <a:avLst/>
          </a:prstGeom>
        </p:spPr>
        <p:txBody>
          <a:bodyPr lIns="0" tIns="0" rIns="0" bIns="0" rtlCol="0" anchor="t">
            <a:spAutoFit/>
          </a:bodyPr>
          <a:lstStyle/>
          <a:p>
            <a:pPr algn="ctr">
              <a:lnSpc>
                <a:spcPts val="1120"/>
              </a:lnSpc>
              <a:spcBef>
                <a:spcPct val="0"/>
              </a:spcBef>
            </a:pPr>
            <a:r>
              <a:rPr lang="en-US" sz="800" dirty="0">
                <a:solidFill>
                  <a:srgbClr val="009530"/>
                </a:solidFill>
                <a:latin typeface="A-OTF UD新ゴ Pro L" panose="020B0300000000000000" pitchFamily="34" charset="-128"/>
                <a:ea typeface="A-OTF UD新ゴ Pro L" panose="020B0300000000000000" pitchFamily="34" charset="-128"/>
                <a:cs typeface="Poppins"/>
                <a:sym typeface="Poppins"/>
              </a:rPr>
              <a:t>WADVPLN1P-BU-01</a:t>
            </a:r>
          </a:p>
        </p:txBody>
      </p:sp>
      <p:sp>
        <p:nvSpPr>
          <p:cNvPr id="171" name="TextBox 171"/>
          <p:cNvSpPr txBox="1"/>
          <p:nvPr/>
        </p:nvSpPr>
        <p:spPr>
          <a:xfrm>
            <a:off x="6213278" y="932830"/>
            <a:ext cx="1150237" cy="134332"/>
          </a:xfrm>
          <a:prstGeom prst="rect">
            <a:avLst/>
          </a:prstGeom>
        </p:spPr>
        <p:txBody>
          <a:bodyPr lIns="0" tIns="0" rIns="0" bIns="0" rtlCol="0" anchor="t">
            <a:spAutoFit/>
          </a:bodyPr>
          <a:lstStyle/>
          <a:p>
            <a:pPr algn="ctr">
              <a:lnSpc>
                <a:spcPts val="1120"/>
              </a:lnSpc>
              <a:spcBef>
                <a:spcPct val="0"/>
              </a:spcBef>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a:t>
            </a:r>
          </a:p>
        </p:txBody>
      </p:sp>
      <p:sp>
        <p:nvSpPr>
          <p:cNvPr id="172" name="TextBox 172"/>
          <p:cNvSpPr txBox="1"/>
          <p:nvPr/>
        </p:nvSpPr>
        <p:spPr>
          <a:xfrm>
            <a:off x="984685" y="902245"/>
            <a:ext cx="567463" cy="249364"/>
          </a:xfrm>
          <a:prstGeom prst="rect">
            <a:avLst/>
          </a:prstGeom>
        </p:spPr>
        <p:txBody>
          <a:bodyPr lIns="0" tIns="0" rIns="0" bIns="0" rtlCol="0" anchor="t">
            <a:spAutoFit/>
          </a:bodyPr>
          <a:lstStyle/>
          <a:p>
            <a:pPr algn="l">
              <a:lnSpc>
                <a:spcPts val="980"/>
              </a:lnSpc>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BE750M2-JP</a:t>
            </a:r>
          </a:p>
          <a:p>
            <a:pPr algn="l">
              <a:lnSpc>
                <a:spcPts val="980"/>
              </a:lnSpc>
              <a:spcBef>
                <a:spcPct val="0"/>
              </a:spcBef>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BR400S-JP</a:t>
            </a:r>
          </a:p>
        </p:txBody>
      </p:sp>
      <p:sp>
        <p:nvSpPr>
          <p:cNvPr id="173" name="TextBox 173"/>
          <p:cNvSpPr txBox="1"/>
          <p:nvPr/>
        </p:nvSpPr>
        <p:spPr>
          <a:xfrm>
            <a:off x="1829698" y="902245"/>
            <a:ext cx="634860" cy="249364"/>
          </a:xfrm>
          <a:prstGeom prst="rect">
            <a:avLst/>
          </a:prstGeom>
        </p:spPr>
        <p:txBody>
          <a:bodyPr wrap="square" lIns="0" tIns="0" rIns="0" bIns="0" rtlCol="0" anchor="t">
            <a:spAutoFit/>
          </a:bodyPr>
          <a:lstStyle/>
          <a:p>
            <a:pPr algn="l">
              <a:lnSpc>
                <a:spcPts val="980"/>
              </a:lnSpc>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BR550S-JP</a:t>
            </a:r>
          </a:p>
          <a:p>
            <a:pPr algn="l">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BR1000S-JP</a:t>
            </a:r>
          </a:p>
        </p:txBody>
      </p:sp>
      <p:sp>
        <p:nvSpPr>
          <p:cNvPr id="174" name="TextBox 174"/>
          <p:cNvSpPr txBox="1"/>
          <p:nvPr/>
        </p:nvSpPr>
        <p:spPr>
          <a:xfrm>
            <a:off x="2515714" y="958868"/>
            <a:ext cx="636846" cy="121123"/>
          </a:xfrm>
          <a:prstGeom prst="rect">
            <a:avLst/>
          </a:prstGeom>
        </p:spPr>
        <p:txBody>
          <a:bodyPr wrap="square" lIns="0" tIns="0" rIns="0" bIns="0" rtlCol="0" anchor="t">
            <a:spAutoFit/>
          </a:bodyPr>
          <a:lstStyle/>
          <a:p>
            <a:pPr algn="ctr">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BR1200S-JP</a:t>
            </a:r>
          </a:p>
        </p:txBody>
      </p:sp>
      <p:sp>
        <p:nvSpPr>
          <p:cNvPr id="175" name="TextBox 175"/>
          <p:cNvSpPr txBox="1"/>
          <p:nvPr/>
        </p:nvSpPr>
        <p:spPr>
          <a:xfrm>
            <a:off x="6203508" y="1905375"/>
            <a:ext cx="1146184"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WUPG4HR-SU-00</a:t>
            </a:r>
          </a:p>
        </p:txBody>
      </p:sp>
      <p:sp>
        <p:nvSpPr>
          <p:cNvPr id="176" name="TextBox 176"/>
          <p:cNvSpPr txBox="1"/>
          <p:nvPr/>
        </p:nvSpPr>
        <p:spPr>
          <a:xfrm>
            <a:off x="6221949" y="1292052"/>
            <a:ext cx="1146184"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WUPG4HR-SU-00</a:t>
            </a:r>
          </a:p>
        </p:txBody>
      </p:sp>
      <p:sp>
        <p:nvSpPr>
          <p:cNvPr id="177" name="TextBox 177"/>
          <p:cNvSpPr txBox="1"/>
          <p:nvPr/>
        </p:nvSpPr>
        <p:spPr>
          <a:xfrm>
            <a:off x="286170" y="1226312"/>
            <a:ext cx="432006" cy="249364"/>
          </a:xfrm>
          <a:prstGeom prst="rect">
            <a:avLst/>
          </a:prstGeom>
        </p:spPr>
        <p:txBody>
          <a:bodyPr lIns="0" tIns="0" rIns="0" bIns="0" rtlCol="0" anchor="t">
            <a:spAutoFit/>
          </a:bodyPr>
          <a:lstStyle/>
          <a:p>
            <a:pPr algn="l">
              <a:lnSpc>
                <a:spcPts val="980"/>
              </a:lnSpc>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SMT500J</a:t>
            </a:r>
          </a:p>
          <a:p>
            <a:pPr algn="l">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SMT750J</a:t>
            </a:r>
          </a:p>
        </p:txBody>
      </p:sp>
      <p:sp>
        <p:nvSpPr>
          <p:cNvPr id="178" name="TextBox 178"/>
          <p:cNvSpPr txBox="1"/>
          <p:nvPr/>
        </p:nvSpPr>
        <p:spPr>
          <a:xfrm>
            <a:off x="965857" y="1235837"/>
            <a:ext cx="698649" cy="249364"/>
          </a:xfrm>
          <a:prstGeom prst="rect">
            <a:avLst/>
          </a:prstGeom>
        </p:spPr>
        <p:txBody>
          <a:bodyPr wrap="square" lIns="0" tIns="0" rIns="0" bIns="0" rtlCol="0" anchor="t">
            <a:spAutoFit/>
          </a:bodyPr>
          <a:lstStyle/>
          <a:p>
            <a:pPr algn="l">
              <a:lnSpc>
                <a:spcPts val="980"/>
              </a:lnSpc>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SMT1000J</a:t>
            </a:r>
          </a:p>
          <a:p>
            <a:pPr algn="l">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SMT750RMJ1U</a:t>
            </a:r>
          </a:p>
        </p:txBody>
      </p:sp>
      <p:sp>
        <p:nvSpPr>
          <p:cNvPr id="179" name="TextBox 179"/>
          <p:cNvSpPr txBox="1"/>
          <p:nvPr/>
        </p:nvSpPr>
        <p:spPr>
          <a:xfrm>
            <a:off x="3157178" y="1292052"/>
            <a:ext cx="924097" cy="134332"/>
          </a:xfrm>
          <a:prstGeom prst="rect">
            <a:avLst/>
          </a:prstGeom>
        </p:spPr>
        <p:txBody>
          <a:bodyPr lIns="0" tIns="0" rIns="0" bIns="0" rtlCol="0" anchor="t">
            <a:spAutoFit/>
          </a:bodyPr>
          <a:lstStyle/>
          <a:p>
            <a:pPr algn="ctr">
              <a:lnSpc>
                <a:spcPts val="1120"/>
              </a:lnSpc>
              <a:spcBef>
                <a:spcPct val="0"/>
              </a:spcBef>
            </a:pPr>
            <a:r>
              <a:rPr lang="en-US" sz="800" dirty="0">
                <a:solidFill>
                  <a:srgbClr val="009530"/>
                </a:solidFill>
                <a:latin typeface="A-OTF UD新ゴ Pro L" panose="020B0300000000000000" pitchFamily="34" charset="-128"/>
                <a:ea typeface="A-OTF UD新ゴ Pro L" panose="020B0300000000000000" pitchFamily="34" charset="-128"/>
                <a:cs typeface="Poppins"/>
                <a:sym typeface="Poppins"/>
              </a:rPr>
              <a:t>WEXT1YR-SU-01</a:t>
            </a:r>
          </a:p>
        </p:txBody>
      </p:sp>
      <p:sp>
        <p:nvSpPr>
          <p:cNvPr id="180" name="TextBox 180"/>
          <p:cNvSpPr txBox="1"/>
          <p:nvPr/>
        </p:nvSpPr>
        <p:spPr>
          <a:xfrm>
            <a:off x="4089635" y="1292052"/>
            <a:ext cx="979916"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WEXT3YR-SU-01</a:t>
            </a:r>
          </a:p>
        </p:txBody>
      </p:sp>
      <p:sp>
        <p:nvSpPr>
          <p:cNvPr id="181" name="TextBox 181"/>
          <p:cNvSpPr txBox="1"/>
          <p:nvPr/>
        </p:nvSpPr>
        <p:spPr>
          <a:xfrm>
            <a:off x="5089718" y="1292052"/>
            <a:ext cx="1128179"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WADVPLN1P-SU-01</a:t>
            </a:r>
          </a:p>
        </p:txBody>
      </p:sp>
      <p:sp>
        <p:nvSpPr>
          <p:cNvPr id="182" name="TextBox 182"/>
          <p:cNvSpPr txBox="1"/>
          <p:nvPr/>
        </p:nvSpPr>
        <p:spPr>
          <a:xfrm>
            <a:off x="274446" y="1553768"/>
            <a:ext cx="687587" cy="249364"/>
          </a:xfrm>
          <a:prstGeom prst="rect">
            <a:avLst/>
          </a:prstGeom>
        </p:spPr>
        <p:txBody>
          <a:bodyPr wrap="square" lIns="0" tIns="0" rIns="0" bIns="0" rtlCol="0" anchor="t">
            <a:spAutoFit/>
          </a:bodyPr>
          <a:lstStyle/>
          <a:p>
            <a:pPr algn="l">
              <a:lnSpc>
                <a:spcPts val="980"/>
              </a:lnSpc>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SMT1500J</a:t>
            </a:r>
          </a:p>
          <a:p>
            <a:pPr algn="l">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SMT1K2RJ1U</a:t>
            </a:r>
          </a:p>
        </p:txBody>
      </p:sp>
      <p:sp>
        <p:nvSpPr>
          <p:cNvPr id="183" name="TextBox 183"/>
          <p:cNvSpPr txBox="1"/>
          <p:nvPr/>
        </p:nvSpPr>
        <p:spPr>
          <a:xfrm>
            <a:off x="957176" y="1632432"/>
            <a:ext cx="881534" cy="121123"/>
          </a:xfrm>
          <a:prstGeom prst="rect">
            <a:avLst/>
          </a:prstGeom>
        </p:spPr>
        <p:txBody>
          <a:bodyPr wrap="square" lIns="0" tIns="0" rIns="0" bIns="0" rtlCol="0" anchor="t">
            <a:spAutoFit/>
          </a:bodyPr>
          <a:lstStyle/>
          <a:p>
            <a:pPr algn="l">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SMT1500RMJ2U</a:t>
            </a:r>
          </a:p>
        </p:txBody>
      </p:sp>
      <p:sp>
        <p:nvSpPr>
          <p:cNvPr id="184" name="TextBox 184"/>
          <p:cNvSpPr txBox="1"/>
          <p:nvPr/>
        </p:nvSpPr>
        <p:spPr>
          <a:xfrm>
            <a:off x="1778103" y="1571584"/>
            <a:ext cx="1018324" cy="249364"/>
          </a:xfrm>
          <a:prstGeom prst="rect">
            <a:avLst/>
          </a:prstGeom>
        </p:spPr>
        <p:txBody>
          <a:bodyPr wrap="square" lIns="0" tIns="0" rIns="0" bIns="0" rtlCol="0" anchor="t">
            <a:spAutoFit/>
          </a:bodyPr>
          <a:lstStyle/>
          <a:p>
            <a:pPr algn="ctr">
              <a:lnSpc>
                <a:spcPts val="980"/>
              </a:lnSpc>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SRT1000XLJ</a:t>
            </a:r>
          </a:p>
          <a:p>
            <a:pPr algn="ctr">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SRT1500XLJ</a:t>
            </a:r>
          </a:p>
        </p:txBody>
      </p:sp>
      <p:sp>
        <p:nvSpPr>
          <p:cNvPr id="185" name="TextBox 185"/>
          <p:cNvSpPr txBox="1"/>
          <p:nvPr/>
        </p:nvSpPr>
        <p:spPr>
          <a:xfrm>
            <a:off x="3152560" y="1627148"/>
            <a:ext cx="934153"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WEXT1YR-SU-02</a:t>
            </a:r>
          </a:p>
        </p:txBody>
      </p:sp>
      <p:sp>
        <p:nvSpPr>
          <p:cNvPr id="186" name="TextBox 186"/>
          <p:cNvSpPr txBox="1"/>
          <p:nvPr/>
        </p:nvSpPr>
        <p:spPr>
          <a:xfrm>
            <a:off x="4096760" y="1627148"/>
            <a:ext cx="982269"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WEXT3YR-SU-02</a:t>
            </a:r>
          </a:p>
        </p:txBody>
      </p:sp>
      <p:sp>
        <p:nvSpPr>
          <p:cNvPr id="187" name="TextBox 187"/>
          <p:cNvSpPr txBox="1"/>
          <p:nvPr/>
        </p:nvSpPr>
        <p:spPr>
          <a:xfrm>
            <a:off x="5062667" y="1627148"/>
            <a:ext cx="1136981"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WADVPLN1P-SU-02</a:t>
            </a:r>
          </a:p>
        </p:txBody>
      </p:sp>
      <p:sp>
        <p:nvSpPr>
          <p:cNvPr id="188" name="TextBox 188"/>
          <p:cNvSpPr txBox="1"/>
          <p:nvPr/>
        </p:nvSpPr>
        <p:spPr>
          <a:xfrm>
            <a:off x="263083" y="1852348"/>
            <a:ext cx="540437" cy="249364"/>
          </a:xfrm>
          <a:prstGeom prst="rect">
            <a:avLst/>
          </a:prstGeom>
        </p:spPr>
        <p:txBody>
          <a:bodyPr wrap="square" lIns="0" tIns="0" rIns="0" bIns="0" rtlCol="0" anchor="t">
            <a:spAutoFit/>
          </a:bodyPr>
          <a:lstStyle/>
          <a:p>
            <a:pPr algn="l">
              <a:lnSpc>
                <a:spcPts val="980"/>
              </a:lnSpc>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SMT2200J</a:t>
            </a:r>
          </a:p>
          <a:p>
            <a:pPr algn="l">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SMT3000J</a:t>
            </a:r>
          </a:p>
        </p:txBody>
      </p:sp>
      <p:sp>
        <p:nvSpPr>
          <p:cNvPr id="189" name="TextBox 189"/>
          <p:cNvSpPr txBox="1"/>
          <p:nvPr/>
        </p:nvSpPr>
        <p:spPr>
          <a:xfrm>
            <a:off x="937878" y="1852596"/>
            <a:ext cx="804016" cy="249364"/>
          </a:xfrm>
          <a:prstGeom prst="rect">
            <a:avLst/>
          </a:prstGeom>
        </p:spPr>
        <p:txBody>
          <a:bodyPr wrap="square" lIns="0" tIns="0" rIns="0" bIns="0" rtlCol="0" anchor="t">
            <a:spAutoFit/>
          </a:bodyPr>
          <a:lstStyle/>
          <a:p>
            <a:pPr algn="l">
              <a:lnSpc>
                <a:spcPts val="980"/>
              </a:lnSpc>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SRT2400XLJ</a:t>
            </a:r>
          </a:p>
          <a:p>
            <a:pPr algn="l">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SMT3000RMJ2U</a:t>
            </a:r>
          </a:p>
        </p:txBody>
      </p:sp>
      <p:sp>
        <p:nvSpPr>
          <p:cNvPr id="190" name="TextBox 190"/>
          <p:cNvSpPr txBox="1"/>
          <p:nvPr/>
        </p:nvSpPr>
        <p:spPr>
          <a:xfrm>
            <a:off x="1873492" y="1912234"/>
            <a:ext cx="879630" cy="121123"/>
          </a:xfrm>
          <a:prstGeom prst="rect">
            <a:avLst/>
          </a:prstGeom>
        </p:spPr>
        <p:txBody>
          <a:bodyPr wrap="square" lIns="0" tIns="0" rIns="0" bIns="0" rtlCol="0" anchor="t">
            <a:spAutoFit/>
          </a:bodyPr>
          <a:lstStyle/>
          <a:p>
            <a:pPr algn="ctr">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SMX3000RMJ2U</a:t>
            </a:r>
          </a:p>
        </p:txBody>
      </p:sp>
      <p:sp>
        <p:nvSpPr>
          <p:cNvPr id="191" name="TextBox 191"/>
          <p:cNvSpPr txBox="1"/>
          <p:nvPr/>
        </p:nvSpPr>
        <p:spPr>
          <a:xfrm>
            <a:off x="3141004" y="1905376"/>
            <a:ext cx="942505" cy="134332"/>
          </a:xfrm>
          <a:prstGeom prst="rect">
            <a:avLst/>
          </a:prstGeom>
        </p:spPr>
        <p:txBody>
          <a:bodyPr lIns="0" tIns="0" rIns="0" bIns="0" rtlCol="0" anchor="t">
            <a:spAutoFit/>
          </a:bodyPr>
          <a:lstStyle/>
          <a:p>
            <a:pPr algn="ctr">
              <a:lnSpc>
                <a:spcPts val="1120"/>
              </a:lnSpc>
              <a:spcBef>
                <a:spcPct val="0"/>
              </a:spcBef>
            </a:pPr>
            <a:r>
              <a:rPr lang="en-US" sz="800" dirty="0">
                <a:solidFill>
                  <a:srgbClr val="009530"/>
                </a:solidFill>
                <a:latin typeface="A-OTF UD新ゴ Pro L" panose="020B0300000000000000" pitchFamily="34" charset="-128"/>
                <a:ea typeface="A-OTF UD新ゴ Pro L" panose="020B0300000000000000" pitchFamily="34" charset="-128"/>
                <a:cs typeface="Poppins"/>
                <a:sym typeface="Poppins"/>
              </a:rPr>
              <a:t>WEXT1YR-SU-03</a:t>
            </a:r>
          </a:p>
        </p:txBody>
      </p:sp>
      <p:sp>
        <p:nvSpPr>
          <p:cNvPr id="192" name="TextBox 192"/>
          <p:cNvSpPr txBox="1"/>
          <p:nvPr/>
        </p:nvSpPr>
        <p:spPr>
          <a:xfrm>
            <a:off x="4083509" y="1905375"/>
            <a:ext cx="976441"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WEXT3YR-SU-03</a:t>
            </a:r>
          </a:p>
        </p:txBody>
      </p:sp>
      <p:sp>
        <p:nvSpPr>
          <p:cNvPr id="193" name="TextBox 193"/>
          <p:cNvSpPr txBox="1"/>
          <p:nvPr/>
        </p:nvSpPr>
        <p:spPr>
          <a:xfrm>
            <a:off x="5073236" y="1905376"/>
            <a:ext cx="1130272"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WADVPLN1P-SU-03</a:t>
            </a:r>
          </a:p>
        </p:txBody>
      </p:sp>
      <p:sp>
        <p:nvSpPr>
          <p:cNvPr id="194" name="TextBox 194"/>
          <p:cNvSpPr txBox="1"/>
          <p:nvPr/>
        </p:nvSpPr>
        <p:spPr>
          <a:xfrm>
            <a:off x="3107320" y="4672065"/>
            <a:ext cx="1411821"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WEXT3YR-SU015WPACK </a:t>
            </a:r>
          </a:p>
        </p:txBody>
      </p:sp>
      <p:sp>
        <p:nvSpPr>
          <p:cNvPr id="195" name="TextBox 195"/>
          <p:cNvSpPr txBox="1"/>
          <p:nvPr/>
        </p:nvSpPr>
        <p:spPr>
          <a:xfrm>
            <a:off x="4530241" y="4672065"/>
            <a:ext cx="1442379"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WOE3YR-SU-01-PACK</a:t>
            </a:r>
          </a:p>
        </p:txBody>
      </p:sp>
      <p:sp>
        <p:nvSpPr>
          <p:cNvPr id="196" name="TextBox 196"/>
          <p:cNvSpPr txBox="1"/>
          <p:nvPr/>
        </p:nvSpPr>
        <p:spPr>
          <a:xfrm>
            <a:off x="5993234" y="4672065"/>
            <a:ext cx="1388179"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WOE5YR-SU-01-PACK</a:t>
            </a:r>
          </a:p>
        </p:txBody>
      </p:sp>
      <p:sp>
        <p:nvSpPr>
          <p:cNvPr id="197" name="TextBox 197"/>
          <p:cNvSpPr txBox="1"/>
          <p:nvPr/>
        </p:nvSpPr>
        <p:spPr>
          <a:xfrm>
            <a:off x="1655823" y="5015691"/>
            <a:ext cx="1432821" cy="134332"/>
          </a:xfrm>
          <a:prstGeom prst="rect">
            <a:avLst/>
          </a:prstGeom>
        </p:spPr>
        <p:txBody>
          <a:bodyPr lIns="0" tIns="0" rIns="0" bIns="0" rtlCol="0" anchor="t">
            <a:spAutoFit/>
          </a:bodyPr>
          <a:lstStyle/>
          <a:p>
            <a:pPr algn="ctr">
              <a:lnSpc>
                <a:spcPts val="1120"/>
              </a:lnSpc>
              <a:spcBef>
                <a:spcPct val="0"/>
              </a:spcBef>
            </a:pPr>
            <a:r>
              <a:rPr lang="en-US" sz="800" dirty="0">
                <a:solidFill>
                  <a:srgbClr val="009530"/>
                </a:solidFill>
                <a:latin typeface="A-OTF UD新ゴ Pro L" panose="020B0300000000000000" pitchFamily="34" charset="-128"/>
                <a:ea typeface="A-OTF UD新ゴ Pro L" panose="020B0300000000000000" pitchFamily="34" charset="-128"/>
                <a:cs typeface="Poppins"/>
                <a:sym typeface="Poppins"/>
              </a:rPr>
              <a:t>WEXT1YR-SU023WPACK</a:t>
            </a:r>
          </a:p>
        </p:txBody>
      </p:sp>
      <p:sp>
        <p:nvSpPr>
          <p:cNvPr id="198" name="TextBox 198"/>
          <p:cNvSpPr txBox="1"/>
          <p:nvPr/>
        </p:nvSpPr>
        <p:spPr>
          <a:xfrm>
            <a:off x="1650792" y="5427607"/>
            <a:ext cx="1472216" cy="134332"/>
          </a:xfrm>
          <a:prstGeom prst="rect">
            <a:avLst/>
          </a:prstGeom>
        </p:spPr>
        <p:txBody>
          <a:bodyPr lIns="0" tIns="0" rIns="0" bIns="0" rtlCol="0" anchor="t">
            <a:spAutoFit/>
          </a:bodyPr>
          <a:lstStyle/>
          <a:p>
            <a:pPr algn="ctr">
              <a:lnSpc>
                <a:spcPts val="1120"/>
              </a:lnSpc>
              <a:spcBef>
                <a:spcPct val="0"/>
              </a:spcBef>
            </a:pPr>
            <a:r>
              <a:rPr lang="en-US" sz="800" dirty="0">
                <a:solidFill>
                  <a:srgbClr val="009530"/>
                </a:solidFill>
                <a:latin typeface="A-OTF UD新ゴ Pro L" panose="020B0300000000000000" pitchFamily="34" charset="-128"/>
                <a:ea typeface="A-OTF UD新ゴ Pro L" panose="020B0300000000000000" pitchFamily="34" charset="-128"/>
                <a:cs typeface="Poppins"/>
                <a:sym typeface="Poppins"/>
              </a:rPr>
              <a:t>WEXT1YR-SU033WPACK</a:t>
            </a:r>
          </a:p>
        </p:txBody>
      </p:sp>
      <p:sp>
        <p:nvSpPr>
          <p:cNvPr id="200" name="TextBox 200"/>
          <p:cNvSpPr txBox="1"/>
          <p:nvPr/>
        </p:nvSpPr>
        <p:spPr>
          <a:xfrm>
            <a:off x="1113804" y="4692831"/>
            <a:ext cx="540861" cy="121123"/>
          </a:xfrm>
          <a:prstGeom prst="rect">
            <a:avLst/>
          </a:prstGeom>
        </p:spPr>
        <p:txBody>
          <a:bodyPr wrap="square" lIns="0" tIns="0" rIns="0" bIns="0" rtlCol="0" anchor="t">
            <a:spAutoFit/>
          </a:bodyPr>
          <a:lstStyle/>
          <a:p>
            <a:pPr algn="ctr">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SMT1000J</a:t>
            </a:r>
          </a:p>
        </p:txBody>
      </p:sp>
      <p:sp>
        <p:nvSpPr>
          <p:cNvPr id="201" name="TextBox 201"/>
          <p:cNvSpPr txBox="1"/>
          <p:nvPr/>
        </p:nvSpPr>
        <p:spPr>
          <a:xfrm>
            <a:off x="835975" y="5016932"/>
            <a:ext cx="775934" cy="121123"/>
          </a:xfrm>
          <a:prstGeom prst="rect">
            <a:avLst/>
          </a:prstGeom>
        </p:spPr>
        <p:txBody>
          <a:bodyPr wrap="square" lIns="0" tIns="0" rIns="0" bIns="0" rtlCol="0" anchor="t">
            <a:spAutoFit/>
          </a:bodyPr>
          <a:lstStyle/>
          <a:p>
            <a:pPr algn="l">
              <a:lnSpc>
                <a:spcPts val="980"/>
              </a:lnSpc>
              <a:spcBef>
                <a:spcPct val="0"/>
              </a:spcBef>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SMT1500RMJ2U</a:t>
            </a:r>
          </a:p>
        </p:txBody>
      </p:sp>
      <p:sp>
        <p:nvSpPr>
          <p:cNvPr id="202" name="TextBox 202"/>
          <p:cNvSpPr txBox="1"/>
          <p:nvPr/>
        </p:nvSpPr>
        <p:spPr>
          <a:xfrm>
            <a:off x="3079183" y="5015691"/>
            <a:ext cx="1438910"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WEXT3YR-SU025WPACK</a:t>
            </a:r>
          </a:p>
        </p:txBody>
      </p:sp>
      <p:sp>
        <p:nvSpPr>
          <p:cNvPr id="204" name="TextBox 204"/>
          <p:cNvSpPr txBox="1"/>
          <p:nvPr/>
        </p:nvSpPr>
        <p:spPr>
          <a:xfrm>
            <a:off x="4523898" y="5427607"/>
            <a:ext cx="1455217"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WOE3YR-SU-03-PACK</a:t>
            </a:r>
          </a:p>
        </p:txBody>
      </p:sp>
      <p:sp>
        <p:nvSpPr>
          <p:cNvPr id="206" name="TextBox 206"/>
          <p:cNvSpPr txBox="1"/>
          <p:nvPr/>
        </p:nvSpPr>
        <p:spPr>
          <a:xfrm>
            <a:off x="1738753" y="5785977"/>
            <a:ext cx="1296895" cy="134332"/>
          </a:xfrm>
          <a:prstGeom prst="rect">
            <a:avLst/>
          </a:prstGeom>
        </p:spPr>
        <p:txBody>
          <a:bodyPr wrap="square" lIns="0" tIns="0" rIns="0" bIns="0" rtlCol="0" anchor="t">
            <a:spAutoFit/>
          </a:bodyPr>
          <a:lstStyle/>
          <a:p>
            <a:pPr algn="l">
              <a:lnSpc>
                <a:spcPts val="1120"/>
              </a:lnSpc>
              <a:spcBef>
                <a:spcPct val="0"/>
              </a:spcBef>
            </a:pPr>
            <a:r>
              <a:rPr lang="en-US" sz="800" dirty="0">
                <a:solidFill>
                  <a:srgbClr val="009530"/>
                </a:solidFill>
                <a:latin typeface="A-OTF UD新ゴ Pro L" panose="020B0300000000000000" pitchFamily="34" charset="-128"/>
                <a:ea typeface="A-OTF UD新ゴ Pro L" panose="020B0300000000000000" pitchFamily="34" charset="-128"/>
                <a:cs typeface="Poppins"/>
                <a:sym typeface="Poppins"/>
              </a:rPr>
              <a:t>WEXT1YR-SU053WPACK</a:t>
            </a:r>
          </a:p>
        </p:txBody>
      </p:sp>
      <p:sp>
        <p:nvSpPr>
          <p:cNvPr id="207" name="TextBox 207"/>
          <p:cNvSpPr txBox="1"/>
          <p:nvPr/>
        </p:nvSpPr>
        <p:spPr>
          <a:xfrm>
            <a:off x="3110603" y="5784077"/>
            <a:ext cx="1401651" cy="134332"/>
          </a:xfrm>
          <a:prstGeom prst="rect">
            <a:avLst/>
          </a:prstGeom>
        </p:spPr>
        <p:txBody>
          <a:bodyPr lIns="0" tIns="0" rIns="0" bIns="0" rtlCol="0" anchor="t">
            <a:spAutoFit/>
          </a:bodyPr>
          <a:lstStyle/>
          <a:p>
            <a:pPr algn="ctr">
              <a:lnSpc>
                <a:spcPts val="1120"/>
              </a:lnSpc>
              <a:spcBef>
                <a:spcPct val="0"/>
              </a:spcBef>
            </a:pPr>
            <a:r>
              <a:rPr lang="en-US" sz="800" dirty="0">
                <a:solidFill>
                  <a:srgbClr val="009530"/>
                </a:solidFill>
                <a:latin typeface="A-OTF UD新ゴ Pro L" panose="020B0300000000000000" pitchFamily="34" charset="-128"/>
                <a:ea typeface="A-OTF UD新ゴ Pro L" panose="020B0300000000000000" pitchFamily="34" charset="-128"/>
                <a:cs typeface="Poppins"/>
                <a:sym typeface="Poppins"/>
              </a:rPr>
              <a:t>WEXT3YR-SU055WPACK</a:t>
            </a:r>
          </a:p>
        </p:txBody>
      </p:sp>
      <p:sp>
        <p:nvSpPr>
          <p:cNvPr id="208" name="TextBox 208"/>
          <p:cNvSpPr txBox="1"/>
          <p:nvPr/>
        </p:nvSpPr>
        <p:spPr>
          <a:xfrm>
            <a:off x="4652003" y="5780421"/>
            <a:ext cx="1178338" cy="134332"/>
          </a:xfrm>
          <a:prstGeom prst="rect">
            <a:avLst/>
          </a:prstGeom>
        </p:spPr>
        <p:txBody>
          <a:bodyPr wrap="square" lIns="0" tIns="0" rIns="0" bIns="0" rtlCol="0" anchor="t">
            <a:spAutoFit/>
          </a:bodyPr>
          <a:lstStyle/>
          <a:p>
            <a:pPr algn="ctr">
              <a:lnSpc>
                <a:spcPts val="1120"/>
              </a:lnSpc>
              <a:spcBef>
                <a:spcPct val="0"/>
              </a:spcBef>
            </a:pPr>
            <a:r>
              <a:rPr lang="en-US" sz="800" dirty="0">
                <a:solidFill>
                  <a:srgbClr val="009530"/>
                </a:solidFill>
                <a:latin typeface="A-OTF UD新ゴ Pro L" panose="020B0300000000000000" pitchFamily="34" charset="-128"/>
                <a:ea typeface="A-OTF UD新ゴ Pro L" panose="020B0300000000000000" pitchFamily="34" charset="-128"/>
                <a:cs typeface="Poppins"/>
                <a:sym typeface="Poppins"/>
              </a:rPr>
              <a:t>WOE3YR-SU-05-PACK</a:t>
            </a:r>
          </a:p>
        </p:txBody>
      </p:sp>
      <p:sp>
        <p:nvSpPr>
          <p:cNvPr id="209" name="TextBox 209"/>
          <p:cNvSpPr txBox="1"/>
          <p:nvPr/>
        </p:nvSpPr>
        <p:spPr>
          <a:xfrm>
            <a:off x="6068629" y="5766077"/>
            <a:ext cx="1169961" cy="134332"/>
          </a:xfrm>
          <a:prstGeom prst="rect">
            <a:avLst/>
          </a:prstGeom>
        </p:spPr>
        <p:txBody>
          <a:bodyPr wrap="square" lIns="0" tIns="0" rIns="0" bIns="0" rtlCol="0" anchor="t">
            <a:spAutoFit/>
          </a:bodyPr>
          <a:lstStyle/>
          <a:p>
            <a:pPr algn="ctr">
              <a:lnSpc>
                <a:spcPts val="1120"/>
              </a:lnSpc>
              <a:spcBef>
                <a:spcPct val="0"/>
              </a:spcBef>
            </a:pPr>
            <a:r>
              <a:rPr lang="en-US" sz="800" dirty="0">
                <a:solidFill>
                  <a:srgbClr val="009530"/>
                </a:solidFill>
                <a:latin typeface="A-OTF UD新ゴ Pro L" panose="020B0300000000000000" pitchFamily="34" charset="-128"/>
                <a:ea typeface="A-OTF UD新ゴ Pro L" panose="020B0300000000000000" pitchFamily="34" charset="-128"/>
                <a:cs typeface="Poppins"/>
                <a:sym typeface="Poppins"/>
              </a:rPr>
              <a:t>WOE5YR-SU-05-PACK</a:t>
            </a:r>
          </a:p>
        </p:txBody>
      </p:sp>
      <p:sp>
        <p:nvSpPr>
          <p:cNvPr id="210" name="TextBox 210"/>
          <p:cNvSpPr txBox="1"/>
          <p:nvPr/>
        </p:nvSpPr>
        <p:spPr>
          <a:xfrm>
            <a:off x="5974656" y="5427607"/>
            <a:ext cx="1425485"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WOE5YR-SU-03-PACK</a:t>
            </a:r>
          </a:p>
        </p:txBody>
      </p:sp>
      <p:grpSp>
        <p:nvGrpSpPr>
          <p:cNvPr id="211" name="Group 211"/>
          <p:cNvGrpSpPr/>
          <p:nvPr/>
        </p:nvGrpSpPr>
        <p:grpSpPr>
          <a:xfrm>
            <a:off x="1660239" y="4026557"/>
            <a:ext cx="5713977" cy="165964"/>
            <a:chOff x="0" y="0"/>
            <a:chExt cx="2051397" cy="59478"/>
          </a:xfrm>
        </p:grpSpPr>
        <p:sp>
          <p:nvSpPr>
            <p:cNvPr id="212" name="Freeform 212"/>
            <p:cNvSpPr/>
            <p:nvPr/>
          </p:nvSpPr>
          <p:spPr>
            <a:xfrm>
              <a:off x="0" y="0"/>
              <a:ext cx="2051396" cy="59478"/>
            </a:xfrm>
            <a:custGeom>
              <a:avLst/>
              <a:gdLst/>
              <a:ahLst/>
              <a:cxnLst/>
              <a:rect l="l" t="t" r="r" b="b"/>
              <a:pathLst>
                <a:path w="2051396" h="59478">
                  <a:moveTo>
                    <a:pt x="0" y="0"/>
                  </a:moveTo>
                  <a:lnTo>
                    <a:pt x="2051396" y="0"/>
                  </a:lnTo>
                  <a:lnTo>
                    <a:pt x="2051396" y="59478"/>
                  </a:lnTo>
                  <a:lnTo>
                    <a:pt x="0" y="59478"/>
                  </a:lnTo>
                  <a:close/>
                </a:path>
              </a:pathLst>
            </a:custGeom>
            <a:ln w="9525" cap="sq">
              <a:solidFill>
                <a:srgbClr val="333333"/>
              </a:solidFill>
              <a:prstDash val="sysDot"/>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13" name="TextBox 213"/>
            <p:cNvSpPr txBox="1"/>
            <p:nvPr/>
          </p:nvSpPr>
          <p:spPr>
            <a:xfrm>
              <a:off x="0" y="-28575"/>
              <a:ext cx="2051397" cy="88053"/>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sp>
        <p:nvSpPr>
          <p:cNvPr id="214" name="TextBox 214"/>
          <p:cNvSpPr txBox="1"/>
          <p:nvPr/>
        </p:nvSpPr>
        <p:spPr>
          <a:xfrm>
            <a:off x="1704629" y="4029067"/>
            <a:ext cx="5696066" cy="157094"/>
          </a:xfrm>
          <a:prstGeom prst="rect">
            <a:avLst/>
          </a:prstGeom>
        </p:spPr>
        <p:txBody>
          <a:bodyPr lIns="0" tIns="0" rIns="0" bIns="0" rtlCol="0" anchor="t">
            <a:spAutoFit/>
          </a:bodyPr>
          <a:lstStyle/>
          <a:p>
            <a:pPr algn="ctr">
              <a:lnSpc>
                <a:spcPts val="1260"/>
              </a:lnSpc>
              <a:spcBef>
                <a:spcPct val="0"/>
              </a:spcBef>
            </a:pPr>
            <a:r>
              <a:rPr lang="en-US" sz="900" dirty="0" err="1">
                <a:solidFill>
                  <a:srgbClr val="333333"/>
                </a:solidFill>
                <a:latin typeface="A-OTF UD新ゴ Pro L" panose="020B0300000000000000" pitchFamily="34" charset="-128"/>
                <a:ea typeface="A-OTF UD新ゴ Pro L" panose="020B0300000000000000" pitchFamily="34" charset="-128"/>
                <a:cs typeface="Poppins"/>
                <a:sym typeface="Poppins"/>
              </a:rPr>
              <a:t>サービス名・</a:t>
            </a:r>
            <a:r>
              <a:rPr lang="en-US" sz="900" dirty="0" err="1">
                <a:solidFill>
                  <a:srgbClr val="009530"/>
                </a:solidFill>
                <a:latin typeface="A-OTF UD新ゴ Pro L" panose="020B0300000000000000" pitchFamily="34" charset="-128"/>
                <a:ea typeface="A-OTF UD新ゴ Pro L" panose="020B0300000000000000" pitchFamily="34" charset="-128"/>
                <a:cs typeface="Poppins"/>
                <a:sym typeface="Poppins"/>
              </a:rPr>
              <a:t>サービス型番</a:t>
            </a:r>
            <a:endParaRPr lang="en-US" sz="900" dirty="0">
              <a:solidFill>
                <a:srgbClr val="009530"/>
              </a:solidFill>
              <a:latin typeface="A-OTF UD新ゴ Pro L" panose="020B0300000000000000" pitchFamily="34" charset="-128"/>
              <a:ea typeface="A-OTF UD新ゴ Pro L" panose="020B0300000000000000" pitchFamily="34" charset="-128"/>
              <a:cs typeface="Poppins"/>
              <a:sym typeface="Poppins"/>
            </a:endParaRPr>
          </a:p>
        </p:txBody>
      </p:sp>
      <p:sp>
        <p:nvSpPr>
          <p:cNvPr id="215" name="TextBox 215"/>
          <p:cNvSpPr txBox="1"/>
          <p:nvPr/>
        </p:nvSpPr>
        <p:spPr>
          <a:xfrm>
            <a:off x="4521704" y="5015691"/>
            <a:ext cx="1430271"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WOE3YR-SU-02-PACK</a:t>
            </a:r>
          </a:p>
        </p:txBody>
      </p:sp>
      <p:sp>
        <p:nvSpPr>
          <p:cNvPr id="216" name="TextBox 216"/>
          <p:cNvSpPr txBox="1"/>
          <p:nvPr/>
        </p:nvSpPr>
        <p:spPr>
          <a:xfrm>
            <a:off x="5985873" y="5015691"/>
            <a:ext cx="1373716" cy="134332"/>
          </a:xfrm>
          <a:prstGeom prst="rect">
            <a:avLst/>
          </a:prstGeom>
        </p:spPr>
        <p:txBody>
          <a:bodyPr lIns="0" tIns="0" rIns="0" bIns="0" rtlCol="0" anchor="t">
            <a:spAutoFit/>
          </a:bodyPr>
          <a:lstStyle/>
          <a:p>
            <a:pPr algn="ctr">
              <a:lnSpc>
                <a:spcPts val="1120"/>
              </a:lnSpc>
              <a:spcBef>
                <a:spcPct val="0"/>
              </a:spcBef>
            </a:pPr>
            <a:r>
              <a:rPr lang="en-US" sz="800">
                <a:solidFill>
                  <a:srgbClr val="009530"/>
                </a:solidFill>
                <a:latin typeface="A-OTF UD新ゴ Pro L" panose="020B0300000000000000" pitchFamily="34" charset="-128"/>
                <a:ea typeface="A-OTF UD新ゴ Pro L" panose="020B0300000000000000" pitchFamily="34" charset="-128"/>
                <a:cs typeface="Poppins"/>
                <a:sym typeface="Poppins"/>
              </a:rPr>
              <a:t>WOE5YR-SU-02-PACK</a:t>
            </a:r>
          </a:p>
        </p:txBody>
      </p:sp>
      <p:sp>
        <p:nvSpPr>
          <p:cNvPr id="165" name="テキスト ボックス 164">
            <a:extLst>
              <a:ext uri="{FF2B5EF4-FFF2-40B4-BE49-F238E27FC236}">
                <a16:creationId xmlns:a16="http://schemas.microsoft.com/office/drawing/2014/main" id="{5D594D5F-EAB4-24DD-BA73-E6E7C3BAECE0}"/>
              </a:ext>
            </a:extLst>
          </p:cNvPr>
          <p:cNvSpPr txBox="1"/>
          <p:nvPr/>
        </p:nvSpPr>
        <p:spPr>
          <a:xfrm>
            <a:off x="130363" y="2125624"/>
            <a:ext cx="7098418" cy="215444"/>
          </a:xfrm>
          <a:prstGeom prst="rect">
            <a:avLst/>
          </a:prstGeom>
          <a:noFill/>
        </p:spPr>
        <p:txBody>
          <a:bodyPr wrap="none" rtlCol="0">
            <a:spAutoFit/>
          </a:bodyPr>
          <a:lstStyle/>
          <a:p>
            <a:r>
              <a:rPr kumimoji="1" lang="en-US" altLang="ja-JP" sz="800" dirty="0">
                <a:solidFill>
                  <a:srgbClr val="333333"/>
                </a:solidFill>
                <a:latin typeface="A-OTF UD新ゴ Pro L" panose="020B0300000000000000" pitchFamily="34" charset="-128"/>
                <a:ea typeface="A-OTF UD新ゴ Pro L" panose="020B0300000000000000" pitchFamily="34" charset="-128"/>
              </a:rPr>
              <a:t>APC UPS </a:t>
            </a:r>
            <a:r>
              <a:rPr kumimoji="1" lang="ja-JP" altLang="en-US" sz="800" dirty="0">
                <a:solidFill>
                  <a:srgbClr val="333333"/>
                </a:solidFill>
                <a:latin typeface="A-OTF UD新ゴ Pro L" panose="020B0300000000000000" pitchFamily="34" charset="-128"/>
                <a:ea typeface="A-OTF UD新ゴ Pro L" panose="020B0300000000000000" pitchFamily="34" charset="-128"/>
              </a:rPr>
              <a:t>年間保守サービス型番 </a:t>
            </a:r>
            <a:r>
              <a:rPr kumimoji="1" lang="en-US" altLang="ja-JP" sz="800" dirty="0">
                <a:solidFill>
                  <a:srgbClr val="333333"/>
                </a:solidFill>
                <a:latin typeface="A-OTF UD新ゴ Pro L" panose="020B0300000000000000" pitchFamily="34" charset="-128"/>
                <a:ea typeface="A-OTF UD新ゴ Pro L" panose="020B0300000000000000" pitchFamily="34" charset="-128"/>
              </a:rPr>
              <a:t>(</a:t>
            </a:r>
            <a:r>
              <a:rPr kumimoji="1" lang="ja-JP" altLang="en-US" sz="800" dirty="0">
                <a:solidFill>
                  <a:srgbClr val="333333"/>
                </a:solidFill>
                <a:latin typeface="A-OTF UD新ゴ Pro L" panose="020B0300000000000000" pitchFamily="34" charset="-128"/>
                <a:ea typeface="A-OTF UD新ゴ Pro L" panose="020B0300000000000000" pitchFamily="34" charset="-128"/>
              </a:rPr>
              <a:t>単相</a:t>
            </a:r>
            <a:r>
              <a:rPr kumimoji="1" lang="en-US" altLang="ja-JP" sz="800" dirty="0">
                <a:solidFill>
                  <a:srgbClr val="333333"/>
                </a:solidFill>
                <a:latin typeface="A-OTF UD新ゴ Pro L" panose="020B0300000000000000" pitchFamily="34" charset="-128"/>
                <a:ea typeface="A-OTF UD新ゴ Pro L" panose="020B0300000000000000" pitchFamily="34" charset="-128"/>
              </a:rPr>
              <a:t>UPS)</a:t>
            </a:r>
            <a:r>
              <a:rPr kumimoji="1" lang="ja-JP" altLang="en-US" sz="800" dirty="0">
                <a:solidFill>
                  <a:srgbClr val="333333"/>
                </a:solidFill>
                <a:latin typeface="A-OTF UD新ゴ Pro L" panose="020B0300000000000000" pitchFamily="34" charset="-128"/>
                <a:ea typeface="A-OTF UD新ゴ Pro L" panose="020B0300000000000000" pitchFamily="34" charset="-128"/>
              </a:rPr>
              <a:t>：年間の製品保証延長サービス</a:t>
            </a:r>
            <a:r>
              <a:rPr kumimoji="1" lang="en-US" altLang="ja-JP" sz="800" dirty="0">
                <a:solidFill>
                  <a:srgbClr val="333333"/>
                </a:solidFill>
                <a:latin typeface="A-OTF UD新ゴ Pro L" panose="020B0300000000000000" pitchFamily="34" charset="-128"/>
                <a:ea typeface="A-OTF UD新ゴ Pro L" panose="020B0300000000000000" pitchFamily="34" charset="-128"/>
              </a:rPr>
              <a:t>, </a:t>
            </a:r>
            <a:r>
              <a:rPr kumimoji="1" lang="ja-JP" altLang="en-US" sz="800" dirty="0">
                <a:solidFill>
                  <a:srgbClr val="333333"/>
                </a:solidFill>
                <a:latin typeface="A-OTF UD新ゴ Pro L" panose="020B0300000000000000" pitchFamily="34" charset="-128"/>
                <a:ea typeface="A-OTF UD新ゴ Pro L" panose="020B0300000000000000" pitchFamily="34" charset="-128"/>
              </a:rPr>
              <a:t>オンサイトサービスを追加する場合の主なサービス型番を記載しています</a:t>
            </a:r>
          </a:p>
        </p:txBody>
      </p:sp>
      <p:sp>
        <p:nvSpPr>
          <p:cNvPr id="199" name="テキスト ボックス 198">
            <a:extLst>
              <a:ext uri="{FF2B5EF4-FFF2-40B4-BE49-F238E27FC236}">
                <a16:creationId xmlns:a16="http://schemas.microsoft.com/office/drawing/2014/main" id="{B6216B7A-49BF-582E-5EBC-EA4AC88574A7}"/>
              </a:ext>
            </a:extLst>
          </p:cNvPr>
          <p:cNvSpPr txBox="1"/>
          <p:nvPr/>
        </p:nvSpPr>
        <p:spPr>
          <a:xfrm>
            <a:off x="124040" y="2279101"/>
            <a:ext cx="2432076" cy="200055"/>
          </a:xfrm>
          <a:prstGeom prst="rect">
            <a:avLst/>
          </a:prstGeom>
          <a:noFill/>
        </p:spPr>
        <p:txBody>
          <a:bodyPr wrap="none" rtlCol="0">
            <a:spAutoFit/>
          </a:bodyPr>
          <a:lstStyle/>
          <a:p>
            <a:r>
              <a:rPr kumimoji="1" lang="en-US" altLang="ja-JP" sz="700" dirty="0">
                <a:latin typeface="A-OTF UD新ゴ Pro L" panose="020B0300000000000000" pitchFamily="34" charset="-128"/>
                <a:ea typeface="A-OTF UD新ゴ Pro L" panose="020B0300000000000000" pitchFamily="34" charset="-128"/>
                <a:hlinkClick r:id="rId32"/>
              </a:rPr>
              <a:t>https://www.se.com/jp/ja/faqs/FAQ000281506/</a:t>
            </a:r>
            <a:endParaRPr kumimoji="1" lang="ja-JP" altLang="en-US" sz="700" dirty="0">
              <a:latin typeface="A-OTF UD新ゴ Pro L" panose="020B0300000000000000" pitchFamily="34" charset="-128"/>
              <a:ea typeface="A-OTF UD新ゴ Pro L" panose="020B0300000000000000" pitchFamily="34" charset="-12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08F0D19C3BC603479298DB800786185A" ma:contentTypeVersion="14" ma:contentTypeDescription="新しいドキュメントを作成します。" ma:contentTypeScope="" ma:versionID="0df457f53c8d768d0fb81e25404fe1db">
  <xsd:schema xmlns:xsd="http://www.w3.org/2001/XMLSchema" xmlns:xs="http://www.w3.org/2001/XMLSchema" xmlns:p="http://schemas.microsoft.com/office/2006/metadata/properties" xmlns:ns2="25c6c4f4-11b9-4ba7-90cc-6838295f3fc9" xmlns:ns3="5e453587-be87-4a06-b831-7be457881d38" targetNamespace="http://schemas.microsoft.com/office/2006/metadata/properties" ma:root="true" ma:fieldsID="94c5a00613ded5a9d5fc2e52335fd7e6" ns2:_="" ns3:_="">
    <xsd:import namespace="25c6c4f4-11b9-4ba7-90cc-6838295f3fc9"/>
    <xsd:import namespace="5e453587-be87-4a06-b831-7be457881d38"/>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ServiceOCR" minOccurs="0"/>
                <xsd:element ref="ns2:MediaServiceDateTaken" minOccurs="0"/>
                <xsd:element ref="ns2:MediaServiceSearchProperties" minOccurs="0"/>
                <xsd:element ref="ns2:MediaLengthInSeconds" minOccurs="0"/>
                <xsd:element ref="ns2:ImageMetadataListItemId" minOccurs="0"/>
                <xsd:element ref="ns2:ImageMetadataListField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c6c4f4-11b9-4ba7-90cc-6838295f3fc9"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画像タグ" ma:readOnly="false" ma:fieldId="{5cf76f15-5ced-4ddc-b409-7134ff3c332f}" ma:taxonomyMulti="true" ma:sspId="e3e82df8-f6af-445d-9b0b-5c4dfc7c59a2"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element name="ImageMetadataListItemId" ma:index="20" nillable="true" ma:displayName="ImageMetadataListItemId" ma:hidden="true" ma:indexed="true" ma:internalName="ImageMetadataListItemId">
      <xsd:simpleType>
        <xsd:restriction base="dms:Unknown"/>
      </xsd:simpleType>
    </xsd:element>
    <xsd:element name="ImageMetadataListFieldId" ma:index="21" nillable="true" ma:displayName="ImageMetadataListFieldId" ma:hidden="true" ma:indexed="true" ma:internalName="ImageMetadataListFieldId">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e453587-be87-4a06-b831-7be457881d3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139b88d2-0c9c-486d-b6d7-8a5133317c28}" ma:internalName="TaxCatchAll" ma:showField="CatchAllData" ma:web="5e453587-be87-4a06-b831-7be457881d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5c6c4f4-11b9-4ba7-90cc-6838295f3fc9">
      <Terms xmlns="http://schemas.microsoft.com/office/infopath/2007/PartnerControls"/>
    </lcf76f155ced4ddcb4097134ff3c332f>
    <TaxCatchAll xmlns="5e453587-be87-4a06-b831-7be457881d38" xsi:nil="true"/>
    <ImageMetadataListItemId xmlns="25c6c4f4-11b9-4ba7-90cc-6838295f3fc9" xsi:nil="true"/>
    <ImageMetadataListFieldId xmlns="25c6c4f4-11b9-4ba7-90cc-6838295f3fc9" xsi:nil="true"/>
  </documentManagement>
</p:properties>
</file>

<file path=customXml/itemProps1.xml><?xml version="1.0" encoding="utf-8"?>
<ds:datastoreItem xmlns:ds="http://schemas.openxmlformats.org/officeDocument/2006/customXml" ds:itemID="{321CCDA4-BA26-4494-8A11-E46D73428C6C}">
  <ds:schemaRefs>
    <ds:schemaRef ds:uri="http://schemas.microsoft.com/sharepoint/v3/contenttype/forms"/>
  </ds:schemaRefs>
</ds:datastoreItem>
</file>

<file path=customXml/itemProps2.xml><?xml version="1.0" encoding="utf-8"?>
<ds:datastoreItem xmlns:ds="http://schemas.openxmlformats.org/officeDocument/2006/customXml" ds:itemID="{26B37ACC-90E3-4D03-974C-EBD9531A9F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c6c4f4-11b9-4ba7-90cc-6838295f3fc9"/>
    <ds:schemaRef ds:uri="5e453587-be87-4a06-b831-7be457881d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229EBEE-40DE-4D19-B709-A9E97B0D2E48}">
  <ds:schemaRefs>
    <ds:schemaRef ds:uri="http://schemas.microsoft.com/office/2006/metadata/properties"/>
    <ds:schemaRef ds:uri="http://schemas.microsoft.com/office/infopath/2007/PartnerControls"/>
    <ds:schemaRef ds:uri="25c6c4f4-11b9-4ba7-90cc-6838295f3fc9"/>
    <ds:schemaRef ds:uri="5e453587-be87-4a06-b831-7be457881d38"/>
  </ds:schemaRefs>
</ds:datastoreItem>
</file>

<file path=docMetadata/LabelInfo.xml><?xml version="1.0" encoding="utf-8"?>
<clbl:labelList xmlns:clbl="http://schemas.microsoft.com/office/2020/mipLabelMetadata">
  <clbl:label id="{23507802-f8e4-4e38-829c-ac8ea9b241e4}" enabled="1" method="Privileged" siteId="{6e51e1ad-c54b-4b39-b598-0ffe9ae68fef}" contentBits="2" removed="0"/>
</clbl:labelList>
</file>

<file path=docProps/app.xml><?xml version="1.0" encoding="utf-8"?>
<Properties xmlns="http://schemas.openxmlformats.org/officeDocument/2006/extended-properties" xmlns:vt="http://schemas.openxmlformats.org/officeDocument/2006/docPropsVTypes">
  <TotalTime>61</TotalTime>
  <Words>1001</Words>
  <Application>Microsoft Office PowerPoint</Application>
  <PresentationFormat>ユーザー設定</PresentationFormat>
  <Paragraphs>275</Paragraphs>
  <Slides>2</Slides>
  <Notes>0</Notes>
  <HiddenSlides>0</HiddenSlides>
  <MMClips>0</MMClips>
  <ScaleCrop>false</ScaleCrop>
  <HeadingPairs>
    <vt:vector size="4" baseType="variant">
      <vt:variant>
        <vt:lpstr>テーマ</vt:lpstr>
      </vt:variant>
      <vt:variant>
        <vt:i4>1</vt:i4>
      </vt:variant>
      <vt:variant>
        <vt:lpstr>スライド タイトル</vt:lpstr>
      </vt:variant>
      <vt:variant>
        <vt:i4>2</vt:i4>
      </vt:variant>
    </vt:vector>
  </HeadingPairs>
  <TitlesOfParts>
    <vt:vector size="3" baseType="lpstr">
      <vt:lpstr>Office Theme</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APC NEWS_第21号_UPSの保守サービス</dc:title>
  <cp:lastModifiedBy>emi akazaki</cp:lastModifiedBy>
  <cp:revision>4</cp:revision>
  <dcterms:created xsi:type="dcterms:W3CDTF">2006-08-16T00:00:00Z</dcterms:created>
  <dcterms:modified xsi:type="dcterms:W3CDTF">2026-07-27T03:32:47Z</dcterms:modified>
  <dc:identifier>DAHGQFAzF0M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Theme:8</vt:lpwstr>
  </property>
  <property fmtid="{D5CDD505-2E9C-101B-9397-08002B2CF9AE}" pid="3" name="ClassificationContentMarkingFooterText">
    <vt:lpwstr>Public</vt:lpwstr>
  </property>
  <property fmtid="{D5CDD505-2E9C-101B-9397-08002B2CF9AE}" pid="4" name="ContentTypeId">
    <vt:lpwstr>0x01010008F0D19C3BC603479298DB800786185A</vt:lpwstr>
  </property>
</Properties>
</file>