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handoutMasterIdLst>
    <p:handoutMasterId r:id="rId5"/>
  </p:handoutMasterIdLst>
  <p:sldIdLst>
    <p:sldId id="256" r:id="rId2"/>
    <p:sldId id="257"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F5F5F"/>
    <a:srgbClr val="777777"/>
    <a:srgbClr val="0061A2"/>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AF6AD0-4BDC-4362-B047-798927EF5781}" v="4" dt="2026-07-14T03:16:33.4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84" autoAdjust="0"/>
  </p:normalViewPr>
  <p:slideViewPr>
    <p:cSldViewPr snapToGrid="0">
      <p:cViewPr varScale="1">
        <p:scale>
          <a:sx n="73" d="100"/>
          <a:sy n="73" d="100"/>
        </p:scale>
        <p:origin x="3258" y="72"/>
      </p:cViewPr>
      <p:guideLst/>
    </p:cSldViewPr>
  </p:slideViewPr>
  <p:notesTextViewPr>
    <p:cViewPr>
      <p:scale>
        <a:sx n="1" d="1"/>
        <a:sy n="1" d="1"/>
      </p:scale>
      <p:origin x="0" y="0"/>
    </p:cViewPr>
  </p:notesTextViewPr>
  <p:notesViewPr>
    <p:cSldViewPr snapToGrid="0">
      <p:cViewPr varScale="1">
        <p:scale>
          <a:sx n="80" d="100"/>
          <a:sy n="80" d="100"/>
        </p:scale>
        <p:origin x="400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handoutMaster" Target="handoutMasters/handoutMaster1.xml"/><Relationship Id="rId10" Type="http://schemas.microsoft.com/office/2016/11/relationships/changesInfo" Target="changesInfos/changesInfo1.xml"/><Relationship Id="rId4" Type="http://schemas.openxmlformats.org/officeDocument/2006/relationships/notesMaster" Target="notesMasters/notes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shio, Kazuki(MOUSE)" userId="52e07700-4e8b-45d0-82b4-92f5920a0178" providerId="ADAL" clId="{75C522E0-C27D-4943-AFCB-A25D27E65401}"/>
    <pc:docChg chg="custSel modSld">
      <pc:chgData name="Nishio, Kazuki(MOUSE)" userId="52e07700-4e8b-45d0-82b4-92f5920a0178" providerId="ADAL" clId="{75C522E0-C27D-4943-AFCB-A25D27E65401}" dt="2026-07-14T03:16:42.070" v="50"/>
      <pc:docMkLst>
        <pc:docMk/>
      </pc:docMkLst>
      <pc:sldChg chg="addSp delSp modSp mod">
        <pc:chgData name="Nishio, Kazuki(MOUSE)" userId="52e07700-4e8b-45d0-82b4-92f5920a0178" providerId="ADAL" clId="{75C522E0-C27D-4943-AFCB-A25D27E65401}" dt="2026-07-14T03:16:42.070" v="50"/>
        <pc:sldMkLst>
          <pc:docMk/>
          <pc:sldMk cId="100724033" sldId="256"/>
        </pc:sldMkLst>
        <pc:spChg chg="mod">
          <ac:chgData name="Nishio, Kazuki(MOUSE)" userId="52e07700-4e8b-45d0-82b4-92f5920a0178" providerId="ADAL" clId="{75C522E0-C27D-4943-AFCB-A25D27E65401}" dt="2026-07-14T03:07:53.161" v="33" actId="1076"/>
          <ac:spMkLst>
            <pc:docMk/>
            <pc:sldMk cId="100724033" sldId="256"/>
            <ac:spMk id="7" creationId="{23785557-C75A-ECC8-8C09-BD64C2CD3A93}"/>
          </ac:spMkLst>
        </pc:spChg>
        <pc:spChg chg="add mod">
          <ac:chgData name="Nishio, Kazuki(MOUSE)" userId="52e07700-4e8b-45d0-82b4-92f5920a0178" providerId="ADAL" clId="{75C522E0-C27D-4943-AFCB-A25D27E65401}" dt="2026-07-14T03:16:02.621" v="42" actId="1076"/>
          <ac:spMkLst>
            <pc:docMk/>
            <pc:sldMk cId="100724033" sldId="256"/>
            <ac:spMk id="11" creationId="{B3B5923C-EAE2-B0B9-7C7A-9C8FA861F1F7}"/>
          </ac:spMkLst>
        </pc:spChg>
        <pc:spChg chg="add del mod">
          <ac:chgData name="Nishio, Kazuki(MOUSE)" userId="52e07700-4e8b-45d0-82b4-92f5920a0178" providerId="ADAL" clId="{75C522E0-C27D-4943-AFCB-A25D27E65401}" dt="2026-07-14T03:16:34.809" v="49" actId="478"/>
          <ac:spMkLst>
            <pc:docMk/>
            <pc:sldMk cId="100724033" sldId="256"/>
            <ac:spMk id="14" creationId="{5183E342-D430-768B-3842-E5B8B40AFA11}"/>
          </ac:spMkLst>
        </pc:spChg>
        <pc:spChg chg="del">
          <ac:chgData name="Nishio, Kazuki(MOUSE)" userId="52e07700-4e8b-45d0-82b4-92f5920a0178" providerId="ADAL" clId="{75C522E0-C27D-4943-AFCB-A25D27E65401}" dt="2026-07-14T03:16:33.139" v="47" actId="478"/>
          <ac:spMkLst>
            <pc:docMk/>
            <pc:sldMk cId="100724033" sldId="256"/>
            <ac:spMk id="15" creationId="{0CFC23A4-6D78-4598-2FEF-4CAB577BBFCD}"/>
          </ac:spMkLst>
        </pc:spChg>
        <pc:spChg chg="add mod">
          <ac:chgData name="Nishio, Kazuki(MOUSE)" userId="52e07700-4e8b-45d0-82b4-92f5920a0178" providerId="ADAL" clId="{75C522E0-C27D-4943-AFCB-A25D27E65401}" dt="2026-07-14T03:16:42.070" v="50"/>
          <ac:spMkLst>
            <pc:docMk/>
            <pc:sldMk cId="100724033" sldId="256"/>
            <ac:spMk id="17" creationId="{8BA9EE68-B88C-DA57-A7BE-303193F7EA08}"/>
          </ac:spMkLst>
        </pc:spChg>
        <pc:grpChg chg="add mod">
          <ac:chgData name="Nishio, Kazuki(MOUSE)" userId="52e07700-4e8b-45d0-82b4-92f5920a0178" providerId="ADAL" clId="{75C522E0-C27D-4943-AFCB-A25D27E65401}" dt="2026-07-14T03:16:12.260" v="46" actId="1076"/>
          <ac:grpSpMkLst>
            <pc:docMk/>
            <pc:sldMk cId="100724033" sldId="256"/>
            <ac:grpSpMk id="8" creationId="{24F9484B-0ED0-32DD-3E48-2EB66B145B52}"/>
          </ac:grpSpMkLst>
        </pc:grpChg>
        <pc:picChg chg="add mod">
          <ac:chgData name="Nishio, Kazuki(MOUSE)" userId="52e07700-4e8b-45d0-82b4-92f5920a0178" providerId="ADAL" clId="{75C522E0-C27D-4943-AFCB-A25D27E65401}" dt="2026-07-14T03:16:33.497" v="48"/>
          <ac:picMkLst>
            <pc:docMk/>
            <pc:sldMk cId="100724033" sldId="256"/>
            <ac:picMk id="18" creationId="{64540B99-3C1D-FE17-863C-0F6389E6552D}"/>
          </ac:picMkLst>
        </pc:picChg>
        <pc:picChg chg="del">
          <ac:chgData name="Nishio, Kazuki(MOUSE)" userId="52e07700-4e8b-45d0-82b4-92f5920a0178" providerId="ADAL" clId="{75C522E0-C27D-4943-AFCB-A25D27E65401}" dt="2026-07-14T03:16:33.139" v="47" actId="478"/>
          <ac:picMkLst>
            <pc:docMk/>
            <pc:sldMk cId="100724033" sldId="256"/>
            <ac:picMk id="21" creationId="{D621EE6F-94CE-28DF-F34D-061D5DD3EBEF}"/>
          </ac:picMkLst>
        </pc:picChg>
        <pc:picChg chg="mod">
          <ac:chgData name="Nishio, Kazuki(MOUSE)" userId="52e07700-4e8b-45d0-82b4-92f5920a0178" providerId="ADAL" clId="{75C522E0-C27D-4943-AFCB-A25D27E65401}" dt="2026-07-14T03:16:07.998" v="44" actId="164"/>
          <ac:picMkLst>
            <pc:docMk/>
            <pc:sldMk cId="100724033" sldId="256"/>
            <ac:picMk id="22" creationId="{F8670277-9A50-5ED1-53A1-AFC8EC8D8EB3}"/>
          </ac:picMkLst>
        </pc:picChg>
        <pc:picChg chg="mod">
          <ac:chgData name="Nishio, Kazuki(MOUSE)" userId="52e07700-4e8b-45d0-82b4-92f5920a0178" providerId="ADAL" clId="{75C522E0-C27D-4943-AFCB-A25D27E65401}" dt="2026-07-14T03:16:07.998" v="44" actId="164"/>
          <ac:picMkLst>
            <pc:docMk/>
            <pc:sldMk cId="100724033" sldId="256"/>
            <ac:picMk id="25" creationId="{A680ABDF-100B-6AF0-B248-A615A9C0915E}"/>
          </ac:picMkLst>
        </pc:picChg>
      </pc:sldChg>
      <pc:sldChg chg="addSp delSp modSp mod">
        <pc:chgData name="Nishio, Kazuki(MOUSE)" userId="52e07700-4e8b-45d0-82b4-92f5920a0178" providerId="ADAL" clId="{75C522E0-C27D-4943-AFCB-A25D27E65401}" dt="2026-07-14T03:05:17.872" v="22" actId="14100"/>
        <pc:sldMkLst>
          <pc:docMk/>
          <pc:sldMk cId="1932847819" sldId="257"/>
        </pc:sldMkLst>
        <pc:spChg chg="add del mod">
          <ac:chgData name="Nishio, Kazuki(MOUSE)" userId="52e07700-4e8b-45d0-82b4-92f5920a0178" providerId="ADAL" clId="{75C522E0-C27D-4943-AFCB-A25D27E65401}" dt="2026-07-14T03:04:04.431" v="2"/>
          <ac:spMkLst>
            <pc:docMk/>
            <pc:sldMk cId="1932847819" sldId="257"/>
            <ac:spMk id="3" creationId="{E90D8891-EDAD-BC02-E8FF-08DDCBF8EF08}"/>
          </ac:spMkLst>
        </pc:spChg>
        <pc:graphicFrameChg chg="add mod modGraphic">
          <ac:chgData name="Nishio, Kazuki(MOUSE)" userId="52e07700-4e8b-45d0-82b4-92f5920a0178" providerId="ADAL" clId="{75C522E0-C27D-4943-AFCB-A25D27E65401}" dt="2026-07-14T03:05:17.872" v="22" actId="14100"/>
          <ac:graphicFrameMkLst>
            <pc:docMk/>
            <pc:sldMk cId="1932847819" sldId="257"/>
            <ac:graphicFrameMk id="5" creationId="{CAC48B67-A5ED-17DC-3032-665E1FFEA4E7}"/>
          </ac:graphicFrameMkLst>
        </pc:graphicFrameChg>
        <pc:graphicFrameChg chg="del modGraphic">
          <ac:chgData name="Nishio, Kazuki(MOUSE)" userId="52e07700-4e8b-45d0-82b4-92f5920a0178" providerId="ADAL" clId="{75C522E0-C27D-4943-AFCB-A25D27E65401}" dt="2026-07-14T03:00:55.836" v="1" actId="478"/>
          <ac:graphicFrameMkLst>
            <pc:docMk/>
            <pc:sldMk cId="1932847819" sldId="257"/>
            <ac:graphicFrameMk id="21" creationId="{2B9284B7-0C6A-28B2-40B2-70D9610C340B}"/>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31E2A2CD-40BC-17E0-A7AA-5F7A20098BF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3E791030-A450-001B-FC22-0990AB007CF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F858E21-7D77-482E-9071-ADCFC5509825}" type="datetimeFigureOut">
              <a:rPr kumimoji="1" lang="ja-JP" altLang="en-US" smtClean="0"/>
              <a:t>2026/7/14</a:t>
            </a:fld>
            <a:endParaRPr kumimoji="1" lang="ja-JP" altLang="en-US"/>
          </a:p>
        </p:txBody>
      </p:sp>
      <p:sp>
        <p:nvSpPr>
          <p:cNvPr id="4" name="フッター プレースホルダー 3">
            <a:extLst>
              <a:ext uri="{FF2B5EF4-FFF2-40B4-BE49-F238E27FC236}">
                <a16:creationId xmlns:a16="http://schemas.microsoft.com/office/drawing/2014/main" id="{F1D56F35-E66F-D8F1-EB8C-8EE6A6970D8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58570C45-6315-8A9B-25C0-C7416D82B50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717A87F-F746-40C2-B67E-75AEDB7401C8}" type="slidenum">
              <a:rPr kumimoji="1" lang="ja-JP" altLang="en-US" smtClean="0"/>
              <a:t>‹#›</a:t>
            </a:fld>
            <a:endParaRPr kumimoji="1" lang="ja-JP" altLang="en-US"/>
          </a:p>
        </p:txBody>
      </p:sp>
    </p:spTree>
    <p:extLst>
      <p:ext uri="{BB962C8B-B14F-4D97-AF65-F5344CB8AC3E}">
        <p14:creationId xmlns:p14="http://schemas.microsoft.com/office/powerpoint/2010/main" val="5816395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1BE4E2-9593-46E2-BA7E-E6E21611440A}" type="datetimeFigureOut">
              <a:rPr kumimoji="1" lang="ja-JP" altLang="en-US" smtClean="0"/>
              <a:t>2026/7/14</a:t>
            </a:fld>
            <a:endParaRPr kumimoji="1" lang="ja-JP" altLang="en-US"/>
          </a:p>
        </p:txBody>
      </p:sp>
      <p:sp>
        <p:nvSpPr>
          <p:cNvPr id="4" name="スライド イメージ プレースホルダー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C96FC3-E35E-4B03-8548-E2C7FAC1AA31}" type="slidenum">
              <a:rPr kumimoji="1" lang="ja-JP" altLang="en-US" smtClean="0"/>
              <a:t>‹#›</a:t>
            </a:fld>
            <a:endParaRPr kumimoji="1" lang="ja-JP" altLang="en-US"/>
          </a:p>
        </p:txBody>
      </p:sp>
    </p:spTree>
    <p:extLst>
      <p:ext uri="{BB962C8B-B14F-4D97-AF65-F5344CB8AC3E}">
        <p14:creationId xmlns:p14="http://schemas.microsoft.com/office/powerpoint/2010/main" val="229403829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pic>
        <p:nvPicPr>
          <p:cNvPr id="5" name="図 4" descr="背景パターン&#10;&#10;自動的に生成された説明">
            <a:extLst>
              <a:ext uri="{FF2B5EF4-FFF2-40B4-BE49-F238E27FC236}">
                <a16:creationId xmlns:a16="http://schemas.microsoft.com/office/drawing/2014/main" id="{C79DBA97-6884-476A-5080-1F263E7894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20" y="-1"/>
            <a:ext cx="6858000" cy="5519963"/>
          </a:xfrm>
          <a:prstGeom prst="rect">
            <a:avLst/>
          </a:prstGeom>
        </p:spPr>
      </p:pic>
      <p:pic>
        <p:nvPicPr>
          <p:cNvPr id="4" name="図 3" descr="背景パターン&#10;&#10;自動的に生成された説明">
            <a:extLst>
              <a:ext uri="{FF2B5EF4-FFF2-40B4-BE49-F238E27FC236}">
                <a16:creationId xmlns:a16="http://schemas.microsoft.com/office/drawing/2014/main" id="{802DD5FD-F142-91A3-FEAA-D828E772E32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2" y="5522894"/>
            <a:ext cx="6858000" cy="4400874"/>
          </a:xfrm>
          <a:prstGeom prst="rect">
            <a:avLst/>
          </a:prstGeom>
        </p:spPr>
      </p:pic>
      <p:sp>
        <p:nvSpPr>
          <p:cNvPr id="48" name="スクロール: 横 47">
            <a:extLst>
              <a:ext uri="{FF2B5EF4-FFF2-40B4-BE49-F238E27FC236}">
                <a16:creationId xmlns:a16="http://schemas.microsoft.com/office/drawing/2014/main" id="{1831A813-9488-4034-95F0-B19F407CF6EE}"/>
              </a:ext>
            </a:extLst>
          </p:cNvPr>
          <p:cNvSpPr/>
          <p:nvPr userDrawn="1"/>
        </p:nvSpPr>
        <p:spPr>
          <a:xfrm>
            <a:off x="606911" y="5684549"/>
            <a:ext cx="1142295" cy="410253"/>
          </a:xfrm>
          <a:prstGeom prst="horizontalScroll">
            <a:avLst/>
          </a:prstGeom>
          <a:solidFill>
            <a:srgbClr val="777777"/>
          </a:solidFill>
          <a:ln>
            <a:solidFill>
              <a:srgbClr val="5F5F5F"/>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kumimoji="1" lang="ja-JP" altLang="en-US" sz="1400" b="1" dirty="0">
                <a:latin typeface="BIZ UDPゴシック" panose="020B0400000000000000" pitchFamily="50" charset="-128"/>
                <a:ea typeface="BIZ UDPゴシック" panose="020B0400000000000000" pitchFamily="50" charset="-128"/>
              </a:rPr>
              <a:t>ポイント①</a:t>
            </a:r>
          </a:p>
        </p:txBody>
      </p:sp>
      <p:sp>
        <p:nvSpPr>
          <p:cNvPr id="50" name="スクロール: 横 49">
            <a:extLst>
              <a:ext uri="{FF2B5EF4-FFF2-40B4-BE49-F238E27FC236}">
                <a16:creationId xmlns:a16="http://schemas.microsoft.com/office/drawing/2014/main" id="{90300FAD-E59A-A9C4-5C22-9D08305AF43E}"/>
              </a:ext>
            </a:extLst>
          </p:cNvPr>
          <p:cNvSpPr/>
          <p:nvPr userDrawn="1"/>
        </p:nvSpPr>
        <p:spPr>
          <a:xfrm>
            <a:off x="2853555" y="5684549"/>
            <a:ext cx="1142295" cy="410253"/>
          </a:xfrm>
          <a:prstGeom prst="horizontalScroll">
            <a:avLst/>
          </a:prstGeom>
          <a:solidFill>
            <a:srgbClr val="777777"/>
          </a:solidFill>
          <a:ln>
            <a:solidFill>
              <a:srgbClr val="5F5F5F"/>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kumimoji="1" lang="ja-JP" altLang="en-US" sz="1400" b="1" dirty="0">
                <a:latin typeface="BIZ UDPゴシック" panose="020B0400000000000000" pitchFamily="50" charset="-128"/>
                <a:ea typeface="BIZ UDPゴシック" panose="020B0400000000000000" pitchFamily="50" charset="-128"/>
              </a:rPr>
              <a:t>ポイント②</a:t>
            </a:r>
          </a:p>
        </p:txBody>
      </p:sp>
      <p:sp>
        <p:nvSpPr>
          <p:cNvPr id="52" name="スクロール: 横 51">
            <a:extLst>
              <a:ext uri="{FF2B5EF4-FFF2-40B4-BE49-F238E27FC236}">
                <a16:creationId xmlns:a16="http://schemas.microsoft.com/office/drawing/2014/main" id="{7681E28D-887F-5EBC-8FB9-6B7282428BFB}"/>
              </a:ext>
            </a:extLst>
          </p:cNvPr>
          <p:cNvSpPr/>
          <p:nvPr userDrawn="1"/>
        </p:nvSpPr>
        <p:spPr>
          <a:xfrm>
            <a:off x="5108778" y="5714263"/>
            <a:ext cx="1142295" cy="410253"/>
          </a:xfrm>
          <a:prstGeom prst="horizontalScroll">
            <a:avLst/>
          </a:prstGeom>
          <a:solidFill>
            <a:srgbClr val="777777"/>
          </a:solidFill>
          <a:ln>
            <a:solidFill>
              <a:srgbClr val="5F5F5F"/>
            </a:solidFill>
          </a:ln>
        </p:spPr>
        <p:style>
          <a:lnRef idx="3">
            <a:schemeClr val="lt1"/>
          </a:lnRef>
          <a:fillRef idx="1">
            <a:schemeClr val="accent5"/>
          </a:fillRef>
          <a:effectRef idx="1">
            <a:schemeClr val="accent5"/>
          </a:effectRef>
          <a:fontRef idx="minor">
            <a:schemeClr val="lt1"/>
          </a:fontRef>
        </p:style>
        <p:txBody>
          <a:bodyPr rtlCol="0" anchor="ctr"/>
          <a:lstStyle/>
          <a:p>
            <a:pPr algn="ctr"/>
            <a:r>
              <a:rPr kumimoji="1" lang="ja-JP" altLang="en-US" sz="1400" b="1" dirty="0">
                <a:latin typeface="BIZ UDPゴシック" panose="020B0400000000000000" pitchFamily="50" charset="-128"/>
                <a:ea typeface="BIZ UDPゴシック" panose="020B0400000000000000" pitchFamily="50" charset="-128"/>
              </a:rPr>
              <a:t>ポイント③</a:t>
            </a:r>
          </a:p>
        </p:txBody>
      </p:sp>
      <p:sp>
        <p:nvSpPr>
          <p:cNvPr id="53" name="フローチャート: 端子 52">
            <a:extLst>
              <a:ext uri="{FF2B5EF4-FFF2-40B4-BE49-F238E27FC236}">
                <a16:creationId xmlns:a16="http://schemas.microsoft.com/office/drawing/2014/main" id="{12BE6B3C-DCEA-58A0-6045-CC6C91084D44}"/>
              </a:ext>
            </a:extLst>
          </p:cNvPr>
          <p:cNvSpPr/>
          <p:nvPr userDrawn="1"/>
        </p:nvSpPr>
        <p:spPr>
          <a:xfrm>
            <a:off x="4891538" y="7952194"/>
            <a:ext cx="1576776" cy="296012"/>
          </a:xfrm>
          <a:prstGeom prst="flowChartTerminator">
            <a:avLst/>
          </a:prstGeom>
          <a:solidFill>
            <a:srgbClr val="777777"/>
          </a:solidFill>
          <a:ln>
            <a:solidFill>
              <a:srgbClr val="5F5F5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latin typeface="BIZ UDPゴシック" panose="020B0400000000000000" pitchFamily="50" charset="-128"/>
                <a:ea typeface="BIZ UDPゴシック" panose="020B0400000000000000" pitchFamily="50" charset="-128"/>
              </a:rPr>
              <a:t>詳しくはこちら</a:t>
            </a:r>
          </a:p>
        </p:txBody>
      </p:sp>
      <p:cxnSp>
        <p:nvCxnSpPr>
          <p:cNvPr id="54" name="直線コネクタ 53">
            <a:extLst>
              <a:ext uri="{FF2B5EF4-FFF2-40B4-BE49-F238E27FC236}">
                <a16:creationId xmlns:a16="http://schemas.microsoft.com/office/drawing/2014/main" id="{A832E900-4A75-FC4A-DC0D-DA750BDD518F}"/>
              </a:ext>
            </a:extLst>
          </p:cNvPr>
          <p:cNvCxnSpPr>
            <a:cxnSpLocks/>
          </p:cNvCxnSpPr>
          <p:nvPr userDrawn="1"/>
        </p:nvCxnSpPr>
        <p:spPr>
          <a:xfrm>
            <a:off x="2292435" y="5714263"/>
            <a:ext cx="0" cy="208633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42880F72-E3A2-FA1A-1E35-7E0D94C5763F}"/>
              </a:ext>
            </a:extLst>
          </p:cNvPr>
          <p:cNvCxnSpPr>
            <a:cxnSpLocks/>
          </p:cNvCxnSpPr>
          <p:nvPr userDrawn="1"/>
        </p:nvCxnSpPr>
        <p:spPr>
          <a:xfrm>
            <a:off x="4556970" y="5714263"/>
            <a:ext cx="0" cy="208633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8" name="フローチャート: 端子 57">
            <a:extLst>
              <a:ext uri="{FF2B5EF4-FFF2-40B4-BE49-F238E27FC236}">
                <a16:creationId xmlns:a16="http://schemas.microsoft.com/office/drawing/2014/main" id="{0A4502D3-8FFF-3F78-6DCA-D2411DD2C176}"/>
              </a:ext>
            </a:extLst>
          </p:cNvPr>
          <p:cNvSpPr/>
          <p:nvPr userDrawn="1"/>
        </p:nvSpPr>
        <p:spPr>
          <a:xfrm>
            <a:off x="2640604" y="7952194"/>
            <a:ext cx="1576776" cy="296012"/>
          </a:xfrm>
          <a:prstGeom prst="flowChartTerminator">
            <a:avLst/>
          </a:prstGeom>
          <a:solidFill>
            <a:srgbClr val="777777"/>
          </a:solidFill>
          <a:ln>
            <a:solidFill>
              <a:srgbClr val="5F5F5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latin typeface="BIZ UDPゴシック" panose="020B0400000000000000" pitchFamily="50" charset="-128"/>
                <a:ea typeface="BIZ UDPゴシック" panose="020B0400000000000000" pitchFamily="50" charset="-128"/>
              </a:rPr>
              <a:t>主な仕様</a:t>
            </a:r>
          </a:p>
        </p:txBody>
      </p:sp>
      <p:sp>
        <p:nvSpPr>
          <p:cNvPr id="59" name="フローチャート: 端子 58">
            <a:extLst>
              <a:ext uri="{FF2B5EF4-FFF2-40B4-BE49-F238E27FC236}">
                <a16:creationId xmlns:a16="http://schemas.microsoft.com/office/drawing/2014/main" id="{B117453D-70EF-27C5-FFAA-95756381E7C5}"/>
              </a:ext>
            </a:extLst>
          </p:cNvPr>
          <p:cNvSpPr/>
          <p:nvPr userDrawn="1"/>
        </p:nvSpPr>
        <p:spPr>
          <a:xfrm>
            <a:off x="389671" y="7952194"/>
            <a:ext cx="1576776" cy="296012"/>
          </a:xfrm>
          <a:prstGeom prst="flowChartTerminator">
            <a:avLst/>
          </a:prstGeom>
          <a:solidFill>
            <a:srgbClr val="777777"/>
          </a:solidFill>
          <a:ln>
            <a:solidFill>
              <a:srgbClr val="5F5F5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latin typeface="BIZ UDPゴシック" panose="020B0400000000000000" pitchFamily="50" charset="-128"/>
                <a:ea typeface="BIZ UDPゴシック" panose="020B0400000000000000" pitchFamily="50" charset="-128"/>
              </a:rPr>
              <a:t>製品名等</a:t>
            </a:r>
          </a:p>
        </p:txBody>
      </p:sp>
      <p:cxnSp>
        <p:nvCxnSpPr>
          <p:cNvPr id="64" name="直線コネクタ 63">
            <a:extLst>
              <a:ext uri="{FF2B5EF4-FFF2-40B4-BE49-F238E27FC236}">
                <a16:creationId xmlns:a16="http://schemas.microsoft.com/office/drawing/2014/main" id="{46323ADC-0889-BECC-58FD-69D523B165D8}"/>
              </a:ext>
            </a:extLst>
          </p:cNvPr>
          <p:cNvCxnSpPr>
            <a:cxnSpLocks/>
          </p:cNvCxnSpPr>
          <p:nvPr userDrawn="1"/>
        </p:nvCxnSpPr>
        <p:spPr>
          <a:xfrm>
            <a:off x="2292435" y="5714263"/>
            <a:ext cx="0" cy="208633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 name="直線コネクタ 64">
            <a:extLst>
              <a:ext uri="{FF2B5EF4-FFF2-40B4-BE49-F238E27FC236}">
                <a16:creationId xmlns:a16="http://schemas.microsoft.com/office/drawing/2014/main" id="{C23F3ABF-05CC-0674-F5A1-5F338E78BA0B}"/>
              </a:ext>
            </a:extLst>
          </p:cNvPr>
          <p:cNvCxnSpPr>
            <a:cxnSpLocks/>
          </p:cNvCxnSpPr>
          <p:nvPr userDrawn="1"/>
        </p:nvCxnSpPr>
        <p:spPr>
          <a:xfrm>
            <a:off x="4556970" y="5714263"/>
            <a:ext cx="0" cy="208633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2" name="図プレースホルダー 31">
            <a:extLst>
              <a:ext uri="{FF2B5EF4-FFF2-40B4-BE49-F238E27FC236}">
                <a16:creationId xmlns:a16="http://schemas.microsoft.com/office/drawing/2014/main" id="{A9E79DDF-1FA8-C2EA-F88A-B30B9B0FAB7C}"/>
              </a:ext>
            </a:extLst>
          </p:cNvPr>
          <p:cNvSpPr>
            <a:spLocks noGrp="1"/>
          </p:cNvSpPr>
          <p:nvPr>
            <p:ph type="pic" sz="quarter" idx="14"/>
          </p:nvPr>
        </p:nvSpPr>
        <p:spPr>
          <a:xfrm>
            <a:off x="5192564" y="8551178"/>
            <a:ext cx="974725" cy="976312"/>
          </a:xfrm>
        </p:spPr>
        <p:txBody>
          <a:bodyPr/>
          <a:lstStyle/>
          <a:p>
            <a:endParaRPr kumimoji="1" lang="ja-JP" altLang="en-US" dirty="0"/>
          </a:p>
        </p:txBody>
      </p:sp>
      <p:sp>
        <p:nvSpPr>
          <p:cNvPr id="74" name="テキスト プレースホルダー 446">
            <a:extLst>
              <a:ext uri="{FF2B5EF4-FFF2-40B4-BE49-F238E27FC236}">
                <a16:creationId xmlns:a16="http://schemas.microsoft.com/office/drawing/2014/main" id="{E3A3C014-8B74-DC8B-6EEB-7F472869ABD1}"/>
              </a:ext>
            </a:extLst>
          </p:cNvPr>
          <p:cNvSpPr txBox="1">
            <a:spLocks/>
          </p:cNvSpPr>
          <p:nvPr userDrawn="1"/>
        </p:nvSpPr>
        <p:spPr>
          <a:xfrm>
            <a:off x="5267901" y="9653715"/>
            <a:ext cx="1554319" cy="182322"/>
          </a:xfrm>
          <a:prstGeom prst="rect">
            <a:avLst/>
          </a:prstGeom>
        </p:spPr>
        <p:txBody>
          <a:bodyPr vert="horz" lIns="91440" tIns="45720" rIns="91440" bIns="45720" rtlCol="0">
            <a:noAutofit/>
          </a:bodyPr>
          <a:lstStyle>
            <a:lvl1pPr marL="0" indent="0" algn="r" defTabSz="685800" rtl="0" eaLnBrk="1" latinLnBrk="0" hangingPunct="1">
              <a:lnSpc>
                <a:spcPct val="90000"/>
              </a:lnSpc>
              <a:spcBef>
                <a:spcPts val="750"/>
              </a:spcBef>
              <a:buFont typeface="Arial" panose="020B0604020202020204" pitchFamily="34" charset="0"/>
              <a:buNone/>
              <a:defRPr kumimoji="1" sz="1050" b="0" kern="1200">
                <a:solidFill>
                  <a:schemeClr val="tx1"/>
                </a:solidFill>
                <a:latin typeface="游ゴシック" panose="020B0400000000000000" pitchFamily="50" charset="-128"/>
                <a:ea typeface="游ゴシック" panose="020B0400000000000000" pitchFamily="50" charset="-128"/>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marR="0" lvl="0" indent="0" algn="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1" lang="en-US" altLang="ja-JP" sz="1050" b="1" i="0" u="none" strike="noStrike" kern="1200" cap="none" spc="0" normalizeH="0" baseline="0" noProof="0" dirty="0">
                <a:ln>
                  <a:noFill/>
                </a:ln>
                <a:solidFill>
                  <a:schemeClr val="bg1"/>
                </a:solidFill>
                <a:effectLst/>
                <a:uLnTx/>
                <a:uFillTx/>
                <a:latin typeface="游ゴシック" panose="020B0400000000000000" pitchFamily="50" charset="-128"/>
                <a:ea typeface="游ゴシック" panose="020B0400000000000000" pitchFamily="50" charset="-128"/>
                <a:cs typeface="+mn-cs"/>
              </a:rPr>
              <a:t>※</a:t>
            </a:r>
            <a:r>
              <a:rPr kumimoji="1" lang="ja-JP" altLang="en-US" sz="1050" b="1" i="0" u="none" strike="noStrike" kern="1200" cap="none" spc="0" normalizeH="0" baseline="0" noProof="0" dirty="0">
                <a:ln>
                  <a:noFill/>
                </a:ln>
                <a:solidFill>
                  <a:schemeClr val="bg1"/>
                </a:solidFill>
                <a:effectLst/>
                <a:uLnTx/>
                <a:uFillTx/>
                <a:latin typeface="游ゴシック" panose="020B0400000000000000" pitchFamily="50" charset="-128"/>
                <a:ea typeface="游ゴシック" panose="020B0400000000000000" pitchFamily="50" charset="-128"/>
                <a:cs typeface="+mn-cs"/>
              </a:rPr>
              <a:t>画像はイメージです</a:t>
            </a:r>
            <a:endParaRPr kumimoji="1" lang="en-US" altLang="ja-JP" sz="1050" b="1" i="0" u="none" strike="noStrike" kern="1200" cap="none" spc="0" normalizeH="0" baseline="0" noProof="0" dirty="0">
              <a:ln>
                <a:noFill/>
              </a:ln>
              <a:solidFill>
                <a:schemeClr val="bg1"/>
              </a:solidFill>
              <a:effectLst/>
              <a:uLnTx/>
              <a:uFillTx/>
              <a:latin typeface="游ゴシック" panose="020B0400000000000000" pitchFamily="50" charset="-128"/>
              <a:ea typeface="游ゴシック" panose="020B0400000000000000" pitchFamily="50" charset="-128"/>
              <a:cs typeface="+mn-cs"/>
            </a:endParaRPr>
          </a:p>
          <a:p>
            <a:pPr marL="0" marR="0" lvl="0" indent="0" algn="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1" lang="ja-JP" altLang="en-US" sz="1050" b="1" i="0" u="none" strike="noStrike" kern="1200" cap="none" spc="0" normalizeH="0" baseline="0" noProof="0" dirty="0">
              <a:ln>
                <a:noFill/>
              </a:ln>
              <a:solidFill>
                <a:schemeClr val="bg1"/>
              </a:solidFill>
              <a:effectLst/>
              <a:uLnTx/>
              <a:uFillTx/>
              <a:latin typeface="游ゴシック" panose="020B0400000000000000" pitchFamily="50" charset="-128"/>
              <a:ea typeface="游ゴシック" panose="020B0400000000000000" pitchFamily="50" charset="-128"/>
              <a:cs typeface="+mn-cs"/>
            </a:endParaRPr>
          </a:p>
        </p:txBody>
      </p:sp>
      <p:sp>
        <p:nvSpPr>
          <p:cNvPr id="75" name="図プレースホルダー 25">
            <a:extLst>
              <a:ext uri="{FF2B5EF4-FFF2-40B4-BE49-F238E27FC236}">
                <a16:creationId xmlns:a16="http://schemas.microsoft.com/office/drawing/2014/main" id="{9E99216B-B7FA-E3BF-F758-F1912DEE38D3}"/>
              </a:ext>
            </a:extLst>
          </p:cNvPr>
          <p:cNvSpPr>
            <a:spLocks noGrp="1"/>
          </p:cNvSpPr>
          <p:nvPr>
            <p:ph type="pic" sz="quarter" idx="12"/>
          </p:nvPr>
        </p:nvSpPr>
        <p:spPr>
          <a:xfrm>
            <a:off x="2470703" y="6624438"/>
            <a:ext cx="1908000" cy="1080000"/>
          </a:xfrm>
        </p:spPr>
        <p:txBody>
          <a:bodyPr/>
          <a:lstStyle/>
          <a:p>
            <a:endParaRPr kumimoji="1" lang="ja-JP" altLang="en-US" dirty="0"/>
          </a:p>
        </p:txBody>
      </p:sp>
      <p:sp>
        <p:nvSpPr>
          <p:cNvPr id="76" name="図プレースホルダー 21">
            <a:extLst>
              <a:ext uri="{FF2B5EF4-FFF2-40B4-BE49-F238E27FC236}">
                <a16:creationId xmlns:a16="http://schemas.microsoft.com/office/drawing/2014/main" id="{98CF3F19-757A-6344-869C-DC242426712F}"/>
              </a:ext>
            </a:extLst>
          </p:cNvPr>
          <p:cNvSpPr>
            <a:spLocks noGrp="1"/>
          </p:cNvSpPr>
          <p:nvPr>
            <p:ph type="pic" sz="quarter" idx="10"/>
          </p:nvPr>
        </p:nvSpPr>
        <p:spPr>
          <a:xfrm>
            <a:off x="497353" y="1399987"/>
            <a:ext cx="5854700" cy="3952875"/>
          </a:xfrm>
        </p:spPr>
        <p:txBody>
          <a:bodyPr/>
          <a:lstStyle/>
          <a:p>
            <a:endParaRPr kumimoji="1" lang="ja-JP" altLang="en-US"/>
          </a:p>
        </p:txBody>
      </p:sp>
      <p:sp>
        <p:nvSpPr>
          <p:cNvPr id="77" name="図プレースホルダー 23">
            <a:extLst>
              <a:ext uri="{FF2B5EF4-FFF2-40B4-BE49-F238E27FC236}">
                <a16:creationId xmlns:a16="http://schemas.microsoft.com/office/drawing/2014/main" id="{8878F405-DA12-B0F8-9FB1-1A127B427911}"/>
              </a:ext>
            </a:extLst>
          </p:cNvPr>
          <p:cNvSpPr>
            <a:spLocks noGrp="1"/>
          </p:cNvSpPr>
          <p:nvPr>
            <p:ph type="pic" sz="quarter" idx="11"/>
          </p:nvPr>
        </p:nvSpPr>
        <p:spPr>
          <a:xfrm>
            <a:off x="224059" y="6624438"/>
            <a:ext cx="1908000" cy="1080000"/>
          </a:xfrm>
        </p:spPr>
        <p:txBody>
          <a:bodyPr/>
          <a:lstStyle/>
          <a:p>
            <a:endParaRPr kumimoji="1" lang="ja-JP" altLang="en-US" dirty="0"/>
          </a:p>
        </p:txBody>
      </p:sp>
      <p:sp>
        <p:nvSpPr>
          <p:cNvPr id="78" name="図プレースホルダー 29">
            <a:extLst>
              <a:ext uri="{FF2B5EF4-FFF2-40B4-BE49-F238E27FC236}">
                <a16:creationId xmlns:a16="http://schemas.microsoft.com/office/drawing/2014/main" id="{77DE5911-9535-A107-5413-ADF2B84AF152}"/>
              </a:ext>
            </a:extLst>
          </p:cNvPr>
          <p:cNvSpPr>
            <a:spLocks noGrp="1"/>
          </p:cNvSpPr>
          <p:nvPr>
            <p:ph type="pic" sz="quarter" idx="13"/>
          </p:nvPr>
        </p:nvSpPr>
        <p:spPr>
          <a:xfrm>
            <a:off x="4725927" y="6624438"/>
            <a:ext cx="1908000" cy="1080000"/>
          </a:xfrm>
        </p:spPr>
        <p:txBody>
          <a:bodyPr/>
          <a:lstStyle/>
          <a:p>
            <a:endParaRPr kumimoji="1" lang="ja-JP" altLang="en-US" dirty="0"/>
          </a:p>
        </p:txBody>
      </p:sp>
      <p:sp>
        <p:nvSpPr>
          <p:cNvPr id="3" name="図プレースホルダー 23">
            <a:extLst>
              <a:ext uri="{FF2B5EF4-FFF2-40B4-BE49-F238E27FC236}">
                <a16:creationId xmlns:a16="http://schemas.microsoft.com/office/drawing/2014/main" id="{E3D405E3-0220-C651-25BB-521A6B5D6374}"/>
              </a:ext>
            </a:extLst>
          </p:cNvPr>
          <p:cNvSpPr>
            <a:spLocks noGrp="1"/>
          </p:cNvSpPr>
          <p:nvPr>
            <p:ph type="pic" sz="quarter" idx="15"/>
          </p:nvPr>
        </p:nvSpPr>
        <p:spPr>
          <a:xfrm>
            <a:off x="219121" y="168478"/>
            <a:ext cx="3708882" cy="599932"/>
          </a:xfrm>
        </p:spPr>
        <p:txBody>
          <a:bodyPr/>
          <a:lstStyle/>
          <a:p>
            <a:endParaRPr kumimoji="1" lang="ja-JP" altLang="en-US" dirty="0"/>
          </a:p>
        </p:txBody>
      </p:sp>
    </p:spTree>
    <p:extLst>
      <p:ext uri="{BB962C8B-B14F-4D97-AF65-F5344CB8AC3E}">
        <p14:creationId xmlns:p14="http://schemas.microsoft.com/office/powerpoint/2010/main" val="16506240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11" name="テキスト ボックス 10">
            <a:extLst>
              <a:ext uri="{FF2B5EF4-FFF2-40B4-BE49-F238E27FC236}">
                <a16:creationId xmlns:a16="http://schemas.microsoft.com/office/drawing/2014/main" id="{28DF2543-FBD6-18DB-DA6C-ABC5F442BDFF}"/>
              </a:ext>
            </a:extLst>
          </p:cNvPr>
          <p:cNvSpPr txBox="1"/>
          <p:nvPr userDrawn="1"/>
        </p:nvSpPr>
        <p:spPr>
          <a:xfrm>
            <a:off x="223213" y="241298"/>
            <a:ext cx="6402595" cy="246221"/>
          </a:xfrm>
          <a:prstGeom prst="rect">
            <a:avLst/>
          </a:prstGeom>
          <a:noFill/>
        </p:spPr>
        <p:txBody>
          <a:bodyPr wrap="square" rtlCol="0">
            <a:spAutoFit/>
          </a:bodyPr>
          <a:lstStyle/>
          <a:p>
            <a:r>
              <a:rPr kumimoji="1" lang="ja-JP" altLang="en-US" sz="1000" b="1" dirty="0">
                <a:latin typeface="游ゴシック" panose="020B0400000000000000" pitchFamily="50" charset="-128"/>
                <a:ea typeface="游ゴシック" panose="020B0400000000000000" pitchFamily="50" charset="-128"/>
              </a:rPr>
              <a:t>■製品仕様</a:t>
            </a:r>
            <a:endParaRPr kumimoji="1" lang="ja-JP" altLang="en-US" sz="1000" dirty="0">
              <a:latin typeface="游ゴシック" panose="020B0400000000000000" pitchFamily="50" charset="-128"/>
              <a:ea typeface="游ゴシック" panose="020B0400000000000000" pitchFamily="50" charset="-128"/>
            </a:endParaRPr>
          </a:p>
        </p:txBody>
      </p:sp>
      <p:sp>
        <p:nvSpPr>
          <p:cNvPr id="13" name="表プレースホルダー 12">
            <a:extLst>
              <a:ext uri="{FF2B5EF4-FFF2-40B4-BE49-F238E27FC236}">
                <a16:creationId xmlns:a16="http://schemas.microsoft.com/office/drawing/2014/main" id="{30FDCC15-EA5C-9286-F1A5-83273380241D}"/>
              </a:ext>
            </a:extLst>
          </p:cNvPr>
          <p:cNvSpPr>
            <a:spLocks noGrp="1"/>
          </p:cNvSpPr>
          <p:nvPr>
            <p:ph type="tbl" sz="quarter" idx="12" hasCustomPrompt="1"/>
          </p:nvPr>
        </p:nvSpPr>
        <p:spPr>
          <a:xfrm>
            <a:off x="182429" y="585782"/>
            <a:ext cx="6510337" cy="6200417"/>
          </a:xfrm>
        </p:spPr>
        <p:txBody>
          <a:bodyPr/>
          <a:lstStyle>
            <a:lvl1pPr>
              <a:defRPr/>
            </a:lvl1pPr>
          </a:lstStyle>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1" lang="en-US" altLang="ja-JP" dirty="0"/>
              <a:t>PC </a:t>
            </a:r>
            <a:r>
              <a:rPr kumimoji="1" lang="ja-JP" altLang="en-US" dirty="0"/>
              <a:t>スペック表　貼り付け部分</a:t>
            </a:r>
          </a:p>
          <a:p>
            <a:endParaRPr kumimoji="1" lang="ja-JP" altLang="en-US" dirty="0"/>
          </a:p>
        </p:txBody>
      </p:sp>
    </p:spTree>
    <p:extLst>
      <p:ext uri="{BB962C8B-B14F-4D97-AF65-F5344CB8AC3E}">
        <p14:creationId xmlns:p14="http://schemas.microsoft.com/office/powerpoint/2010/main" val="6945629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2AF2CABF-5E98-4757-BDDF-0F8DDF8FD26D}" type="datetimeFigureOut">
              <a:rPr kumimoji="1" lang="ja-JP" altLang="en-US" smtClean="0"/>
              <a:t>2026/7/14</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5420D780-C812-4AB2-B656-A3479F3D6B01}" type="slidenum">
              <a:rPr kumimoji="1" lang="ja-JP" altLang="en-US" smtClean="0"/>
              <a:t>‹#›</a:t>
            </a:fld>
            <a:endParaRPr kumimoji="1" lang="ja-JP" altLang="en-US"/>
          </a:p>
        </p:txBody>
      </p:sp>
    </p:spTree>
    <p:extLst>
      <p:ext uri="{BB962C8B-B14F-4D97-AF65-F5344CB8AC3E}">
        <p14:creationId xmlns:p14="http://schemas.microsoft.com/office/powerpoint/2010/main" val="631520777"/>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hyperlink" Target="https://www.mouse-jp.co.jp/store/g/gmpro-rvi1s01b7abaes02dec/" TargetMode="External"/><Relationship Id="rId2"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jp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図プレースホルダー 28" descr="グラフィカル ユーザー インターフェイス が含まれている画像&#10;&#10;AI 生成コンテンツは誤りを含む可能性があります。">
            <a:extLst>
              <a:ext uri="{FF2B5EF4-FFF2-40B4-BE49-F238E27FC236}">
                <a16:creationId xmlns:a16="http://schemas.microsoft.com/office/drawing/2014/main" id="{2A794716-27A8-5493-23A9-F94494A0D8C7}"/>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85" r="285"/>
          <a:stretch>
            <a:fillRect/>
          </a:stretch>
        </p:blipFill>
        <p:spPr>
          <a:xfrm>
            <a:off x="223838" y="6624638"/>
            <a:ext cx="1908175" cy="1079500"/>
          </a:xfrm>
        </p:spPr>
      </p:pic>
      <p:sp>
        <p:nvSpPr>
          <p:cNvPr id="2" name="テキスト ボックス 1">
            <a:extLst>
              <a:ext uri="{FF2B5EF4-FFF2-40B4-BE49-F238E27FC236}">
                <a16:creationId xmlns:a16="http://schemas.microsoft.com/office/drawing/2014/main" id="{80759B03-5013-F4D0-9E2A-6225A38B054A}"/>
              </a:ext>
            </a:extLst>
          </p:cNvPr>
          <p:cNvSpPr txBox="1"/>
          <p:nvPr/>
        </p:nvSpPr>
        <p:spPr>
          <a:xfrm>
            <a:off x="219121" y="5919390"/>
            <a:ext cx="1917879" cy="646331"/>
          </a:xfrm>
          <a:prstGeom prst="rect">
            <a:avLst/>
          </a:prstGeom>
          <a:noFill/>
        </p:spPr>
        <p:txBody>
          <a:bodyPr wrap="square">
            <a:spAutoFit/>
          </a:bodyPr>
          <a:lstStyle/>
          <a:p>
            <a:pPr algn="ctr"/>
            <a:endParaRPr lang="en-US" altLang="ja-JP" sz="1200" b="1" dirty="0">
              <a:solidFill>
                <a:schemeClr val="bg1"/>
              </a:solidFill>
              <a:latin typeface="BIZ UDPゴシック" panose="020B0400000000000000" pitchFamily="50" charset="-128"/>
              <a:ea typeface="BIZ UDPゴシック" panose="020B0400000000000000" pitchFamily="50" charset="-128"/>
            </a:endParaRPr>
          </a:p>
          <a:p>
            <a:pPr algn="ctr"/>
            <a:r>
              <a:rPr lang="en-US" altLang="ja-JP" sz="1200" b="1" dirty="0">
                <a:solidFill>
                  <a:schemeClr val="bg1"/>
                </a:solidFill>
                <a:latin typeface="BIZ UDPゴシック" panose="020B0400000000000000" pitchFamily="50" charset="-128"/>
                <a:ea typeface="BIZ UDPゴシック" panose="020B0400000000000000" pitchFamily="50" charset="-128"/>
              </a:rPr>
              <a:t>Windows Server 2025 Essentials</a:t>
            </a:r>
            <a:r>
              <a:rPr lang="ja-JP" altLang="en-US" sz="1200" b="1" dirty="0">
                <a:solidFill>
                  <a:schemeClr val="bg1"/>
                </a:solidFill>
                <a:latin typeface="BIZ UDPゴシック" panose="020B0400000000000000" pitchFamily="50" charset="-128"/>
                <a:ea typeface="BIZ UDPゴシック" panose="020B0400000000000000" pitchFamily="50" charset="-128"/>
              </a:rPr>
              <a:t>搭載</a:t>
            </a:r>
          </a:p>
        </p:txBody>
      </p:sp>
      <p:sp>
        <p:nvSpPr>
          <p:cNvPr id="3" name="テキスト ボックス 2">
            <a:extLst>
              <a:ext uri="{FF2B5EF4-FFF2-40B4-BE49-F238E27FC236}">
                <a16:creationId xmlns:a16="http://schemas.microsoft.com/office/drawing/2014/main" id="{0560FEF7-8688-5470-C2F1-FB48F91ABFF4}"/>
              </a:ext>
            </a:extLst>
          </p:cNvPr>
          <p:cNvSpPr txBox="1"/>
          <p:nvPr/>
        </p:nvSpPr>
        <p:spPr>
          <a:xfrm>
            <a:off x="2470055" y="5888613"/>
            <a:ext cx="1917879" cy="677108"/>
          </a:xfrm>
          <a:prstGeom prst="rect">
            <a:avLst/>
          </a:prstGeom>
          <a:noFill/>
        </p:spPr>
        <p:txBody>
          <a:bodyPr wrap="square">
            <a:spAutoFit/>
          </a:bodyPr>
          <a:lstStyle/>
          <a:p>
            <a:pPr algn="ctr"/>
            <a:endParaRPr lang="en-US" altLang="ja-JP" sz="1400" b="1" dirty="0">
              <a:solidFill>
                <a:schemeClr val="bg1"/>
              </a:solidFill>
              <a:latin typeface="BIZ UDPゴシック" panose="020B0400000000000000" pitchFamily="50" charset="-128"/>
              <a:ea typeface="BIZ UDPゴシック" panose="020B0400000000000000" pitchFamily="50" charset="-128"/>
            </a:endParaRPr>
          </a:p>
          <a:p>
            <a:pPr algn="ctr"/>
            <a:r>
              <a:rPr lang="ja-JP" altLang="en-US" sz="1200" b="1" dirty="0">
                <a:solidFill>
                  <a:schemeClr val="bg1"/>
                </a:solidFill>
                <a:latin typeface="BIZ UDPゴシック" panose="020B0400000000000000" pitchFamily="50" charset="-128"/>
                <a:ea typeface="BIZ UDPゴシック" panose="020B0400000000000000" pitchFamily="50" charset="-128"/>
              </a:rPr>
              <a:t>最大４つの前面ホット</a:t>
            </a:r>
            <a:endParaRPr lang="en-US" altLang="ja-JP" sz="1200" b="1" dirty="0">
              <a:solidFill>
                <a:schemeClr val="bg1"/>
              </a:solidFill>
              <a:latin typeface="BIZ UDPゴシック" panose="020B0400000000000000" pitchFamily="50" charset="-128"/>
              <a:ea typeface="BIZ UDPゴシック" panose="020B0400000000000000" pitchFamily="50" charset="-128"/>
            </a:endParaRPr>
          </a:p>
          <a:p>
            <a:pPr algn="ctr"/>
            <a:r>
              <a:rPr lang="ja-JP" altLang="en-US" sz="1200" b="1" dirty="0">
                <a:solidFill>
                  <a:schemeClr val="bg1"/>
                </a:solidFill>
                <a:latin typeface="BIZ UDPゴシック" panose="020B0400000000000000" pitchFamily="50" charset="-128"/>
                <a:ea typeface="BIZ UDPゴシック" panose="020B0400000000000000" pitchFamily="50" charset="-128"/>
              </a:rPr>
              <a:t>スワップベイ搭載</a:t>
            </a:r>
          </a:p>
        </p:txBody>
      </p:sp>
      <p:sp>
        <p:nvSpPr>
          <p:cNvPr id="4" name="テキスト ボックス 3">
            <a:extLst>
              <a:ext uri="{FF2B5EF4-FFF2-40B4-BE49-F238E27FC236}">
                <a16:creationId xmlns:a16="http://schemas.microsoft.com/office/drawing/2014/main" id="{154D0609-486B-7732-3708-5B95082BBA49}"/>
              </a:ext>
            </a:extLst>
          </p:cNvPr>
          <p:cNvSpPr txBox="1"/>
          <p:nvPr/>
        </p:nvSpPr>
        <p:spPr>
          <a:xfrm>
            <a:off x="4663769" y="5888613"/>
            <a:ext cx="2100514" cy="677108"/>
          </a:xfrm>
          <a:prstGeom prst="rect">
            <a:avLst/>
          </a:prstGeom>
          <a:noFill/>
        </p:spPr>
        <p:txBody>
          <a:bodyPr wrap="square">
            <a:spAutoFit/>
          </a:bodyPr>
          <a:lstStyle/>
          <a:p>
            <a:pPr algn="ctr"/>
            <a:endParaRPr lang="en-US" altLang="ja-JP" sz="1400" b="1" dirty="0">
              <a:solidFill>
                <a:schemeClr val="bg1"/>
              </a:solidFill>
              <a:latin typeface="BIZ UDPゴシック" panose="020B0400000000000000" pitchFamily="50" charset="-128"/>
              <a:ea typeface="BIZ UDPゴシック" panose="020B0400000000000000" pitchFamily="50" charset="-128"/>
            </a:endParaRPr>
          </a:p>
          <a:p>
            <a:pPr algn="ctr"/>
            <a:r>
              <a:rPr lang="en-US" altLang="ja-JP" sz="1200" b="1" dirty="0">
                <a:solidFill>
                  <a:schemeClr val="bg1"/>
                </a:solidFill>
                <a:latin typeface="BIZ UDPゴシック" panose="020B0400000000000000" pitchFamily="50" charset="-128"/>
                <a:ea typeface="BIZ UDPゴシック" panose="020B0400000000000000" pitchFamily="50" charset="-128"/>
              </a:rPr>
              <a:t>ESET Server Security 90</a:t>
            </a:r>
            <a:r>
              <a:rPr lang="ja-JP" altLang="en-US" sz="1200" b="1" dirty="0">
                <a:solidFill>
                  <a:schemeClr val="bg1"/>
                </a:solidFill>
                <a:latin typeface="BIZ UDPゴシック" panose="020B0400000000000000" pitchFamily="50" charset="-128"/>
                <a:ea typeface="BIZ UDPゴシック" panose="020B0400000000000000" pitchFamily="50" charset="-128"/>
              </a:rPr>
              <a:t>日無料体験版を標準付属</a:t>
            </a:r>
          </a:p>
        </p:txBody>
      </p:sp>
      <p:cxnSp>
        <p:nvCxnSpPr>
          <p:cNvPr id="5" name="直線コネクタ 4">
            <a:extLst>
              <a:ext uri="{FF2B5EF4-FFF2-40B4-BE49-F238E27FC236}">
                <a16:creationId xmlns:a16="http://schemas.microsoft.com/office/drawing/2014/main" id="{F2C74499-E914-4633-E5C2-88B7E70DED5B}"/>
              </a:ext>
            </a:extLst>
          </p:cNvPr>
          <p:cNvCxnSpPr>
            <a:cxnSpLocks/>
          </p:cNvCxnSpPr>
          <p:nvPr/>
        </p:nvCxnSpPr>
        <p:spPr>
          <a:xfrm>
            <a:off x="2292435" y="5714263"/>
            <a:ext cx="0" cy="208633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線コネクタ 5">
            <a:extLst>
              <a:ext uri="{FF2B5EF4-FFF2-40B4-BE49-F238E27FC236}">
                <a16:creationId xmlns:a16="http://schemas.microsoft.com/office/drawing/2014/main" id="{E8CA149D-E54A-5336-9A4A-A96731FF8B45}"/>
              </a:ext>
            </a:extLst>
          </p:cNvPr>
          <p:cNvCxnSpPr>
            <a:cxnSpLocks/>
          </p:cNvCxnSpPr>
          <p:nvPr/>
        </p:nvCxnSpPr>
        <p:spPr>
          <a:xfrm>
            <a:off x="4556970" y="5714263"/>
            <a:ext cx="0" cy="208633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23785557-C75A-ECC8-8C09-BD64C2CD3A93}"/>
              </a:ext>
            </a:extLst>
          </p:cNvPr>
          <p:cNvSpPr txBox="1"/>
          <p:nvPr/>
        </p:nvSpPr>
        <p:spPr>
          <a:xfrm>
            <a:off x="184108" y="8304373"/>
            <a:ext cx="2264536" cy="1615827"/>
          </a:xfrm>
          <a:prstGeom prst="rect">
            <a:avLst/>
          </a:prstGeom>
          <a:noFill/>
        </p:spPr>
        <p:txBody>
          <a:bodyPr wrap="square">
            <a:spAutoFit/>
          </a:bodyPr>
          <a:lstStyle/>
          <a:p>
            <a:r>
              <a:rPr lang="ja-JP" altLang="en-US" sz="1400" b="1" dirty="0">
                <a:solidFill>
                  <a:schemeClr val="bg1"/>
                </a:solidFill>
                <a:latin typeface="BIZ UDPゴシック" panose="020B0400000000000000" pitchFamily="50" charset="-128"/>
                <a:ea typeface="BIZ UDPゴシック" panose="020B0400000000000000" pitchFamily="50" charset="-128"/>
              </a:rPr>
              <a:t>モデル名</a:t>
            </a:r>
            <a:endParaRPr lang="en-US" altLang="ja-JP" sz="1400" b="1" dirty="0">
              <a:solidFill>
                <a:schemeClr val="bg1"/>
              </a:solidFill>
              <a:latin typeface="BIZ UDPゴシック" panose="020B0400000000000000" pitchFamily="50" charset="-128"/>
              <a:ea typeface="BIZ UDPゴシック" panose="020B0400000000000000" pitchFamily="50" charset="-128"/>
            </a:endParaRPr>
          </a:p>
          <a:p>
            <a:r>
              <a:rPr lang="en-US" altLang="ja-JP" sz="1100" b="1" dirty="0">
                <a:solidFill>
                  <a:schemeClr val="bg1"/>
                </a:solidFill>
                <a:latin typeface="BIZ UDPゴシック" panose="020B0400000000000000" pitchFamily="50" charset="-128"/>
                <a:ea typeface="BIZ UDPゴシック" panose="020B0400000000000000" pitchFamily="50" charset="-128"/>
              </a:rPr>
              <a:t>MousePro RV-I1S01</a:t>
            </a:r>
          </a:p>
          <a:p>
            <a:endParaRPr lang="en-US" altLang="ja-JP" sz="500" b="1" dirty="0">
              <a:solidFill>
                <a:schemeClr val="bg1"/>
              </a:solidFill>
              <a:latin typeface="BIZ UDPゴシック" panose="020B0400000000000000" pitchFamily="50" charset="-128"/>
              <a:ea typeface="BIZ UDPゴシック" panose="020B0400000000000000" pitchFamily="50" charset="-128"/>
            </a:endParaRPr>
          </a:p>
          <a:p>
            <a:r>
              <a:rPr lang="ja-JP" altLang="en-US" sz="1400" b="1" dirty="0">
                <a:solidFill>
                  <a:schemeClr val="bg1"/>
                </a:solidFill>
                <a:latin typeface="BIZ UDPゴシック" panose="020B0400000000000000" pitchFamily="50" charset="-128"/>
                <a:ea typeface="BIZ UDPゴシック" panose="020B0400000000000000" pitchFamily="50" charset="-128"/>
              </a:rPr>
              <a:t>メーカ型番</a:t>
            </a:r>
            <a:endParaRPr lang="en-US" altLang="ja-JP" sz="1400" b="1" dirty="0">
              <a:solidFill>
                <a:schemeClr val="bg1"/>
              </a:solidFill>
              <a:latin typeface="BIZ UDPゴシック" panose="020B0400000000000000" pitchFamily="50" charset="-128"/>
              <a:ea typeface="BIZ UDPゴシック" panose="020B0400000000000000" pitchFamily="50" charset="-128"/>
            </a:endParaRPr>
          </a:p>
          <a:p>
            <a:r>
              <a:rPr lang="en-US" altLang="ja-JP" sz="1100" b="1" dirty="0">
                <a:solidFill>
                  <a:schemeClr val="bg1"/>
                </a:solidFill>
                <a:latin typeface="BIZ UDPゴシック" panose="020B0400000000000000" pitchFamily="50" charset="-128"/>
                <a:ea typeface="BIZ UDPゴシック" panose="020B0400000000000000" pitchFamily="50" charset="-128"/>
              </a:rPr>
              <a:t>RVI1S01B7ABAES02DEC</a:t>
            </a:r>
          </a:p>
          <a:p>
            <a:endParaRPr lang="en-US" altLang="ja-JP" sz="500" b="1" dirty="0">
              <a:solidFill>
                <a:schemeClr val="bg1"/>
              </a:solidFill>
              <a:latin typeface="BIZ UDPゴシック" panose="020B0400000000000000" pitchFamily="50" charset="-128"/>
              <a:ea typeface="BIZ UDPゴシック" panose="020B0400000000000000" pitchFamily="50" charset="-128"/>
            </a:endParaRPr>
          </a:p>
          <a:p>
            <a:r>
              <a:rPr lang="en-US" altLang="ja-JP" sz="1400" b="1" dirty="0">
                <a:solidFill>
                  <a:schemeClr val="bg1"/>
                </a:solidFill>
                <a:latin typeface="BIZ UDPゴシック" panose="020B0400000000000000" pitchFamily="50" charset="-128"/>
                <a:ea typeface="BIZ UDPゴシック" panose="020B0400000000000000" pitchFamily="50" charset="-128"/>
              </a:rPr>
              <a:t>WEB</a:t>
            </a:r>
            <a:r>
              <a:rPr lang="ja-JP" altLang="en-US" sz="1400" b="1" dirty="0">
                <a:solidFill>
                  <a:schemeClr val="bg1"/>
                </a:solidFill>
                <a:latin typeface="BIZ UDPゴシック" panose="020B0400000000000000" pitchFamily="50" charset="-128"/>
                <a:ea typeface="BIZ UDPゴシック" panose="020B0400000000000000" pitchFamily="50" charset="-128"/>
              </a:rPr>
              <a:t>販売価格</a:t>
            </a:r>
            <a:endParaRPr lang="en-US" altLang="ja-JP" sz="1400" b="1" dirty="0">
              <a:solidFill>
                <a:schemeClr val="bg1"/>
              </a:solidFill>
              <a:latin typeface="BIZ UDPゴシック" panose="020B0400000000000000" pitchFamily="50" charset="-128"/>
              <a:ea typeface="BIZ UDPゴシック" panose="020B0400000000000000" pitchFamily="50" charset="-128"/>
            </a:endParaRPr>
          </a:p>
          <a:p>
            <a:r>
              <a:rPr lang="en-US" altLang="ja-JP" sz="1100" b="1" dirty="0">
                <a:solidFill>
                  <a:schemeClr val="bg1"/>
                </a:solidFill>
                <a:latin typeface="BIZ UDPゴシック" panose="020B0400000000000000" pitchFamily="50" charset="-128"/>
                <a:ea typeface="BIZ UDPゴシック" panose="020B0400000000000000" pitchFamily="50" charset="-128"/>
              </a:rPr>
              <a:t>461,780 </a:t>
            </a:r>
            <a:r>
              <a:rPr lang="ja-JP" altLang="en-US" sz="1100" b="1" dirty="0">
                <a:solidFill>
                  <a:schemeClr val="bg1"/>
                </a:solidFill>
                <a:latin typeface="BIZ UDPゴシック" panose="020B0400000000000000" pitchFamily="50" charset="-128"/>
                <a:ea typeface="BIZ UDPゴシック" panose="020B0400000000000000" pitchFamily="50" charset="-128"/>
              </a:rPr>
              <a:t>円</a:t>
            </a:r>
            <a:r>
              <a:rPr lang="en-US" altLang="ja-JP" sz="1100" b="1" dirty="0">
                <a:solidFill>
                  <a:schemeClr val="bg1"/>
                </a:solidFill>
                <a:latin typeface="BIZ UDPゴシック" panose="020B0400000000000000" pitchFamily="50" charset="-128"/>
                <a:ea typeface="BIZ UDPゴシック" panose="020B0400000000000000" pitchFamily="50" charset="-128"/>
              </a:rPr>
              <a:t>(</a:t>
            </a:r>
            <a:r>
              <a:rPr lang="ja-JP" altLang="en-US" sz="1100" b="1" dirty="0">
                <a:solidFill>
                  <a:schemeClr val="bg1"/>
                </a:solidFill>
                <a:latin typeface="BIZ UDPゴシック" panose="020B0400000000000000" pitchFamily="50" charset="-128"/>
                <a:ea typeface="BIZ UDPゴシック" panose="020B0400000000000000" pitchFamily="50" charset="-128"/>
              </a:rPr>
              <a:t>税込</a:t>
            </a:r>
            <a:r>
              <a:rPr lang="en-US" altLang="ja-JP" sz="1100" b="1">
                <a:solidFill>
                  <a:schemeClr val="bg1"/>
                </a:solidFill>
                <a:latin typeface="BIZ UDPゴシック" panose="020B0400000000000000" pitchFamily="50" charset="-128"/>
                <a:ea typeface="BIZ UDPゴシック" panose="020B0400000000000000" pitchFamily="50" charset="-128"/>
              </a:rPr>
              <a:t>)</a:t>
            </a:r>
            <a:r>
              <a:rPr lang="ja-JP" altLang="en-US" sz="1100" b="1">
                <a:solidFill>
                  <a:schemeClr val="bg1"/>
                </a:solidFill>
                <a:latin typeface="BIZ UDPゴシック" panose="020B0400000000000000" pitchFamily="50" charset="-128"/>
                <a:ea typeface="BIZ UDPゴシック" panose="020B0400000000000000" pitchFamily="50" charset="-128"/>
              </a:rPr>
              <a:t>～</a:t>
            </a:r>
            <a:endParaRPr lang="zh-TW" altLang="en-US" b="1">
              <a:solidFill>
                <a:schemeClr val="bg1"/>
              </a:solidFill>
              <a:latin typeface="BIZ UDPゴシック" panose="020B0400000000000000" pitchFamily="50" charset="-128"/>
              <a:ea typeface="BIZ UDPゴシック" panose="020B0400000000000000" pitchFamily="50" charset="-128"/>
            </a:endParaRPr>
          </a:p>
          <a:p>
            <a:endParaRPr lang="zh-TW" altLang="en-US" sz="600" b="1">
              <a:solidFill>
                <a:schemeClr val="bg1"/>
              </a:solidFill>
              <a:latin typeface="BIZ UDPゴシック" panose="020B0400000000000000" pitchFamily="50" charset="-128"/>
              <a:ea typeface="BIZ UDPゴシック" panose="020B0400000000000000" pitchFamily="50" charset="-128"/>
            </a:endParaRPr>
          </a:p>
          <a:p>
            <a:r>
              <a:rPr lang="en-US" altLang="zh-TW" sz="800" b="1">
                <a:solidFill>
                  <a:schemeClr val="bg1"/>
                </a:solidFill>
                <a:latin typeface="BIZ UDPゴシック" panose="020B0400000000000000" pitchFamily="50" charset="-128"/>
                <a:ea typeface="BIZ UDPゴシック" panose="020B0400000000000000" pitchFamily="50" charset="-128"/>
              </a:rPr>
              <a:t>※</a:t>
            </a:r>
            <a:r>
              <a:rPr lang="zh-TW" altLang="en-US" sz="800" b="1">
                <a:solidFill>
                  <a:schemeClr val="bg1"/>
                </a:solidFill>
                <a:latin typeface="BIZ UDPゴシック" panose="020B0400000000000000" pitchFamily="50" charset="-128"/>
                <a:ea typeface="BIZ UDPゴシック" panose="020B0400000000000000" pitchFamily="50" charset="-128"/>
              </a:rPr>
              <a:t>標準構成 </a:t>
            </a:r>
            <a:r>
              <a:rPr lang="en-US" altLang="zh-TW" sz="800" b="1">
                <a:solidFill>
                  <a:schemeClr val="bg1"/>
                </a:solidFill>
                <a:latin typeface="BIZ UDPゴシック" panose="020B0400000000000000" pitchFamily="50" charset="-128"/>
                <a:ea typeface="BIZ UDPゴシック" panose="020B0400000000000000" pitchFamily="50" charset="-128"/>
              </a:rPr>
              <a:t>2026</a:t>
            </a:r>
            <a:r>
              <a:rPr lang="zh-TW" altLang="en-US" sz="800" b="1">
                <a:solidFill>
                  <a:schemeClr val="bg1"/>
                </a:solidFill>
                <a:latin typeface="BIZ UDPゴシック" panose="020B0400000000000000" pitchFamily="50" charset="-128"/>
                <a:ea typeface="BIZ UDPゴシック" panose="020B0400000000000000" pitchFamily="50" charset="-128"/>
              </a:rPr>
              <a:t>年</a:t>
            </a:r>
            <a:r>
              <a:rPr lang="en-US" altLang="zh-TW" sz="800" b="1">
                <a:solidFill>
                  <a:schemeClr val="bg1"/>
                </a:solidFill>
                <a:latin typeface="BIZ UDPゴシック" panose="020B0400000000000000" pitchFamily="50" charset="-128"/>
                <a:ea typeface="BIZ UDPゴシック" panose="020B0400000000000000" pitchFamily="50" charset="-128"/>
              </a:rPr>
              <a:t>7</a:t>
            </a:r>
            <a:r>
              <a:rPr lang="zh-TW" altLang="en-US" sz="800" b="1">
                <a:solidFill>
                  <a:schemeClr val="bg1"/>
                </a:solidFill>
                <a:latin typeface="BIZ UDPゴシック" panose="020B0400000000000000" pitchFamily="50" charset="-128"/>
                <a:ea typeface="BIZ UDPゴシック" panose="020B0400000000000000" pitchFamily="50" charset="-128"/>
              </a:rPr>
              <a:t>月</a:t>
            </a:r>
            <a:r>
              <a:rPr lang="en-US" altLang="zh-TW" sz="800" b="1">
                <a:solidFill>
                  <a:schemeClr val="bg1"/>
                </a:solidFill>
                <a:latin typeface="BIZ UDPゴシック" panose="020B0400000000000000" pitchFamily="50" charset="-128"/>
                <a:ea typeface="BIZ UDPゴシック" panose="020B0400000000000000" pitchFamily="50" charset="-128"/>
              </a:rPr>
              <a:t>1</a:t>
            </a:r>
            <a:r>
              <a:rPr lang="zh-TW" altLang="en-US" sz="800" b="1">
                <a:solidFill>
                  <a:schemeClr val="bg1"/>
                </a:solidFill>
                <a:latin typeface="BIZ UDPゴシック" panose="020B0400000000000000" pitchFamily="50" charset="-128"/>
                <a:ea typeface="BIZ UDPゴシック" panose="020B0400000000000000" pitchFamily="50" charset="-128"/>
              </a:rPr>
              <a:t>日 時点</a:t>
            </a:r>
            <a:endParaRPr lang="ja-JP" altLang="en-US" sz="800" b="1">
              <a:solidFill>
                <a:schemeClr val="bg1"/>
              </a:solidFill>
              <a:latin typeface="BIZ UDPゴシック" panose="020B0400000000000000" pitchFamily="50" charset="-128"/>
              <a:ea typeface="BIZ UDPゴシック" panose="020B0400000000000000" pitchFamily="50" charset="-128"/>
            </a:endParaRPr>
          </a:p>
        </p:txBody>
      </p:sp>
      <p:sp>
        <p:nvSpPr>
          <p:cNvPr id="9" name="テキスト ボックス 8">
            <a:extLst>
              <a:ext uri="{FF2B5EF4-FFF2-40B4-BE49-F238E27FC236}">
                <a16:creationId xmlns:a16="http://schemas.microsoft.com/office/drawing/2014/main" id="{78309733-AEF3-FB06-1002-E4594F5A88CD}"/>
              </a:ext>
            </a:extLst>
          </p:cNvPr>
          <p:cNvSpPr txBox="1"/>
          <p:nvPr/>
        </p:nvSpPr>
        <p:spPr>
          <a:xfrm>
            <a:off x="2292435" y="8361366"/>
            <a:ext cx="2264535" cy="1477328"/>
          </a:xfrm>
          <a:prstGeom prst="rect">
            <a:avLst/>
          </a:prstGeom>
          <a:noFill/>
        </p:spPr>
        <p:txBody>
          <a:bodyPr wrap="square">
            <a:spAutoFit/>
          </a:bodyPr>
          <a:lstStyle/>
          <a:p>
            <a:pPr algn="r"/>
            <a:r>
              <a:rPr lang="en-US" altLang="ja-JP" sz="900" b="1" dirty="0">
                <a:solidFill>
                  <a:schemeClr val="bg1"/>
                </a:solidFill>
                <a:latin typeface="BIZ UDPゴシック" panose="020B0400000000000000" pitchFamily="50" charset="-128"/>
                <a:ea typeface="BIZ UDPゴシック" panose="020B0400000000000000" pitchFamily="50" charset="-128"/>
              </a:rPr>
              <a:t>OS</a:t>
            </a:r>
            <a:r>
              <a:rPr lang="ja-JP" altLang="en-US" sz="900" b="1" dirty="0">
                <a:solidFill>
                  <a:schemeClr val="bg1"/>
                </a:solidFill>
                <a:latin typeface="BIZ UDPゴシック" panose="020B0400000000000000" pitchFamily="50" charset="-128"/>
                <a:ea typeface="BIZ UDPゴシック" panose="020B0400000000000000" pitchFamily="50" charset="-128"/>
              </a:rPr>
              <a:t>：</a:t>
            </a:r>
            <a:r>
              <a:rPr lang="en-US" altLang="ja-JP" sz="900" b="1" dirty="0">
                <a:solidFill>
                  <a:schemeClr val="bg1"/>
                </a:solidFill>
                <a:latin typeface="BIZ UDPゴシック" panose="020B0400000000000000" pitchFamily="50" charset="-128"/>
                <a:ea typeface="BIZ UDPゴシック" panose="020B0400000000000000" pitchFamily="50" charset="-128"/>
              </a:rPr>
              <a:t>Windows Server 2025 Essentials</a:t>
            </a:r>
          </a:p>
          <a:p>
            <a:pPr algn="r"/>
            <a:r>
              <a:rPr lang="en-US" altLang="ja-JP" sz="900" b="1" dirty="0">
                <a:solidFill>
                  <a:schemeClr val="bg1"/>
                </a:solidFill>
                <a:latin typeface="BIZ UDPゴシック" panose="020B0400000000000000" pitchFamily="50" charset="-128"/>
                <a:ea typeface="BIZ UDPゴシック" panose="020B0400000000000000" pitchFamily="50" charset="-128"/>
              </a:rPr>
              <a:t>CAL</a:t>
            </a:r>
            <a:r>
              <a:rPr lang="ja-JP" altLang="en-US" sz="900" b="1" dirty="0">
                <a:solidFill>
                  <a:schemeClr val="bg1"/>
                </a:solidFill>
                <a:latin typeface="BIZ UDPゴシック" panose="020B0400000000000000" pitchFamily="50" charset="-128"/>
                <a:ea typeface="BIZ UDPゴシック" panose="020B0400000000000000" pitchFamily="50" charset="-128"/>
              </a:rPr>
              <a:t>：不要 </a:t>
            </a:r>
            <a:r>
              <a:rPr lang="en-US" altLang="ja-JP" sz="900" b="1" dirty="0">
                <a:solidFill>
                  <a:schemeClr val="bg1"/>
                </a:solidFill>
                <a:latin typeface="BIZ UDPゴシック" panose="020B0400000000000000" pitchFamily="50" charset="-128"/>
                <a:ea typeface="BIZ UDPゴシック" panose="020B0400000000000000" pitchFamily="50" charset="-128"/>
              </a:rPr>
              <a:t>( 25</a:t>
            </a:r>
            <a:r>
              <a:rPr lang="ja-JP" altLang="en-US" sz="900" b="1" dirty="0">
                <a:solidFill>
                  <a:schemeClr val="bg1"/>
                </a:solidFill>
                <a:latin typeface="BIZ UDPゴシック" panose="020B0400000000000000" pitchFamily="50" charset="-128"/>
                <a:ea typeface="BIZ UDPゴシック" panose="020B0400000000000000" pitchFamily="50" charset="-128"/>
              </a:rPr>
              <a:t>ユーザ・</a:t>
            </a:r>
            <a:r>
              <a:rPr lang="en-US" altLang="ja-JP" sz="900" b="1" dirty="0">
                <a:solidFill>
                  <a:schemeClr val="bg1"/>
                </a:solidFill>
                <a:latin typeface="BIZ UDPゴシック" panose="020B0400000000000000" pitchFamily="50" charset="-128"/>
                <a:ea typeface="BIZ UDPゴシック" panose="020B0400000000000000" pitchFamily="50" charset="-128"/>
              </a:rPr>
              <a:t>50</a:t>
            </a:r>
            <a:r>
              <a:rPr lang="ja-JP" altLang="en-US" sz="900" b="1" dirty="0">
                <a:solidFill>
                  <a:schemeClr val="bg1"/>
                </a:solidFill>
                <a:latin typeface="BIZ UDPゴシック" panose="020B0400000000000000" pitchFamily="50" charset="-128"/>
                <a:ea typeface="BIZ UDPゴシック" panose="020B0400000000000000" pitchFamily="50" charset="-128"/>
              </a:rPr>
              <a:t>デバイスまで利用可能 </a:t>
            </a:r>
            <a:r>
              <a:rPr lang="en-US" altLang="ja-JP" sz="900" b="1" dirty="0">
                <a:solidFill>
                  <a:schemeClr val="bg1"/>
                </a:solidFill>
                <a:latin typeface="BIZ UDPゴシック" panose="020B0400000000000000" pitchFamily="50" charset="-128"/>
                <a:ea typeface="BIZ UDPゴシック" panose="020B0400000000000000" pitchFamily="50" charset="-128"/>
              </a:rPr>
              <a:t>)</a:t>
            </a:r>
          </a:p>
          <a:p>
            <a:pPr algn="r"/>
            <a:r>
              <a:rPr lang="en-US" altLang="ja-JP" sz="900" b="1" dirty="0">
                <a:solidFill>
                  <a:schemeClr val="bg1"/>
                </a:solidFill>
                <a:latin typeface="BIZ UDPゴシック" panose="020B0400000000000000" pitchFamily="50" charset="-128"/>
                <a:ea typeface="BIZ UDPゴシック" panose="020B0400000000000000" pitchFamily="50" charset="-128"/>
              </a:rPr>
              <a:t>CPU</a:t>
            </a:r>
            <a:r>
              <a:rPr lang="ja-JP" altLang="en-US" sz="900" b="1" dirty="0">
                <a:solidFill>
                  <a:schemeClr val="bg1"/>
                </a:solidFill>
                <a:latin typeface="BIZ UDPゴシック" panose="020B0400000000000000" pitchFamily="50" charset="-128"/>
                <a:ea typeface="BIZ UDPゴシック" panose="020B0400000000000000" pitchFamily="50" charset="-128"/>
              </a:rPr>
              <a:t>：</a:t>
            </a:r>
            <a:r>
              <a:rPr lang="en-US" altLang="ja-JP" sz="900" b="1" dirty="0">
                <a:solidFill>
                  <a:schemeClr val="bg1"/>
                </a:solidFill>
                <a:latin typeface="BIZ UDPゴシック" panose="020B0400000000000000" pitchFamily="50" charset="-128"/>
                <a:ea typeface="BIZ UDPゴシック" panose="020B0400000000000000" pitchFamily="50" charset="-128"/>
              </a:rPr>
              <a:t>Pentium Gold G7400</a:t>
            </a:r>
          </a:p>
          <a:p>
            <a:pPr algn="r"/>
            <a:r>
              <a:rPr lang="ja-JP" altLang="en-US" sz="900" b="1" dirty="0">
                <a:solidFill>
                  <a:schemeClr val="bg1"/>
                </a:solidFill>
                <a:latin typeface="BIZ UDPゴシック" panose="020B0400000000000000" pitchFamily="50" charset="-128"/>
                <a:ea typeface="BIZ UDPゴシック" panose="020B0400000000000000" pitchFamily="50" charset="-128"/>
              </a:rPr>
              <a:t>メモリ標準容量：</a:t>
            </a:r>
            <a:r>
              <a:rPr lang="en-US" altLang="ja-JP" sz="900" b="1" dirty="0">
                <a:solidFill>
                  <a:schemeClr val="bg1"/>
                </a:solidFill>
                <a:latin typeface="BIZ UDPゴシック" panose="020B0400000000000000" pitchFamily="50" charset="-128"/>
                <a:ea typeface="BIZ UDPゴシック" panose="020B0400000000000000" pitchFamily="50" charset="-128"/>
              </a:rPr>
              <a:t>16GB</a:t>
            </a:r>
          </a:p>
          <a:p>
            <a:pPr algn="r"/>
            <a:r>
              <a:rPr lang="ja-JP" altLang="en-US" sz="900" b="1" dirty="0">
                <a:solidFill>
                  <a:schemeClr val="bg1"/>
                </a:solidFill>
                <a:latin typeface="BIZ UDPゴシック" panose="020B0400000000000000" pitchFamily="50" charset="-128"/>
                <a:ea typeface="BIZ UDPゴシック" panose="020B0400000000000000" pitchFamily="50" charset="-128"/>
              </a:rPr>
              <a:t>ハードディスク：</a:t>
            </a:r>
            <a:r>
              <a:rPr lang="en-US" altLang="ja-JP" sz="900" b="1" dirty="0">
                <a:solidFill>
                  <a:schemeClr val="bg1"/>
                </a:solidFill>
                <a:latin typeface="BIZ UDPゴシック" panose="020B0400000000000000" pitchFamily="50" charset="-128"/>
                <a:ea typeface="BIZ UDPゴシック" panose="020B0400000000000000" pitchFamily="50" charset="-128"/>
              </a:rPr>
              <a:t>【RAID-1】 4TB (4TB×2) ※</a:t>
            </a:r>
            <a:r>
              <a:rPr lang="ja-JP" altLang="en-US" sz="900" b="1" dirty="0">
                <a:solidFill>
                  <a:schemeClr val="bg1"/>
                </a:solidFill>
                <a:latin typeface="BIZ UDPゴシック" panose="020B0400000000000000" pitchFamily="50" charset="-128"/>
                <a:ea typeface="BIZ UDPゴシック" panose="020B0400000000000000" pitchFamily="50" charset="-128"/>
              </a:rPr>
              <a:t>ホットスワップ対応</a:t>
            </a:r>
            <a:endParaRPr lang="en-US" altLang="ja-JP" sz="900" b="1" dirty="0">
              <a:solidFill>
                <a:schemeClr val="bg1"/>
              </a:solidFill>
              <a:latin typeface="BIZ UDPゴシック" panose="020B0400000000000000" pitchFamily="50" charset="-128"/>
              <a:ea typeface="BIZ UDPゴシック" panose="020B0400000000000000" pitchFamily="50" charset="-128"/>
            </a:endParaRPr>
          </a:p>
          <a:p>
            <a:pPr algn="r"/>
            <a:r>
              <a:rPr lang="ja-JP" altLang="en-US" sz="900" b="1" dirty="0">
                <a:solidFill>
                  <a:schemeClr val="bg1"/>
                </a:solidFill>
                <a:latin typeface="BIZ UDPゴシック" panose="020B0400000000000000" pitchFamily="50" charset="-128"/>
                <a:ea typeface="BIZ UDPゴシック" panose="020B0400000000000000" pitchFamily="50" charset="-128"/>
              </a:rPr>
              <a:t>電源：</a:t>
            </a:r>
            <a:r>
              <a:rPr lang="en-US" altLang="ja-JP" sz="900" b="1" dirty="0">
                <a:solidFill>
                  <a:schemeClr val="bg1"/>
                </a:solidFill>
                <a:latin typeface="BIZ UDPゴシック" panose="020B0400000000000000" pitchFamily="50" charset="-128"/>
                <a:ea typeface="BIZ UDPゴシック" panose="020B0400000000000000" pitchFamily="50" charset="-128"/>
              </a:rPr>
              <a:t>250W/AC 100V(50/60Hz)</a:t>
            </a:r>
          </a:p>
          <a:p>
            <a:pPr algn="r"/>
            <a:r>
              <a:rPr lang="ja-JP" altLang="en-US" sz="900" b="1" dirty="0">
                <a:solidFill>
                  <a:schemeClr val="bg1"/>
                </a:solidFill>
                <a:latin typeface="BIZ UDPゴシック" panose="020B0400000000000000" pitchFamily="50" charset="-128"/>
                <a:ea typeface="BIZ UDPゴシック" panose="020B0400000000000000" pitchFamily="50" charset="-128"/>
              </a:rPr>
              <a:t>保証期間：</a:t>
            </a:r>
            <a:r>
              <a:rPr lang="en-US" altLang="ja-JP" sz="900" b="1" dirty="0">
                <a:solidFill>
                  <a:schemeClr val="bg1"/>
                </a:solidFill>
                <a:latin typeface="BIZ UDPゴシック" panose="020B0400000000000000" pitchFamily="50" charset="-128"/>
                <a:ea typeface="BIZ UDPゴシック" panose="020B0400000000000000" pitchFamily="50" charset="-128"/>
              </a:rPr>
              <a:t>1</a:t>
            </a:r>
            <a:r>
              <a:rPr lang="ja-JP" altLang="en-US" sz="900" b="1" dirty="0">
                <a:solidFill>
                  <a:schemeClr val="bg1"/>
                </a:solidFill>
                <a:latin typeface="BIZ UDPゴシック" panose="020B0400000000000000" pitchFamily="50" charset="-128"/>
                <a:ea typeface="BIZ UDPゴシック" panose="020B0400000000000000" pitchFamily="50" charset="-128"/>
              </a:rPr>
              <a:t>年間ピックアップ修理保証</a:t>
            </a:r>
            <a:endParaRPr lang="ja-JP" altLang="en-US" sz="700" b="1" dirty="0">
              <a:solidFill>
                <a:schemeClr val="bg1"/>
              </a:solidFill>
              <a:latin typeface="BIZ UDPゴシック" panose="020B0400000000000000" pitchFamily="50" charset="-128"/>
              <a:ea typeface="BIZ UDPゴシック" panose="020B0400000000000000" pitchFamily="50" charset="-128"/>
            </a:endParaRPr>
          </a:p>
        </p:txBody>
      </p:sp>
      <p:cxnSp>
        <p:nvCxnSpPr>
          <p:cNvPr id="10" name="直線コネクタ 9">
            <a:extLst>
              <a:ext uri="{FF2B5EF4-FFF2-40B4-BE49-F238E27FC236}">
                <a16:creationId xmlns:a16="http://schemas.microsoft.com/office/drawing/2014/main" id="{7BFE2C33-5A53-C852-9D8A-E51F1A3AC2CF}"/>
              </a:ext>
            </a:extLst>
          </p:cNvPr>
          <p:cNvCxnSpPr>
            <a:cxnSpLocks/>
          </p:cNvCxnSpPr>
          <p:nvPr/>
        </p:nvCxnSpPr>
        <p:spPr>
          <a:xfrm>
            <a:off x="2292435" y="5714263"/>
            <a:ext cx="0" cy="208633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00A05DB8-1410-A21D-303F-82B77E1DEC88}"/>
              </a:ext>
            </a:extLst>
          </p:cNvPr>
          <p:cNvCxnSpPr>
            <a:cxnSpLocks/>
          </p:cNvCxnSpPr>
          <p:nvPr/>
        </p:nvCxnSpPr>
        <p:spPr>
          <a:xfrm>
            <a:off x="4556970" y="5714263"/>
            <a:ext cx="0" cy="208633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 name="グループ化 7">
            <a:extLst>
              <a:ext uri="{FF2B5EF4-FFF2-40B4-BE49-F238E27FC236}">
                <a16:creationId xmlns:a16="http://schemas.microsoft.com/office/drawing/2014/main" id="{24F9484B-0ED0-32DD-3E48-2EB66B145B52}"/>
              </a:ext>
            </a:extLst>
          </p:cNvPr>
          <p:cNvGrpSpPr/>
          <p:nvPr/>
        </p:nvGrpSpPr>
        <p:grpSpPr>
          <a:xfrm>
            <a:off x="261824" y="1818328"/>
            <a:ext cx="6325756" cy="2653190"/>
            <a:chOff x="340703" y="1954767"/>
            <a:chExt cx="6325756" cy="2653190"/>
          </a:xfrm>
        </p:grpSpPr>
        <p:pic>
          <p:nvPicPr>
            <p:cNvPr id="22" name="図 21" descr="モニター, 光, コンピュータ, 座る が含まれている画像&#10;&#10;自動的に生成された説明">
              <a:extLst>
                <a:ext uri="{FF2B5EF4-FFF2-40B4-BE49-F238E27FC236}">
                  <a16:creationId xmlns:a16="http://schemas.microsoft.com/office/drawing/2014/main" id="{F8670277-9A50-5ED1-53A1-AFC8EC8D8E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703" y="1954767"/>
              <a:ext cx="2354787" cy="2653190"/>
            </a:xfrm>
            <a:prstGeom prst="rect">
              <a:avLst/>
            </a:prstGeom>
          </p:spPr>
        </p:pic>
        <p:pic>
          <p:nvPicPr>
            <p:cNvPr id="25" name="図 24" descr="座る, コンピュータ, テーブル, 写真 が含まれている画像&#10;&#10;自動的に生成された説明">
              <a:extLst>
                <a:ext uri="{FF2B5EF4-FFF2-40B4-BE49-F238E27FC236}">
                  <a16:creationId xmlns:a16="http://schemas.microsoft.com/office/drawing/2014/main" id="{A680ABDF-100B-6AF0-B248-A615A9C091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63032" y="2178119"/>
              <a:ext cx="3503427" cy="2231038"/>
            </a:xfrm>
            <a:prstGeom prst="rect">
              <a:avLst/>
            </a:prstGeom>
          </p:spPr>
        </p:pic>
      </p:grpSp>
      <p:pic>
        <p:nvPicPr>
          <p:cNvPr id="37" name="図プレースホルダー 36" descr="机, テーブル, モニター, コンピュータ が含まれている画像&#10;&#10;AI 生成コンテンツは誤りを含む可能性があります。">
            <a:extLst>
              <a:ext uri="{FF2B5EF4-FFF2-40B4-BE49-F238E27FC236}">
                <a16:creationId xmlns:a16="http://schemas.microsoft.com/office/drawing/2014/main" id="{1E007BA3-18C5-8857-4170-7D6951C88D30}"/>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t="13850" b="13850"/>
          <a:stretch>
            <a:fillRect/>
          </a:stretch>
        </p:blipFill>
        <p:spPr/>
      </p:pic>
      <p:pic>
        <p:nvPicPr>
          <p:cNvPr id="41" name="図プレースホルダー 40" descr="グラフィカル ユーザー インターフェイス, Web サイト&#10;&#10;AI 生成コンテンツは誤りを含む可能性があります。">
            <a:extLst>
              <a:ext uri="{FF2B5EF4-FFF2-40B4-BE49-F238E27FC236}">
                <a16:creationId xmlns:a16="http://schemas.microsoft.com/office/drawing/2014/main" id="{19FE9640-7BFD-B3BE-7E47-9D3CF64134D1}"/>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t="14971" b="14971"/>
          <a:stretch>
            <a:fillRect/>
          </a:stretch>
        </p:blipFill>
        <p:spPr/>
      </p:pic>
      <p:pic>
        <p:nvPicPr>
          <p:cNvPr id="16" name="図プレースホルダー 15">
            <a:hlinkClick r:id="rId7"/>
            <a:extLst>
              <a:ext uri="{FF2B5EF4-FFF2-40B4-BE49-F238E27FC236}">
                <a16:creationId xmlns:a16="http://schemas.microsoft.com/office/drawing/2014/main" id="{68F54E70-6829-AECC-081D-47950AD5E0BE}"/>
              </a:ext>
            </a:extLst>
          </p:cNvPr>
          <p:cNvPicPr>
            <a:picLocks noGrp="1" noChangeAspect="1"/>
          </p:cNvPicPr>
          <p:nvPr>
            <p:ph type="pic" sz="quarter" idx="14"/>
          </p:nvPr>
        </p:nvPicPr>
        <p:blipFill>
          <a:blip r:embed="rId8">
            <a:extLst>
              <a:ext uri="{28A0092B-C50C-407E-A947-70E740481C1C}">
                <a14:useLocalDpi xmlns:a14="http://schemas.microsoft.com/office/drawing/2010/main" val="0"/>
              </a:ext>
            </a:extLst>
          </a:blip>
          <a:srcRect l="81" r="81"/>
          <a:stretch>
            <a:fillRect/>
          </a:stretch>
        </p:blipFill>
        <p:spPr>
          <a:prstGeom prst="rect">
            <a:avLst/>
          </a:prstGeom>
        </p:spPr>
      </p:pic>
      <p:sp>
        <p:nvSpPr>
          <p:cNvPr id="11" name="テキスト ボックス 10">
            <a:extLst>
              <a:ext uri="{FF2B5EF4-FFF2-40B4-BE49-F238E27FC236}">
                <a16:creationId xmlns:a16="http://schemas.microsoft.com/office/drawing/2014/main" id="{B3B5923C-EAE2-B0B9-7C7A-9C8FA861F1F7}"/>
              </a:ext>
            </a:extLst>
          </p:cNvPr>
          <p:cNvSpPr txBox="1"/>
          <p:nvPr/>
        </p:nvSpPr>
        <p:spPr>
          <a:xfrm>
            <a:off x="2479666" y="4771635"/>
            <a:ext cx="4284617" cy="646331"/>
          </a:xfrm>
          <a:prstGeom prst="rect">
            <a:avLst/>
          </a:prstGeom>
          <a:noFill/>
        </p:spPr>
        <p:txBody>
          <a:bodyPr wrap="square">
            <a:spAutoFit/>
          </a:bodyPr>
          <a:lstStyle/>
          <a:p>
            <a:r>
              <a:rPr lang="ja-JP" altLang="en-US">
                <a:latin typeface="BIZ UDPゴシック" panose="020B0400000000000000" pitchFamily="50" charset="-128"/>
                <a:ea typeface="BIZ UDPゴシック" panose="020B0400000000000000" pitchFamily="50" charset="-128"/>
              </a:rPr>
              <a:t>拠点のファイル共有やバックアップ運用を止めずに始められる小型サーバー</a:t>
            </a:r>
          </a:p>
        </p:txBody>
      </p:sp>
      <p:sp>
        <p:nvSpPr>
          <p:cNvPr id="17" name="テキスト ボックス 16">
            <a:extLst>
              <a:ext uri="{FF2B5EF4-FFF2-40B4-BE49-F238E27FC236}">
                <a16:creationId xmlns:a16="http://schemas.microsoft.com/office/drawing/2014/main" id="{8BA9EE68-B88C-DA57-A7BE-303193F7EA08}"/>
              </a:ext>
            </a:extLst>
          </p:cNvPr>
          <p:cNvSpPr txBox="1"/>
          <p:nvPr/>
        </p:nvSpPr>
        <p:spPr>
          <a:xfrm>
            <a:off x="497352" y="930878"/>
            <a:ext cx="5854700" cy="369332"/>
          </a:xfrm>
          <a:prstGeom prst="rect">
            <a:avLst/>
          </a:prstGeom>
          <a:noFill/>
        </p:spPr>
        <p:txBody>
          <a:bodyPr wrap="square">
            <a:spAutoFit/>
          </a:bodyPr>
          <a:lstStyle/>
          <a:p>
            <a:r>
              <a:rPr lang="ja-JP" altLang="en-US" b="1">
                <a:latin typeface="BIZ UDPゴシック" panose="020B0400000000000000" pitchFamily="50" charset="-128"/>
                <a:ea typeface="BIZ UDPゴシック" panose="020B0400000000000000" pitchFamily="50" charset="-128"/>
              </a:rPr>
              <a:t>モデル名：</a:t>
            </a:r>
            <a:r>
              <a:rPr lang="en-US" altLang="ja-JP" b="1">
                <a:latin typeface="BIZ UDPゴシック" panose="020B0400000000000000" pitchFamily="50" charset="-128"/>
                <a:ea typeface="BIZ UDPゴシック" panose="020B0400000000000000" pitchFamily="50" charset="-128"/>
              </a:rPr>
              <a:t>MousePro RV-I1S01 </a:t>
            </a:r>
            <a:endParaRPr lang="ja-JP" altLang="en-US" b="1" dirty="0">
              <a:latin typeface="BIZ UDPゴシック" panose="020B0400000000000000" pitchFamily="50" charset="-128"/>
              <a:ea typeface="BIZ UDPゴシック" panose="020B0400000000000000" pitchFamily="50" charset="-128"/>
            </a:endParaRPr>
          </a:p>
        </p:txBody>
      </p:sp>
      <p:pic>
        <p:nvPicPr>
          <p:cNvPr id="18" name="図プレースホルダー 29" descr="ロゴ&#10;&#10;AI によって生成されたコンテンツは間違っている可能性があります。">
            <a:extLst>
              <a:ext uri="{FF2B5EF4-FFF2-40B4-BE49-F238E27FC236}">
                <a16:creationId xmlns:a16="http://schemas.microsoft.com/office/drawing/2014/main" id="{64540B99-3C1D-FE17-863C-0F6389E6552D}"/>
              </a:ext>
            </a:extLst>
          </p:cNvPr>
          <p:cNvPicPr>
            <a:picLocks noChangeAspect="1"/>
          </p:cNvPicPr>
          <p:nvPr/>
        </p:nvPicPr>
        <p:blipFill>
          <a:blip r:embed="rId9">
            <a:extLst>
              <a:ext uri="{28A0092B-C50C-407E-A947-70E740481C1C}">
                <a14:useLocalDpi xmlns:a14="http://schemas.microsoft.com/office/drawing/2010/main" val="0"/>
              </a:ext>
            </a:extLst>
          </a:blip>
          <a:srcRect t="18762" b="10998"/>
          <a:stretch/>
        </p:blipFill>
        <p:spPr>
          <a:xfrm>
            <a:off x="340703" y="193008"/>
            <a:ext cx="3267868" cy="734526"/>
          </a:xfrm>
          <a:prstGeom prst="rect">
            <a:avLst/>
          </a:prstGeom>
        </p:spPr>
      </p:pic>
    </p:spTree>
    <p:extLst>
      <p:ext uri="{BB962C8B-B14F-4D97-AF65-F5344CB8AC3E}">
        <p14:creationId xmlns:p14="http://schemas.microsoft.com/office/powerpoint/2010/main" val="100724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1B0C6DF6-8FDD-A363-4397-12FC3CF967CD}"/>
              </a:ext>
            </a:extLst>
          </p:cNvPr>
          <p:cNvSpPr/>
          <p:nvPr/>
        </p:nvSpPr>
        <p:spPr>
          <a:xfrm>
            <a:off x="3429000" y="8458099"/>
            <a:ext cx="3196808" cy="1231006"/>
          </a:xfrm>
          <a:prstGeom prst="rect">
            <a:avLst/>
          </a:prstGeom>
          <a:solidFill>
            <a:schemeClr val="bg1">
              <a:lumMod val="95000"/>
            </a:schemeClr>
          </a:solidFill>
          <a:ln>
            <a:solidFill>
              <a:schemeClr val="bg1">
                <a:lumMod val="9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dirty="0"/>
          </a:p>
        </p:txBody>
      </p:sp>
      <p:pic>
        <p:nvPicPr>
          <p:cNvPr id="7" name="図 6" descr="テキスト&#10;&#10;自動的に生成された説明">
            <a:extLst>
              <a:ext uri="{FF2B5EF4-FFF2-40B4-BE49-F238E27FC236}">
                <a16:creationId xmlns:a16="http://schemas.microsoft.com/office/drawing/2014/main" id="{A6B9A189-C01A-30C4-4B2D-6647597B48DA}"/>
              </a:ext>
            </a:extLst>
          </p:cNvPr>
          <p:cNvPicPr>
            <a:picLocks noChangeAspect="1"/>
          </p:cNvPicPr>
          <p:nvPr/>
        </p:nvPicPr>
        <p:blipFill>
          <a:blip r:embed="rId2">
            <a:extLst>
              <a:ext uri="{28A0092B-C50C-407E-A947-70E740481C1C}">
                <a14:useLocalDpi xmlns:a14="http://schemas.microsoft.com/office/drawing/2010/main" val="0"/>
              </a:ext>
            </a:extLst>
          </a:blip>
          <a:srcRect b="58389"/>
          <a:stretch/>
        </p:blipFill>
        <p:spPr>
          <a:xfrm>
            <a:off x="232192" y="8249579"/>
            <a:ext cx="2879054" cy="599000"/>
          </a:xfrm>
          <a:prstGeom prst="rect">
            <a:avLst/>
          </a:prstGeom>
        </p:spPr>
      </p:pic>
      <p:pic>
        <p:nvPicPr>
          <p:cNvPr id="8" name="図 7" descr="テキスト&#10;&#10;自動的に生成された説明">
            <a:extLst>
              <a:ext uri="{FF2B5EF4-FFF2-40B4-BE49-F238E27FC236}">
                <a16:creationId xmlns:a16="http://schemas.microsoft.com/office/drawing/2014/main" id="{3EAEC345-2B2A-5BE2-58E6-4AEF72003E89}"/>
              </a:ext>
            </a:extLst>
          </p:cNvPr>
          <p:cNvPicPr>
            <a:picLocks noChangeAspect="1"/>
          </p:cNvPicPr>
          <p:nvPr/>
        </p:nvPicPr>
        <p:blipFill>
          <a:blip r:embed="rId2">
            <a:extLst>
              <a:ext uri="{28A0092B-C50C-407E-A947-70E740481C1C}">
                <a14:useLocalDpi xmlns:a14="http://schemas.microsoft.com/office/drawing/2010/main" val="0"/>
              </a:ext>
            </a:extLst>
          </a:blip>
          <a:srcRect t="41611"/>
          <a:stretch/>
        </p:blipFill>
        <p:spPr>
          <a:xfrm>
            <a:off x="232192" y="8848579"/>
            <a:ext cx="2879054" cy="840526"/>
          </a:xfrm>
          <a:prstGeom prst="rect">
            <a:avLst/>
          </a:prstGeom>
        </p:spPr>
      </p:pic>
      <p:grpSp>
        <p:nvGrpSpPr>
          <p:cNvPr id="10" name="グループ化 9">
            <a:extLst>
              <a:ext uri="{FF2B5EF4-FFF2-40B4-BE49-F238E27FC236}">
                <a16:creationId xmlns:a16="http://schemas.microsoft.com/office/drawing/2014/main" id="{0733BC51-A7B2-891A-9F53-B5267B90F53F}"/>
              </a:ext>
            </a:extLst>
          </p:cNvPr>
          <p:cNvGrpSpPr/>
          <p:nvPr/>
        </p:nvGrpSpPr>
        <p:grpSpPr>
          <a:xfrm>
            <a:off x="173831" y="7011949"/>
            <a:ext cx="6510337" cy="1220400"/>
            <a:chOff x="98510" y="7668185"/>
            <a:chExt cx="6728827" cy="1220400"/>
          </a:xfrm>
        </p:grpSpPr>
        <p:grpSp>
          <p:nvGrpSpPr>
            <p:cNvPr id="11" name="グループ化 10">
              <a:extLst>
                <a:ext uri="{FF2B5EF4-FFF2-40B4-BE49-F238E27FC236}">
                  <a16:creationId xmlns:a16="http://schemas.microsoft.com/office/drawing/2014/main" id="{931A8A08-E2E8-9E46-CDC2-A97AD2440ABA}"/>
                </a:ext>
              </a:extLst>
            </p:cNvPr>
            <p:cNvGrpSpPr/>
            <p:nvPr/>
          </p:nvGrpSpPr>
          <p:grpSpPr>
            <a:xfrm>
              <a:off x="98510" y="7668185"/>
              <a:ext cx="1208696" cy="1219166"/>
              <a:chOff x="165234" y="7547713"/>
              <a:chExt cx="1208696" cy="1219166"/>
            </a:xfrm>
          </p:grpSpPr>
          <p:pic>
            <p:nvPicPr>
              <p:cNvPr id="17" name="Picture 2" descr="選ぶ前・選ぶ時・選んだ後も、ずっと安心。">
                <a:extLst>
                  <a:ext uri="{FF2B5EF4-FFF2-40B4-BE49-F238E27FC236}">
                    <a16:creationId xmlns:a16="http://schemas.microsoft.com/office/drawing/2014/main" id="{7001E12A-1B00-F8D9-571E-265EBDAE84B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310" t="-440" r="38818" b="52554"/>
              <a:stretch>
                <a:fillRect/>
              </a:stretch>
            </p:blipFill>
            <p:spPr bwMode="auto">
              <a:xfrm>
                <a:off x="165234" y="7547713"/>
                <a:ext cx="1208696" cy="349667"/>
              </a:xfrm>
              <a:prstGeom prst="rect">
                <a:avLst/>
              </a:prstGeom>
              <a:noFill/>
              <a:extLst>
                <a:ext uri="{909E8E84-426E-40DD-AFC4-6F175D3DCCD1}">
                  <a14:hiddenFill xmlns:a14="http://schemas.microsoft.com/office/drawing/2010/main">
                    <a:solidFill>
                      <a:srgbClr val="FFFFFF"/>
                    </a:solidFill>
                  </a14:hiddenFill>
                </a:ext>
              </a:extLst>
            </p:spPr>
          </p:pic>
          <p:sp>
            <p:nvSpPr>
              <p:cNvPr id="18" name="テキスト ボックス 17">
                <a:extLst>
                  <a:ext uri="{FF2B5EF4-FFF2-40B4-BE49-F238E27FC236}">
                    <a16:creationId xmlns:a16="http://schemas.microsoft.com/office/drawing/2014/main" id="{EC8D93E8-9D40-661E-6F0E-1C141BDAD2FE}"/>
                  </a:ext>
                </a:extLst>
              </p:cNvPr>
              <p:cNvSpPr txBox="1"/>
              <p:nvPr/>
            </p:nvSpPr>
            <p:spPr>
              <a:xfrm>
                <a:off x="301344" y="7935882"/>
                <a:ext cx="936475" cy="830997"/>
              </a:xfrm>
              <a:prstGeom prst="rect">
                <a:avLst/>
              </a:prstGeom>
              <a:noFill/>
            </p:spPr>
            <p:txBody>
              <a:bodyPr wrap="none" rtlCol="0">
                <a:spAutoFit/>
              </a:bodyPr>
              <a:lstStyle/>
              <a:p>
                <a:pPr algn="ctr"/>
                <a:r>
                  <a:rPr kumimoji="1" lang="ja-JP" altLang="en-US" sz="1200" b="1" dirty="0">
                    <a:latin typeface="BIZ UDPゴシック" panose="020B0400000000000000" pitchFamily="50" charset="-128"/>
                    <a:ea typeface="BIZ UDPゴシック" panose="020B0400000000000000" pitchFamily="50" charset="-128"/>
                  </a:rPr>
                  <a:t>選ぶ前</a:t>
                </a:r>
                <a:endParaRPr kumimoji="1" lang="en-US" altLang="ja-JP" sz="1200" b="1" dirty="0">
                  <a:latin typeface="BIZ UDPゴシック" panose="020B0400000000000000" pitchFamily="50" charset="-128"/>
                  <a:ea typeface="BIZ UDPゴシック" panose="020B0400000000000000" pitchFamily="50" charset="-128"/>
                </a:endParaRPr>
              </a:p>
              <a:p>
                <a:pPr algn="ctr"/>
                <a:r>
                  <a:rPr kumimoji="1" lang="ja-JP" altLang="en-US" sz="1200" b="1" dirty="0">
                    <a:latin typeface="BIZ UDPゴシック" panose="020B0400000000000000" pitchFamily="50" charset="-128"/>
                    <a:ea typeface="BIZ UDPゴシック" panose="020B0400000000000000" pitchFamily="50" charset="-128"/>
                  </a:rPr>
                  <a:t>選ぶ時</a:t>
                </a:r>
                <a:endParaRPr kumimoji="1" lang="en-US" altLang="ja-JP" sz="1200" b="1" dirty="0">
                  <a:latin typeface="BIZ UDPゴシック" panose="020B0400000000000000" pitchFamily="50" charset="-128"/>
                  <a:ea typeface="BIZ UDPゴシック" panose="020B0400000000000000" pitchFamily="50" charset="-128"/>
                </a:endParaRPr>
              </a:p>
              <a:p>
                <a:pPr algn="ctr"/>
                <a:r>
                  <a:rPr kumimoji="1" lang="ja-JP" altLang="en-US" sz="1200" b="1" dirty="0">
                    <a:latin typeface="BIZ UDPゴシック" panose="020B0400000000000000" pitchFamily="50" charset="-128"/>
                    <a:ea typeface="BIZ UDPゴシック" panose="020B0400000000000000" pitchFamily="50" charset="-128"/>
                  </a:rPr>
                  <a:t>選んだ後も</a:t>
                </a:r>
                <a:endParaRPr kumimoji="1" lang="en-US" altLang="ja-JP" sz="1200" b="1" dirty="0">
                  <a:latin typeface="BIZ UDPゴシック" panose="020B0400000000000000" pitchFamily="50" charset="-128"/>
                  <a:ea typeface="BIZ UDPゴシック" panose="020B0400000000000000" pitchFamily="50" charset="-128"/>
                </a:endParaRPr>
              </a:p>
              <a:p>
                <a:pPr algn="ctr"/>
                <a:r>
                  <a:rPr kumimoji="1" lang="ja-JP" altLang="en-US" sz="1200" b="1" dirty="0">
                    <a:latin typeface="BIZ UDPゴシック" panose="020B0400000000000000" pitchFamily="50" charset="-128"/>
                    <a:ea typeface="BIZ UDPゴシック" panose="020B0400000000000000" pitchFamily="50" charset="-128"/>
                  </a:rPr>
                  <a:t>ずっと安心</a:t>
                </a:r>
              </a:p>
            </p:txBody>
          </p:sp>
        </p:grpSp>
        <p:pic>
          <p:nvPicPr>
            <p:cNvPr id="12" name="図 11" descr="抽象 が含まれている画像&#10;&#10;AI 生成コンテンツは誤りを含む可能性があります。">
              <a:extLst>
                <a:ext uri="{FF2B5EF4-FFF2-40B4-BE49-F238E27FC236}">
                  <a16:creationId xmlns:a16="http://schemas.microsoft.com/office/drawing/2014/main" id="{2627C718-2AD3-240A-228A-F54C9FD2ED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0832" y="7668185"/>
              <a:ext cx="1220400" cy="1220400"/>
            </a:xfrm>
            <a:prstGeom prst="rect">
              <a:avLst/>
            </a:prstGeom>
          </p:spPr>
        </p:pic>
        <p:pic>
          <p:nvPicPr>
            <p:cNvPr id="13" name="図 12" descr="アイコン が含まれている画像&#10;&#10;AI 生成コンテンツは誤りを含む可能性があります。">
              <a:extLst>
                <a:ext uri="{FF2B5EF4-FFF2-40B4-BE49-F238E27FC236}">
                  <a16:creationId xmlns:a16="http://schemas.microsoft.com/office/drawing/2014/main" id="{F62E2E31-1E78-32DD-6B3D-AE7199F39A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94858" y="7668185"/>
              <a:ext cx="1220400" cy="1220400"/>
            </a:xfrm>
            <a:prstGeom prst="rect">
              <a:avLst/>
            </a:prstGeom>
          </p:spPr>
        </p:pic>
        <p:pic>
          <p:nvPicPr>
            <p:cNvPr id="14" name="図 13" descr="ロゴ&#10;&#10;AI 生成コンテンツは誤りを含む可能性があります。">
              <a:extLst>
                <a:ext uri="{FF2B5EF4-FFF2-40B4-BE49-F238E27FC236}">
                  <a16:creationId xmlns:a16="http://schemas.microsoft.com/office/drawing/2014/main" id="{B2458698-93D6-8789-4C0F-BF708E0BA84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98884" y="7668185"/>
              <a:ext cx="1220400" cy="1220400"/>
            </a:xfrm>
            <a:prstGeom prst="rect">
              <a:avLst/>
            </a:prstGeom>
          </p:spPr>
        </p:pic>
        <p:pic>
          <p:nvPicPr>
            <p:cNvPr id="15" name="図 14" descr="ロゴ&#10;&#10;AI 生成コンテンツは誤りを含む可能性があります。">
              <a:extLst>
                <a:ext uri="{FF2B5EF4-FFF2-40B4-BE49-F238E27FC236}">
                  <a16:creationId xmlns:a16="http://schemas.microsoft.com/office/drawing/2014/main" id="{C1C092AB-E11D-BA7B-A4EA-4153FB066C2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06937" y="7668185"/>
              <a:ext cx="1220400" cy="1220400"/>
            </a:xfrm>
            <a:prstGeom prst="rect">
              <a:avLst/>
            </a:prstGeom>
          </p:spPr>
        </p:pic>
        <p:pic>
          <p:nvPicPr>
            <p:cNvPr id="16" name="図 15" descr="ロゴ&#10;&#10;AI 生成コンテンツは誤りを含む可能性があります。">
              <a:extLst>
                <a:ext uri="{FF2B5EF4-FFF2-40B4-BE49-F238E27FC236}">
                  <a16:creationId xmlns:a16="http://schemas.microsoft.com/office/drawing/2014/main" id="{5853E66A-1483-B722-614B-E77C4EB054E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02910" y="7668185"/>
              <a:ext cx="1220400" cy="1220400"/>
            </a:xfrm>
            <a:prstGeom prst="rect">
              <a:avLst/>
            </a:prstGeom>
          </p:spPr>
        </p:pic>
      </p:grpSp>
      <p:graphicFrame>
        <p:nvGraphicFramePr>
          <p:cNvPr id="5" name="表プレースホルダー 4">
            <a:extLst>
              <a:ext uri="{FF2B5EF4-FFF2-40B4-BE49-F238E27FC236}">
                <a16:creationId xmlns:a16="http://schemas.microsoft.com/office/drawing/2014/main" id="{CAC48B67-A5ED-17DC-3032-665E1FFEA4E7}"/>
              </a:ext>
            </a:extLst>
          </p:cNvPr>
          <p:cNvGraphicFramePr>
            <a:graphicFrameLocks noGrp="1"/>
          </p:cNvGraphicFramePr>
          <p:nvPr>
            <p:ph type="tbl" sz="quarter" idx="12"/>
            <p:extLst>
              <p:ext uri="{D42A27DB-BD31-4B8C-83A1-F6EECF244321}">
                <p14:modId xmlns:p14="http://schemas.microsoft.com/office/powerpoint/2010/main" val="4005313763"/>
              </p:ext>
            </p:extLst>
          </p:nvPr>
        </p:nvGraphicFramePr>
        <p:xfrm>
          <a:off x="267168" y="507743"/>
          <a:ext cx="6320286" cy="6431664"/>
        </p:xfrm>
        <a:graphic>
          <a:graphicData uri="http://schemas.openxmlformats.org/drawingml/2006/table">
            <a:tbl>
              <a:tblPr/>
              <a:tblGrid>
                <a:gridCol w="1054041">
                  <a:extLst>
                    <a:ext uri="{9D8B030D-6E8A-4147-A177-3AD203B41FA5}">
                      <a16:colId xmlns:a16="http://schemas.microsoft.com/office/drawing/2014/main" val="1670106734"/>
                    </a:ext>
                  </a:extLst>
                </a:gridCol>
                <a:gridCol w="1190252">
                  <a:extLst>
                    <a:ext uri="{9D8B030D-6E8A-4147-A177-3AD203B41FA5}">
                      <a16:colId xmlns:a16="http://schemas.microsoft.com/office/drawing/2014/main" val="2530916260"/>
                    </a:ext>
                  </a:extLst>
                </a:gridCol>
                <a:gridCol w="4075993">
                  <a:extLst>
                    <a:ext uri="{9D8B030D-6E8A-4147-A177-3AD203B41FA5}">
                      <a16:colId xmlns:a16="http://schemas.microsoft.com/office/drawing/2014/main" val="1538829303"/>
                    </a:ext>
                  </a:extLst>
                </a:gridCol>
              </a:tblGrid>
              <a:tr h="79400">
                <a:tc gridSpan="2">
                  <a:txBody>
                    <a:bodyPr/>
                    <a:lstStyle/>
                    <a:p>
                      <a:pPr algn="l" fontAlgn="ctr">
                        <a:buNone/>
                      </a:pPr>
                      <a:r>
                        <a:rPr lang="ja-JP" sz="580" b="1" i="0" u="none" strike="noStrike">
                          <a:solidFill>
                            <a:srgbClr val="FFFFFF"/>
                          </a:solidFill>
                          <a:effectLst/>
                          <a:latin typeface="BIZ UDPゴシック" panose="020B0400000000000000" pitchFamily="50" charset="-128"/>
                          <a:ea typeface="BIZ UDPゴシック" panose="020B0400000000000000" pitchFamily="50" charset="-128"/>
                        </a:rPr>
                        <a:t>モデル名</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595959"/>
                    </a:solidFill>
                  </a:tcPr>
                </a:tc>
                <a:tc hMerge="1">
                  <a:txBody>
                    <a:bodyPr/>
                    <a:lstStyle/>
                    <a:p>
                      <a:endParaRPr kumimoji="1" lang="ja-JP" altLang="en-US"/>
                    </a:p>
                  </a:txBody>
                  <a:tcPr/>
                </a:tc>
                <a:tc>
                  <a:txBody>
                    <a:bodyPr/>
                    <a:lstStyle/>
                    <a:p>
                      <a:pPr algn="ctr" fontAlgn="ctr">
                        <a:buNone/>
                      </a:pPr>
                      <a:r>
                        <a:rPr lang="ja-JP" sz="580" b="1" i="0" u="none" strike="noStrike">
                          <a:solidFill>
                            <a:srgbClr val="FFFFFF"/>
                          </a:solidFill>
                          <a:effectLst/>
                          <a:latin typeface="BIZ UDPゴシック" panose="020B0400000000000000" pitchFamily="50" charset="-128"/>
                          <a:ea typeface="BIZ UDPゴシック" panose="020B0400000000000000" pitchFamily="50" charset="-128"/>
                        </a:rPr>
                        <a:t>MousePro RV-I1S01</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595959"/>
                    </a:solidFill>
                  </a:tcPr>
                </a:tc>
                <a:extLst>
                  <a:ext uri="{0D108BD9-81ED-4DB2-BD59-A6C34878D82A}">
                    <a16:rowId xmlns:a16="http://schemas.microsoft.com/office/drawing/2014/main" val="2632909549"/>
                  </a:ext>
                </a:extLst>
              </a:tr>
              <a:tr h="79400">
                <a:tc gridSpan="2">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メーカー型番</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RVI1S01B7ABAES02DEC</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extLst>
                  <a:ext uri="{0D108BD9-81ED-4DB2-BD59-A6C34878D82A}">
                    <a16:rowId xmlns:a16="http://schemas.microsoft.com/office/drawing/2014/main" val="2129948222"/>
                  </a:ext>
                </a:extLst>
              </a:tr>
              <a:tr h="79400">
                <a:tc gridSpan="2">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OS</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Windows Server 2025 Essentials</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1729064701"/>
                  </a:ext>
                </a:extLst>
              </a:tr>
              <a:tr h="79400">
                <a:tc gridSpan="2">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CAL</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不要 ( 25ユーザ・50デバイスまで利用可能 )</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1730736339"/>
                  </a:ext>
                </a:extLst>
              </a:tr>
              <a:tr h="79400">
                <a:tc gridSpan="2">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オフィスソフトウェア</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587169986"/>
                  </a:ext>
                </a:extLst>
              </a:tr>
              <a:tr h="79400">
                <a:tc rowSpan="5">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CPU</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CPU</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インテル® Pentium® Gold プロセッサー G7400</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338610509"/>
                  </a:ext>
                </a:extLst>
              </a:tr>
              <a:tr h="79400">
                <a:tc vMerge="1">
                  <a:txBody>
                    <a:bodyPr/>
                    <a:lstStyle/>
                    <a:p>
                      <a:endParaRPr kumimoji="1" lang="ja-JP" altLang="en-US"/>
                    </a:p>
                  </a:txBody>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コア数</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2 Cores (2 P-cores )</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4119367484"/>
                  </a:ext>
                </a:extLst>
              </a:tr>
              <a:tr h="79400">
                <a:tc vMerge="1">
                  <a:txBody>
                    <a:bodyPr/>
                    <a:lstStyle/>
                    <a:p>
                      <a:endParaRPr kumimoji="1" lang="ja-JP" altLang="en-US"/>
                    </a:p>
                  </a:txBody>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スレッド数</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4</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533710369"/>
                  </a:ext>
                </a:extLst>
              </a:tr>
              <a:tr h="79400">
                <a:tc vMerge="1">
                  <a:txBody>
                    <a:bodyPr/>
                    <a:lstStyle/>
                    <a:p>
                      <a:endParaRPr kumimoji="1" lang="ja-JP" altLang="en-US"/>
                    </a:p>
                  </a:txBody>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標準動作周波数</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3.70GHz(P-cores)</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1359838729"/>
                  </a:ext>
                </a:extLst>
              </a:tr>
              <a:tr h="79400">
                <a:tc vMerge="1">
                  <a:txBody>
                    <a:bodyPr/>
                    <a:lstStyle/>
                    <a:p>
                      <a:endParaRPr kumimoji="1" lang="ja-JP" altLang="en-US"/>
                    </a:p>
                  </a:txBody>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キャッシュメモリ</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6MB スマートキャッシュ</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2162628129"/>
                  </a:ext>
                </a:extLst>
              </a:tr>
              <a:tr h="79400">
                <a:tc gridSpan="2">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CPUクーラー</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空冷CPUクーラー</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1114599692"/>
                  </a:ext>
                </a:extLst>
              </a:tr>
              <a:tr h="79400">
                <a:tc gridSpan="2">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NPU</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567693165"/>
                  </a:ext>
                </a:extLst>
              </a:tr>
              <a:tr h="79400">
                <a:tc rowSpan="2">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グラフィックス</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グラフィックス</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ASPEED AST2600</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764225141"/>
                  </a:ext>
                </a:extLst>
              </a:tr>
              <a:tr h="79400">
                <a:tc vMerge="1">
                  <a:txBody>
                    <a:bodyPr/>
                    <a:lstStyle/>
                    <a:p>
                      <a:endParaRPr kumimoji="1" lang="ja-JP" altLang="en-US"/>
                    </a:p>
                  </a:txBody>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ビデオメモリ</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64MB</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133060607"/>
                  </a:ext>
                </a:extLst>
              </a:tr>
              <a:tr h="79400">
                <a:tc rowSpan="3">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メモリ</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メモリ標準容量</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16GB (16GB×1 / シングルチャネル)</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noFill/>
                  </a:tcPr>
                </a:tc>
                <a:extLst>
                  <a:ext uri="{0D108BD9-81ED-4DB2-BD59-A6C34878D82A}">
                    <a16:rowId xmlns:a16="http://schemas.microsoft.com/office/drawing/2014/main" val="3307996558"/>
                  </a:ext>
                </a:extLst>
              </a:tr>
              <a:tr h="79400">
                <a:tc vMerge="1">
                  <a:txBody>
                    <a:bodyPr/>
                    <a:lstStyle/>
                    <a:p>
                      <a:endParaRPr kumimoji="1" lang="ja-JP" altLang="en-US"/>
                    </a:p>
                  </a:txBody>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スロット数/最大容量/メモリ形状</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2 (空き×1) / 最大64GB (32GB×2) / DIMM</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noFill/>
                  </a:tcPr>
                </a:tc>
                <a:extLst>
                  <a:ext uri="{0D108BD9-81ED-4DB2-BD59-A6C34878D82A}">
                    <a16:rowId xmlns:a16="http://schemas.microsoft.com/office/drawing/2014/main" val="208118279"/>
                  </a:ext>
                </a:extLst>
              </a:tr>
              <a:tr h="79400">
                <a:tc vMerge="1">
                  <a:txBody>
                    <a:bodyPr/>
                    <a:lstStyle/>
                    <a:p>
                      <a:endParaRPr kumimoji="1" lang="ja-JP" altLang="en-US"/>
                    </a:p>
                  </a:txBody>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メモリ動作</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DDR5-4800 / ECC</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noFill/>
                  </a:tcPr>
                </a:tc>
                <a:extLst>
                  <a:ext uri="{0D108BD9-81ED-4DB2-BD59-A6C34878D82A}">
                    <a16:rowId xmlns:a16="http://schemas.microsoft.com/office/drawing/2014/main" val="2508494572"/>
                  </a:ext>
                </a:extLst>
              </a:tr>
              <a:tr h="79400">
                <a:tc rowSpan="3">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ストレージ</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M.2 SSD</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noFill/>
                  </a:tcPr>
                </a:tc>
                <a:extLst>
                  <a:ext uri="{0D108BD9-81ED-4DB2-BD59-A6C34878D82A}">
                    <a16:rowId xmlns:a16="http://schemas.microsoft.com/office/drawing/2014/main" val="866780283"/>
                  </a:ext>
                </a:extLst>
              </a:tr>
              <a:tr h="79400">
                <a:tc vMerge="1">
                  <a:txBody>
                    <a:bodyPr/>
                    <a:lstStyle/>
                    <a:p>
                      <a:endParaRPr kumimoji="1" lang="ja-JP" altLang="en-US"/>
                    </a:p>
                  </a:txBody>
                  <a:tcPr/>
                </a:tc>
                <a:tc>
                  <a:txBody>
                    <a:bodyPr/>
                    <a:lstStyle/>
                    <a:p>
                      <a:pPr algn="l" fontAlgn="t">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SSD</a:t>
                      </a:r>
                    </a:p>
                  </a:txBody>
                  <a:tcPr marL="3816" marR="3816" marT="3816" marB="0">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636743138"/>
                  </a:ext>
                </a:extLst>
              </a:tr>
              <a:tr h="79400">
                <a:tc vMerge="1">
                  <a:txBody>
                    <a:bodyPr/>
                    <a:lstStyle/>
                    <a:p>
                      <a:endParaRPr kumimoji="1" lang="ja-JP" altLang="en-US"/>
                    </a:p>
                  </a:txBody>
                  <a:tcPr/>
                </a:tc>
                <a:tc>
                  <a:txBody>
                    <a:bodyPr/>
                    <a:lstStyle/>
                    <a:p>
                      <a:pPr algn="l" fontAlgn="t">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ハードディスク</a:t>
                      </a:r>
                    </a:p>
                  </a:txBody>
                  <a:tcPr marL="3816" marR="3816" marT="3816" marB="0">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【RAID-1】 4TB (4TB×2) ※ホットスワップ対応</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164212604"/>
                  </a:ext>
                </a:extLst>
              </a:tr>
              <a:tr h="79400">
                <a:tc rowSpan="2">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光学ドライブ</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l" fontAlgn="t">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ドライブ仕様</a:t>
                      </a:r>
                    </a:p>
                  </a:txBody>
                  <a:tcPr marL="3816" marR="3816" marT="3816" marB="0">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108548898"/>
                  </a:ext>
                </a:extLst>
              </a:tr>
              <a:tr h="79400">
                <a:tc vMerge="1">
                  <a:txBody>
                    <a:bodyPr/>
                    <a:lstStyle/>
                    <a:p>
                      <a:endParaRPr kumimoji="1" lang="ja-JP" altLang="en-US"/>
                    </a:p>
                  </a:txBody>
                  <a:tcPr/>
                </a:tc>
                <a:tc>
                  <a:txBody>
                    <a:bodyPr/>
                    <a:lstStyle/>
                    <a:p>
                      <a:pPr algn="l" fontAlgn="t">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書き込み対応</a:t>
                      </a:r>
                    </a:p>
                  </a:txBody>
                  <a:tcPr marL="3816" marR="3816" marT="3816" marB="0">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1962617316"/>
                  </a:ext>
                </a:extLst>
              </a:tr>
              <a:tr h="79400">
                <a:tc gridSpan="2">
                  <a:txBody>
                    <a:bodyPr/>
                    <a:lstStyle/>
                    <a:p>
                      <a:pPr algn="l" fontAlgn="t">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チップセット</a:t>
                      </a:r>
                    </a:p>
                  </a:txBody>
                  <a:tcPr marL="3816" marR="3816" marT="3816" marB="0">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インテル® C262 チップセット</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43054271"/>
                  </a:ext>
                </a:extLst>
              </a:tr>
              <a:tr h="79400">
                <a:tc gridSpan="2">
                  <a:txBody>
                    <a:bodyPr/>
                    <a:lstStyle/>
                    <a:p>
                      <a:pPr algn="l" fontAlgn="t">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カードリーダー</a:t>
                      </a:r>
                    </a:p>
                  </a:txBody>
                  <a:tcPr marL="3816" marR="3816" marT="3816" marB="0">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503867693"/>
                  </a:ext>
                </a:extLst>
              </a:tr>
              <a:tr h="79400">
                <a:tc gridSpan="2">
                  <a:txBody>
                    <a:bodyPr/>
                    <a:lstStyle/>
                    <a:p>
                      <a:pPr algn="l" fontAlgn="t">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サウンド</a:t>
                      </a:r>
                    </a:p>
                  </a:txBody>
                  <a:tcPr marL="3816" marR="3816" marT="3816" marB="0">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サウンド機能なし</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1325733510"/>
                  </a:ext>
                </a:extLst>
              </a:tr>
              <a:tr h="155515">
                <a:tc rowSpan="7">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インターフェース・端子 </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l" fontAlgn="t">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映像出力</a:t>
                      </a:r>
                    </a:p>
                  </a:txBody>
                  <a:tcPr marL="3816" marR="3816" marT="3816" marB="0">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背面：D-SUB×1</a:t>
                      </a:r>
                      <a:br>
                        <a:rPr lang="ja-JP" sz="58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(D-SUB)最大 1,920×1,080(60Hz) / 1,677万色</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785170591"/>
                  </a:ext>
                </a:extLst>
              </a:tr>
              <a:tr h="79400">
                <a:tc vMerge="1">
                  <a:txBody>
                    <a:bodyPr/>
                    <a:lstStyle/>
                    <a:p>
                      <a:endParaRPr kumimoji="1" lang="ja-JP" altLang="en-US"/>
                    </a:p>
                  </a:txBody>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PS/2</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921549066"/>
                  </a:ext>
                </a:extLst>
              </a:tr>
              <a:tr h="79400">
                <a:tc vMerge="1">
                  <a:txBody>
                    <a:bodyPr/>
                    <a:lstStyle/>
                    <a:p>
                      <a:endParaRPr kumimoji="1" lang="ja-JP" altLang="en-US"/>
                    </a:p>
                  </a:txBody>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USB Type-C</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noFill/>
                  </a:tcPr>
                </a:tc>
                <a:extLst>
                  <a:ext uri="{0D108BD9-81ED-4DB2-BD59-A6C34878D82A}">
                    <a16:rowId xmlns:a16="http://schemas.microsoft.com/office/drawing/2014/main" val="1199627447"/>
                  </a:ext>
                </a:extLst>
              </a:tr>
              <a:tr h="155515">
                <a:tc vMerge="1">
                  <a:txBody>
                    <a:bodyPr/>
                    <a:lstStyle/>
                    <a:p>
                      <a:endParaRPr kumimoji="1" lang="ja-JP" altLang="en-US"/>
                    </a:p>
                  </a:txBody>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USB Type-A</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前面： USB 3.2 Gen 1 (5Gbps)×2</a:t>
                      </a:r>
                      <a:br>
                        <a:rPr lang="ja-JP" sz="58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背面： USB 3.2 Gen 2 (10Gbps)×2、USB 3.2 Gen 1 (5Gbps)×2</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2522085452"/>
                  </a:ext>
                </a:extLst>
              </a:tr>
              <a:tr h="231629">
                <a:tc vMerge="1">
                  <a:txBody>
                    <a:bodyPr/>
                    <a:lstStyle/>
                    <a:p>
                      <a:endParaRPr kumimoji="1" lang="ja-JP" altLang="en-US"/>
                    </a:p>
                  </a:txBody>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ネットワーク(LAN)</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3 (背面 インテル® i210AT/1000BASE-T/100BASE-TX/10BASE-T対応(RJ-45)×2、ASUS ASMB11-iKVM (Mgmt LAN)(RJ-45)×1 ※インテル® i210ATはWOL対応) ※ASUS ASMB11-iKVM (Mgmt LAN)はBMC専用端子です。</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653382624"/>
                  </a:ext>
                </a:extLst>
              </a:tr>
              <a:tr h="79400">
                <a:tc vMerge="1">
                  <a:txBody>
                    <a:bodyPr/>
                    <a:lstStyle/>
                    <a:p>
                      <a:endParaRPr kumimoji="1" lang="ja-JP" altLang="en-US"/>
                    </a:p>
                  </a:txBody>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無線</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007005674"/>
                  </a:ext>
                </a:extLst>
              </a:tr>
              <a:tr h="79400">
                <a:tc vMerge="1">
                  <a:txBody>
                    <a:bodyPr/>
                    <a:lstStyle/>
                    <a:p>
                      <a:endParaRPr kumimoji="1" lang="ja-JP" altLang="en-US"/>
                    </a:p>
                  </a:txBody>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サウンド</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928203408"/>
                  </a:ext>
                </a:extLst>
              </a:tr>
              <a:tr h="79400">
                <a:tc rowSpan="4">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拡張スロット</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PCI Express ×16</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1 (空き 1) ※LowProfile</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109833048"/>
                  </a:ext>
                </a:extLst>
              </a:tr>
              <a:tr h="79400">
                <a:tc vMerge="1">
                  <a:txBody>
                    <a:bodyPr/>
                    <a:lstStyle/>
                    <a:p>
                      <a:endParaRPr kumimoji="1" lang="ja-JP" altLang="en-US"/>
                    </a:p>
                  </a:txBody>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PCI Express ×8</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2547109935"/>
                  </a:ext>
                </a:extLst>
              </a:tr>
              <a:tr h="79400">
                <a:tc vMerge="1">
                  <a:txBody>
                    <a:bodyPr/>
                    <a:lstStyle/>
                    <a:p>
                      <a:endParaRPr kumimoji="1" lang="ja-JP" altLang="en-US"/>
                    </a:p>
                  </a:txBody>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PCI Express ×4</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4162556247"/>
                  </a:ext>
                </a:extLst>
              </a:tr>
              <a:tr h="79400">
                <a:tc vMerge="1">
                  <a:txBody>
                    <a:bodyPr/>
                    <a:lstStyle/>
                    <a:p>
                      <a:endParaRPr kumimoji="1" lang="ja-JP" altLang="en-US"/>
                    </a:p>
                  </a:txBody>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PCI Express ×1</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1804375110"/>
                  </a:ext>
                </a:extLst>
              </a:tr>
              <a:tr h="79400">
                <a:tc rowSpan="5">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拡張ストレージベイ</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M.2</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Key M(Type2280)×1 (空き 1)</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2963127983"/>
                  </a:ext>
                </a:extLst>
              </a:tr>
              <a:tr h="79400">
                <a:tc vMerge="1">
                  <a:txBody>
                    <a:bodyPr/>
                    <a:lstStyle/>
                    <a:p>
                      <a:endParaRPr kumimoji="1" lang="ja-JP" altLang="en-US"/>
                    </a:p>
                  </a:txBody>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2.5型</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シャドウ×2 (空き 2)</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698850602"/>
                  </a:ext>
                </a:extLst>
              </a:tr>
              <a:tr h="79400">
                <a:tc vMerge="1">
                  <a:txBody>
                    <a:bodyPr/>
                    <a:lstStyle/>
                    <a:p>
                      <a:endParaRPr kumimoji="1" lang="ja-JP" altLang="en-US"/>
                    </a:p>
                  </a:txBody>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3.5型</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ホットスワップ(2.5インチ共用)×4 (空き 2)</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651216095"/>
                  </a:ext>
                </a:extLst>
              </a:tr>
              <a:tr h="79400">
                <a:tc vMerge="1">
                  <a:txBody>
                    <a:bodyPr/>
                    <a:lstStyle/>
                    <a:p>
                      <a:endParaRPr kumimoji="1" lang="ja-JP" altLang="en-US"/>
                    </a:p>
                  </a:txBody>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5.25型</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035575164"/>
                  </a:ext>
                </a:extLst>
              </a:tr>
              <a:tr h="79400">
                <a:tc vMerge="1">
                  <a:txBody>
                    <a:bodyPr/>
                    <a:lstStyle/>
                    <a:p>
                      <a:endParaRPr kumimoji="1" lang="ja-JP" altLang="en-US"/>
                    </a:p>
                  </a:txBody>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スリム光学ドライブ</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1690583242"/>
                  </a:ext>
                </a:extLst>
              </a:tr>
              <a:tr h="79400">
                <a:tc gridSpan="2">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マウス</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945014585"/>
                  </a:ext>
                </a:extLst>
              </a:tr>
              <a:tr h="79400">
                <a:tc gridSpan="2">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キーボード</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305132425"/>
                  </a:ext>
                </a:extLst>
              </a:tr>
              <a:tr h="79400">
                <a:tc gridSpan="2">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スピーカー</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690790400"/>
                  </a:ext>
                </a:extLst>
              </a:tr>
              <a:tr h="79400">
                <a:tc gridSpan="2">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電源</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250W/AC 100V(50/60Hz)【80PLUS® BRONZE】</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4215196121"/>
                  </a:ext>
                </a:extLst>
              </a:tr>
              <a:tr h="155515">
                <a:tc gridSpan="2">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省エネ法に基づくエネルギー消費効率 (2022年度基準) 区分</a:t>
                      </a:r>
                      <a:br>
                        <a:rPr lang="ja-JP" sz="58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 / 年間消費電力量(kWh/年) / 省エネ基準達成率</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区分1/26.9/省エネ法適合</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294627929"/>
                  </a:ext>
                </a:extLst>
              </a:tr>
              <a:tr h="79400">
                <a:tc gridSpan="2">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盗難防止用ロック</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2 (背面 セキュリティスロット[3mm × 7mm]×1 / セキュリティワイヤホール×1)</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2641774828"/>
                  </a:ext>
                </a:extLst>
              </a:tr>
              <a:tr h="79400">
                <a:tc gridSpan="2">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本体カラー/仕様</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ブラック</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2467291090"/>
                  </a:ext>
                </a:extLst>
              </a:tr>
              <a:tr h="155515">
                <a:tc gridSpan="2">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本体寸法 幅×奥行き×高さ(mm)</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[本体]約210×283×240</a:t>
                      </a:r>
                      <a:br>
                        <a:rPr lang="ja-JP" sz="580" b="1" i="0" u="none" strike="noStrike">
                          <a:solidFill>
                            <a:srgbClr val="000000"/>
                          </a:solidFill>
                          <a:effectLst/>
                          <a:latin typeface="BIZ UDPゴシック" panose="020B0400000000000000" pitchFamily="50" charset="-128"/>
                          <a:ea typeface="BIZ UDPゴシック" panose="020B0400000000000000" pitchFamily="50" charset="-128"/>
                        </a:rPr>
                      </a:b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[突起物含む]約210×295×245</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768376471"/>
                  </a:ext>
                </a:extLst>
              </a:tr>
              <a:tr h="79400">
                <a:tc gridSpan="2">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梱包寸法 幅×奥行き×高さ(mm)</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約315×455×405</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2679269418"/>
                  </a:ext>
                </a:extLst>
              </a:tr>
              <a:tr h="79400">
                <a:tc gridSpan="2">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本体重量(kg)</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約7.2kg</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2575125474"/>
                  </a:ext>
                </a:extLst>
              </a:tr>
              <a:tr h="79400">
                <a:tc rowSpan="4">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システム・セキュリティー機能</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Windows Hello</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822622981"/>
                  </a:ext>
                </a:extLst>
              </a:tr>
              <a:tr h="79400">
                <a:tc vMerge="1">
                  <a:txBody>
                    <a:bodyPr/>
                    <a:lstStyle/>
                    <a:p>
                      <a:endParaRPr kumimoji="1" lang="ja-JP" altLang="en-US"/>
                    </a:p>
                  </a:txBody>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セキュリティチップ</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インテル® PTT (CPUに統合/ TPM2.0準拠)</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121677525"/>
                  </a:ext>
                </a:extLst>
              </a:tr>
              <a:tr h="79400">
                <a:tc vMerge="1">
                  <a:txBody>
                    <a:bodyPr/>
                    <a:lstStyle/>
                    <a:p>
                      <a:endParaRPr kumimoji="1" lang="ja-JP" altLang="en-US"/>
                    </a:p>
                  </a:txBody>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BIOSパスワード</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対応</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900093208"/>
                  </a:ext>
                </a:extLst>
              </a:tr>
              <a:tr h="79400">
                <a:tc vMerge="1">
                  <a:txBody>
                    <a:bodyPr/>
                    <a:lstStyle/>
                    <a:p>
                      <a:endParaRPr kumimoji="1" lang="ja-JP" altLang="en-US"/>
                    </a:p>
                  </a:txBody>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HDDパスワード</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対応</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1219787872"/>
                  </a:ext>
                </a:extLst>
              </a:tr>
              <a:tr h="79400">
                <a:tc rowSpan="3">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標準付属ソフトウェア</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光学ドライブ用</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415338366"/>
                  </a:ext>
                </a:extLst>
              </a:tr>
              <a:tr h="79400">
                <a:tc vMerge="1">
                  <a:txBody>
                    <a:bodyPr/>
                    <a:lstStyle/>
                    <a:p>
                      <a:endParaRPr kumimoji="1" lang="ja-JP" altLang="en-US"/>
                    </a:p>
                  </a:txBody>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セキュリティ</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キヤノンITソリューションズ ESET Server Security for Microsoft Windows Server ( 90日体験版 )</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1783789730"/>
                  </a:ext>
                </a:extLst>
              </a:tr>
              <a:tr h="79400">
                <a:tc vMerge="1">
                  <a:txBody>
                    <a:bodyPr/>
                    <a:lstStyle/>
                    <a:p>
                      <a:endParaRPr kumimoji="1" lang="ja-JP" altLang="en-US"/>
                    </a:p>
                  </a:txBody>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その他</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2855549132"/>
                  </a:ext>
                </a:extLst>
              </a:tr>
              <a:tr h="79400">
                <a:tc rowSpan="3">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付属品</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ディスプレイ</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198877973"/>
                  </a:ext>
                </a:extLst>
              </a:tr>
              <a:tr h="79400">
                <a:tc vMerge="1">
                  <a:txBody>
                    <a:bodyPr/>
                    <a:lstStyle/>
                    <a:p>
                      <a:endParaRPr kumimoji="1" lang="ja-JP" altLang="en-US"/>
                    </a:p>
                  </a:txBody>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拡張ハードウェア</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ー</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273514308"/>
                  </a:ext>
                </a:extLst>
              </a:tr>
              <a:tr h="79400">
                <a:tc vMerge="1">
                  <a:txBody>
                    <a:bodyPr/>
                    <a:lstStyle/>
                    <a:p>
                      <a:endParaRPr kumimoji="1" lang="ja-JP" altLang="en-US"/>
                    </a:p>
                  </a:txBody>
                  <a:tcPr/>
                </a:tc>
                <a:tc>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その他</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マニュアル類、保証書、電源コード</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3372184221"/>
                  </a:ext>
                </a:extLst>
              </a:tr>
              <a:tr h="79400">
                <a:tc gridSpan="2">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使用環境</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温度 10～35℃、湿度 8～80%</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2283736046"/>
                  </a:ext>
                </a:extLst>
              </a:tr>
              <a:tr h="79400">
                <a:tc gridSpan="2">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適合規格</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J-Mossグリーンマーク、PSE</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721894984"/>
                  </a:ext>
                </a:extLst>
              </a:tr>
              <a:tr h="79400">
                <a:tc gridSpan="2">
                  <a:txBody>
                    <a:bodyPr/>
                    <a:lstStyle/>
                    <a:p>
                      <a:pPr algn="l"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保証期間</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D9D9D9"/>
                    </a:solidFill>
                  </a:tcPr>
                </a:tc>
                <a:tc hMerge="1">
                  <a:txBody>
                    <a:bodyPr/>
                    <a:lstStyle/>
                    <a:p>
                      <a:endParaRPr kumimoji="1" lang="ja-JP" altLang="en-US"/>
                    </a:p>
                  </a:txBody>
                  <a:tcPr/>
                </a:tc>
                <a:tc>
                  <a:txBody>
                    <a:bodyPr/>
                    <a:lstStyle/>
                    <a:p>
                      <a:pPr algn="ctr" fontAlgn="ctr">
                        <a:buNone/>
                      </a:pPr>
                      <a:r>
                        <a:rPr lang="ja-JP" sz="580" b="1" i="0" u="none" strike="noStrike">
                          <a:solidFill>
                            <a:srgbClr val="000000"/>
                          </a:solidFill>
                          <a:effectLst/>
                          <a:latin typeface="BIZ UDPゴシック" panose="020B0400000000000000" pitchFamily="50" charset="-128"/>
                          <a:ea typeface="BIZ UDPゴシック" panose="020B0400000000000000" pitchFamily="50" charset="-128"/>
                        </a:rPr>
                        <a:t>1年間ピックアップ修理保証・24時間×365日電話サポート</a:t>
                      </a:r>
                    </a:p>
                  </a:txBody>
                  <a:tcPr marL="3816" marR="3816" marT="3816" marB="0" anchor="ctr">
                    <a:lnL w="6350" cap="flat" cmpd="sng" algn="ctr">
                      <a:solidFill>
                        <a:srgbClr val="3A3838"/>
                      </a:solidFill>
                      <a:prstDash val="solid"/>
                      <a:round/>
                      <a:headEnd type="none" w="med" len="med"/>
                      <a:tailEnd type="none" w="med" len="med"/>
                    </a:lnL>
                    <a:lnR w="6350" cap="flat" cmpd="sng" algn="ctr">
                      <a:solidFill>
                        <a:srgbClr val="3A3838"/>
                      </a:solidFill>
                      <a:prstDash val="solid"/>
                      <a:round/>
                      <a:headEnd type="none" w="med" len="med"/>
                      <a:tailEnd type="none" w="med" len="med"/>
                    </a:lnR>
                    <a:lnT w="6350" cap="flat" cmpd="sng" algn="ctr">
                      <a:solidFill>
                        <a:srgbClr val="3A3838"/>
                      </a:solidFill>
                      <a:prstDash val="solid"/>
                      <a:round/>
                      <a:headEnd type="none" w="med" len="med"/>
                      <a:tailEnd type="none" w="med" len="med"/>
                    </a:lnT>
                    <a:lnB w="6350" cap="flat" cmpd="sng" algn="ctr">
                      <a:solidFill>
                        <a:srgbClr val="3A3838"/>
                      </a:solidFill>
                      <a:prstDash val="solid"/>
                      <a:round/>
                      <a:headEnd type="none" w="med" len="med"/>
                      <a:tailEnd type="none" w="med" len="med"/>
                    </a:lnB>
                    <a:solidFill>
                      <a:srgbClr val="FFFFFF"/>
                    </a:solidFill>
                  </a:tcPr>
                </a:tc>
                <a:extLst>
                  <a:ext uri="{0D108BD9-81ED-4DB2-BD59-A6C34878D82A}">
                    <a16:rowId xmlns:a16="http://schemas.microsoft.com/office/drawing/2014/main" val="2752299789"/>
                  </a:ext>
                </a:extLst>
              </a:tr>
            </a:tbl>
          </a:graphicData>
        </a:graphic>
      </p:graphicFrame>
    </p:spTree>
    <p:extLst>
      <p:ext uri="{BB962C8B-B14F-4D97-AF65-F5344CB8AC3E}">
        <p14:creationId xmlns:p14="http://schemas.microsoft.com/office/powerpoint/2010/main" val="19328478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282</TotalTime>
  <Words>727</Words>
  <Application>Microsoft Office PowerPoint</Application>
  <PresentationFormat>A4 210 x 297 mm</PresentationFormat>
  <Paragraphs>169</Paragraphs>
  <Slides>2</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vt:i4>
      </vt:variant>
    </vt:vector>
  </HeadingPairs>
  <TitlesOfParts>
    <vt:vector size="8" baseType="lpstr">
      <vt:lpstr>BIZ UDPゴシック</vt:lpstr>
      <vt:lpstr>游ゴシック</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Nishio, Kazuki(MOUSE)</dc:creator>
  <cp:lastModifiedBy>Nishio, Kazuki(MOUSE)</cp:lastModifiedBy>
  <cp:revision>30</cp:revision>
  <dcterms:created xsi:type="dcterms:W3CDTF">2023-01-25T06:37:17Z</dcterms:created>
  <dcterms:modified xsi:type="dcterms:W3CDTF">2026-07-14T03:16:42Z</dcterms:modified>
</cp:coreProperties>
</file>